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27"/>
  </p:notesMasterIdLst>
  <p:sldIdLst>
    <p:sldId id="256" r:id="rId3"/>
    <p:sldId id="1410" r:id="rId4"/>
    <p:sldId id="1411" r:id="rId5"/>
    <p:sldId id="1412" r:id="rId6"/>
    <p:sldId id="1413" r:id="rId7"/>
    <p:sldId id="1414" r:id="rId8"/>
    <p:sldId id="1415" r:id="rId9"/>
    <p:sldId id="1416" r:id="rId10"/>
    <p:sldId id="1417" r:id="rId11"/>
    <p:sldId id="1418" r:id="rId12"/>
    <p:sldId id="1419" r:id="rId13"/>
    <p:sldId id="1420" r:id="rId14"/>
    <p:sldId id="1421" r:id="rId15"/>
    <p:sldId id="1422" r:id="rId16"/>
    <p:sldId id="1423" r:id="rId17"/>
    <p:sldId id="1424" r:id="rId18"/>
    <p:sldId id="1425" r:id="rId19"/>
    <p:sldId id="1426" r:id="rId20"/>
    <p:sldId id="1427" r:id="rId21"/>
    <p:sldId id="1428" r:id="rId22"/>
    <p:sldId id="1429" r:id="rId23"/>
    <p:sldId id="1430" r:id="rId24"/>
    <p:sldId id="1431" r:id="rId25"/>
    <p:sldId id="1432"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Open Sans Light" panose="020B0306030504020204" pitchFamily="34" charset="0"/>
      <p:regular r:id="rId40"/>
      <p:bold r:id="rId41"/>
      <p:italic r:id="rId42"/>
      <p:boldItalic r:id="rId43"/>
    </p:embeddedFont>
    <p:embeddedFont>
      <p:font typeface="Raleway" pitchFamily="2" charset="0"/>
      <p:regular r:id="rId44"/>
      <p:bold r:id="rId45"/>
      <p:italic r:id="rId46"/>
      <p:boldItalic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74C2CF8-5AFE-4EF4-8367-DB1E6C2C9DE9}">
          <p14:sldIdLst>
            <p14:sldId id="256"/>
            <p14:sldId id="1410"/>
            <p14:sldId id="1411"/>
            <p14:sldId id="1412"/>
            <p14:sldId id="1413"/>
            <p14:sldId id="1414"/>
            <p14:sldId id="1415"/>
            <p14:sldId id="1416"/>
            <p14:sldId id="1417"/>
            <p14:sldId id="1418"/>
            <p14:sldId id="1419"/>
            <p14:sldId id="1420"/>
            <p14:sldId id="1421"/>
            <p14:sldId id="1422"/>
            <p14:sldId id="1423"/>
            <p14:sldId id="1424"/>
            <p14:sldId id="1425"/>
            <p14:sldId id="1426"/>
            <p14:sldId id="1427"/>
            <p14:sldId id="1428"/>
            <p14:sldId id="1429"/>
            <p14:sldId id="1430"/>
            <p14:sldId id="1431"/>
            <p14:sldId id="143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EEA8"/>
    <a:srgbClr val="36C0DC"/>
    <a:srgbClr val="5E91CC"/>
    <a:srgbClr val="F07167"/>
    <a:srgbClr val="23A7AE"/>
    <a:srgbClr val="FF0033"/>
    <a:srgbClr val="FFD040"/>
    <a:srgbClr val="FFFFFF"/>
    <a:srgbClr val="7AB3E2"/>
    <a:srgbClr val="A3E2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3D4F38-D976-449A-A0E3-46E5F473CAF5}">
  <a:tblStyle styleId="{943D4F38-D976-449A-A0E3-46E5F473CAF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6F8"/>
          </a:solidFill>
        </a:fill>
      </a:tcStyle>
    </a:wholeTbl>
    <a:band1H>
      <a:tcTxStyle b="off" i="off"/>
      <a:tcStyle>
        <a:tcBdr/>
        <a:fill>
          <a:solidFill>
            <a:srgbClr val="CAECF0"/>
          </a:solidFill>
        </a:fill>
      </a:tcStyle>
    </a:band1H>
    <a:band2H>
      <a:tcTxStyle b="off" i="off"/>
      <a:tcStyle>
        <a:tcBdr/>
      </a:tcStyle>
    </a:band2H>
    <a:band1V>
      <a:tcTxStyle b="off" i="off"/>
      <a:tcStyle>
        <a:tcBdr/>
        <a:fill>
          <a:solidFill>
            <a:srgbClr val="CAECF0"/>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33"/>
  </p:normalViewPr>
  <p:slideViewPr>
    <p:cSldViewPr snapToGrid="0">
      <p:cViewPr varScale="1">
        <p:scale>
          <a:sx n="105" d="100"/>
          <a:sy n="105" d="100"/>
        </p:scale>
        <p:origin x="754" y="6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font" Target="fonts/font1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6.xml"/><Relationship Id="rId51" Type="http://schemas.openxmlformats.org/officeDocument/2006/relationships/font" Target="fonts/font24.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25755f307_2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525755f307_2_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endParaRPr dirty="0"/>
          </a:p>
        </p:txBody>
      </p:sp>
      <p:sp>
        <p:nvSpPr>
          <p:cNvPr id="76" name="Google Shape;76;g525755f307_2_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ja" sz="1200">
                <a:solidFill>
                  <a:schemeClr val="dk1"/>
                </a:solidFill>
                <a:latin typeface="Calibri"/>
                <a:ea typeface="Calibri"/>
                <a:cs typeface="Calibri"/>
                <a:sym typeface="Calibri"/>
              </a:rPr>
              <a:t>1</a:t>
            </a:fld>
            <a:endParaRPr sz="1200" dirty="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25755f307_2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525755f307_2_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endParaRPr dirty="0"/>
          </a:p>
        </p:txBody>
      </p:sp>
      <p:sp>
        <p:nvSpPr>
          <p:cNvPr id="76" name="Google Shape;76;g525755f307_2_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ja" sz="1200">
                <a:solidFill>
                  <a:schemeClr val="dk1"/>
                </a:solidFill>
                <a:latin typeface="Calibri"/>
                <a:ea typeface="Calibri"/>
                <a:cs typeface="Calibri"/>
                <a:sym typeface="Calibri"/>
              </a:rPr>
              <a:t>24</a:t>
            </a:fld>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58177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matchingName="Blank Slide" userDrawn="1">
  <p:cSld name="Blank Slide">
    <p:spTree>
      <p:nvGrpSpPr>
        <p:cNvPr id="1" name=""/>
        <p:cNvGrpSpPr/>
        <p:nvPr/>
      </p:nvGrpSpPr>
      <p:grpSpPr bwMode="auto">
        <a:xfrm>
          <a:off x="0" y="0"/>
          <a:ext cx="0" cy="0"/>
          <a:chOff x="0" y="0"/>
          <a:chExt cx="0" cy="0"/>
        </a:xfrm>
      </p:grpSpPr>
      <p:pic>
        <p:nvPicPr>
          <p:cNvPr id="4" name="Google Shape;244;p115"/>
          <p:cNvPicPr/>
          <p:nvPr userDrawn="1"/>
        </p:nvPicPr>
        <p:blipFill>
          <a:blip r:embed="rId2"/>
          <a:stretch>
            <a:fillRect/>
          </a:stretch>
        </p:blipFill>
        <p:spPr bwMode="auto">
          <a:xfrm>
            <a:off x="8032174" y="79427"/>
            <a:ext cx="996430" cy="772628"/>
          </a:xfrm>
          <a:prstGeom prst="rect">
            <a:avLst/>
          </a:prstGeom>
          <a:noFill/>
          <a:ln>
            <a:noFill/>
          </a:ln>
        </p:spPr>
      </p:pic>
    </p:spTree>
    <p:extLst>
      <p:ext uri="{BB962C8B-B14F-4D97-AF65-F5344CB8AC3E}">
        <p14:creationId xmlns:p14="http://schemas.microsoft.com/office/powerpoint/2010/main" val="18349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 Slide" userDrawn="1">
  <p:cSld name="1_Default Slide">
    <p:spTree>
      <p:nvGrpSpPr>
        <p:cNvPr id="1" name="Shape 52"/>
        <p:cNvGrpSpPr/>
        <p:nvPr/>
      </p:nvGrpSpPr>
      <p:grpSpPr>
        <a:xfrm>
          <a:off x="0" y="0"/>
          <a:ext cx="0" cy="0"/>
          <a:chOff x="0" y="0"/>
          <a:chExt cx="0" cy="0"/>
        </a:xfrm>
      </p:grpSpPr>
      <p:sp>
        <p:nvSpPr>
          <p:cNvPr id="53" name="Google Shape;53;p15"/>
          <p:cNvSpPr/>
          <p:nvPr/>
        </p:nvSpPr>
        <p:spPr>
          <a:xfrm>
            <a:off x="8286750" y="4690227"/>
            <a:ext cx="254794" cy="254794"/>
          </a:xfrm>
          <a:prstGeom prst="ellipse">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panose="020F0502020204030204" pitchFamily="34" charset="0"/>
              <a:ea typeface="Open Sans Light"/>
              <a:cs typeface="Calibri" panose="020F0502020204030204" pitchFamily="34" charset="0"/>
              <a:sym typeface="Open Sans Light"/>
            </a:endParaRPr>
          </a:p>
        </p:txBody>
      </p:sp>
      <p:sp>
        <p:nvSpPr>
          <p:cNvPr id="54" name="Google Shape;54;p15"/>
          <p:cNvSpPr txBox="1">
            <a:spLocks noGrp="1"/>
          </p:cNvSpPr>
          <p:nvPr>
            <p:ph type="title"/>
          </p:nvPr>
        </p:nvSpPr>
        <p:spPr>
          <a:xfrm>
            <a:off x="628650" y="248926"/>
            <a:ext cx="7886700" cy="436161"/>
          </a:xfrm>
          <a:prstGeom prst="rect">
            <a:avLst/>
          </a:prstGeom>
          <a:noFill/>
          <a:ln>
            <a:noFill/>
          </a:ln>
        </p:spPr>
        <p:txBody>
          <a:bodyPr spcFirstLastPara="1" wrap="square" lIns="0" tIns="0" rIns="0" bIns="0" anchor="t" anchorCtr="0"/>
          <a:lstStyle>
            <a:lvl1pPr marR="0" lvl="0" algn="ctr" rtl="0">
              <a:lnSpc>
                <a:spcPct val="100000"/>
              </a:lnSpc>
              <a:spcBef>
                <a:spcPts val="0"/>
              </a:spcBef>
              <a:spcAft>
                <a:spcPts val="0"/>
              </a:spcAft>
              <a:buClr>
                <a:schemeClr val="dk2"/>
              </a:buClr>
              <a:buSzPts val="2800"/>
              <a:buFont typeface="Raleway"/>
              <a:buNone/>
              <a:defRPr sz="280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9pPr>
          </a:lstStyle>
          <a:p>
            <a:endParaRPr/>
          </a:p>
        </p:txBody>
      </p:sp>
      <p:sp>
        <p:nvSpPr>
          <p:cNvPr id="55" name="Google Shape;55;p15"/>
          <p:cNvSpPr txBox="1"/>
          <p:nvPr/>
        </p:nvSpPr>
        <p:spPr>
          <a:xfrm>
            <a:off x="8308775" y="4749758"/>
            <a:ext cx="202406" cy="12695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fld id="{00000000-1234-1234-1234-123412341234}" type="slidenum">
              <a:rPr lang="ja" sz="800" b="1" i="0" u="none" strike="noStrike" cap="none">
                <a:solidFill>
                  <a:schemeClr val="lt1"/>
                </a:solidFill>
                <a:latin typeface="Calibri" panose="020F0502020204030204" pitchFamily="34" charset="0"/>
                <a:ea typeface="Open Sans Light"/>
                <a:cs typeface="Calibri" panose="020F0502020204030204" pitchFamily="34" charset="0"/>
                <a:sym typeface="Open Sans Light"/>
              </a:rPr>
              <a:t>‹#›</a:t>
            </a:fld>
            <a:endParaRPr sz="800" b="1" i="0" u="none" strike="noStrike" cap="none">
              <a:solidFill>
                <a:schemeClr val="lt1"/>
              </a:solidFill>
              <a:latin typeface="Calibri" panose="020F0502020204030204" pitchFamily="34" charset="0"/>
              <a:ea typeface="Open Sans Light"/>
              <a:cs typeface="Calibri" panose="020F0502020204030204" pitchFamily="34" charset="0"/>
              <a:sym typeface="Open Sans Light"/>
            </a:endParaRPr>
          </a:p>
        </p:txBody>
      </p:sp>
      <p:sp>
        <p:nvSpPr>
          <p:cNvPr id="56" name="Google Shape;56;p15"/>
          <p:cNvSpPr txBox="1">
            <a:spLocks noGrp="1"/>
          </p:cNvSpPr>
          <p:nvPr>
            <p:ph type="body" idx="1"/>
          </p:nvPr>
        </p:nvSpPr>
        <p:spPr>
          <a:xfrm>
            <a:off x="628650" y="695817"/>
            <a:ext cx="7886700" cy="166688"/>
          </a:xfrm>
          <a:prstGeom prst="rect">
            <a:avLst/>
          </a:prstGeom>
          <a:noFill/>
          <a:ln>
            <a:noFill/>
          </a:ln>
        </p:spPr>
        <p:txBody>
          <a:bodyPr spcFirstLastPara="1" wrap="square" lIns="0" tIns="0" rIns="0" bIns="0" anchor="t" anchorCtr="0"/>
          <a:lstStyle>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57" name="Google Shape;57;p15"/>
          <p:cNvCxnSpPr/>
          <p:nvPr/>
        </p:nvCxnSpPr>
        <p:spPr>
          <a:xfrm rot="10800000">
            <a:off x="1464617" y="4817624"/>
            <a:ext cx="6652200" cy="0"/>
          </a:xfrm>
          <a:prstGeom prst="straightConnector1">
            <a:avLst/>
          </a:prstGeom>
          <a:noFill/>
          <a:ln w="19050" cap="flat" cmpd="sng">
            <a:solidFill>
              <a:schemeClr val="accent4"/>
            </a:solidFill>
            <a:prstDash val="solid"/>
            <a:miter lim="800000"/>
            <a:headEnd type="none" w="sm" len="sm"/>
            <a:tailEnd type="none" w="sm" len="sm"/>
          </a:ln>
        </p:spPr>
      </p:cxnSp>
      <p:sp>
        <p:nvSpPr>
          <p:cNvPr id="58" name="Google Shape;58;p15"/>
          <p:cNvSpPr txBox="1"/>
          <p:nvPr/>
        </p:nvSpPr>
        <p:spPr>
          <a:xfrm>
            <a:off x="629838" y="4744706"/>
            <a:ext cx="889500" cy="12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ja" sz="800" dirty="0">
                <a:solidFill>
                  <a:schemeClr val="accent5"/>
                </a:solidFill>
                <a:latin typeface="Calibri" panose="020F0502020204030204" pitchFamily="34" charset="0"/>
                <a:ea typeface="Raleway"/>
                <a:cs typeface="Calibri" panose="020F0502020204030204" pitchFamily="34" charset="0"/>
                <a:sym typeface="Raleway"/>
              </a:rPr>
              <a:t>BJIT </a:t>
            </a:r>
            <a:r>
              <a:rPr lang="en-US" altLang="ja" sz="800" dirty="0">
                <a:solidFill>
                  <a:schemeClr val="accent5"/>
                </a:solidFill>
                <a:latin typeface="Calibri" panose="020F0502020204030204" pitchFamily="34" charset="0"/>
                <a:ea typeface="Raleway"/>
                <a:cs typeface="Calibri" panose="020F0502020204030204" pitchFamily="34" charset="0"/>
                <a:sym typeface="Raleway"/>
              </a:rPr>
              <a:t>Group</a:t>
            </a:r>
            <a:r>
              <a:rPr lang="ja" sz="800" dirty="0">
                <a:solidFill>
                  <a:schemeClr val="accent5"/>
                </a:solidFill>
                <a:latin typeface="Calibri" panose="020F0502020204030204" pitchFamily="34" charset="0"/>
                <a:ea typeface="Raleway"/>
                <a:cs typeface="Calibri" panose="020F0502020204030204" pitchFamily="34" charset="0"/>
                <a:sym typeface="Raleway"/>
              </a:rPr>
              <a:t> </a:t>
            </a:r>
            <a:endParaRPr sz="800" i="0" u="none" strike="noStrike" cap="none" dirty="0">
              <a:solidFill>
                <a:schemeClr val="accent5"/>
              </a:solidFill>
              <a:latin typeface="Calibri" panose="020F0502020204030204" pitchFamily="34" charset="0"/>
              <a:ea typeface="Raleway"/>
              <a:cs typeface="Calibri" panose="020F0502020204030204" pitchFamily="34" charset="0"/>
              <a:sym typeface="Raleway"/>
            </a:endParaRPr>
          </a:p>
        </p:txBody>
      </p:sp>
      <p:pic>
        <p:nvPicPr>
          <p:cNvPr id="8" name="Google Shape;234;p114" descr="BJIT">
            <a:extLst>
              <a:ext uri="{FF2B5EF4-FFF2-40B4-BE49-F238E27FC236}">
                <a16:creationId xmlns:a16="http://schemas.microsoft.com/office/drawing/2014/main" id="{0F99266B-76BC-E348-9361-ADD56D891E43}"/>
              </a:ext>
            </a:extLst>
          </p:cNvPr>
          <p:cNvPicPr preferRelativeResize="0"/>
          <p:nvPr userDrawn="1"/>
        </p:nvPicPr>
        <p:blipFill>
          <a:blip r:embed="rId2">
            <a:alphaModFix/>
          </a:blip>
          <a:stretch>
            <a:fillRect/>
          </a:stretch>
        </p:blipFill>
        <p:spPr>
          <a:xfrm>
            <a:off x="81936" y="65734"/>
            <a:ext cx="992652" cy="802544"/>
          </a:xfrm>
          <a:prstGeom prst="rect">
            <a:avLst/>
          </a:prstGeom>
          <a:noFill/>
          <a:ln>
            <a:noFill/>
          </a:ln>
        </p:spPr>
      </p:pic>
      <p:sp>
        <p:nvSpPr>
          <p:cNvPr id="9" name="正方形/長方形 8">
            <a:extLst>
              <a:ext uri="{FF2B5EF4-FFF2-40B4-BE49-F238E27FC236}">
                <a16:creationId xmlns:a16="http://schemas.microsoft.com/office/drawing/2014/main" id="{25F0EA15-BFD4-F24B-AB85-51C9A2C5C089}"/>
              </a:ext>
            </a:extLst>
          </p:cNvPr>
          <p:cNvSpPr/>
          <p:nvPr userDrawn="1"/>
        </p:nvSpPr>
        <p:spPr>
          <a:xfrm>
            <a:off x="3810318" y="4869517"/>
            <a:ext cx="2246129" cy="215444"/>
          </a:xfrm>
          <a:prstGeom prst="rect">
            <a:avLst/>
          </a:prstGeom>
        </p:spPr>
        <p:txBody>
          <a:bodyPr wrap="none">
            <a:spAutoFit/>
          </a:bodyPr>
          <a:lstStyle/>
          <a:p>
            <a:pPr algn="r"/>
            <a:r>
              <a:rPr lang="en-US" altLang="ja-JP" sz="800" dirty="0">
                <a:solidFill>
                  <a:schemeClr val="tx1"/>
                </a:solidFill>
                <a:latin typeface="Calibri" panose="020F0502020204030204" pitchFamily="34" charset="0"/>
                <a:ea typeface="Open Sans" panose="020B0606030504020204" pitchFamily="34" charset="0"/>
                <a:cs typeface="Calibri" panose="020F0502020204030204" pitchFamily="34" charset="0"/>
              </a:rPr>
              <a:t>Copyright 2023 @</a:t>
            </a:r>
            <a:r>
              <a:rPr lang="en-US" altLang="ja-JP" sz="800" baseline="0" dirty="0">
                <a:solidFill>
                  <a:schemeClr val="tx1"/>
                </a:solidFill>
                <a:latin typeface="Calibri" panose="020F0502020204030204" pitchFamily="34" charset="0"/>
                <a:ea typeface="Open Sans" panose="020B0606030504020204" pitchFamily="34" charset="0"/>
                <a:cs typeface="Calibri" panose="020F0502020204030204" pitchFamily="34" charset="0"/>
              </a:rPr>
              <a:t> </a:t>
            </a:r>
            <a:r>
              <a:rPr lang="en-US" altLang="ja-JP" sz="800" dirty="0">
                <a:solidFill>
                  <a:schemeClr val="tx1"/>
                </a:solidFill>
                <a:latin typeface="Calibri" panose="020F0502020204030204" pitchFamily="34" charset="0"/>
                <a:ea typeface="Open Sans" panose="020B0606030504020204" pitchFamily="34" charset="0"/>
                <a:cs typeface="Calibri" panose="020F0502020204030204" pitchFamily="34" charset="0"/>
              </a:rPr>
              <a:t>BJIT Group. All Rights Reserved</a:t>
            </a:r>
          </a:p>
        </p:txBody>
      </p:sp>
      <p:sp>
        <p:nvSpPr>
          <p:cNvPr id="10" name="Rounded Rectangle 9"/>
          <p:cNvSpPr/>
          <p:nvPr userDrawn="1"/>
        </p:nvSpPr>
        <p:spPr>
          <a:xfrm>
            <a:off x="7153275" y="4884382"/>
            <a:ext cx="963542" cy="93787"/>
          </a:xfrm>
          <a:prstGeom prst="round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FF0000"/>
                </a:solidFill>
                <a:effectLst/>
                <a:uLnTx/>
                <a:uFillTx/>
                <a:latin typeface="Calibri" panose="020F0502020204030204" pitchFamily="34" charset="0"/>
                <a:ea typeface="Adobe Gothic Std B" panose="020B0800000000000000" pitchFamily="34" charset="-128"/>
                <a:cs typeface="Calibri" panose="020F0502020204030204" pitchFamily="34" charset="0"/>
                <a:sym typeface="Arial"/>
              </a:rPr>
              <a:t>CONFIDENIAL</a:t>
            </a:r>
            <a:endParaRPr kumimoji="1" lang="ja-JP" altLang="en-US" sz="800" b="1" i="0" u="none" strike="noStrike" kern="1200" cap="none" spc="0" normalizeH="0" baseline="0" noProof="0" dirty="0">
              <a:ln>
                <a:noFill/>
              </a:ln>
              <a:solidFill>
                <a:srgbClr val="FF0000"/>
              </a:solidFill>
              <a:effectLst/>
              <a:uLnTx/>
              <a:uFillTx/>
              <a:latin typeface="Calibri" panose="020F0502020204030204" pitchFamily="34" charset="0"/>
              <a:ea typeface="Adobe Gothic Std B" panose="020B0800000000000000" pitchFamily="34" charset="-128"/>
              <a:cs typeface="Calibri" panose="020F0502020204030204" pitchFamily="34" charset="0"/>
              <a:sym typeface="Arial"/>
            </a:endParaRPr>
          </a:p>
        </p:txBody>
      </p:sp>
      <p:pic>
        <p:nvPicPr>
          <p:cNvPr id="6" name="Graphic 5">
            <a:extLst>
              <a:ext uri="{FF2B5EF4-FFF2-40B4-BE49-F238E27FC236}">
                <a16:creationId xmlns:a16="http://schemas.microsoft.com/office/drawing/2014/main" id="{4A42D5E4-AB5B-975A-AE4D-D8D577E0648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151348" y="65734"/>
            <a:ext cx="992652" cy="1059824"/>
          </a:xfrm>
          <a:prstGeom prst="rect">
            <a:avLst/>
          </a:prstGeom>
        </p:spPr>
      </p:pic>
    </p:spTree>
    <p:extLst>
      <p:ext uri="{BB962C8B-B14F-4D97-AF65-F5344CB8AC3E}">
        <p14:creationId xmlns:p14="http://schemas.microsoft.com/office/powerpoint/2010/main" val="1090033270"/>
      </p:ext>
    </p:extLst>
  </p:cSld>
  <p:clrMapOvr>
    <a:masterClrMapping/>
  </p:clrMapOvr>
  <p:extLst>
    <p:ext uri="{DCECCB84-F9BA-43D5-87BE-67443E8EF086}">
      <p15:sldGuideLst xmlns:p15="http://schemas.microsoft.com/office/powerpoint/2012/main">
        <p15:guide id="1" pos="396">
          <p15:clr>
            <a:srgbClr val="FBAE40"/>
          </p15:clr>
        </p15:guide>
        <p15:guide id="2" pos="5364">
          <p15:clr>
            <a:srgbClr val="FBAE40"/>
          </p15:clr>
        </p15:guide>
        <p15:guide id="3" orient="horz" pos="2970">
          <p15:clr>
            <a:srgbClr val="FBAE40"/>
          </p15:clr>
        </p15:guide>
        <p15:guide id="4" orient="horz" pos="18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6" r:id="rId1"/>
    <p:sldLayoutId id="214748366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p:nvPr/>
        </p:nvSpPr>
        <p:spPr>
          <a:xfrm>
            <a:off x="0" y="0"/>
            <a:ext cx="9144000" cy="51435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79" name="Google Shape;79;p18"/>
          <p:cNvSpPr txBox="1"/>
          <p:nvPr/>
        </p:nvSpPr>
        <p:spPr>
          <a:xfrm>
            <a:off x="3364462" y="4530209"/>
            <a:ext cx="2415076" cy="1846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chemeClr val="lt1"/>
                </a:solidFill>
                <a:latin typeface="Calibri" panose="020F0502020204030204" pitchFamily="34" charset="0"/>
                <a:ea typeface="Open Sans"/>
                <a:cs typeface="Calibri" panose="020F0502020204030204" pitchFamily="34" charset="0"/>
                <a:sym typeface="Open Sans"/>
              </a:rPr>
              <a:t>Image Placeholder</a:t>
            </a:r>
            <a:endParaRPr sz="5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80" name="Google Shape;80;p18"/>
          <p:cNvSpPr/>
          <p:nvPr/>
        </p:nvSpPr>
        <p:spPr>
          <a:xfrm>
            <a:off x="0" y="-2817"/>
            <a:ext cx="9144000"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81" name="Google Shape;81;p18"/>
          <p:cNvSpPr txBox="1"/>
          <p:nvPr/>
        </p:nvSpPr>
        <p:spPr>
          <a:xfrm>
            <a:off x="2105600" y="1927239"/>
            <a:ext cx="4928990" cy="1131359"/>
          </a:xfrm>
          <a:prstGeom prst="rect">
            <a:avLst/>
          </a:prstGeom>
          <a:noFill/>
          <a:ln>
            <a:noFill/>
          </a:ln>
        </p:spPr>
        <p:txBody>
          <a:bodyPr spcFirstLastPara="1" wrap="square" lIns="0" tIns="0" rIns="0" bIns="0" anchor="ctr" anchorCtr="0">
            <a:no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Java Exceptions</a:t>
            </a:r>
          </a:p>
        </p:txBody>
      </p:sp>
      <p:grpSp>
        <p:nvGrpSpPr>
          <p:cNvPr id="82" name="Google Shape;82;p18"/>
          <p:cNvGrpSpPr/>
          <p:nvPr/>
        </p:nvGrpSpPr>
        <p:grpSpPr>
          <a:xfrm>
            <a:off x="2105600" y="1921643"/>
            <a:ext cx="4932800" cy="1142550"/>
            <a:chOff x="4713542" y="4227741"/>
            <a:chExt cx="13154132" cy="3046801"/>
          </a:xfrm>
        </p:grpSpPr>
        <p:grpSp>
          <p:nvGrpSpPr>
            <p:cNvPr id="83" name="Google Shape;83;p18"/>
            <p:cNvGrpSpPr/>
            <p:nvPr/>
          </p:nvGrpSpPr>
          <p:grpSpPr>
            <a:xfrm>
              <a:off x="4713542" y="4227741"/>
              <a:ext cx="3338566" cy="1463040"/>
              <a:chOff x="4422140" y="3769678"/>
              <a:chExt cx="3338566" cy="1463040"/>
            </a:xfrm>
          </p:grpSpPr>
          <p:cxnSp>
            <p:nvCxnSpPr>
              <p:cNvPr id="84" name="Google Shape;84;p18"/>
              <p:cNvCxnSpPr/>
              <p:nvPr/>
            </p:nvCxnSpPr>
            <p:spPr>
              <a:xfrm rot="10800000">
                <a:off x="4432301" y="3784600"/>
                <a:ext cx="3328405" cy="0"/>
              </a:xfrm>
              <a:prstGeom prst="straightConnector1">
                <a:avLst/>
              </a:prstGeom>
              <a:noFill/>
              <a:ln w="28575" cap="flat" cmpd="sng">
                <a:solidFill>
                  <a:schemeClr val="lt1"/>
                </a:solidFill>
                <a:prstDash val="solid"/>
                <a:miter lim="800000"/>
                <a:headEnd type="none" w="sm" len="sm"/>
                <a:tailEnd type="none" w="sm" len="sm"/>
              </a:ln>
            </p:spPr>
          </p:cxnSp>
          <p:cxnSp>
            <p:nvCxnSpPr>
              <p:cNvPr id="85" name="Google Shape;85;p18"/>
              <p:cNvCxnSpPr/>
              <p:nvPr/>
            </p:nvCxnSpPr>
            <p:spPr>
              <a:xfrm>
                <a:off x="44221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86" name="Google Shape;86;p18"/>
            <p:cNvGrpSpPr/>
            <p:nvPr/>
          </p:nvGrpSpPr>
          <p:grpSpPr>
            <a:xfrm rot="10800000">
              <a:off x="13809325" y="5811502"/>
              <a:ext cx="4058349" cy="1463040"/>
              <a:chOff x="6009640" y="3769678"/>
              <a:chExt cx="4058349" cy="1463040"/>
            </a:xfrm>
          </p:grpSpPr>
          <p:cxnSp>
            <p:nvCxnSpPr>
              <p:cNvPr id="87" name="Google Shape;87;p18"/>
              <p:cNvCxnSpPr/>
              <p:nvPr/>
            </p:nvCxnSpPr>
            <p:spPr>
              <a:xfrm rot="10800000">
                <a:off x="6019800" y="3784600"/>
                <a:ext cx="4048189" cy="0"/>
              </a:xfrm>
              <a:prstGeom prst="straightConnector1">
                <a:avLst/>
              </a:prstGeom>
              <a:noFill/>
              <a:ln w="28575" cap="flat" cmpd="sng">
                <a:solidFill>
                  <a:schemeClr val="lt1"/>
                </a:solidFill>
                <a:prstDash val="solid"/>
                <a:miter lim="800000"/>
                <a:headEnd type="none" w="sm" len="sm"/>
                <a:tailEnd type="none" w="sm" len="sm"/>
              </a:ln>
            </p:spPr>
          </p:cxnSp>
          <p:cxnSp>
            <p:nvCxnSpPr>
              <p:cNvPr id="88" name="Google Shape;88;p18"/>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pic>
        <p:nvPicPr>
          <p:cNvPr id="18" name="Google Shape;244;p115">
            <a:extLst>
              <a:ext uri="{FF2B5EF4-FFF2-40B4-BE49-F238E27FC236}">
                <a16:creationId xmlns:a16="http://schemas.microsoft.com/office/drawing/2014/main" id="{EB69D8ED-B4A1-6847-955F-58A0452CF2A4}"/>
              </a:ext>
            </a:extLst>
          </p:cNvPr>
          <p:cNvPicPr preferRelativeResize="0"/>
          <p:nvPr/>
        </p:nvPicPr>
        <p:blipFill>
          <a:blip r:embed="rId3">
            <a:alphaModFix/>
          </a:blip>
          <a:stretch>
            <a:fillRect/>
          </a:stretch>
        </p:blipFill>
        <p:spPr>
          <a:xfrm>
            <a:off x="8032174" y="79427"/>
            <a:ext cx="996430" cy="7726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FB959888-5F4F-E2C2-BED5-D8BAE8125807}"/>
              </a:ext>
            </a:extLst>
          </p:cNvPr>
          <p:cNvSpPr>
            <a:spLocks noChangeArrowheads="1"/>
          </p:cNvSpPr>
          <p:nvPr/>
        </p:nvSpPr>
        <p:spPr bwMode="auto">
          <a:xfrm>
            <a:off x="2099127" y="163285"/>
            <a:ext cx="494574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dirty="0">
                <a:latin typeface="Times New Roman" panose="02020603050405020304" pitchFamily="18" charset="0"/>
              </a:rPr>
              <a:t>Dealing with Exception</a:t>
            </a:r>
          </a:p>
        </p:txBody>
      </p:sp>
      <p:sp>
        <p:nvSpPr>
          <p:cNvPr id="3" name="Rectangle 5">
            <a:extLst>
              <a:ext uri="{FF2B5EF4-FFF2-40B4-BE49-F238E27FC236}">
                <a16:creationId xmlns:a16="http://schemas.microsoft.com/office/drawing/2014/main" id="{465F741C-2640-9A52-DD0D-5B1E0B2EFE7E}"/>
              </a:ext>
            </a:extLst>
          </p:cNvPr>
          <p:cNvSpPr>
            <a:spLocks noChangeArrowheads="1"/>
          </p:cNvSpPr>
          <p:nvPr/>
        </p:nvSpPr>
        <p:spPr bwMode="auto">
          <a:xfrm flipH="1">
            <a:off x="889000" y="1265820"/>
            <a:ext cx="3790950" cy="1938992"/>
          </a:xfrm>
          <a:prstGeom prst="rect">
            <a:avLst/>
          </a:prstGeom>
          <a:solidFill>
            <a:schemeClr val="accent3">
              <a:lumMod val="20000"/>
              <a:lumOff val="80000"/>
            </a:schemeClr>
          </a:solidFill>
          <a:ln>
            <a:noFill/>
          </a:ln>
          <a:effectLst/>
        </p:spPr>
        <p:txBody>
          <a:bodyPr tIns="0" bIns="0" anchor="ct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defRPr/>
            </a:pPr>
            <a:r>
              <a:rPr lang="en-US" altLang="en-US" dirty="0">
                <a:solidFill>
                  <a:srgbClr val="000000"/>
                </a:solidFill>
                <a:latin typeface="Times New Roman" panose="02020603050405020304" pitchFamily="18" charset="0"/>
                <a:ea typeface="Lato" pitchFamily="34" charset="0"/>
                <a:cs typeface="Times New Roman" panose="02020603050405020304" pitchFamily="18" charset="0"/>
              </a:rPr>
              <a:t>The </a:t>
            </a:r>
            <a:r>
              <a:rPr lang="en-US" altLang="en-US" dirty="0">
                <a:solidFill>
                  <a:srgbClr val="3569F3"/>
                </a:solidFill>
                <a:latin typeface="Times New Roman" panose="02020603050405020304" pitchFamily="18" charset="0"/>
                <a:ea typeface="Lato" pitchFamily="34" charset="0"/>
                <a:cs typeface="Times New Roman" panose="02020603050405020304" pitchFamily="18" charset="0"/>
              </a:rPr>
              <a:t>try-catch</a:t>
            </a:r>
            <a:r>
              <a:rPr lang="en-US" altLang="en-US" dirty="0">
                <a:solidFill>
                  <a:srgbClr val="000000"/>
                </a:solidFill>
                <a:latin typeface="Times New Roman" panose="02020603050405020304" pitchFamily="18" charset="0"/>
                <a:ea typeface="Lato" pitchFamily="34" charset="0"/>
                <a:cs typeface="Times New Roman" panose="02020603050405020304" pitchFamily="18" charset="0"/>
              </a:rPr>
              <a:t> is the simplest method of handling exceptions. Put the code you want to run in the </a:t>
            </a:r>
            <a:r>
              <a:rPr lang="en-US" altLang="en-US" dirty="0">
                <a:solidFill>
                  <a:srgbClr val="3569F3"/>
                </a:solidFill>
                <a:latin typeface="Times New Roman" panose="02020603050405020304" pitchFamily="18" charset="0"/>
                <a:ea typeface="Lato" pitchFamily="34" charset="0"/>
                <a:cs typeface="Times New Roman" panose="02020603050405020304" pitchFamily="18" charset="0"/>
              </a:rPr>
              <a:t>try</a:t>
            </a:r>
            <a:r>
              <a:rPr lang="en-US" altLang="en-US" dirty="0">
                <a:solidFill>
                  <a:srgbClr val="000000"/>
                </a:solidFill>
                <a:latin typeface="Times New Roman" panose="02020603050405020304" pitchFamily="18" charset="0"/>
                <a:ea typeface="Lato" pitchFamily="34" charset="0"/>
                <a:cs typeface="Times New Roman" panose="02020603050405020304" pitchFamily="18" charset="0"/>
              </a:rPr>
              <a:t> block, and any Java exceptions that the code throws are caught by one or more </a:t>
            </a:r>
            <a:r>
              <a:rPr lang="en-US" altLang="en-US" dirty="0">
                <a:solidFill>
                  <a:srgbClr val="3569F3"/>
                </a:solidFill>
                <a:latin typeface="Times New Roman" panose="02020603050405020304" pitchFamily="18" charset="0"/>
                <a:ea typeface="Lato" pitchFamily="34" charset="0"/>
                <a:cs typeface="Times New Roman" panose="02020603050405020304" pitchFamily="18" charset="0"/>
              </a:rPr>
              <a:t>catch</a:t>
            </a:r>
            <a:r>
              <a:rPr lang="en-US" altLang="en-US" dirty="0">
                <a:solidFill>
                  <a:srgbClr val="000000"/>
                </a:solidFill>
                <a:latin typeface="Times New Roman" panose="02020603050405020304" pitchFamily="18" charset="0"/>
                <a:ea typeface="Lato" pitchFamily="34" charset="0"/>
                <a:cs typeface="Times New Roman" panose="02020603050405020304" pitchFamily="18" charset="0"/>
              </a:rPr>
              <a:t> blocks.</a:t>
            </a:r>
          </a:p>
          <a:p>
            <a:pPr algn="just">
              <a:defRPr/>
            </a:pPr>
            <a:endParaRPr lang="en-US" altLang="en-US" dirty="0">
              <a:latin typeface="Times New Roman" panose="02020603050405020304" pitchFamily="18" charset="0"/>
              <a:ea typeface="Lato" pitchFamily="34" charset="0"/>
              <a:cs typeface="Times New Roman" panose="02020603050405020304" pitchFamily="18" charset="0"/>
            </a:endParaRPr>
          </a:p>
          <a:p>
            <a:pPr algn="just">
              <a:defRPr/>
            </a:pPr>
            <a:r>
              <a:rPr lang="en-US" altLang="en-US" dirty="0">
                <a:solidFill>
                  <a:srgbClr val="000000"/>
                </a:solidFill>
                <a:latin typeface="Times New Roman" panose="02020603050405020304" pitchFamily="18" charset="0"/>
                <a:ea typeface="Lato" pitchFamily="34" charset="0"/>
                <a:cs typeface="Times New Roman" panose="02020603050405020304" pitchFamily="18" charset="0"/>
              </a:rPr>
              <a:t>This method will catch any type of Java exceptions that get thrown. This is the simplest mechanism for handling exceptions.</a:t>
            </a:r>
          </a:p>
        </p:txBody>
      </p:sp>
      <p:sp>
        <p:nvSpPr>
          <p:cNvPr id="6" name="TextBox 5">
            <a:extLst>
              <a:ext uri="{FF2B5EF4-FFF2-40B4-BE49-F238E27FC236}">
                <a16:creationId xmlns:a16="http://schemas.microsoft.com/office/drawing/2014/main" id="{50400F3D-A38F-9080-652C-E1C777950D3F}"/>
              </a:ext>
            </a:extLst>
          </p:cNvPr>
          <p:cNvSpPr txBox="1"/>
          <p:nvPr/>
        </p:nvSpPr>
        <p:spPr>
          <a:xfrm>
            <a:off x="4978853" y="1219654"/>
            <a:ext cx="3468461" cy="2031325"/>
          </a:xfrm>
          <a:prstGeom prst="rect">
            <a:avLst/>
          </a:prstGeom>
          <a:solidFill>
            <a:schemeClr val="tx2">
              <a:lumMod val="95000"/>
            </a:schemeClr>
          </a:solidFill>
        </p:spPr>
        <p:txBody>
          <a:bodyPr wrap="square">
            <a:spAutoFit/>
          </a:bodyPr>
          <a:lstStyle/>
          <a:p>
            <a:pPr>
              <a:defRPr/>
            </a:pPr>
            <a:r>
              <a:rPr lang="en-US" dirty="0">
                <a:solidFill>
                  <a:schemeClr val="accent4"/>
                </a:solidFill>
                <a:latin typeface="input-mono"/>
              </a:rPr>
              <a:t>try {</a:t>
            </a:r>
            <a:br>
              <a:rPr lang="en-US" dirty="0">
                <a:solidFill>
                  <a:schemeClr val="accent4"/>
                </a:solidFill>
                <a:latin typeface="input-mono"/>
              </a:rPr>
            </a:br>
            <a:endParaRPr lang="en-US" dirty="0">
              <a:solidFill>
                <a:schemeClr val="accent4"/>
              </a:solidFill>
              <a:latin typeface="input-mono"/>
            </a:endParaRPr>
          </a:p>
          <a:p>
            <a:pPr>
              <a:defRPr/>
            </a:pPr>
            <a:r>
              <a:rPr lang="en-US" dirty="0">
                <a:solidFill>
                  <a:schemeClr val="accent4"/>
                </a:solidFill>
                <a:latin typeface="input-mono"/>
              </a:rPr>
              <a:t> // block of code that can throw exceptions</a:t>
            </a:r>
          </a:p>
          <a:p>
            <a:pPr>
              <a:defRPr/>
            </a:pPr>
            <a:endParaRPr lang="en-US" dirty="0">
              <a:solidFill>
                <a:schemeClr val="accent4"/>
              </a:solidFill>
              <a:latin typeface="input-mono"/>
            </a:endParaRPr>
          </a:p>
          <a:p>
            <a:pPr>
              <a:defRPr/>
            </a:pPr>
            <a:r>
              <a:rPr lang="en-US" dirty="0">
                <a:solidFill>
                  <a:schemeClr val="accent4"/>
                </a:solidFill>
                <a:latin typeface="input-mono"/>
              </a:rPr>
              <a:t> }  catch (Exception ex) { </a:t>
            </a:r>
          </a:p>
          <a:p>
            <a:pPr>
              <a:defRPr/>
            </a:pPr>
            <a:endParaRPr lang="en-US" dirty="0">
              <a:solidFill>
                <a:schemeClr val="accent4"/>
              </a:solidFill>
              <a:latin typeface="input-mono"/>
            </a:endParaRPr>
          </a:p>
          <a:p>
            <a:pPr>
              <a:defRPr/>
            </a:pPr>
            <a:r>
              <a:rPr lang="en-US" dirty="0">
                <a:solidFill>
                  <a:schemeClr val="accent4"/>
                </a:solidFill>
                <a:latin typeface="input-mono"/>
              </a:rPr>
              <a:t>// Exception handler </a:t>
            </a:r>
          </a:p>
          <a:p>
            <a:pPr>
              <a:defRPr/>
            </a:pPr>
            <a:br>
              <a:rPr lang="en-US" dirty="0">
                <a:solidFill>
                  <a:schemeClr val="accent4"/>
                </a:solidFill>
                <a:latin typeface="input-mono"/>
              </a:rPr>
            </a:br>
            <a:r>
              <a:rPr lang="en-US" dirty="0">
                <a:solidFill>
                  <a:schemeClr val="accent4"/>
                </a:solidFill>
                <a:latin typeface="input-mono"/>
              </a:rPr>
              <a:t>}</a:t>
            </a:r>
            <a:endParaRPr lang="en-US" dirty="0">
              <a:solidFill>
                <a:schemeClr val="accent4"/>
              </a:solidFill>
            </a:endParaRPr>
          </a:p>
        </p:txBody>
      </p:sp>
      <p:sp>
        <p:nvSpPr>
          <p:cNvPr id="7" name="Rectangle 6">
            <a:extLst>
              <a:ext uri="{FF2B5EF4-FFF2-40B4-BE49-F238E27FC236}">
                <a16:creationId xmlns:a16="http://schemas.microsoft.com/office/drawing/2014/main" id="{1814BBFC-CB49-2705-708C-0201F8ECE12F}"/>
              </a:ext>
            </a:extLst>
          </p:cNvPr>
          <p:cNvSpPr>
            <a:spLocks noChangeArrowheads="1"/>
          </p:cNvSpPr>
          <p:nvPr/>
        </p:nvSpPr>
        <p:spPr bwMode="auto">
          <a:xfrm>
            <a:off x="1519464" y="3708402"/>
            <a:ext cx="6105071" cy="430887"/>
          </a:xfrm>
          <a:prstGeom prst="rect">
            <a:avLst/>
          </a:prstGeom>
          <a:solidFill>
            <a:srgbClr val="E4E7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nchor="ctr">
            <a:spAutoFit/>
          </a:bodyPr>
          <a:lstStyle/>
          <a:p>
            <a:pPr algn="ctr" eaLnBrk="0" hangingPunct="0"/>
            <a:r>
              <a:rPr lang="en-US" altLang="en-US" b="1" dirty="0">
                <a:solidFill>
                  <a:srgbClr val="000000"/>
                </a:solidFill>
                <a:latin typeface="Lato" panose="020F0502020204030203" pitchFamily="34" charset="0"/>
              </a:rPr>
              <a:t>Note: </a:t>
            </a:r>
            <a:r>
              <a:rPr lang="en-US" altLang="en-US" dirty="0">
                <a:solidFill>
                  <a:srgbClr val="000000"/>
                </a:solidFill>
                <a:latin typeface="Lato" panose="020F0502020204030203" pitchFamily="34" charset="0"/>
              </a:rPr>
              <a:t>You can’t use a </a:t>
            </a:r>
            <a:r>
              <a:rPr lang="en-US" altLang="en-US" dirty="0">
                <a:solidFill>
                  <a:srgbClr val="3569F3"/>
                </a:solidFill>
                <a:latin typeface="Lato" panose="020F0502020204030203" pitchFamily="34" charset="0"/>
              </a:rPr>
              <a:t>try</a:t>
            </a:r>
            <a:r>
              <a:rPr lang="en-US" altLang="en-US" dirty="0">
                <a:solidFill>
                  <a:srgbClr val="000000"/>
                </a:solidFill>
                <a:latin typeface="Lato" panose="020F0502020204030203" pitchFamily="34" charset="0"/>
              </a:rPr>
              <a:t> block alone. The try block should be immediately followed either by a </a:t>
            </a:r>
            <a:r>
              <a:rPr lang="en-US" altLang="en-US" dirty="0">
                <a:solidFill>
                  <a:srgbClr val="3569F3"/>
                </a:solidFill>
                <a:latin typeface="Lato" panose="020F0502020204030203" pitchFamily="34" charset="0"/>
              </a:rPr>
              <a:t>catch</a:t>
            </a:r>
            <a:r>
              <a:rPr lang="en-US" altLang="en-US" dirty="0">
                <a:solidFill>
                  <a:srgbClr val="000000"/>
                </a:solidFill>
                <a:latin typeface="Lato" panose="020F0502020204030203" pitchFamily="34" charset="0"/>
              </a:rPr>
              <a:t> or </a:t>
            </a:r>
            <a:r>
              <a:rPr lang="en-US" altLang="en-US" dirty="0">
                <a:solidFill>
                  <a:srgbClr val="3569F3"/>
                </a:solidFill>
                <a:latin typeface="Lato" panose="020F0502020204030203" pitchFamily="34" charset="0"/>
              </a:rPr>
              <a:t>finally</a:t>
            </a:r>
            <a:r>
              <a:rPr lang="en-US" altLang="en-US" dirty="0">
                <a:solidFill>
                  <a:srgbClr val="000000"/>
                </a:solidFill>
                <a:latin typeface="Lato" panose="020F0502020204030203" pitchFamily="34" charset="0"/>
              </a:rPr>
              <a:t> block.</a:t>
            </a:r>
            <a:r>
              <a:rPr lang="en-US" altLang="en-US" dirty="0">
                <a:latin typeface="Lato" panose="020F0502020204030203" pitchFamily="34" charset="0"/>
              </a:rPr>
              <a:t> </a:t>
            </a:r>
            <a:endParaRPr lang="en-US" alt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31107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0A45B583-DBF9-1B2D-7B95-CF3DEC985FC4}"/>
              </a:ext>
            </a:extLst>
          </p:cNvPr>
          <p:cNvSpPr txBox="1">
            <a:spLocks noChangeArrowheads="1"/>
          </p:cNvSpPr>
          <p:nvPr/>
        </p:nvSpPr>
        <p:spPr>
          <a:xfrm>
            <a:off x="159656" y="1422080"/>
            <a:ext cx="3606800" cy="2547257"/>
          </a:xfrm>
          <a:prstGeom prst="rect">
            <a:avLst/>
          </a:prstGeom>
          <a:noFill/>
          <a:ln>
            <a:noFill/>
          </a:ln>
        </p:spPr>
        <p:txBody>
          <a:bodyPr spcFirstLastPara="1" wrap="square" lIns="0" tIns="0" rIns="0" bIns="0"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82880" indent="0" algn="just">
              <a:defRPr/>
            </a:pPr>
            <a:r>
              <a:rPr lang="en-US" altLang="en-US" sz="1400" dirty="0">
                <a:latin typeface="Times New Roman" panose="02020603050405020304" pitchFamily="18" charset="0"/>
                <a:ea typeface="Lato" pitchFamily="34" charset="0"/>
                <a:cs typeface="Times New Roman" panose="02020603050405020304" pitchFamily="18" charset="0"/>
              </a:rPr>
              <a:t>A </a:t>
            </a:r>
            <a:r>
              <a:rPr lang="en-US" altLang="en-US" sz="1400" b="1" dirty="0">
                <a:highlight>
                  <a:srgbClr val="FFFF00"/>
                </a:highlight>
                <a:latin typeface="Times New Roman" panose="02020603050405020304" pitchFamily="18" charset="0"/>
                <a:ea typeface="Lato" pitchFamily="34" charset="0"/>
                <a:cs typeface="Times New Roman" panose="02020603050405020304" pitchFamily="18" charset="0"/>
              </a:rPr>
              <a:t>try</a:t>
            </a:r>
            <a:r>
              <a:rPr lang="en-US" altLang="en-US" sz="1400" dirty="0">
                <a:latin typeface="Times New Roman" panose="02020603050405020304" pitchFamily="18" charset="0"/>
                <a:ea typeface="Lato" pitchFamily="34" charset="0"/>
                <a:cs typeface="Times New Roman" panose="02020603050405020304" pitchFamily="18" charset="0"/>
              </a:rPr>
              <a:t> block encloses code that may give rise to one or more exceptions. Code that can throw an exception that you want to catch must be in a try block.</a:t>
            </a:r>
          </a:p>
          <a:p>
            <a:pPr marL="182880" indent="0" algn="just">
              <a:defRPr/>
            </a:pPr>
            <a:endParaRPr lang="en-US" altLang="en-US" sz="1400" dirty="0">
              <a:latin typeface="Times New Roman" panose="02020603050405020304" pitchFamily="18" charset="0"/>
              <a:ea typeface="Lato" pitchFamily="34" charset="0"/>
              <a:cs typeface="Times New Roman" panose="02020603050405020304" pitchFamily="18" charset="0"/>
            </a:endParaRPr>
          </a:p>
          <a:p>
            <a:pPr marL="182880" indent="0" algn="just">
              <a:defRPr/>
            </a:pPr>
            <a:r>
              <a:rPr lang="en-US" altLang="en-US" sz="1400" dirty="0">
                <a:latin typeface="Times New Roman" panose="02020603050405020304" pitchFamily="18" charset="0"/>
                <a:ea typeface="Lato" pitchFamily="34" charset="0"/>
                <a:cs typeface="Times New Roman" panose="02020603050405020304" pitchFamily="18" charset="0"/>
              </a:rPr>
              <a:t>A </a:t>
            </a:r>
            <a:r>
              <a:rPr lang="en-US" altLang="en-US" sz="1400" b="1" dirty="0">
                <a:highlight>
                  <a:srgbClr val="FFFF00"/>
                </a:highlight>
                <a:latin typeface="Times New Roman" panose="02020603050405020304" pitchFamily="18" charset="0"/>
                <a:ea typeface="Lato" pitchFamily="34" charset="0"/>
                <a:cs typeface="Times New Roman" panose="02020603050405020304" pitchFamily="18" charset="0"/>
              </a:rPr>
              <a:t>catch</a:t>
            </a:r>
            <a:r>
              <a:rPr lang="en-US" altLang="en-US" sz="1400" dirty="0">
                <a:latin typeface="Times New Roman" panose="02020603050405020304" pitchFamily="18" charset="0"/>
                <a:ea typeface="Lato" pitchFamily="34" charset="0"/>
                <a:cs typeface="Times New Roman" panose="02020603050405020304" pitchFamily="18" charset="0"/>
              </a:rPr>
              <a:t> block encloses code that is intended to handle exceptions of a particular type that may be thrown in the associated try block.</a:t>
            </a:r>
          </a:p>
          <a:p>
            <a:pPr marL="182880" indent="0" algn="just">
              <a:defRPr/>
            </a:pPr>
            <a:endParaRPr lang="en-US" altLang="en-US" sz="1400" dirty="0">
              <a:latin typeface="Times New Roman" panose="02020603050405020304" pitchFamily="18" charset="0"/>
              <a:ea typeface="Lato" pitchFamily="34" charset="0"/>
              <a:cs typeface="Times New Roman" panose="02020603050405020304" pitchFamily="18" charset="0"/>
            </a:endParaRPr>
          </a:p>
          <a:p>
            <a:pPr marL="182880" indent="0" algn="just">
              <a:defRPr/>
            </a:pPr>
            <a:r>
              <a:rPr lang="en-US" altLang="en-US" sz="1400" dirty="0">
                <a:latin typeface="Times New Roman" panose="02020603050405020304" pitchFamily="18" charset="0"/>
                <a:ea typeface="Lato" pitchFamily="34" charset="0"/>
                <a:cs typeface="Times New Roman" panose="02020603050405020304" pitchFamily="18" charset="0"/>
              </a:rPr>
              <a:t>The code in a </a:t>
            </a:r>
            <a:r>
              <a:rPr lang="en-US" altLang="en-US" sz="1400" b="1" dirty="0">
                <a:highlight>
                  <a:srgbClr val="FFFF00"/>
                </a:highlight>
                <a:latin typeface="Times New Roman" panose="02020603050405020304" pitchFamily="18" charset="0"/>
                <a:ea typeface="Lato" pitchFamily="34" charset="0"/>
                <a:cs typeface="Times New Roman" panose="02020603050405020304" pitchFamily="18" charset="0"/>
              </a:rPr>
              <a:t>finally</a:t>
            </a:r>
            <a:r>
              <a:rPr lang="en-US" altLang="en-US" sz="1400" dirty="0">
                <a:latin typeface="Times New Roman" panose="02020603050405020304" pitchFamily="18" charset="0"/>
                <a:ea typeface="Lato" pitchFamily="34" charset="0"/>
                <a:cs typeface="Times New Roman" panose="02020603050405020304" pitchFamily="18" charset="0"/>
              </a:rPr>
              <a:t> block is always executed before the method ends, regardless of whether any exceptions are thrown in the try block.</a:t>
            </a:r>
          </a:p>
        </p:txBody>
      </p:sp>
      <p:sp>
        <p:nvSpPr>
          <p:cNvPr id="5" name="Rectangle 1027">
            <a:extLst>
              <a:ext uri="{FF2B5EF4-FFF2-40B4-BE49-F238E27FC236}">
                <a16:creationId xmlns:a16="http://schemas.microsoft.com/office/drawing/2014/main" id="{69A49939-5F21-E215-5CBD-CAD6A9135EDD}"/>
              </a:ext>
            </a:extLst>
          </p:cNvPr>
          <p:cNvSpPr>
            <a:spLocks noChangeArrowheads="1"/>
          </p:cNvSpPr>
          <p:nvPr/>
        </p:nvSpPr>
        <p:spPr bwMode="auto">
          <a:xfrm>
            <a:off x="2351919" y="79828"/>
            <a:ext cx="4440162" cy="529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dirty="0">
                <a:latin typeface="Times New Roman" panose="02020603050405020304" pitchFamily="18" charset="0"/>
              </a:rPr>
              <a:t>Handling Exception</a:t>
            </a:r>
          </a:p>
        </p:txBody>
      </p:sp>
      <p:sp>
        <p:nvSpPr>
          <p:cNvPr id="8" name="Rectangle 7">
            <a:extLst>
              <a:ext uri="{FF2B5EF4-FFF2-40B4-BE49-F238E27FC236}">
                <a16:creationId xmlns:a16="http://schemas.microsoft.com/office/drawing/2014/main" id="{B3A0AE2F-D568-2AA2-020E-2863CD3A7652}"/>
              </a:ext>
            </a:extLst>
          </p:cNvPr>
          <p:cNvSpPr/>
          <p:nvPr/>
        </p:nvSpPr>
        <p:spPr>
          <a:xfrm>
            <a:off x="4123267" y="1141438"/>
            <a:ext cx="4207933" cy="3108543"/>
          </a:xfrm>
          <a:prstGeom prst="rect">
            <a:avLst/>
          </a:prstGeom>
          <a:solidFill>
            <a:schemeClr val="tx2">
              <a:lumMod val="95000"/>
            </a:schemeClr>
          </a:solid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defTabSz="182880">
              <a:defRPr/>
            </a:pPr>
            <a:r>
              <a:rPr lang="en-US" b="1" dirty="0">
                <a:solidFill>
                  <a:schemeClr val="bg2"/>
                </a:solidFill>
                <a:latin typeface="Times New Roman" panose="02020603050405020304" pitchFamily="18" charset="0"/>
                <a:cs typeface="Times New Roman" panose="02020603050405020304" pitchFamily="18" charset="0"/>
              </a:rPr>
              <a:t>public class </a:t>
            </a:r>
            <a:r>
              <a:rPr lang="en-US" b="1" dirty="0" err="1">
                <a:solidFill>
                  <a:schemeClr val="bg2"/>
                </a:solidFill>
                <a:latin typeface="Times New Roman" panose="02020603050405020304" pitchFamily="18" charset="0"/>
                <a:cs typeface="Times New Roman" panose="02020603050405020304" pitchFamily="18" charset="0"/>
              </a:rPr>
              <a:t>ExceptionHandlingTest</a:t>
            </a:r>
            <a:r>
              <a:rPr lang="en-US" b="1" dirty="0">
                <a:solidFill>
                  <a:schemeClr val="bg2"/>
                </a:solidFill>
                <a:latin typeface="Times New Roman" panose="02020603050405020304" pitchFamily="18" charset="0"/>
                <a:cs typeface="Times New Roman" panose="02020603050405020304" pitchFamily="18" charset="0"/>
              </a:rPr>
              <a:t> {</a:t>
            </a:r>
          </a:p>
          <a:p>
            <a:pPr defTabSz="182880">
              <a:defRPr/>
            </a:pPr>
            <a:r>
              <a:rPr lang="en-US" b="1" dirty="0">
                <a:solidFill>
                  <a:schemeClr val="bg2"/>
                </a:solidFill>
                <a:latin typeface="Times New Roman" panose="02020603050405020304" pitchFamily="18" charset="0"/>
                <a:cs typeface="Times New Roman" panose="02020603050405020304" pitchFamily="18" charset="0"/>
              </a:rPr>
              <a:t>	public static void main(String[] </a:t>
            </a:r>
            <a:r>
              <a:rPr lang="en-US" b="1" dirty="0" err="1">
                <a:solidFill>
                  <a:schemeClr val="bg2"/>
                </a:solidFill>
                <a:latin typeface="Times New Roman" panose="02020603050405020304" pitchFamily="18" charset="0"/>
                <a:cs typeface="Times New Roman" panose="02020603050405020304" pitchFamily="18" charset="0"/>
              </a:rPr>
              <a:t>args</a:t>
            </a:r>
            <a:r>
              <a:rPr lang="en-US" b="1" dirty="0">
                <a:solidFill>
                  <a:schemeClr val="bg2"/>
                </a:solidFill>
                <a:latin typeface="Times New Roman" panose="02020603050405020304" pitchFamily="18" charset="0"/>
                <a:cs typeface="Times New Roman" panose="02020603050405020304" pitchFamily="18" charset="0"/>
              </a:rPr>
              <a:t>) {</a:t>
            </a:r>
          </a:p>
          <a:p>
            <a:pPr defTabSz="182880">
              <a:defRPr/>
            </a:pPr>
            <a:r>
              <a:rPr lang="en-US" b="1" dirty="0">
                <a:solidFill>
                  <a:schemeClr val="bg2"/>
                </a:solidFill>
                <a:latin typeface="Times New Roman" panose="02020603050405020304" pitchFamily="18" charset="0"/>
                <a:cs typeface="Times New Roman" panose="02020603050405020304" pitchFamily="18" charset="0"/>
              </a:rPr>
              <a:t>		try {</a:t>
            </a:r>
          </a:p>
          <a:p>
            <a:pPr defTabSz="182880">
              <a:defRPr/>
            </a:pP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dosomething</a:t>
            </a:r>
            <a:r>
              <a:rPr lang="en-US" dirty="0">
                <a:solidFill>
                  <a:schemeClr val="bg2"/>
                </a:solidFill>
                <a:latin typeface="Times New Roman" panose="02020603050405020304" pitchFamily="18" charset="0"/>
                <a:cs typeface="Times New Roman" panose="02020603050405020304" pitchFamily="18" charset="0"/>
              </a:rPr>
              <a:t>();</a:t>
            </a:r>
          </a:p>
          <a:p>
            <a:pPr defTabSz="182880">
              <a:defRPr/>
            </a:pPr>
            <a:r>
              <a:rPr lang="en-US" dirty="0">
                <a:solidFill>
                  <a:schemeClr val="bg2"/>
                </a:solidFill>
                <a:latin typeface="Times New Roman" panose="02020603050405020304" pitchFamily="18" charset="0"/>
                <a:cs typeface="Times New Roman" panose="02020603050405020304" pitchFamily="18" charset="0"/>
              </a:rPr>
              <a:t>		} </a:t>
            </a:r>
            <a:r>
              <a:rPr lang="en-US" b="1" dirty="0">
                <a:solidFill>
                  <a:schemeClr val="bg2"/>
                </a:solidFill>
                <a:latin typeface="Times New Roman" panose="02020603050405020304" pitchFamily="18" charset="0"/>
                <a:cs typeface="Times New Roman" panose="02020603050405020304" pitchFamily="18" charset="0"/>
              </a:rPr>
              <a:t>catch (Exception e) {</a:t>
            </a:r>
          </a:p>
          <a:p>
            <a:pPr defTabSz="182880">
              <a:defRPr/>
            </a:pP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System.out.println</a:t>
            </a:r>
            <a:r>
              <a:rPr lang="en-US" dirty="0">
                <a:solidFill>
                  <a:schemeClr val="bg2"/>
                </a:solidFill>
                <a:latin typeface="Times New Roman" panose="02020603050405020304" pitchFamily="18" charset="0"/>
                <a:cs typeface="Times New Roman" panose="02020603050405020304" pitchFamily="18" charset="0"/>
              </a:rPr>
              <a:t>(</a:t>
            </a:r>
            <a:r>
              <a:rPr lang="en-US" dirty="0" err="1">
                <a:solidFill>
                  <a:schemeClr val="bg2"/>
                </a:solidFill>
                <a:latin typeface="Times New Roman" panose="02020603050405020304" pitchFamily="18" charset="0"/>
                <a:cs typeface="Times New Roman" panose="02020603050405020304" pitchFamily="18" charset="0"/>
              </a:rPr>
              <a:t>e.toString</a:t>
            </a:r>
            <a:r>
              <a:rPr lang="en-US" dirty="0">
                <a:solidFill>
                  <a:schemeClr val="bg2"/>
                </a:solidFill>
                <a:latin typeface="Times New Roman" panose="02020603050405020304" pitchFamily="18" charset="0"/>
                <a:cs typeface="Times New Roman" panose="02020603050405020304" pitchFamily="18" charset="0"/>
              </a:rPr>
              <a:t>());</a:t>
            </a:r>
          </a:p>
          <a:p>
            <a:pPr defTabSz="182880">
              <a:defRPr/>
            </a:pPr>
            <a:r>
              <a:rPr lang="en-US" dirty="0">
                <a:solidFill>
                  <a:schemeClr val="bg2"/>
                </a:solidFill>
                <a:latin typeface="Times New Roman" panose="02020603050405020304" pitchFamily="18" charset="0"/>
                <a:cs typeface="Times New Roman" panose="02020603050405020304" pitchFamily="18" charset="0"/>
              </a:rPr>
              <a:t>		} </a:t>
            </a:r>
            <a:r>
              <a:rPr lang="en-US" b="1" dirty="0">
                <a:solidFill>
                  <a:schemeClr val="bg2"/>
                </a:solidFill>
                <a:latin typeface="Times New Roman" panose="02020603050405020304" pitchFamily="18" charset="0"/>
                <a:cs typeface="Times New Roman" panose="02020603050405020304" pitchFamily="18" charset="0"/>
              </a:rPr>
              <a:t>finally {</a:t>
            </a:r>
          </a:p>
          <a:p>
            <a:pPr defTabSz="182880">
              <a:defRPr/>
            </a:pP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System.out.println</a:t>
            </a:r>
            <a:r>
              <a:rPr lang="en-US" dirty="0">
                <a:solidFill>
                  <a:schemeClr val="bg2"/>
                </a:solidFill>
                <a:latin typeface="Times New Roman" panose="02020603050405020304" pitchFamily="18" charset="0"/>
                <a:cs typeface="Times New Roman" panose="02020603050405020304" pitchFamily="18" charset="0"/>
              </a:rPr>
              <a:t>("Finally has been executed");</a:t>
            </a:r>
          </a:p>
          <a:p>
            <a:pPr defTabSz="182880">
              <a:defRPr/>
            </a:pPr>
            <a:r>
              <a:rPr lang="en-US" dirty="0">
                <a:solidFill>
                  <a:schemeClr val="bg2"/>
                </a:solidFill>
                <a:latin typeface="Times New Roman" panose="02020603050405020304" pitchFamily="18" charset="0"/>
                <a:cs typeface="Times New Roman" panose="02020603050405020304" pitchFamily="18" charset="0"/>
              </a:rPr>
              <a:t>		}</a:t>
            </a:r>
          </a:p>
          <a:p>
            <a:pPr defTabSz="182880">
              <a:defRPr/>
            </a:pPr>
            <a:r>
              <a:rPr lang="en-US" dirty="0">
                <a:solidFill>
                  <a:schemeClr val="bg2"/>
                </a:solidFill>
                <a:latin typeface="Times New Roman" panose="02020603050405020304" pitchFamily="18" charset="0"/>
                <a:cs typeface="Times New Roman" panose="02020603050405020304" pitchFamily="18" charset="0"/>
              </a:rPr>
              <a:t>	}</a:t>
            </a:r>
          </a:p>
          <a:p>
            <a:pPr defTabSz="182880">
              <a:defRPr/>
            </a:pPr>
            <a:r>
              <a:rPr lang="en-US" b="1" dirty="0">
                <a:solidFill>
                  <a:schemeClr val="bg2"/>
                </a:solidFill>
                <a:latin typeface="Times New Roman" panose="02020603050405020304" pitchFamily="18" charset="0"/>
                <a:cs typeface="Times New Roman" panose="02020603050405020304" pitchFamily="18" charset="0"/>
              </a:rPr>
              <a:t>	static void </a:t>
            </a:r>
            <a:r>
              <a:rPr lang="en-US" b="1" dirty="0" err="1">
                <a:solidFill>
                  <a:schemeClr val="bg2"/>
                </a:solidFill>
                <a:latin typeface="Times New Roman" panose="02020603050405020304" pitchFamily="18" charset="0"/>
                <a:cs typeface="Times New Roman" panose="02020603050405020304" pitchFamily="18" charset="0"/>
              </a:rPr>
              <a:t>dosomething</a:t>
            </a:r>
            <a:r>
              <a:rPr lang="en-US" b="1" dirty="0">
                <a:solidFill>
                  <a:schemeClr val="bg2"/>
                </a:solidFill>
                <a:latin typeface="Times New Roman" panose="02020603050405020304" pitchFamily="18" charset="0"/>
                <a:cs typeface="Times New Roman" panose="02020603050405020304" pitchFamily="18" charset="0"/>
              </a:rPr>
              <a:t>() throws Exception {</a:t>
            </a:r>
          </a:p>
          <a:p>
            <a:pPr defTabSz="182880">
              <a:defRPr/>
            </a:pPr>
            <a:r>
              <a:rPr lang="en-US" b="1" dirty="0">
                <a:solidFill>
                  <a:schemeClr val="bg2"/>
                </a:solidFill>
                <a:latin typeface="Times New Roman" panose="02020603050405020304" pitchFamily="18" charset="0"/>
                <a:cs typeface="Times New Roman" panose="02020603050405020304" pitchFamily="18" charset="0"/>
              </a:rPr>
              <a:t>		throw new Exception();</a:t>
            </a:r>
          </a:p>
          <a:p>
            <a:pPr defTabSz="182880">
              <a:defRPr/>
            </a:pPr>
            <a:r>
              <a:rPr lang="en-US" dirty="0">
                <a:solidFill>
                  <a:schemeClr val="bg2"/>
                </a:solidFill>
                <a:latin typeface="Times New Roman" panose="02020603050405020304" pitchFamily="18" charset="0"/>
                <a:cs typeface="Times New Roman" panose="02020603050405020304" pitchFamily="18" charset="0"/>
              </a:rPr>
              <a:t>	}</a:t>
            </a:r>
          </a:p>
          <a:p>
            <a:pPr defTabSz="182880">
              <a:defRPr/>
            </a:pPr>
            <a:r>
              <a:rPr lang="en-US" dirty="0">
                <a:solidFill>
                  <a:schemeClr val="bg2"/>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3789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02083527-12EC-C021-228A-15E69C1581F7}"/>
              </a:ext>
            </a:extLst>
          </p:cNvPr>
          <p:cNvSpPr>
            <a:spLocks noChangeArrowheads="1"/>
          </p:cNvSpPr>
          <p:nvPr/>
        </p:nvSpPr>
        <p:spPr bwMode="auto">
          <a:xfrm>
            <a:off x="2390775" y="82416"/>
            <a:ext cx="4832350" cy="605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dirty="0">
                <a:latin typeface="Times New Roman" panose="02020603050405020304" pitchFamily="18" charset="0"/>
              </a:rPr>
              <a:t>Structuring a Method</a:t>
            </a:r>
          </a:p>
        </p:txBody>
      </p:sp>
      <p:pic>
        <p:nvPicPr>
          <p:cNvPr id="3" name="Picture 2">
            <a:extLst>
              <a:ext uri="{FF2B5EF4-FFF2-40B4-BE49-F238E27FC236}">
                <a16:creationId xmlns:a16="http://schemas.microsoft.com/office/drawing/2014/main" id="{11FB15D1-9698-4923-726B-81D333C8F6C0}"/>
              </a:ext>
            </a:extLst>
          </p:cNvPr>
          <p:cNvPicPr>
            <a:picLocks noChangeAspect="1" noChangeArrowheads="1"/>
          </p:cNvPicPr>
          <p:nvPr/>
        </p:nvPicPr>
        <p:blipFill>
          <a:blip r:embed="rId2"/>
          <a:srcRect/>
          <a:stretch>
            <a:fillRect/>
          </a:stretch>
        </p:blipFill>
        <p:spPr bwMode="auto">
          <a:xfrm>
            <a:off x="2053771" y="962345"/>
            <a:ext cx="5506358" cy="3492768"/>
          </a:xfrm>
          <a:prstGeom prst="roundRect">
            <a:avLst>
              <a:gd name="adj" fmla="val 5655"/>
            </a:avLst>
          </a:prstGeom>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6807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27">
            <a:extLst>
              <a:ext uri="{FF2B5EF4-FFF2-40B4-BE49-F238E27FC236}">
                <a16:creationId xmlns:a16="http://schemas.microsoft.com/office/drawing/2014/main" id="{61F558A4-C801-0E22-822D-7119E06FE9DC}"/>
              </a:ext>
            </a:extLst>
          </p:cNvPr>
          <p:cNvSpPr>
            <a:spLocks noChangeArrowheads="1"/>
          </p:cNvSpPr>
          <p:nvPr/>
        </p:nvSpPr>
        <p:spPr bwMode="auto">
          <a:xfrm>
            <a:off x="1750786" y="85203"/>
            <a:ext cx="5758543" cy="564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dirty="0">
                <a:latin typeface="Times New Roman" panose="02020603050405020304" pitchFamily="18" charset="0"/>
              </a:rPr>
              <a:t>Normal Execution Sequence</a:t>
            </a:r>
          </a:p>
        </p:txBody>
      </p:sp>
      <p:pic>
        <p:nvPicPr>
          <p:cNvPr id="7" name="Picture 2">
            <a:extLst>
              <a:ext uri="{FF2B5EF4-FFF2-40B4-BE49-F238E27FC236}">
                <a16:creationId xmlns:a16="http://schemas.microsoft.com/office/drawing/2014/main" id="{993926FF-9C46-B996-93A5-D8355D566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314" y="885180"/>
            <a:ext cx="5573486" cy="3538118"/>
          </a:xfrm>
          <a:prstGeom prst="roundRect">
            <a:avLst>
              <a:gd name="adj" fmla="val 4976"/>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946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DBA28EFA-3E95-8FCB-D1B1-C8690F1FE2F0}"/>
              </a:ext>
            </a:extLst>
          </p:cNvPr>
          <p:cNvSpPr>
            <a:spLocks noChangeArrowheads="1"/>
          </p:cNvSpPr>
          <p:nvPr/>
        </p:nvSpPr>
        <p:spPr bwMode="auto">
          <a:xfrm>
            <a:off x="1543957" y="76200"/>
            <a:ext cx="6056086" cy="62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a:latin typeface="Times New Roman" panose="02020603050405020304" pitchFamily="18" charset="0"/>
              </a:rPr>
              <a:t>Exception Execution Sequence</a:t>
            </a:r>
          </a:p>
        </p:txBody>
      </p:sp>
      <p:pic>
        <p:nvPicPr>
          <p:cNvPr id="3" name="Picture 2">
            <a:extLst>
              <a:ext uri="{FF2B5EF4-FFF2-40B4-BE49-F238E27FC236}">
                <a16:creationId xmlns:a16="http://schemas.microsoft.com/office/drawing/2014/main" id="{D3793B90-7BF9-701C-7DCC-406BAAE16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57" y="851085"/>
            <a:ext cx="5878286" cy="3718916"/>
          </a:xfrm>
          <a:prstGeom prst="roundRect">
            <a:avLst>
              <a:gd name="adj" fmla="val 3983"/>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56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a:extLst>
              <a:ext uri="{FF2B5EF4-FFF2-40B4-BE49-F238E27FC236}">
                <a16:creationId xmlns:a16="http://schemas.microsoft.com/office/drawing/2014/main" id="{2B822683-D381-3D40-B1A9-FE5344984E60}"/>
              </a:ext>
            </a:extLst>
          </p:cNvPr>
          <p:cNvSpPr>
            <a:spLocks noChangeArrowheads="1"/>
          </p:cNvSpPr>
          <p:nvPr/>
        </p:nvSpPr>
        <p:spPr bwMode="auto">
          <a:xfrm>
            <a:off x="1207407" y="272143"/>
            <a:ext cx="6729186"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200" dirty="0"/>
              <a:t>Execution When an Exception Is Not Caught</a:t>
            </a:r>
            <a:endParaRPr lang="en-US" altLang="en-US" sz="3200" dirty="0">
              <a:latin typeface="Times New Roman" panose="02020603050405020304" pitchFamily="18" charset="0"/>
            </a:endParaRPr>
          </a:p>
        </p:txBody>
      </p:sp>
      <p:pic>
        <p:nvPicPr>
          <p:cNvPr id="5" name="Picture 2">
            <a:extLst>
              <a:ext uri="{FF2B5EF4-FFF2-40B4-BE49-F238E27FC236}">
                <a16:creationId xmlns:a16="http://schemas.microsoft.com/office/drawing/2014/main" id="{CF8B0037-87B4-2E60-5E60-92BF2F0D6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87" y="1007627"/>
            <a:ext cx="4616826" cy="3363688"/>
          </a:xfrm>
          <a:prstGeom prst="roundRect">
            <a:avLst>
              <a:gd name="adj" fmla="val 3938"/>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a:extLst>
              <a:ext uri="{FF2B5EF4-FFF2-40B4-BE49-F238E27FC236}">
                <a16:creationId xmlns:a16="http://schemas.microsoft.com/office/drawing/2014/main" id="{048481A4-169F-5C2E-2907-44F0413A3831}"/>
              </a:ext>
            </a:extLst>
          </p:cNvPr>
          <p:cNvSpPr>
            <a:spLocks noChangeArrowheads="1"/>
          </p:cNvSpPr>
          <p:nvPr/>
        </p:nvSpPr>
        <p:spPr bwMode="auto">
          <a:xfrm>
            <a:off x="5167726" y="1151660"/>
            <a:ext cx="3554187" cy="3231654"/>
          </a:xfrm>
          <a:prstGeom prst="rect">
            <a:avLst/>
          </a:prstGeom>
          <a:noFill/>
          <a:ln w="19050">
            <a:solidFill>
              <a:srgbClr val="54EEA8"/>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spcAft>
                <a:spcPts val="1200"/>
              </a:spcAft>
            </a:pPr>
            <a:r>
              <a:rPr lang="en-US" altLang="en-US" dirty="0">
                <a:latin typeface="Times New Roman" panose="02020603050405020304" pitchFamily="18" charset="0"/>
                <a:cs typeface="Times New Roman" panose="02020603050405020304" pitchFamily="18" charset="0"/>
              </a:rPr>
              <a:t>It shows method1() </a:t>
            </a:r>
          </a:p>
          <a:p>
            <a:pPr>
              <a:spcAft>
                <a:spcPts val="1200"/>
              </a:spcAft>
            </a:pPr>
            <a:r>
              <a:rPr lang="en-US" altLang="en-US" dirty="0">
                <a:latin typeface="Times New Roman" panose="02020603050405020304" pitchFamily="18" charset="0"/>
                <a:cs typeface="Times New Roman" panose="02020603050405020304" pitchFamily="18" charset="0"/>
              </a:rPr>
              <a:t>calling method2(), </a:t>
            </a:r>
          </a:p>
          <a:p>
            <a:pPr>
              <a:spcAft>
                <a:spcPts val="1200"/>
              </a:spcAft>
            </a:pPr>
            <a:r>
              <a:rPr lang="en-US" altLang="en-US" dirty="0">
                <a:latin typeface="Times New Roman" panose="02020603050405020304" pitchFamily="18" charset="0"/>
                <a:cs typeface="Times New Roman" panose="02020603050405020304" pitchFamily="18" charset="0"/>
              </a:rPr>
              <a:t>which calls method3(), </a:t>
            </a:r>
          </a:p>
          <a:p>
            <a:pPr>
              <a:spcAft>
                <a:spcPts val="1200"/>
              </a:spcAft>
            </a:pPr>
            <a:r>
              <a:rPr lang="en-US" altLang="en-US" dirty="0">
                <a:latin typeface="Times New Roman" panose="02020603050405020304" pitchFamily="18" charset="0"/>
                <a:cs typeface="Times New Roman" panose="02020603050405020304" pitchFamily="18" charset="0"/>
              </a:rPr>
              <a:t>which calls method4(), in which an exception of type Exception2 is thrown.</a:t>
            </a:r>
          </a:p>
          <a:p>
            <a:pPr>
              <a:spcAft>
                <a:spcPts val="1200"/>
              </a:spcAft>
            </a:pPr>
            <a:r>
              <a:rPr lang="en-US" altLang="en-US" dirty="0">
                <a:latin typeface="Times New Roman" panose="02020603050405020304" pitchFamily="18" charset="0"/>
                <a:cs typeface="Times New Roman" panose="02020603050405020304" pitchFamily="18" charset="0"/>
              </a:rPr>
              <a:t>This exception isn’t caught in method4(), so execution of method4() ceases, and the exception is thrown to method3().</a:t>
            </a:r>
          </a:p>
          <a:p>
            <a:pPr>
              <a:spcAft>
                <a:spcPts val="1200"/>
              </a:spcAft>
            </a:pPr>
            <a:r>
              <a:rPr lang="en-US" altLang="en-US" dirty="0">
                <a:latin typeface="Times New Roman" panose="02020603050405020304" pitchFamily="18" charset="0"/>
                <a:cs typeface="Times New Roman" panose="02020603050405020304" pitchFamily="18" charset="0"/>
              </a:rPr>
              <a:t>It isn’t caught and continues to be thrown until it reaches method1() where there’s a catch block to handle it.</a:t>
            </a:r>
          </a:p>
        </p:txBody>
      </p:sp>
    </p:spTree>
    <p:extLst>
      <p:ext uri="{BB962C8B-B14F-4D97-AF65-F5344CB8AC3E}">
        <p14:creationId xmlns:p14="http://schemas.microsoft.com/office/powerpoint/2010/main" val="272148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595C74E1-4DB4-891A-C400-229690DBC50C}"/>
              </a:ext>
            </a:extLst>
          </p:cNvPr>
          <p:cNvSpPr>
            <a:spLocks noChangeArrowheads="1"/>
          </p:cNvSpPr>
          <p:nvPr/>
        </p:nvSpPr>
        <p:spPr bwMode="auto">
          <a:xfrm>
            <a:off x="1149350" y="-91375"/>
            <a:ext cx="6845300" cy="101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2800" dirty="0"/>
              <a:t>Execution When an Exception Is Not Caught</a:t>
            </a:r>
            <a:endParaRPr lang="en-US" altLang="en-US" sz="2800" dirty="0">
              <a:latin typeface="Times New Roman" panose="02020603050405020304" pitchFamily="18" charset="0"/>
            </a:endParaRPr>
          </a:p>
        </p:txBody>
      </p:sp>
      <p:sp>
        <p:nvSpPr>
          <p:cNvPr id="3" name="Rectangle 4">
            <a:extLst>
              <a:ext uri="{FF2B5EF4-FFF2-40B4-BE49-F238E27FC236}">
                <a16:creationId xmlns:a16="http://schemas.microsoft.com/office/drawing/2014/main" id="{FA2F942A-40E6-735B-796B-453CBDCB3BD3}"/>
              </a:ext>
            </a:extLst>
          </p:cNvPr>
          <p:cNvSpPr>
            <a:spLocks noChangeArrowheads="1"/>
          </p:cNvSpPr>
          <p:nvPr/>
        </p:nvSpPr>
        <p:spPr bwMode="auto">
          <a:xfrm>
            <a:off x="830943" y="927099"/>
            <a:ext cx="3741057" cy="3785652"/>
          </a:xfrm>
          <a:prstGeom prst="rect">
            <a:avLst/>
          </a:prstGeom>
          <a:solidFill>
            <a:schemeClr val="tx2">
              <a:lumMod val="95000"/>
            </a:schemeClr>
          </a:solidFill>
          <a:ln>
            <a:noFill/>
          </a:ln>
        </p:spPr>
        <p:txBody>
          <a:bodyPr wrap="square">
            <a:spAutoFit/>
          </a:bodyPr>
          <a:lstStyle>
            <a:lvl1pPr defTabSz="182880" eaLnBrk="0" hangingPunct="0">
              <a:defRPr>
                <a:solidFill>
                  <a:schemeClr val="tx1"/>
                </a:solidFill>
                <a:latin typeface="Arial" panose="020B0604020202020204" pitchFamily="34" charset="0"/>
              </a:defRPr>
            </a:lvl1pPr>
            <a:lvl2pPr marL="742950" indent="-285750" defTabSz="182880" eaLnBrk="0" hangingPunct="0">
              <a:defRPr>
                <a:solidFill>
                  <a:schemeClr val="tx1"/>
                </a:solidFill>
                <a:latin typeface="Arial" panose="020B0604020202020204" pitchFamily="34" charset="0"/>
              </a:defRPr>
            </a:lvl2pPr>
            <a:lvl3pPr marL="1143000" indent="-228600" defTabSz="182880" eaLnBrk="0" hangingPunct="0">
              <a:defRPr>
                <a:solidFill>
                  <a:schemeClr val="tx1"/>
                </a:solidFill>
                <a:latin typeface="Arial" panose="020B0604020202020204" pitchFamily="34" charset="0"/>
              </a:defRPr>
            </a:lvl3pPr>
            <a:lvl4pPr marL="1600200" indent="-228600" defTabSz="182880" eaLnBrk="0" hangingPunct="0">
              <a:defRPr>
                <a:solidFill>
                  <a:schemeClr val="tx1"/>
                </a:solidFill>
                <a:latin typeface="Arial" panose="020B0604020202020204" pitchFamily="34" charset="0"/>
              </a:defRPr>
            </a:lvl4pPr>
            <a:lvl5pPr marL="2057400" indent="-228600" defTabSz="182880" eaLnBrk="0" hangingPunct="0">
              <a:defRPr>
                <a:solidFill>
                  <a:schemeClr val="tx1"/>
                </a:solidFill>
                <a:latin typeface="Arial" panose="020B0604020202020204" pitchFamily="34" charset="0"/>
              </a:defRPr>
            </a:lvl5pPr>
            <a:lvl6pPr marL="2514600" indent="-228600" defTabSz="182880" eaLnBrk="0" fontAlgn="base" hangingPunct="0">
              <a:spcBef>
                <a:spcPct val="0"/>
              </a:spcBef>
              <a:spcAft>
                <a:spcPct val="0"/>
              </a:spcAft>
              <a:defRPr>
                <a:solidFill>
                  <a:schemeClr val="tx1"/>
                </a:solidFill>
                <a:latin typeface="Arial" panose="020B0604020202020204" pitchFamily="34" charset="0"/>
              </a:defRPr>
            </a:lvl6pPr>
            <a:lvl7pPr marL="2971800" indent="-228600" defTabSz="182880" eaLnBrk="0" fontAlgn="base" hangingPunct="0">
              <a:spcBef>
                <a:spcPct val="0"/>
              </a:spcBef>
              <a:spcAft>
                <a:spcPct val="0"/>
              </a:spcAft>
              <a:defRPr>
                <a:solidFill>
                  <a:schemeClr val="tx1"/>
                </a:solidFill>
                <a:latin typeface="Arial" panose="020B0604020202020204" pitchFamily="34" charset="0"/>
              </a:defRPr>
            </a:lvl7pPr>
            <a:lvl8pPr marL="3429000" indent="-228600" defTabSz="182880" eaLnBrk="0" fontAlgn="base" hangingPunct="0">
              <a:spcBef>
                <a:spcPct val="0"/>
              </a:spcBef>
              <a:spcAft>
                <a:spcPct val="0"/>
              </a:spcAft>
              <a:defRPr>
                <a:solidFill>
                  <a:schemeClr val="tx1"/>
                </a:solidFill>
                <a:latin typeface="Arial" panose="020B0604020202020204" pitchFamily="34" charset="0"/>
              </a:defRPr>
            </a:lvl8pPr>
            <a:lvl9pPr marL="3886200" indent="-228600" defTabSz="18288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public class Exception1 extends Exception {}</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public class Exception2 extends Exception {}</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public class </a:t>
            </a:r>
            <a:r>
              <a:rPr lang="en-US" altLang="en-US" sz="1200" dirty="0" err="1">
                <a:solidFill>
                  <a:schemeClr val="bg2"/>
                </a:solidFill>
                <a:latin typeface="Times New Roman" panose="02020603050405020304" pitchFamily="18" charset="0"/>
                <a:cs typeface="Times New Roman" panose="02020603050405020304" pitchFamily="18" charset="0"/>
              </a:rPr>
              <a:t>ExceptionHandlingTest</a:t>
            </a:r>
            <a:r>
              <a:rPr lang="en-US" altLang="en-US" sz="1200" dirty="0">
                <a:solidFill>
                  <a:schemeClr val="bg2"/>
                </a:solidFill>
                <a:latin typeface="Times New Roman" panose="02020603050405020304" pitchFamily="18" charset="0"/>
                <a:cs typeface="Times New Roman" panose="02020603050405020304" pitchFamily="18" charset="0"/>
              </a:rPr>
              <a:t> {</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public static void main(String[] </a:t>
            </a:r>
            <a:r>
              <a:rPr lang="en-US" altLang="en-US" sz="1200" dirty="0" err="1">
                <a:solidFill>
                  <a:schemeClr val="bg2"/>
                </a:solidFill>
                <a:latin typeface="Times New Roman" panose="02020603050405020304" pitchFamily="18" charset="0"/>
                <a:cs typeface="Times New Roman" panose="02020603050405020304" pitchFamily="18" charset="0"/>
              </a:rPr>
              <a:t>args</a:t>
            </a:r>
            <a:r>
              <a:rPr lang="en-US" altLang="en-US" sz="1200" dirty="0">
                <a:solidFill>
                  <a:schemeClr val="bg2"/>
                </a:solidFill>
                <a:latin typeface="Times New Roman" panose="02020603050405020304" pitchFamily="18" charset="0"/>
                <a:cs typeface="Times New Roman" panose="02020603050405020304" pitchFamily="18" charset="0"/>
              </a:rPr>
              <a:t>) {</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method1();</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static int method1() {</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int k = 0;</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a:t>
            </a:r>
            <a:r>
              <a:rPr lang="en-US" altLang="en-US" sz="1200" b="1" dirty="0">
                <a:solidFill>
                  <a:schemeClr val="bg2"/>
                </a:solidFill>
                <a:latin typeface="Times New Roman" panose="02020603050405020304" pitchFamily="18" charset="0"/>
                <a:cs typeface="Times New Roman" panose="02020603050405020304" pitchFamily="18" charset="0"/>
              </a:rPr>
              <a:t>	try {</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k = </a:t>
            </a:r>
            <a:r>
              <a:rPr lang="en-US" altLang="en-US" sz="1200" b="1" dirty="0">
                <a:solidFill>
                  <a:schemeClr val="bg2"/>
                </a:solidFill>
                <a:latin typeface="Times New Roman" panose="02020603050405020304" pitchFamily="18" charset="0"/>
                <a:cs typeface="Times New Roman" panose="02020603050405020304" pitchFamily="18" charset="0"/>
              </a:rPr>
              <a:t>method2();</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a:t>
            </a:r>
            <a:r>
              <a:rPr lang="en-US" altLang="en-US" sz="1200" b="1" dirty="0">
                <a:solidFill>
                  <a:schemeClr val="bg2"/>
                </a:solidFill>
                <a:latin typeface="Times New Roman" panose="02020603050405020304" pitchFamily="18" charset="0"/>
                <a:cs typeface="Times New Roman" panose="02020603050405020304" pitchFamily="18" charset="0"/>
              </a:rPr>
              <a:t>	</a:t>
            </a:r>
            <a:r>
              <a:rPr lang="en-US" altLang="en-US" sz="1200" b="1" dirty="0" err="1">
                <a:solidFill>
                  <a:schemeClr val="bg2"/>
                </a:solidFill>
                <a:latin typeface="Times New Roman" panose="02020603050405020304" pitchFamily="18" charset="0"/>
                <a:cs typeface="Times New Roman" panose="02020603050405020304" pitchFamily="18" charset="0"/>
              </a:rPr>
              <a:t>dosomething</a:t>
            </a:r>
            <a:r>
              <a:rPr lang="en-US" altLang="en-US" sz="1200" b="1" dirty="0">
                <a:solidFill>
                  <a:schemeClr val="bg2"/>
                </a:solidFill>
                <a:latin typeface="Times New Roman" panose="02020603050405020304" pitchFamily="18" charset="0"/>
                <a:cs typeface="Times New Roman" panose="02020603050405020304" pitchFamily="18" charset="0"/>
              </a:rPr>
              <a:t>();</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a:t>
            </a:r>
            <a:r>
              <a:rPr lang="en-US" altLang="en-US" sz="1200" b="1" dirty="0">
                <a:solidFill>
                  <a:schemeClr val="bg2"/>
                </a:solidFill>
                <a:latin typeface="Times New Roman" panose="02020603050405020304" pitchFamily="18" charset="0"/>
                <a:cs typeface="Times New Roman" panose="02020603050405020304" pitchFamily="18" charset="0"/>
              </a:rPr>
              <a:t>} catch (Exception1 e) {</a:t>
            </a:r>
          </a:p>
          <a:p>
            <a:pPr eaLnBrk="1" hangingPunct="1">
              <a:defRPr/>
            </a:pPr>
            <a:r>
              <a:rPr lang="en-US" altLang="en-US" sz="1200" b="1" dirty="0">
                <a:solidFill>
                  <a:schemeClr val="bg2"/>
                </a:solidFill>
                <a:latin typeface="Times New Roman" panose="02020603050405020304" pitchFamily="18" charset="0"/>
                <a:cs typeface="Times New Roman" panose="02020603050405020304" pitchFamily="18" charset="0"/>
              </a:rPr>
              <a:t>	</a:t>
            </a:r>
            <a:r>
              <a:rPr lang="en-US" altLang="en-US" sz="1200" dirty="0">
                <a:solidFill>
                  <a:schemeClr val="bg2"/>
                </a:solidFill>
                <a:latin typeface="Times New Roman" panose="02020603050405020304" pitchFamily="18" charset="0"/>
                <a:cs typeface="Times New Roman" panose="02020603050405020304" pitchFamily="18" charset="0"/>
              </a:rPr>
              <a:t>		</a:t>
            </a:r>
            <a:r>
              <a:rPr lang="en-US" altLang="en-US" sz="1200" dirty="0" err="1">
                <a:solidFill>
                  <a:schemeClr val="bg2"/>
                </a:solidFill>
                <a:latin typeface="Times New Roman" panose="02020603050405020304" pitchFamily="18" charset="0"/>
                <a:cs typeface="Times New Roman" panose="02020603050405020304" pitchFamily="18" charset="0"/>
              </a:rPr>
              <a:t>System.out.println</a:t>
            </a:r>
            <a:r>
              <a:rPr lang="en-US" altLang="en-US" sz="1200" dirty="0">
                <a:solidFill>
                  <a:schemeClr val="bg2"/>
                </a:solidFill>
                <a:latin typeface="Times New Roman" panose="02020603050405020304" pitchFamily="18" charset="0"/>
                <a:cs typeface="Times New Roman" panose="02020603050405020304" pitchFamily="18" charset="0"/>
              </a:rPr>
              <a:t>(</a:t>
            </a:r>
            <a:r>
              <a:rPr lang="en-US" altLang="en-US" sz="1200" dirty="0" err="1">
                <a:solidFill>
                  <a:schemeClr val="bg2"/>
                </a:solidFill>
                <a:latin typeface="Times New Roman" panose="02020603050405020304" pitchFamily="18" charset="0"/>
                <a:cs typeface="Times New Roman" panose="02020603050405020304" pitchFamily="18" charset="0"/>
              </a:rPr>
              <a:t>e.toString</a:t>
            </a:r>
            <a:r>
              <a:rPr lang="en-US" altLang="en-US" sz="1200" dirty="0">
                <a:solidFill>
                  <a:schemeClr val="bg2"/>
                </a:solidFill>
                <a:latin typeface="Times New Roman" panose="02020603050405020304" pitchFamily="18" charset="0"/>
                <a:cs typeface="Times New Roman" panose="02020603050405020304" pitchFamily="18" charset="0"/>
              </a:rPr>
              <a:t>());</a:t>
            </a:r>
          </a:p>
          <a:p>
            <a:pPr eaLnBrk="1" hangingPunct="1">
              <a:defRPr/>
            </a:pPr>
            <a:r>
              <a:rPr lang="en-US" altLang="en-US" sz="1200" b="1" dirty="0">
                <a:solidFill>
                  <a:schemeClr val="bg2"/>
                </a:solidFill>
                <a:latin typeface="Times New Roman" panose="02020603050405020304" pitchFamily="18" charset="0"/>
                <a:cs typeface="Times New Roman" panose="02020603050405020304" pitchFamily="18" charset="0"/>
              </a:rPr>
              <a:t>		} catch (Exception2 e) {</a:t>
            </a:r>
          </a:p>
          <a:p>
            <a:pPr eaLnBrk="1" hangingPunct="1">
              <a:defRPr/>
            </a:pPr>
            <a:r>
              <a:rPr lang="en-US" altLang="en-US" sz="1200" b="1" dirty="0">
                <a:solidFill>
                  <a:schemeClr val="bg2"/>
                </a:solidFill>
                <a:latin typeface="Times New Roman" panose="02020603050405020304" pitchFamily="18" charset="0"/>
                <a:cs typeface="Times New Roman" panose="02020603050405020304" pitchFamily="18" charset="0"/>
              </a:rPr>
              <a:t>	</a:t>
            </a:r>
            <a:r>
              <a:rPr lang="en-US" altLang="en-US" sz="1200" dirty="0">
                <a:solidFill>
                  <a:schemeClr val="bg2"/>
                </a:solidFill>
                <a:latin typeface="Times New Roman" panose="02020603050405020304" pitchFamily="18" charset="0"/>
                <a:cs typeface="Times New Roman" panose="02020603050405020304" pitchFamily="18" charset="0"/>
              </a:rPr>
              <a:t>		</a:t>
            </a:r>
            <a:r>
              <a:rPr lang="en-US" altLang="en-US" sz="1200" dirty="0" err="1">
                <a:solidFill>
                  <a:schemeClr val="bg2"/>
                </a:solidFill>
                <a:latin typeface="Times New Roman" panose="02020603050405020304" pitchFamily="18" charset="0"/>
                <a:cs typeface="Times New Roman" panose="02020603050405020304" pitchFamily="18" charset="0"/>
              </a:rPr>
              <a:t>System.out.println</a:t>
            </a:r>
            <a:r>
              <a:rPr lang="en-US" altLang="en-US" sz="1200" dirty="0">
                <a:solidFill>
                  <a:schemeClr val="bg2"/>
                </a:solidFill>
                <a:latin typeface="Times New Roman" panose="02020603050405020304" pitchFamily="18" charset="0"/>
                <a:cs typeface="Times New Roman" panose="02020603050405020304" pitchFamily="18" charset="0"/>
              </a:rPr>
              <a:t>(</a:t>
            </a:r>
            <a:r>
              <a:rPr lang="en-US" altLang="en-US" sz="1200" dirty="0" err="1">
                <a:solidFill>
                  <a:schemeClr val="bg2"/>
                </a:solidFill>
                <a:latin typeface="Times New Roman" panose="02020603050405020304" pitchFamily="18" charset="0"/>
                <a:cs typeface="Times New Roman" panose="02020603050405020304" pitchFamily="18" charset="0"/>
              </a:rPr>
              <a:t>e.toString</a:t>
            </a:r>
            <a:r>
              <a:rPr lang="en-US" altLang="en-US" sz="1200" dirty="0">
                <a:solidFill>
                  <a:schemeClr val="bg2"/>
                </a:solidFill>
                <a:latin typeface="Times New Roman" panose="02020603050405020304" pitchFamily="18" charset="0"/>
                <a:cs typeface="Times New Roman" panose="02020603050405020304" pitchFamily="18" charset="0"/>
              </a:rPr>
              <a:t>());</a:t>
            </a:r>
          </a:p>
          <a:p>
            <a:pPr eaLnBrk="1" hangingPunct="1">
              <a:defRPr/>
            </a:pPr>
            <a:r>
              <a:rPr lang="en-US" altLang="en-US" sz="1200" b="1" dirty="0">
                <a:solidFill>
                  <a:schemeClr val="bg2"/>
                </a:solidFill>
                <a:latin typeface="Times New Roman" panose="02020603050405020304" pitchFamily="18" charset="0"/>
                <a:cs typeface="Times New Roman" panose="02020603050405020304" pitchFamily="18" charset="0"/>
              </a:rPr>
              <a:t>		} finally {</a:t>
            </a:r>
          </a:p>
          <a:p>
            <a:pPr eaLnBrk="1" hangingPunct="1">
              <a:defRPr/>
            </a:pPr>
            <a:r>
              <a:rPr lang="en-US" altLang="en-US" sz="1200" b="1" dirty="0">
                <a:solidFill>
                  <a:schemeClr val="bg2"/>
                </a:solidFill>
                <a:latin typeface="Times New Roman" panose="02020603050405020304" pitchFamily="18" charset="0"/>
                <a:cs typeface="Times New Roman" panose="02020603050405020304" pitchFamily="18" charset="0"/>
              </a:rPr>
              <a:t>			</a:t>
            </a:r>
            <a:r>
              <a:rPr lang="en-US" altLang="en-US" sz="1200" dirty="0" err="1">
                <a:solidFill>
                  <a:schemeClr val="bg2"/>
                </a:solidFill>
                <a:latin typeface="Times New Roman" panose="02020603050405020304" pitchFamily="18" charset="0"/>
                <a:cs typeface="Times New Roman" panose="02020603050405020304" pitchFamily="18" charset="0"/>
              </a:rPr>
              <a:t>System.out.println</a:t>
            </a:r>
            <a:r>
              <a:rPr lang="en-US" altLang="en-US" sz="1200" dirty="0">
                <a:solidFill>
                  <a:schemeClr val="bg2"/>
                </a:solidFill>
                <a:latin typeface="Times New Roman" panose="02020603050405020304" pitchFamily="18" charset="0"/>
                <a:cs typeface="Times New Roman" panose="02020603050405020304" pitchFamily="18" charset="0"/>
              </a:rPr>
              <a:t>("Finally has been executed");</a:t>
            </a:r>
          </a:p>
          <a:p>
            <a:pPr eaLnBrk="1" hangingPunct="1">
              <a:defRPr/>
            </a:pPr>
            <a:r>
              <a:rPr lang="en-US" altLang="en-US" sz="1200" b="1" dirty="0">
                <a:solidFill>
                  <a:schemeClr val="bg2"/>
                </a:solidFill>
                <a:latin typeface="Times New Roman" panose="02020603050405020304" pitchFamily="18" charset="0"/>
                <a:cs typeface="Times New Roman" panose="02020603050405020304" pitchFamily="18" charset="0"/>
              </a:rPr>
              <a:t>		}</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return k;	</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a:t>
            </a:r>
          </a:p>
        </p:txBody>
      </p:sp>
      <p:sp>
        <p:nvSpPr>
          <p:cNvPr id="7" name="Rectangle 5">
            <a:extLst>
              <a:ext uri="{FF2B5EF4-FFF2-40B4-BE49-F238E27FC236}">
                <a16:creationId xmlns:a16="http://schemas.microsoft.com/office/drawing/2014/main" id="{80462C82-E735-74FD-0BDD-B784A5C39618}"/>
              </a:ext>
            </a:extLst>
          </p:cNvPr>
          <p:cNvSpPr>
            <a:spLocks noChangeArrowheads="1"/>
          </p:cNvSpPr>
          <p:nvPr/>
        </p:nvSpPr>
        <p:spPr bwMode="auto">
          <a:xfrm>
            <a:off x="4683125" y="1186755"/>
            <a:ext cx="3200400" cy="2769989"/>
          </a:xfrm>
          <a:prstGeom prst="rect">
            <a:avLst/>
          </a:prstGeom>
          <a:solidFill>
            <a:schemeClr val="tx2">
              <a:lumMod val="95000"/>
            </a:schemeClr>
          </a:solidFill>
          <a:ln>
            <a:noFill/>
          </a:ln>
        </p:spPr>
        <p:txBody>
          <a:bodyPr>
            <a:spAutoFit/>
          </a:bodyPr>
          <a:lstStyle>
            <a:lvl1pPr defTabSz="182880" eaLnBrk="0" hangingPunct="0">
              <a:defRPr>
                <a:solidFill>
                  <a:schemeClr val="tx1"/>
                </a:solidFill>
                <a:latin typeface="Arial" panose="020B0604020202020204" pitchFamily="34" charset="0"/>
              </a:defRPr>
            </a:lvl1pPr>
            <a:lvl2pPr marL="742950" indent="-285750" defTabSz="182880" eaLnBrk="0" hangingPunct="0">
              <a:defRPr>
                <a:solidFill>
                  <a:schemeClr val="tx1"/>
                </a:solidFill>
                <a:latin typeface="Arial" panose="020B0604020202020204" pitchFamily="34" charset="0"/>
              </a:defRPr>
            </a:lvl2pPr>
            <a:lvl3pPr marL="1143000" indent="-228600" defTabSz="182880" eaLnBrk="0" hangingPunct="0">
              <a:defRPr>
                <a:solidFill>
                  <a:schemeClr val="tx1"/>
                </a:solidFill>
                <a:latin typeface="Arial" panose="020B0604020202020204" pitchFamily="34" charset="0"/>
              </a:defRPr>
            </a:lvl3pPr>
            <a:lvl4pPr marL="1600200" indent="-228600" defTabSz="182880" eaLnBrk="0" hangingPunct="0">
              <a:defRPr>
                <a:solidFill>
                  <a:schemeClr val="tx1"/>
                </a:solidFill>
                <a:latin typeface="Arial" panose="020B0604020202020204" pitchFamily="34" charset="0"/>
              </a:defRPr>
            </a:lvl4pPr>
            <a:lvl5pPr marL="2057400" indent="-228600" defTabSz="182880" eaLnBrk="0" hangingPunct="0">
              <a:defRPr>
                <a:solidFill>
                  <a:schemeClr val="tx1"/>
                </a:solidFill>
                <a:latin typeface="Arial" panose="020B0604020202020204" pitchFamily="34" charset="0"/>
              </a:defRPr>
            </a:lvl5pPr>
            <a:lvl6pPr marL="2514600" indent="-228600" defTabSz="182880" eaLnBrk="0" fontAlgn="base" hangingPunct="0">
              <a:spcBef>
                <a:spcPct val="0"/>
              </a:spcBef>
              <a:spcAft>
                <a:spcPct val="0"/>
              </a:spcAft>
              <a:defRPr>
                <a:solidFill>
                  <a:schemeClr val="tx1"/>
                </a:solidFill>
                <a:latin typeface="Arial" panose="020B0604020202020204" pitchFamily="34" charset="0"/>
              </a:defRPr>
            </a:lvl6pPr>
            <a:lvl7pPr marL="2971800" indent="-228600" defTabSz="182880" eaLnBrk="0" fontAlgn="base" hangingPunct="0">
              <a:spcBef>
                <a:spcPct val="0"/>
              </a:spcBef>
              <a:spcAft>
                <a:spcPct val="0"/>
              </a:spcAft>
              <a:defRPr>
                <a:solidFill>
                  <a:schemeClr val="tx1"/>
                </a:solidFill>
                <a:latin typeface="Arial" panose="020B0604020202020204" pitchFamily="34" charset="0"/>
              </a:defRPr>
            </a:lvl7pPr>
            <a:lvl8pPr marL="3429000" indent="-228600" defTabSz="182880" eaLnBrk="0" fontAlgn="base" hangingPunct="0">
              <a:spcBef>
                <a:spcPct val="0"/>
              </a:spcBef>
              <a:spcAft>
                <a:spcPct val="0"/>
              </a:spcAft>
              <a:defRPr>
                <a:solidFill>
                  <a:schemeClr val="tx1"/>
                </a:solidFill>
                <a:latin typeface="Arial" panose="020B0604020202020204" pitchFamily="34" charset="0"/>
              </a:defRPr>
            </a:lvl8pPr>
            <a:lvl9pPr marL="3886200" indent="-228600" defTabSz="18288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static int method2() throws Exception2 {</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return method3();</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static int method3() throws Exception2 {</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return method4();</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static int method4() throws Exception2 {</a:t>
            </a:r>
          </a:p>
          <a:p>
            <a:pPr eaLnBrk="1" hangingPunct="1">
              <a:defRPr/>
            </a:pPr>
            <a:r>
              <a:rPr lang="en-US" altLang="en-US" sz="1200" b="1" dirty="0">
                <a:solidFill>
                  <a:schemeClr val="bg2"/>
                </a:solidFill>
                <a:latin typeface="Times New Roman" panose="02020603050405020304" pitchFamily="18" charset="0"/>
                <a:cs typeface="Times New Roman" panose="02020603050405020304" pitchFamily="18" charset="0"/>
              </a:rPr>
              <a:t>		throw new Exception2();</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static void </a:t>
            </a:r>
            <a:r>
              <a:rPr lang="en-US" altLang="en-US" sz="1200" dirty="0" err="1">
                <a:solidFill>
                  <a:schemeClr val="bg2"/>
                </a:solidFill>
                <a:latin typeface="Times New Roman" panose="02020603050405020304" pitchFamily="18" charset="0"/>
                <a:cs typeface="Times New Roman" panose="02020603050405020304" pitchFamily="18" charset="0"/>
              </a:rPr>
              <a:t>dosomething</a:t>
            </a:r>
            <a:r>
              <a:rPr lang="en-US" altLang="en-US" sz="1200" dirty="0">
                <a:solidFill>
                  <a:schemeClr val="bg2"/>
                </a:solidFill>
                <a:latin typeface="Times New Roman" panose="02020603050405020304" pitchFamily="18" charset="0"/>
                <a:cs typeface="Times New Roman" panose="02020603050405020304" pitchFamily="18" charset="0"/>
              </a:rPr>
              <a:t>() throws Exception1 {</a:t>
            </a:r>
          </a:p>
          <a:p>
            <a:pPr eaLnBrk="1" hangingPunct="1">
              <a:defRPr/>
            </a:pPr>
            <a:r>
              <a:rPr lang="en-US" altLang="en-US" sz="1200" b="1" dirty="0">
                <a:solidFill>
                  <a:schemeClr val="bg2"/>
                </a:solidFill>
                <a:latin typeface="Times New Roman" panose="02020603050405020304" pitchFamily="18" charset="0"/>
                <a:cs typeface="Times New Roman" panose="02020603050405020304" pitchFamily="18" charset="0"/>
              </a:rPr>
              <a:t>		throw new Exception1();</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	}</a:t>
            </a:r>
          </a:p>
          <a:p>
            <a:pPr eaLnBrk="1" hangingPunct="1">
              <a:defRPr/>
            </a:pPr>
            <a:r>
              <a:rPr lang="en-US" altLang="en-US" sz="1200" dirty="0">
                <a:solidFill>
                  <a:schemeClr val="bg2"/>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52339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27">
            <a:extLst>
              <a:ext uri="{FF2B5EF4-FFF2-40B4-BE49-F238E27FC236}">
                <a16:creationId xmlns:a16="http://schemas.microsoft.com/office/drawing/2014/main" id="{1AE3BD8F-715C-01F9-A1A1-FA1A29344590}"/>
              </a:ext>
            </a:extLst>
          </p:cNvPr>
          <p:cNvSpPr>
            <a:spLocks noChangeArrowheads="1"/>
          </p:cNvSpPr>
          <p:nvPr/>
        </p:nvSpPr>
        <p:spPr bwMode="auto">
          <a:xfrm>
            <a:off x="1610179" y="0"/>
            <a:ext cx="5923642" cy="801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2800" dirty="0"/>
              <a:t>Execution When an Exception Is Not Caught</a:t>
            </a:r>
            <a:endParaRPr lang="en-US" altLang="en-US" sz="2800" dirty="0">
              <a:latin typeface="Times New Roman" panose="02020603050405020304" pitchFamily="18" charset="0"/>
            </a:endParaRPr>
          </a:p>
        </p:txBody>
      </p:sp>
      <p:sp>
        <p:nvSpPr>
          <p:cNvPr id="9" name="Rectangle 4">
            <a:extLst>
              <a:ext uri="{FF2B5EF4-FFF2-40B4-BE49-F238E27FC236}">
                <a16:creationId xmlns:a16="http://schemas.microsoft.com/office/drawing/2014/main" id="{FB63C5C3-F1A8-99E1-1B54-29D34F8CC171}"/>
              </a:ext>
            </a:extLst>
          </p:cNvPr>
          <p:cNvSpPr>
            <a:spLocks noChangeArrowheads="1"/>
          </p:cNvSpPr>
          <p:nvPr/>
        </p:nvSpPr>
        <p:spPr bwMode="auto">
          <a:xfrm>
            <a:off x="486597" y="1121229"/>
            <a:ext cx="4636945" cy="3323987"/>
          </a:xfrm>
          <a:prstGeom prst="rect">
            <a:avLst/>
          </a:prstGeom>
          <a:solidFill>
            <a:schemeClr val="tx2">
              <a:lumMod val="95000"/>
            </a:schemeClr>
          </a:solidFill>
          <a:ln>
            <a:noFill/>
          </a:ln>
        </p:spPr>
        <p:txBody>
          <a:bodyPr wrap="square">
            <a:spAutoFit/>
          </a:bodyPr>
          <a:lstStyle>
            <a:lvl1pPr defTabSz="182880" eaLnBrk="0" hangingPunct="0">
              <a:defRPr>
                <a:solidFill>
                  <a:schemeClr val="tx1"/>
                </a:solidFill>
                <a:latin typeface="Arial" panose="020B0604020202020204" pitchFamily="34" charset="0"/>
              </a:defRPr>
            </a:lvl1pPr>
            <a:lvl2pPr marL="742950" indent="-285750" defTabSz="182880" eaLnBrk="0" hangingPunct="0">
              <a:defRPr>
                <a:solidFill>
                  <a:schemeClr val="tx1"/>
                </a:solidFill>
                <a:latin typeface="Arial" panose="020B0604020202020204" pitchFamily="34" charset="0"/>
              </a:defRPr>
            </a:lvl2pPr>
            <a:lvl3pPr marL="1143000" indent="-228600" defTabSz="182880" eaLnBrk="0" hangingPunct="0">
              <a:defRPr>
                <a:solidFill>
                  <a:schemeClr val="tx1"/>
                </a:solidFill>
                <a:latin typeface="Arial" panose="020B0604020202020204" pitchFamily="34" charset="0"/>
              </a:defRPr>
            </a:lvl3pPr>
            <a:lvl4pPr marL="1600200" indent="-228600" defTabSz="182880" eaLnBrk="0" hangingPunct="0">
              <a:defRPr>
                <a:solidFill>
                  <a:schemeClr val="tx1"/>
                </a:solidFill>
                <a:latin typeface="Arial" panose="020B0604020202020204" pitchFamily="34" charset="0"/>
              </a:defRPr>
            </a:lvl4pPr>
            <a:lvl5pPr marL="2057400" indent="-228600" defTabSz="182880" eaLnBrk="0" hangingPunct="0">
              <a:defRPr>
                <a:solidFill>
                  <a:schemeClr val="tx1"/>
                </a:solidFill>
                <a:latin typeface="Arial" panose="020B0604020202020204" pitchFamily="34" charset="0"/>
              </a:defRPr>
            </a:lvl5pPr>
            <a:lvl6pPr marL="2514600" indent="-228600" defTabSz="182880" eaLnBrk="0" fontAlgn="base" hangingPunct="0">
              <a:spcBef>
                <a:spcPct val="0"/>
              </a:spcBef>
              <a:spcAft>
                <a:spcPct val="0"/>
              </a:spcAft>
              <a:defRPr>
                <a:solidFill>
                  <a:schemeClr val="tx1"/>
                </a:solidFill>
                <a:latin typeface="Arial" panose="020B0604020202020204" pitchFamily="34" charset="0"/>
              </a:defRPr>
            </a:lvl6pPr>
            <a:lvl7pPr marL="2971800" indent="-228600" defTabSz="182880" eaLnBrk="0" fontAlgn="base" hangingPunct="0">
              <a:spcBef>
                <a:spcPct val="0"/>
              </a:spcBef>
              <a:spcAft>
                <a:spcPct val="0"/>
              </a:spcAft>
              <a:defRPr>
                <a:solidFill>
                  <a:schemeClr val="tx1"/>
                </a:solidFill>
                <a:latin typeface="Arial" panose="020B0604020202020204" pitchFamily="34" charset="0"/>
              </a:defRPr>
            </a:lvl7pPr>
            <a:lvl8pPr marL="3429000" indent="-228600" defTabSz="182880" eaLnBrk="0" fontAlgn="base" hangingPunct="0">
              <a:spcBef>
                <a:spcPct val="0"/>
              </a:spcBef>
              <a:spcAft>
                <a:spcPct val="0"/>
              </a:spcAft>
              <a:defRPr>
                <a:solidFill>
                  <a:schemeClr val="tx1"/>
                </a:solidFill>
                <a:latin typeface="Arial" panose="020B0604020202020204" pitchFamily="34" charset="0"/>
              </a:defRPr>
            </a:lvl8pPr>
            <a:lvl9pPr marL="3886200" indent="-228600" defTabSz="18288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dirty="0">
                <a:solidFill>
                  <a:schemeClr val="bg2"/>
                </a:solidFill>
                <a:latin typeface="Times New Roman" panose="02020603050405020304" pitchFamily="18" charset="0"/>
                <a:cs typeface="Times New Roman" panose="02020603050405020304" pitchFamily="18" charset="0"/>
              </a:rPr>
              <a:t>public class Exception1 extends Exception {</a:t>
            </a:r>
          </a:p>
          <a:p>
            <a:pPr eaLnBrk="1" hangingPunct="1">
              <a:defRPr/>
            </a:pPr>
            <a:r>
              <a:rPr lang="en-US" altLang="en-US" dirty="0">
                <a:solidFill>
                  <a:schemeClr val="bg2"/>
                </a:solidFill>
                <a:latin typeface="Times New Roman" panose="02020603050405020304" pitchFamily="18" charset="0"/>
                <a:cs typeface="Times New Roman" panose="02020603050405020304" pitchFamily="18" charset="0"/>
              </a:rPr>
              <a:t>}</a:t>
            </a:r>
          </a:p>
          <a:p>
            <a:pPr eaLnBrk="1" hangingPunct="1">
              <a:defRPr/>
            </a:pPr>
            <a:r>
              <a:rPr lang="en-US" altLang="en-US" dirty="0">
                <a:solidFill>
                  <a:schemeClr val="bg2"/>
                </a:solidFill>
                <a:latin typeface="Times New Roman" panose="02020603050405020304" pitchFamily="18" charset="0"/>
                <a:cs typeface="Times New Roman" panose="02020603050405020304" pitchFamily="18" charset="0"/>
              </a:rPr>
              <a:t>public class Exception2 extends Exception {</a:t>
            </a:r>
          </a:p>
          <a:p>
            <a:pPr eaLnBrk="1" hangingPunct="1">
              <a:defRPr/>
            </a:pPr>
            <a:r>
              <a:rPr lang="en-US" altLang="en-US" dirty="0">
                <a:solidFill>
                  <a:schemeClr val="bg2"/>
                </a:solidFill>
                <a:latin typeface="Times New Roman" panose="02020603050405020304" pitchFamily="18" charset="0"/>
                <a:cs typeface="Times New Roman" panose="02020603050405020304" pitchFamily="18" charset="0"/>
              </a:rPr>
              <a:t>}</a:t>
            </a:r>
          </a:p>
          <a:p>
            <a:pPr eaLnBrk="1" hangingPunct="1">
              <a:defRPr/>
            </a:pPr>
            <a:r>
              <a:rPr lang="en-US" altLang="en-US" dirty="0">
                <a:solidFill>
                  <a:schemeClr val="bg2"/>
                </a:solidFill>
                <a:latin typeface="Times New Roman" panose="02020603050405020304" pitchFamily="18" charset="0"/>
                <a:cs typeface="Times New Roman" panose="02020603050405020304" pitchFamily="18" charset="0"/>
              </a:rPr>
              <a:t>public class </a:t>
            </a:r>
            <a:r>
              <a:rPr lang="en-US" altLang="en-US" dirty="0" err="1">
                <a:solidFill>
                  <a:schemeClr val="bg2"/>
                </a:solidFill>
                <a:latin typeface="Times New Roman" panose="02020603050405020304" pitchFamily="18" charset="0"/>
                <a:cs typeface="Times New Roman" panose="02020603050405020304" pitchFamily="18" charset="0"/>
              </a:rPr>
              <a:t>ExceptionHandlingTest</a:t>
            </a:r>
            <a:r>
              <a:rPr lang="en-US" altLang="en-US" dirty="0">
                <a:solidFill>
                  <a:schemeClr val="bg2"/>
                </a:solidFill>
                <a:latin typeface="Times New Roman" panose="02020603050405020304" pitchFamily="18" charset="0"/>
                <a:cs typeface="Times New Roman" panose="02020603050405020304" pitchFamily="18" charset="0"/>
              </a:rPr>
              <a:t> {</a:t>
            </a:r>
          </a:p>
          <a:p>
            <a:pPr eaLnBrk="1" hangingPunct="1">
              <a:defRPr/>
            </a:pPr>
            <a:r>
              <a:rPr lang="en-US" altLang="en-US" dirty="0">
                <a:solidFill>
                  <a:schemeClr val="bg2"/>
                </a:solidFill>
                <a:latin typeface="Times New Roman" panose="02020603050405020304" pitchFamily="18" charset="0"/>
                <a:cs typeface="Times New Roman" panose="02020603050405020304" pitchFamily="18" charset="0"/>
              </a:rPr>
              <a:t>	public static void main(String[] </a:t>
            </a:r>
            <a:r>
              <a:rPr lang="en-US" altLang="en-US" dirty="0" err="1">
                <a:solidFill>
                  <a:schemeClr val="bg2"/>
                </a:solidFill>
                <a:latin typeface="Times New Roman" panose="02020603050405020304" pitchFamily="18" charset="0"/>
                <a:cs typeface="Times New Roman" panose="02020603050405020304" pitchFamily="18" charset="0"/>
              </a:rPr>
              <a:t>args</a:t>
            </a:r>
            <a:r>
              <a:rPr lang="en-US" altLang="en-US" dirty="0">
                <a:solidFill>
                  <a:schemeClr val="bg2"/>
                </a:solidFill>
                <a:latin typeface="Times New Roman" panose="02020603050405020304" pitchFamily="18" charset="0"/>
                <a:cs typeface="Times New Roman" panose="02020603050405020304" pitchFamily="18" charset="0"/>
              </a:rPr>
              <a:t>) </a:t>
            </a:r>
            <a:r>
              <a:rPr lang="en-US" altLang="en-US" b="1" dirty="0">
                <a:solidFill>
                  <a:schemeClr val="bg2"/>
                </a:solidFill>
                <a:latin typeface="Times New Roman" panose="02020603050405020304" pitchFamily="18" charset="0"/>
                <a:cs typeface="Times New Roman" panose="02020603050405020304" pitchFamily="18" charset="0"/>
              </a:rPr>
              <a:t>throws Exception2,</a:t>
            </a:r>
          </a:p>
          <a:p>
            <a:pPr eaLnBrk="1" hangingPunct="1">
              <a:defRPr/>
            </a:pPr>
            <a:r>
              <a:rPr lang="en-US" altLang="en-US" b="1" dirty="0">
                <a:solidFill>
                  <a:schemeClr val="bg2"/>
                </a:solidFill>
                <a:latin typeface="Times New Roman" panose="02020603050405020304" pitchFamily="18" charset="0"/>
                <a:cs typeface="Times New Roman" panose="02020603050405020304" pitchFamily="18" charset="0"/>
              </a:rPr>
              <a:t>														 Exception1</a:t>
            </a:r>
            <a:r>
              <a:rPr lang="en-US" altLang="en-US" dirty="0">
                <a:solidFill>
                  <a:schemeClr val="bg2"/>
                </a:solidFill>
                <a:latin typeface="Times New Roman" panose="02020603050405020304" pitchFamily="18" charset="0"/>
                <a:cs typeface="Times New Roman" panose="02020603050405020304" pitchFamily="18" charset="0"/>
              </a:rPr>
              <a:t> {</a:t>
            </a:r>
          </a:p>
          <a:p>
            <a:pPr eaLnBrk="1" hangingPunct="1">
              <a:defRPr/>
            </a:pPr>
            <a:r>
              <a:rPr lang="en-US" altLang="en-US" dirty="0">
                <a:solidFill>
                  <a:schemeClr val="bg2"/>
                </a:solidFill>
                <a:latin typeface="Times New Roman" panose="02020603050405020304" pitchFamily="18" charset="0"/>
                <a:cs typeface="Times New Roman" panose="02020603050405020304" pitchFamily="18" charset="0"/>
              </a:rPr>
              <a:t>		method1();</a:t>
            </a:r>
          </a:p>
          <a:p>
            <a:pPr eaLnBrk="1" hangingPunct="1">
              <a:defRPr/>
            </a:pPr>
            <a:r>
              <a:rPr lang="en-US" altLang="en-US" dirty="0">
                <a:solidFill>
                  <a:schemeClr val="bg2"/>
                </a:solidFill>
                <a:latin typeface="Times New Roman" panose="02020603050405020304" pitchFamily="18" charset="0"/>
                <a:cs typeface="Times New Roman" panose="02020603050405020304" pitchFamily="18" charset="0"/>
              </a:rPr>
              <a:t>	}</a:t>
            </a:r>
          </a:p>
          <a:p>
            <a:pPr eaLnBrk="1" hangingPunct="1">
              <a:defRPr/>
            </a:pPr>
            <a:r>
              <a:rPr lang="en-US" altLang="en-US" dirty="0">
                <a:solidFill>
                  <a:schemeClr val="bg2"/>
                </a:solidFill>
                <a:latin typeface="Times New Roman" panose="02020603050405020304" pitchFamily="18" charset="0"/>
                <a:cs typeface="Times New Roman" panose="02020603050405020304" pitchFamily="18" charset="0"/>
              </a:rPr>
              <a:t>	static int method1() </a:t>
            </a:r>
            <a:r>
              <a:rPr lang="en-US" altLang="en-US" b="1" dirty="0">
                <a:solidFill>
                  <a:schemeClr val="bg2"/>
                </a:solidFill>
                <a:latin typeface="Times New Roman" panose="02020603050405020304" pitchFamily="18" charset="0"/>
                <a:cs typeface="Times New Roman" panose="02020603050405020304" pitchFamily="18" charset="0"/>
              </a:rPr>
              <a:t>throws Exception2, Exception1</a:t>
            </a:r>
            <a:r>
              <a:rPr lang="en-US" altLang="en-US" dirty="0">
                <a:solidFill>
                  <a:schemeClr val="bg2"/>
                </a:solidFill>
                <a:latin typeface="Times New Roman" panose="02020603050405020304" pitchFamily="18" charset="0"/>
                <a:cs typeface="Times New Roman" panose="02020603050405020304" pitchFamily="18" charset="0"/>
              </a:rPr>
              <a:t> {</a:t>
            </a:r>
          </a:p>
          <a:p>
            <a:pPr eaLnBrk="1" hangingPunct="1">
              <a:defRPr/>
            </a:pPr>
            <a:r>
              <a:rPr lang="en-US" altLang="en-US" dirty="0">
                <a:solidFill>
                  <a:schemeClr val="bg2"/>
                </a:solidFill>
                <a:latin typeface="Times New Roman" panose="02020603050405020304" pitchFamily="18" charset="0"/>
                <a:cs typeface="Times New Roman" panose="02020603050405020304" pitchFamily="18" charset="0"/>
              </a:rPr>
              <a:t>		int k = 0;</a:t>
            </a:r>
          </a:p>
          <a:p>
            <a:pPr eaLnBrk="1" hangingPunct="1">
              <a:defRPr/>
            </a:pPr>
            <a:r>
              <a:rPr lang="en-US" altLang="en-US" dirty="0">
                <a:solidFill>
                  <a:schemeClr val="bg2"/>
                </a:solidFill>
                <a:latin typeface="Times New Roman" panose="02020603050405020304" pitchFamily="18" charset="0"/>
                <a:cs typeface="Times New Roman" panose="02020603050405020304" pitchFamily="18" charset="0"/>
              </a:rPr>
              <a:t>		k = method2();</a:t>
            </a:r>
          </a:p>
          <a:p>
            <a:pPr eaLnBrk="1" hangingPunct="1">
              <a:defRPr/>
            </a:pPr>
            <a:r>
              <a:rPr lang="en-US" altLang="en-US" dirty="0">
                <a:solidFill>
                  <a:schemeClr val="bg2"/>
                </a:solidFill>
                <a:latin typeface="Times New Roman" panose="02020603050405020304" pitchFamily="18" charset="0"/>
                <a:cs typeface="Times New Roman" panose="02020603050405020304" pitchFamily="18" charset="0"/>
              </a:rPr>
              <a:t>		</a:t>
            </a:r>
            <a:r>
              <a:rPr lang="en-US" altLang="en-US" dirty="0" err="1">
                <a:solidFill>
                  <a:schemeClr val="bg2"/>
                </a:solidFill>
                <a:latin typeface="Times New Roman" panose="02020603050405020304" pitchFamily="18" charset="0"/>
                <a:cs typeface="Times New Roman" panose="02020603050405020304" pitchFamily="18" charset="0"/>
              </a:rPr>
              <a:t>dosomething</a:t>
            </a:r>
            <a:r>
              <a:rPr lang="en-US" altLang="en-US" dirty="0">
                <a:solidFill>
                  <a:schemeClr val="bg2"/>
                </a:solidFill>
                <a:latin typeface="Times New Roman" panose="02020603050405020304" pitchFamily="18" charset="0"/>
                <a:cs typeface="Times New Roman" panose="02020603050405020304" pitchFamily="18" charset="0"/>
              </a:rPr>
              <a:t>();</a:t>
            </a:r>
          </a:p>
          <a:p>
            <a:pPr eaLnBrk="1" hangingPunct="1">
              <a:defRPr/>
            </a:pPr>
            <a:r>
              <a:rPr lang="en-US" altLang="en-US" dirty="0">
                <a:solidFill>
                  <a:schemeClr val="bg2"/>
                </a:solidFill>
                <a:latin typeface="Times New Roman" panose="02020603050405020304" pitchFamily="18" charset="0"/>
                <a:cs typeface="Times New Roman" panose="02020603050405020304" pitchFamily="18" charset="0"/>
              </a:rPr>
              <a:t>		return k;	</a:t>
            </a:r>
          </a:p>
          <a:p>
            <a:pPr eaLnBrk="1" hangingPunct="1">
              <a:defRPr/>
            </a:pPr>
            <a:r>
              <a:rPr lang="en-US" altLang="en-US" dirty="0">
                <a:solidFill>
                  <a:schemeClr val="bg2"/>
                </a:solidFill>
                <a:latin typeface="Times New Roman" panose="02020603050405020304" pitchFamily="18" charset="0"/>
                <a:cs typeface="Times New Roman" panose="02020603050405020304" pitchFamily="18" charset="0"/>
              </a:rPr>
              <a:t>	}</a:t>
            </a:r>
          </a:p>
        </p:txBody>
      </p:sp>
      <p:sp>
        <p:nvSpPr>
          <p:cNvPr id="10" name="Rectangle 5">
            <a:extLst>
              <a:ext uri="{FF2B5EF4-FFF2-40B4-BE49-F238E27FC236}">
                <a16:creationId xmlns:a16="http://schemas.microsoft.com/office/drawing/2014/main" id="{D5F0FE0E-8E04-4C8B-FB63-EAFE30DEAE47}"/>
              </a:ext>
            </a:extLst>
          </p:cNvPr>
          <p:cNvSpPr>
            <a:spLocks noChangeArrowheads="1"/>
          </p:cNvSpPr>
          <p:nvPr/>
        </p:nvSpPr>
        <p:spPr bwMode="auto">
          <a:xfrm>
            <a:off x="5219489" y="1121229"/>
            <a:ext cx="3220567" cy="2585323"/>
          </a:xfrm>
          <a:prstGeom prst="rect">
            <a:avLst/>
          </a:prstGeom>
          <a:solidFill>
            <a:schemeClr val="tx2">
              <a:lumMod val="95000"/>
            </a:schemeClr>
          </a:solidFill>
          <a:ln>
            <a:noFill/>
          </a:ln>
        </p:spPr>
        <p:txBody>
          <a:bodyPr wrap="square">
            <a:spAutoFit/>
          </a:bodyPr>
          <a:lstStyle>
            <a:lvl1pPr defTabSz="182880" eaLnBrk="0" hangingPunct="0">
              <a:defRPr>
                <a:solidFill>
                  <a:schemeClr val="tx1"/>
                </a:solidFill>
                <a:latin typeface="Arial" panose="020B0604020202020204" pitchFamily="34" charset="0"/>
              </a:defRPr>
            </a:lvl1pPr>
            <a:lvl2pPr marL="742950" indent="-285750" defTabSz="182880" eaLnBrk="0" hangingPunct="0">
              <a:defRPr>
                <a:solidFill>
                  <a:schemeClr val="tx1"/>
                </a:solidFill>
                <a:latin typeface="Arial" panose="020B0604020202020204" pitchFamily="34" charset="0"/>
              </a:defRPr>
            </a:lvl2pPr>
            <a:lvl3pPr marL="1143000" indent="-228600" defTabSz="182880" eaLnBrk="0" hangingPunct="0">
              <a:defRPr>
                <a:solidFill>
                  <a:schemeClr val="tx1"/>
                </a:solidFill>
                <a:latin typeface="Arial" panose="020B0604020202020204" pitchFamily="34" charset="0"/>
              </a:defRPr>
            </a:lvl3pPr>
            <a:lvl4pPr marL="1600200" indent="-228600" defTabSz="182880" eaLnBrk="0" hangingPunct="0">
              <a:defRPr>
                <a:solidFill>
                  <a:schemeClr val="tx1"/>
                </a:solidFill>
                <a:latin typeface="Arial" panose="020B0604020202020204" pitchFamily="34" charset="0"/>
              </a:defRPr>
            </a:lvl4pPr>
            <a:lvl5pPr marL="2057400" indent="-228600" defTabSz="182880" eaLnBrk="0" hangingPunct="0">
              <a:defRPr>
                <a:solidFill>
                  <a:schemeClr val="tx1"/>
                </a:solidFill>
                <a:latin typeface="Arial" panose="020B0604020202020204" pitchFamily="34" charset="0"/>
              </a:defRPr>
            </a:lvl5pPr>
            <a:lvl6pPr marL="2514600" indent="-228600" defTabSz="182880" eaLnBrk="0" fontAlgn="base" hangingPunct="0">
              <a:spcBef>
                <a:spcPct val="0"/>
              </a:spcBef>
              <a:spcAft>
                <a:spcPct val="0"/>
              </a:spcAft>
              <a:defRPr>
                <a:solidFill>
                  <a:schemeClr val="tx1"/>
                </a:solidFill>
                <a:latin typeface="Arial" panose="020B0604020202020204" pitchFamily="34" charset="0"/>
              </a:defRPr>
            </a:lvl6pPr>
            <a:lvl7pPr marL="2971800" indent="-228600" defTabSz="182880" eaLnBrk="0" fontAlgn="base" hangingPunct="0">
              <a:spcBef>
                <a:spcPct val="0"/>
              </a:spcBef>
              <a:spcAft>
                <a:spcPct val="0"/>
              </a:spcAft>
              <a:defRPr>
                <a:solidFill>
                  <a:schemeClr val="tx1"/>
                </a:solidFill>
                <a:latin typeface="Arial" panose="020B0604020202020204" pitchFamily="34" charset="0"/>
              </a:defRPr>
            </a:lvl7pPr>
            <a:lvl8pPr marL="3429000" indent="-228600" defTabSz="182880" eaLnBrk="0" fontAlgn="base" hangingPunct="0">
              <a:spcBef>
                <a:spcPct val="0"/>
              </a:spcBef>
              <a:spcAft>
                <a:spcPct val="0"/>
              </a:spcAft>
              <a:defRPr>
                <a:solidFill>
                  <a:schemeClr val="tx1"/>
                </a:solidFill>
                <a:latin typeface="Arial" panose="020B0604020202020204" pitchFamily="34" charset="0"/>
              </a:defRPr>
            </a:lvl8pPr>
            <a:lvl9pPr marL="3886200" indent="-228600" defTabSz="18288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200" dirty="0">
                <a:solidFill>
                  <a:schemeClr val="bg2"/>
                </a:solidFill>
                <a:latin typeface="Ime"/>
                <a:cs typeface="Cordia New" pitchFamily="34" charset="-34"/>
              </a:rPr>
              <a:t>	static int method2() throws Exception2 {</a:t>
            </a:r>
          </a:p>
          <a:p>
            <a:pPr eaLnBrk="1" hangingPunct="1">
              <a:defRPr/>
            </a:pPr>
            <a:r>
              <a:rPr lang="en-US" altLang="en-US" sz="1200" dirty="0">
                <a:solidFill>
                  <a:schemeClr val="bg2"/>
                </a:solidFill>
                <a:latin typeface="Ime"/>
                <a:cs typeface="Cordia New" pitchFamily="34" charset="-34"/>
              </a:rPr>
              <a:t>		return method3();</a:t>
            </a:r>
          </a:p>
          <a:p>
            <a:pPr eaLnBrk="1" hangingPunct="1">
              <a:defRPr/>
            </a:pPr>
            <a:r>
              <a:rPr lang="en-US" altLang="en-US" sz="1200" dirty="0">
                <a:solidFill>
                  <a:schemeClr val="bg2"/>
                </a:solidFill>
                <a:latin typeface="Ime"/>
                <a:cs typeface="Cordia New" pitchFamily="34" charset="-34"/>
              </a:rPr>
              <a:t>	}</a:t>
            </a:r>
          </a:p>
          <a:p>
            <a:pPr eaLnBrk="1" hangingPunct="1">
              <a:defRPr/>
            </a:pPr>
            <a:r>
              <a:rPr lang="en-US" altLang="en-US" sz="1200" dirty="0">
                <a:solidFill>
                  <a:schemeClr val="bg2"/>
                </a:solidFill>
                <a:latin typeface="Ime"/>
                <a:cs typeface="Cordia New" pitchFamily="34" charset="-34"/>
              </a:rPr>
              <a:t>	static int method3() throws Exception2 {</a:t>
            </a:r>
          </a:p>
          <a:p>
            <a:pPr eaLnBrk="1" hangingPunct="1">
              <a:defRPr/>
            </a:pPr>
            <a:r>
              <a:rPr lang="en-US" altLang="en-US" sz="1200" dirty="0">
                <a:solidFill>
                  <a:schemeClr val="bg2"/>
                </a:solidFill>
                <a:latin typeface="Ime"/>
                <a:cs typeface="Cordia New" pitchFamily="34" charset="-34"/>
              </a:rPr>
              <a:t>		return method4();</a:t>
            </a:r>
          </a:p>
          <a:p>
            <a:pPr eaLnBrk="1" hangingPunct="1">
              <a:defRPr/>
            </a:pPr>
            <a:r>
              <a:rPr lang="en-US" altLang="en-US" sz="1200" dirty="0">
                <a:solidFill>
                  <a:schemeClr val="bg2"/>
                </a:solidFill>
                <a:latin typeface="Ime"/>
                <a:cs typeface="Cordia New" pitchFamily="34" charset="-34"/>
              </a:rPr>
              <a:t>	}</a:t>
            </a:r>
          </a:p>
          <a:p>
            <a:pPr eaLnBrk="1" hangingPunct="1">
              <a:defRPr/>
            </a:pPr>
            <a:r>
              <a:rPr lang="en-US" altLang="en-US" sz="1200" dirty="0">
                <a:solidFill>
                  <a:schemeClr val="bg2"/>
                </a:solidFill>
                <a:latin typeface="Ime"/>
                <a:cs typeface="Cordia New" pitchFamily="34" charset="-34"/>
              </a:rPr>
              <a:t>	static int method4() throws Exception2 {</a:t>
            </a:r>
          </a:p>
          <a:p>
            <a:pPr eaLnBrk="1" hangingPunct="1">
              <a:defRPr/>
            </a:pPr>
            <a:r>
              <a:rPr lang="en-US" altLang="en-US" sz="1200" dirty="0">
                <a:solidFill>
                  <a:schemeClr val="bg2"/>
                </a:solidFill>
                <a:latin typeface="Ime"/>
                <a:cs typeface="Cordia New" pitchFamily="34" charset="-34"/>
              </a:rPr>
              <a:t>		throw new Exception2();</a:t>
            </a:r>
          </a:p>
          <a:p>
            <a:pPr eaLnBrk="1" hangingPunct="1">
              <a:defRPr/>
            </a:pPr>
            <a:r>
              <a:rPr lang="en-US" altLang="en-US" sz="1200" dirty="0">
                <a:solidFill>
                  <a:schemeClr val="bg2"/>
                </a:solidFill>
                <a:latin typeface="Ime"/>
                <a:cs typeface="Cordia New" pitchFamily="34" charset="-34"/>
              </a:rPr>
              <a:t>	}</a:t>
            </a:r>
          </a:p>
          <a:p>
            <a:pPr eaLnBrk="1" hangingPunct="1">
              <a:defRPr/>
            </a:pPr>
            <a:r>
              <a:rPr lang="en-US" altLang="en-US" sz="1200" dirty="0">
                <a:solidFill>
                  <a:schemeClr val="bg2"/>
                </a:solidFill>
                <a:latin typeface="Ime"/>
                <a:cs typeface="Cordia New" pitchFamily="34" charset="-34"/>
              </a:rPr>
              <a:t>	static void </a:t>
            </a:r>
            <a:r>
              <a:rPr lang="en-US" altLang="en-US" sz="1200" dirty="0" err="1">
                <a:solidFill>
                  <a:schemeClr val="bg2"/>
                </a:solidFill>
                <a:latin typeface="Ime"/>
                <a:cs typeface="Cordia New" pitchFamily="34" charset="-34"/>
              </a:rPr>
              <a:t>dosomething</a:t>
            </a:r>
            <a:r>
              <a:rPr lang="en-US" altLang="en-US" sz="1200" dirty="0">
                <a:solidFill>
                  <a:schemeClr val="bg2"/>
                </a:solidFill>
                <a:latin typeface="Ime"/>
                <a:cs typeface="Cordia New" pitchFamily="34" charset="-34"/>
              </a:rPr>
              <a:t>() throws Exception1 {</a:t>
            </a:r>
          </a:p>
          <a:p>
            <a:pPr eaLnBrk="1" hangingPunct="1">
              <a:defRPr/>
            </a:pPr>
            <a:r>
              <a:rPr lang="en-US" altLang="en-US" sz="1200" dirty="0">
                <a:solidFill>
                  <a:schemeClr val="bg2"/>
                </a:solidFill>
                <a:latin typeface="Ime"/>
                <a:cs typeface="Cordia New" pitchFamily="34" charset="-34"/>
              </a:rPr>
              <a:t>		throw new Exception1();</a:t>
            </a:r>
          </a:p>
          <a:p>
            <a:pPr eaLnBrk="1" hangingPunct="1">
              <a:defRPr/>
            </a:pPr>
            <a:r>
              <a:rPr lang="en-US" altLang="en-US" sz="1200" dirty="0">
                <a:solidFill>
                  <a:schemeClr val="bg2"/>
                </a:solidFill>
                <a:latin typeface="Ime"/>
                <a:cs typeface="Cordia New" pitchFamily="34" charset="-34"/>
              </a:rPr>
              <a:t>	}</a:t>
            </a:r>
          </a:p>
          <a:p>
            <a:pPr eaLnBrk="1" hangingPunct="1">
              <a:defRPr/>
            </a:pPr>
            <a:r>
              <a:rPr lang="en-US" altLang="en-US" sz="1200" dirty="0">
                <a:solidFill>
                  <a:schemeClr val="bg2"/>
                </a:solidFill>
                <a:latin typeface="Ime"/>
                <a:cs typeface="Cordia New" pitchFamily="34" charset="-34"/>
              </a:rPr>
              <a:t>}</a:t>
            </a:r>
            <a:endParaRPr lang="en-US" altLang="en-US" sz="1200" dirty="0">
              <a:solidFill>
                <a:schemeClr val="bg2"/>
              </a:solidFill>
              <a:latin typeface="Ime"/>
            </a:endParaRPr>
          </a:p>
        </p:txBody>
      </p:sp>
    </p:spTree>
    <p:extLst>
      <p:ext uri="{BB962C8B-B14F-4D97-AF65-F5344CB8AC3E}">
        <p14:creationId xmlns:p14="http://schemas.microsoft.com/office/powerpoint/2010/main" val="2707723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12C06666-EAE3-DB6C-C8E9-B7185420D806}"/>
              </a:ext>
            </a:extLst>
          </p:cNvPr>
          <p:cNvSpPr>
            <a:spLocks noChangeArrowheads="1"/>
          </p:cNvSpPr>
          <p:nvPr/>
        </p:nvSpPr>
        <p:spPr bwMode="auto">
          <a:xfrm>
            <a:off x="2663371" y="76200"/>
            <a:ext cx="3817258" cy="504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200"/>
              <a:t>Nested try Blocks</a:t>
            </a:r>
            <a:endParaRPr lang="en-US" altLang="en-US" sz="3200">
              <a:latin typeface="Times New Roman" panose="02020603050405020304" pitchFamily="18" charset="0"/>
            </a:endParaRPr>
          </a:p>
        </p:txBody>
      </p:sp>
      <p:pic>
        <p:nvPicPr>
          <p:cNvPr id="3" name="Picture 2">
            <a:extLst>
              <a:ext uri="{FF2B5EF4-FFF2-40B4-BE49-F238E27FC236}">
                <a16:creationId xmlns:a16="http://schemas.microsoft.com/office/drawing/2014/main" id="{4DFDF3DD-7FF2-2219-F7C8-3EE96BB3D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945" y="1275444"/>
            <a:ext cx="5678110" cy="3029856"/>
          </a:xfrm>
          <a:prstGeom prst="roundRect">
            <a:avLst>
              <a:gd name="adj" fmla="val 4930"/>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9555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a:extLst>
              <a:ext uri="{FF2B5EF4-FFF2-40B4-BE49-F238E27FC236}">
                <a16:creationId xmlns:a16="http://schemas.microsoft.com/office/drawing/2014/main" id="{4A5050EF-6A90-89A2-4658-86F916B70E9C}"/>
              </a:ext>
            </a:extLst>
          </p:cNvPr>
          <p:cNvSpPr>
            <a:spLocks noChangeArrowheads="1"/>
          </p:cNvSpPr>
          <p:nvPr/>
        </p:nvSpPr>
        <p:spPr bwMode="auto">
          <a:xfrm>
            <a:off x="1912257" y="266700"/>
            <a:ext cx="5319486" cy="43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200" dirty="0"/>
              <a:t>Rethrowing an Exception</a:t>
            </a:r>
            <a:endParaRPr lang="en-US" altLang="en-US" sz="3200" dirty="0">
              <a:latin typeface="Times New Roman" panose="02020603050405020304" pitchFamily="18" charset="0"/>
            </a:endParaRPr>
          </a:p>
        </p:txBody>
      </p:sp>
      <p:sp>
        <p:nvSpPr>
          <p:cNvPr id="5" name="Rectangle 5">
            <a:extLst>
              <a:ext uri="{FF2B5EF4-FFF2-40B4-BE49-F238E27FC236}">
                <a16:creationId xmlns:a16="http://schemas.microsoft.com/office/drawing/2014/main" id="{4C15B3B0-2BB3-BC7D-8CF8-A6D46B0B1292}"/>
              </a:ext>
            </a:extLst>
          </p:cNvPr>
          <p:cNvSpPr>
            <a:spLocks noChangeArrowheads="1"/>
          </p:cNvSpPr>
          <p:nvPr/>
        </p:nvSpPr>
        <p:spPr bwMode="auto">
          <a:xfrm>
            <a:off x="4735287" y="1499512"/>
            <a:ext cx="2739572" cy="1815882"/>
          </a:xfrm>
          <a:prstGeom prst="rect">
            <a:avLst/>
          </a:prstGeom>
          <a:solidFill>
            <a:schemeClr val="tx2">
              <a:lumMod val="95000"/>
            </a:schemeClr>
          </a:solidFill>
          <a:ln>
            <a:noFill/>
          </a:ln>
        </p:spPr>
        <p:txBody>
          <a:bodyPr wrap="square">
            <a:spAutoFit/>
          </a:bodyPr>
          <a:lstStyle/>
          <a:p>
            <a:r>
              <a:rPr lang="en-US" altLang="en-US" dirty="0">
                <a:latin typeface="Times New Roman" panose="02020603050405020304" pitchFamily="18" charset="0"/>
                <a:cs typeface="Times New Roman" panose="02020603050405020304" pitchFamily="18" charset="0"/>
              </a:rPr>
              <a:t>try {</a:t>
            </a:r>
          </a:p>
          <a:p>
            <a:r>
              <a:rPr lang="en-US" altLang="en-US" dirty="0">
                <a:latin typeface="Times New Roman" panose="02020603050405020304" pitchFamily="18" charset="0"/>
                <a:cs typeface="Times New Roman" panose="02020603050405020304" pitchFamily="18" charset="0"/>
              </a:rPr>
              <a:t>  // Code that originates an arithmetic exception</a:t>
            </a:r>
          </a:p>
          <a:p>
            <a:r>
              <a:rPr lang="en-US" altLang="en-US" dirty="0">
                <a:latin typeface="Times New Roman" panose="02020603050405020304" pitchFamily="18" charset="0"/>
                <a:cs typeface="Times New Roman" panose="02020603050405020304" pitchFamily="18" charset="0"/>
              </a:rPr>
              <a:t>} catch(</a:t>
            </a:r>
            <a:r>
              <a:rPr lang="en-US" altLang="en-US" dirty="0" err="1">
                <a:latin typeface="Times New Roman" panose="02020603050405020304" pitchFamily="18" charset="0"/>
                <a:cs typeface="Times New Roman" panose="02020603050405020304" pitchFamily="18" charset="0"/>
              </a:rPr>
              <a:t>ArithmeticException</a:t>
            </a:r>
            <a:r>
              <a:rPr lang="en-US" altLang="en-US" dirty="0">
                <a:latin typeface="Times New Roman" panose="02020603050405020304" pitchFamily="18" charset="0"/>
                <a:cs typeface="Times New Roman" panose="02020603050405020304" pitchFamily="18" charset="0"/>
              </a:rPr>
              <a:t> e) {</a:t>
            </a:r>
          </a:p>
          <a:p>
            <a:r>
              <a:rPr lang="en-US" altLang="en-US" dirty="0">
                <a:latin typeface="Times New Roman" panose="02020603050405020304" pitchFamily="18" charset="0"/>
                <a:cs typeface="Times New Roman" panose="02020603050405020304" pitchFamily="18" charset="0"/>
              </a:rPr>
              <a:t>  // Deal with the exception here</a:t>
            </a:r>
          </a:p>
          <a:p>
            <a:r>
              <a:rPr lang="en-US" altLang="en-US" dirty="0">
                <a:latin typeface="Times New Roman" panose="02020603050405020304" pitchFamily="18" charset="0"/>
                <a:cs typeface="Times New Roman" panose="02020603050405020304" pitchFamily="18" charset="0"/>
              </a:rPr>
              <a:t>  throw e;  // Rethrow the exception to the calling program</a:t>
            </a:r>
          </a:p>
          <a:p>
            <a:r>
              <a:rPr lang="en-US" altLang="en-US"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A99F9F56-5A61-3BB4-4D32-8EBD12C1AA3A}"/>
              </a:ext>
            </a:extLst>
          </p:cNvPr>
          <p:cNvSpPr txBox="1"/>
          <p:nvPr/>
        </p:nvSpPr>
        <p:spPr>
          <a:xfrm>
            <a:off x="1444171" y="1822677"/>
            <a:ext cx="3026229" cy="1169551"/>
          </a:xfrm>
          <a:prstGeom prst="rect">
            <a:avLst/>
          </a:prstGeom>
          <a:solidFill>
            <a:schemeClr val="accent3">
              <a:lumMod val="20000"/>
              <a:lumOff val="80000"/>
            </a:schemeClr>
          </a:solidFill>
        </p:spPr>
        <p:txBody>
          <a:bodyPr wrap="square">
            <a:spAutoFit/>
          </a:bodyPr>
          <a:lstStyle/>
          <a:p>
            <a:pPr algn="ctr">
              <a:defRPr/>
            </a:pPr>
            <a:r>
              <a:rPr lang="en-US" altLang="en-US" dirty="0">
                <a:latin typeface="Times New Roman" panose="02020603050405020304" pitchFamily="18" charset="0"/>
              </a:rPr>
              <a:t>If you need to pass an exception that you have caught on to the calling program, you can rethrow it from within the catch block using a throw statement. For example:</a:t>
            </a:r>
          </a:p>
        </p:txBody>
      </p:sp>
    </p:spTree>
    <p:extLst>
      <p:ext uri="{BB962C8B-B14F-4D97-AF65-F5344CB8AC3E}">
        <p14:creationId xmlns:p14="http://schemas.microsoft.com/office/powerpoint/2010/main" val="21768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3A417C-853E-41EB-AEE6-03001C898B8E}"/>
              </a:ext>
            </a:extLst>
          </p:cNvPr>
          <p:cNvSpPr>
            <a:spLocks noGrp="1"/>
          </p:cNvSpPr>
          <p:nvPr>
            <p:ph type="title"/>
          </p:nvPr>
        </p:nvSpPr>
        <p:spPr>
          <a:xfrm>
            <a:off x="628650" y="0"/>
            <a:ext cx="7886700" cy="436562"/>
          </a:xfrm>
        </p:spPr>
        <p:txBody>
          <a:bodyPr/>
          <a:lstStyle/>
          <a:p>
            <a:r>
              <a:rPr lang="en-US" dirty="0"/>
              <a:t> Lecture Outline</a:t>
            </a:r>
          </a:p>
        </p:txBody>
      </p:sp>
      <p:grpSp>
        <p:nvGrpSpPr>
          <p:cNvPr id="2" name="Group 1">
            <a:extLst>
              <a:ext uri="{FF2B5EF4-FFF2-40B4-BE49-F238E27FC236}">
                <a16:creationId xmlns:a16="http://schemas.microsoft.com/office/drawing/2014/main" id="{2EB2F471-BA7B-58DF-1CC5-830583FDAA14}"/>
              </a:ext>
            </a:extLst>
          </p:cNvPr>
          <p:cNvGrpSpPr/>
          <p:nvPr/>
        </p:nvGrpSpPr>
        <p:grpSpPr>
          <a:xfrm>
            <a:off x="1054797" y="1065331"/>
            <a:ext cx="2370575" cy="458459"/>
            <a:chOff x="4651337" y="1267056"/>
            <a:chExt cx="2370575" cy="458459"/>
          </a:xfrm>
        </p:grpSpPr>
        <p:grpSp>
          <p:nvGrpSpPr>
            <p:cNvPr id="3" name="Group 2">
              <a:extLst>
                <a:ext uri="{FF2B5EF4-FFF2-40B4-BE49-F238E27FC236}">
                  <a16:creationId xmlns:a16="http://schemas.microsoft.com/office/drawing/2014/main" id="{55164C1B-5A1A-A2C6-B955-7B14D1FC36FB}"/>
                </a:ext>
              </a:extLst>
            </p:cNvPr>
            <p:cNvGrpSpPr/>
            <p:nvPr/>
          </p:nvGrpSpPr>
          <p:grpSpPr>
            <a:xfrm>
              <a:off x="4651337" y="1453531"/>
              <a:ext cx="543254" cy="263877"/>
              <a:chOff x="4363843" y="2105173"/>
              <a:chExt cx="543254" cy="263877"/>
            </a:xfrm>
          </p:grpSpPr>
          <p:sp>
            <p:nvSpPr>
              <p:cNvPr id="8" name="Google Shape;70;p13">
                <a:extLst>
                  <a:ext uri="{FF2B5EF4-FFF2-40B4-BE49-F238E27FC236}">
                    <a16:creationId xmlns:a16="http://schemas.microsoft.com/office/drawing/2014/main" id="{FBBF14CC-1FFA-05FF-D8CB-DE47D2AA6CDC}"/>
                  </a:ext>
                </a:extLst>
              </p:cNvPr>
              <p:cNvSpPr/>
              <p:nvPr/>
            </p:nvSpPr>
            <p:spPr>
              <a:xfrm>
                <a:off x="4363843" y="2105173"/>
                <a:ext cx="543254" cy="263877"/>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75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p13">
                <a:extLst>
                  <a:ext uri="{FF2B5EF4-FFF2-40B4-BE49-F238E27FC236}">
                    <a16:creationId xmlns:a16="http://schemas.microsoft.com/office/drawing/2014/main" id="{E7BFF848-8DBA-75B8-3DCA-143D78E461AB}"/>
                  </a:ext>
                </a:extLst>
              </p:cNvPr>
              <p:cNvSpPr/>
              <p:nvPr/>
            </p:nvSpPr>
            <p:spPr>
              <a:xfrm>
                <a:off x="4477357" y="2174029"/>
                <a:ext cx="78597" cy="31089"/>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p13">
                <a:extLst>
                  <a:ext uri="{FF2B5EF4-FFF2-40B4-BE49-F238E27FC236}">
                    <a16:creationId xmlns:a16="http://schemas.microsoft.com/office/drawing/2014/main" id="{62595CCC-B3D3-0EA5-F53A-F00CA00B3FE7}"/>
                  </a:ext>
                </a:extLst>
              </p:cNvPr>
              <p:cNvSpPr/>
              <p:nvPr/>
            </p:nvSpPr>
            <p:spPr>
              <a:xfrm>
                <a:off x="4603461" y="2174029"/>
                <a:ext cx="56267" cy="31089"/>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p13">
                <a:extLst>
                  <a:ext uri="{FF2B5EF4-FFF2-40B4-BE49-F238E27FC236}">
                    <a16:creationId xmlns:a16="http://schemas.microsoft.com/office/drawing/2014/main" id="{B2D32904-4990-0117-0771-AF923C7A6809}"/>
                  </a:ext>
                </a:extLst>
              </p:cNvPr>
              <p:cNvSpPr/>
              <p:nvPr/>
            </p:nvSpPr>
            <p:spPr>
              <a:xfrm>
                <a:off x="4593751" y="2243866"/>
                <a:ext cx="146503" cy="31089"/>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p13">
                <a:extLst>
                  <a:ext uri="{FF2B5EF4-FFF2-40B4-BE49-F238E27FC236}">
                    <a16:creationId xmlns:a16="http://schemas.microsoft.com/office/drawing/2014/main" id="{886765DD-5BAA-8BBD-DD80-3C419A0E3D19}"/>
                  </a:ext>
                </a:extLst>
              </p:cNvPr>
              <p:cNvSpPr/>
              <p:nvPr/>
            </p:nvSpPr>
            <p:spPr>
              <a:xfrm>
                <a:off x="4780962" y="2243866"/>
                <a:ext cx="64047" cy="31089"/>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27D32C08-91B3-BAFE-1B62-549B6DAF1546}"/>
                </a:ext>
              </a:extLst>
            </p:cNvPr>
            <p:cNvSpPr txBox="1"/>
            <p:nvPr/>
          </p:nvSpPr>
          <p:spPr>
            <a:xfrm>
              <a:off x="5308106" y="1267056"/>
              <a:ext cx="1713806" cy="458459"/>
            </a:xfrm>
            <a:prstGeom prst="rect">
              <a:avLst/>
            </a:prstGeom>
            <a:noFill/>
          </p:spPr>
          <p:txBody>
            <a:bodyPr wrap="square" anchor="ctr">
              <a:spAutoFit/>
            </a:bodyPr>
            <a:lstStyle/>
            <a:p>
              <a:pPr>
                <a:lnSpc>
                  <a:spcPct val="200000"/>
                </a:lnSpc>
                <a:buClr>
                  <a:schemeClr val="accent4"/>
                </a:buClr>
              </a:pPr>
              <a:r>
                <a:rPr lang="en-US" sz="1400" dirty="0">
                  <a:solidFill>
                    <a:srgbClr val="424642"/>
                  </a:solidFill>
                  <a:latin typeface="Raleway" pitchFamily="2" charset="0"/>
                  <a:ea typeface="Dotum" panose="020B0503020000020004" pitchFamily="34" charset="-127"/>
                  <a:cs typeface="Times New Roman" panose="02020603050405020304" pitchFamily="18" charset="0"/>
                </a:rPr>
                <a:t>What is Exception</a:t>
              </a:r>
            </a:p>
          </p:txBody>
        </p:sp>
      </p:grpSp>
      <p:grpSp>
        <p:nvGrpSpPr>
          <p:cNvPr id="13" name="Group 12">
            <a:extLst>
              <a:ext uri="{FF2B5EF4-FFF2-40B4-BE49-F238E27FC236}">
                <a16:creationId xmlns:a16="http://schemas.microsoft.com/office/drawing/2014/main" id="{C0AC6211-FCDD-2F1F-0711-8BD559717AB2}"/>
              </a:ext>
            </a:extLst>
          </p:cNvPr>
          <p:cNvGrpSpPr/>
          <p:nvPr/>
        </p:nvGrpSpPr>
        <p:grpSpPr>
          <a:xfrm>
            <a:off x="1054797" y="3640793"/>
            <a:ext cx="4946860" cy="458459"/>
            <a:chOff x="4651337" y="1267056"/>
            <a:chExt cx="4946860" cy="458459"/>
          </a:xfrm>
        </p:grpSpPr>
        <p:grpSp>
          <p:nvGrpSpPr>
            <p:cNvPr id="14" name="Group 13">
              <a:extLst>
                <a:ext uri="{FF2B5EF4-FFF2-40B4-BE49-F238E27FC236}">
                  <a16:creationId xmlns:a16="http://schemas.microsoft.com/office/drawing/2014/main" id="{037004A6-7E7A-E262-A5B9-CF7D156816D3}"/>
                </a:ext>
              </a:extLst>
            </p:cNvPr>
            <p:cNvGrpSpPr/>
            <p:nvPr/>
          </p:nvGrpSpPr>
          <p:grpSpPr>
            <a:xfrm>
              <a:off x="4651337" y="1453531"/>
              <a:ext cx="543254" cy="263877"/>
              <a:chOff x="4363843" y="2105173"/>
              <a:chExt cx="543254" cy="263877"/>
            </a:xfrm>
          </p:grpSpPr>
          <p:sp>
            <p:nvSpPr>
              <p:cNvPr id="16" name="Google Shape;70;p13">
                <a:extLst>
                  <a:ext uri="{FF2B5EF4-FFF2-40B4-BE49-F238E27FC236}">
                    <a16:creationId xmlns:a16="http://schemas.microsoft.com/office/drawing/2014/main" id="{2BF1D551-3C2A-D167-AAFB-0B143A47DD8E}"/>
                  </a:ext>
                </a:extLst>
              </p:cNvPr>
              <p:cNvSpPr/>
              <p:nvPr/>
            </p:nvSpPr>
            <p:spPr>
              <a:xfrm>
                <a:off x="4363843" y="2105173"/>
                <a:ext cx="543254" cy="263877"/>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75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1;p13">
                <a:extLst>
                  <a:ext uri="{FF2B5EF4-FFF2-40B4-BE49-F238E27FC236}">
                    <a16:creationId xmlns:a16="http://schemas.microsoft.com/office/drawing/2014/main" id="{9D535150-BD9B-C20F-E408-3F4D1C1B3C4C}"/>
                  </a:ext>
                </a:extLst>
              </p:cNvPr>
              <p:cNvSpPr/>
              <p:nvPr/>
            </p:nvSpPr>
            <p:spPr>
              <a:xfrm>
                <a:off x="4477357" y="2174029"/>
                <a:ext cx="78597" cy="31089"/>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2;p13">
                <a:extLst>
                  <a:ext uri="{FF2B5EF4-FFF2-40B4-BE49-F238E27FC236}">
                    <a16:creationId xmlns:a16="http://schemas.microsoft.com/office/drawing/2014/main" id="{57F39AF2-8C76-ACE3-DEA7-9351E9F58460}"/>
                  </a:ext>
                </a:extLst>
              </p:cNvPr>
              <p:cNvSpPr/>
              <p:nvPr/>
            </p:nvSpPr>
            <p:spPr>
              <a:xfrm>
                <a:off x="4603461" y="2174029"/>
                <a:ext cx="56267" cy="31089"/>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p13">
                <a:extLst>
                  <a:ext uri="{FF2B5EF4-FFF2-40B4-BE49-F238E27FC236}">
                    <a16:creationId xmlns:a16="http://schemas.microsoft.com/office/drawing/2014/main" id="{D1B3F1D4-3AA7-63A3-BFA9-CFE9DA292A4F}"/>
                  </a:ext>
                </a:extLst>
              </p:cNvPr>
              <p:cNvSpPr/>
              <p:nvPr/>
            </p:nvSpPr>
            <p:spPr>
              <a:xfrm>
                <a:off x="4593751" y="2243866"/>
                <a:ext cx="146503" cy="31089"/>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p13">
                <a:extLst>
                  <a:ext uri="{FF2B5EF4-FFF2-40B4-BE49-F238E27FC236}">
                    <a16:creationId xmlns:a16="http://schemas.microsoft.com/office/drawing/2014/main" id="{EAD8A3A3-0E0F-3789-D3CC-AEC849E990CD}"/>
                  </a:ext>
                </a:extLst>
              </p:cNvPr>
              <p:cNvSpPr/>
              <p:nvPr/>
            </p:nvSpPr>
            <p:spPr>
              <a:xfrm>
                <a:off x="4780962" y="2243866"/>
                <a:ext cx="64047" cy="31089"/>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BA88DE39-8187-1CBF-452A-439A0F0C6D50}"/>
                </a:ext>
              </a:extLst>
            </p:cNvPr>
            <p:cNvSpPr txBox="1"/>
            <p:nvPr/>
          </p:nvSpPr>
          <p:spPr>
            <a:xfrm>
              <a:off x="5308105" y="1267056"/>
              <a:ext cx="4290092" cy="458459"/>
            </a:xfrm>
            <a:prstGeom prst="rect">
              <a:avLst/>
            </a:prstGeom>
            <a:noFill/>
          </p:spPr>
          <p:txBody>
            <a:bodyPr wrap="square" anchor="ctr">
              <a:spAutoFit/>
            </a:bodyPr>
            <a:lstStyle/>
            <a:p>
              <a:pPr>
                <a:lnSpc>
                  <a:spcPct val="200000"/>
                </a:lnSpc>
                <a:buClr>
                  <a:schemeClr val="accent4"/>
                </a:buClr>
              </a:pPr>
              <a:r>
                <a:rPr lang="en-US" sz="1400" dirty="0">
                  <a:solidFill>
                    <a:srgbClr val="424642"/>
                  </a:solidFill>
                  <a:latin typeface="Raleway" pitchFamily="2" charset="0"/>
                  <a:ea typeface="Dotum" panose="020B0503020000020004" pitchFamily="34" charset="-127"/>
                  <a:cs typeface="Times New Roman" panose="02020603050405020304" pitchFamily="18" charset="0"/>
                </a:rPr>
                <a:t>Structuring a Method with try-catch-finally blocks</a:t>
              </a:r>
            </a:p>
          </p:txBody>
        </p:sp>
      </p:grpSp>
      <p:grpSp>
        <p:nvGrpSpPr>
          <p:cNvPr id="29" name="Group 28">
            <a:extLst>
              <a:ext uri="{FF2B5EF4-FFF2-40B4-BE49-F238E27FC236}">
                <a16:creationId xmlns:a16="http://schemas.microsoft.com/office/drawing/2014/main" id="{4AF8EC69-F983-317A-86F5-6CD762C08A24}"/>
              </a:ext>
            </a:extLst>
          </p:cNvPr>
          <p:cNvGrpSpPr/>
          <p:nvPr/>
        </p:nvGrpSpPr>
        <p:grpSpPr>
          <a:xfrm>
            <a:off x="1054797" y="1636560"/>
            <a:ext cx="2484089" cy="458459"/>
            <a:chOff x="4651337" y="1267056"/>
            <a:chExt cx="2484089" cy="458459"/>
          </a:xfrm>
        </p:grpSpPr>
        <p:grpSp>
          <p:nvGrpSpPr>
            <p:cNvPr id="30" name="Group 29">
              <a:extLst>
                <a:ext uri="{FF2B5EF4-FFF2-40B4-BE49-F238E27FC236}">
                  <a16:creationId xmlns:a16="http://schemas.microsoft.com/office/drawing/2014/main" id="{A531016C-F061-6A3C-C167-12EC6A63C625}"/>
                </a:ext>
              </a:extLst>
            </p:cNvPr>
            <p:cNvGrpSpPr/>
            <p:nvPr/>
          </p:nvGrpSpPr>
          <p:grpSpPr>
            <a:xfrm>
              <a:off x="4651337" y="1453531"/>
              <a:ext cx="543254" cy="263877"/>
              <a:chOff x="4363843" y="2105173"/>
              <a:chExt cx="543254" cy="263877"/>
            </a:xfrm>
          </p:grpSpPr>
          <p:sp>
            <p:nvSpPr>
              <p:cNvPr id="32" name="Google Shape;70;p13">
                <a:extLst>
                  <a:ext uri="{FF2B5EF4-FFF2-40B4-BE49-F238E27FC236}">
                    <a16:creationId xmlns:a16="http://schemas.microsoft.com/office/drawing/2014/main" id="{32CB73C2-1CF7-F277-D851-68D3EEB2CE32}"/>
                  </a:ext>
                </a:extLst>
              </p:cNvPr>
              <p:cNvSpPr/>
              <p:nvPr/>
            </p:nvSpPr>
            <p:spPr>
              <a:xfrm>
                <a:off x="4363843" y="2105173"/>
                <a:ext cx="543254" cy="263877"/>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75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1;p13">
                <a:extLst>
                  <a:ext uri="{FF2B5EF4-FFF2-40B4-BE49-F238E27FC236}">
                    <a16:creationId xmlns:a16="http://schemas.microsoft.com/office/drawing/2014/main" id="{1DDA6084-AE4A-445B-1485-86E6EEDB5363}"/>
                  </a:ext>
                </a:extLst>
              </p:cNvPr>
              <p:cNvSpPr/>
              <p:nvPr/>
            </p:nvSpPr>
            <p:spPr>
              <a:xfrm>
                <a:off x="4477357" y="2174029"/>
                <a:ext cx="78597" cy="31089"/>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2;p13">
                <a:extLst>
                  <a:ext uri="{FF2B5EF4-FFF2-40B4-BE49-F238E27FC236}">
                    <a16:creationId xmlns:a16="http://schemas.microsoft.com/office/drawing/2014/main" id="{DC5E3311-DF36-26BB-7EEC-24B92F561F2F}"/>
                  </a:ext>
                </a:extLst>
              </p:cNvPr>
              <p:cNvSpPr/>
              <p:nvPr/>
            </p:nvSpPr>
            <p:spPr>
              <a:xfrm>
                <a:off x="4603461" y="2174029"/>
                <a:ext cx="56267" cy="31089"/>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p13">
                <a:extLst>
                  <a:ext uri="{FF2B5EF4-FFF2-40B4-BE49-F238E27FC236}">
                    <a16:creationId xmlns:a16="http://schemas.microsoft.com/office/drawing/2014/main" id="{090655F2-5D27-0E5F-FE60-B51259AC976F}"/>
                  </a:ext>
                </a:extLst>
              </p:cNvPr>
              <p:cNvSpPr/>
              <p:nvPr/>
            </p:nvSpPr>
            <p:spPr>
              <a:xfrm>
                <a:off x="4593751" y="2243866"/>
                <a:ext cx="146503" cy="31089"/>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4;p13">
                <a:extLst>
                  <a:ext uri="{FF2B5EF4-FFF2-40B4-BE49-F238E27FC236}">
                    <a16:creationId xmlns:a16="http://schemas.microsoft.com/office/drawing/2014/main" id="{2629BE98-AFAA-13C7-191D-EE397257277E}"/>
                  </a:ext>
                </a:extLst>
              </p:cNvPr>
              <p:cNvSpPr/>
              <p:nvPr/>
            </p:nvSpPr>
            <p:spPr>
              <a:xfrm>
                <a:off x="4780962" y="2243866"/>
                <a:ext cx="64047" cy="31089"/>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TextBox 30">
              <a:extLst>
                <a:ext uri="{FF2B5EF4-FFF2-40B4-BE49-F238E27FC236}">
                  <a16:creationId xmlns:a16="http://schemas.microsoft.com/office/drawing/2014/main" id="{158E3084-9A1D-03A1-BDFC-CBED903D25C9}"/>
                </a:ext>
              </a:extLst>
            </p:cNvPr>
            <p:cNvSpPr txBox="1"/>
            <p:nvPr/>
          </p:nvSpPr>
          <p:spPr>
            <a:xfrm>
              <a:off x="5308106" y="1267056"/>
              <a:ext cx="1827320" cy="458459"/>
            </a:xfrm>
            <a:prstGeom prst="rect">
              <a:avLst/>
            </a:prstGeom>
            <a:noFill/>
          </p:spPr>
          <p:txBody>
            <a:bodyPr wrap="square" anchor="ctr">
              <a:spAutoFit/>
            </a:bodyPr>
            <a:lstStyle/>
            <a:p>
              <a:pPr>
                <a:lnSpc>
                  <a:spcPct val="200000"/>
                </a:lnSpc>
                <a:buClr>
                  <a:schemeClr val="accent4"/>
                </a:buClr>
              </a:pPr>
              <a:r>
                <a:rPr lang="en-US" sz="1400" dirty="0">
                  <a:solidFill>
                    <a:srgbClr val="424642"/>
                  </a:solidFill>
                  <a:latin typeface="Raleway" pitchFamily="2" charset="0"/>
                  <a:ea typeface="Dotum" panose="020B0503020000020004" pitchFamily="34" charset="-127"/>
                  <a:cs typeface="Times New Roman" panose="02020603050405020304" pitchFamily="18" charset="0"/>
                </a:rPr>
                <a:t>Types of Exception</a:t>
              </a:r>
            </a:p>
          </p:txBody>
        </p:sp>
      </p:grpSp>
      <p:grpSp>
        <p:nvGrpSpPr>
          <p:cNvPr id="37" name="Group 36">
            <a:extLst>
              <a:ext uri="{FF2B5EF4-FFF2-40B4-BE49-F238E27FC236}">
                <a16:creationId xmlns:a16="http://schemas.microsoft.com/office/drawing/2014/main" id="{625A8D75-7F4D-C960-9A3B-CDE00A474453}"/>
              </a:ext>
            </a:extLst>
          </p:cNvPr>
          <p:cNvGrpSpPr/>
          <p:nvPr/>
        </p:nvGrpSpPr>
        <p:grpSpPr>
          <a:xfrm>
            <a:off x="1054797" y="2207789"/>
            <a:ext cx="2798746" cy="1320233"/>
            <a:chOff x="4651337" y="1308681"/>
            <a:chExt cx="2798746" cy="1320233"/>
          </a:xfrm>
        </p:grpSpPr>
        <p:grpSp>
          <p:nvGrpSpPr>
            <p:cNvPr id="38" name="Group 37">
              <a:extLst>
                <a:ext uri="{FF2B5EF4-FFF2-40B4-BE49-F238E27FC236}">
                  <a16:creationId xmlns:a16="http://schemas.microsoft.com/office/drawing/2014/main" id="{7F3927A3-E57B-BCF0-05C2-1DE664C6F736}"/>
                </a:ext>
              </a:extLst>
            </p:cNvPr>
            <p:cNvGrpSpPr/>
            <p:nvPr/>
          </p:nvGrpSpPr>
          <p:grpSpPr>
            <a:xfrm>
              <a:off x="4651337" y="1453531"/>
              <a:ext cx="543254" cy="263877"/>
              <a:chOff x="4363843" y="2105173"/>
              <a:chExt cx="543254" cy="263877"/>
            </a:xfrm>
          </p:grpSpPr>
          <p:sp>
            <p:nvSpPr>
              <p:cNvPr id="40" name="Google Shape;70;p13">
                <a:extLst>
                  <a:ext uri="{FF2B5EF4-FFF2-40B4-BE49-F238E27FC236}">
                    <a16:creationId xmlns:a16="http://schemas.microsoft.com/office/drawing/2014/main" id="{CF6DB6B7-7E3F-495D-1E15-B60C1F78021F}"/>
                  </a:ext>
                </a:extLst>
              </p:cNvPr>
              <p:cNvSpPr/>
              <p:nvPr/>
            </p:nvSpPr>
            <p:spPr>
              <a:xfrm>
                <a:off x="4363843" y="2105173"/>
                <a:ext cx="543254" cy="263877"/>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75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1;p13">
                <a:extLst>
                  <a:ext uri="{FF2B5EF4-FFF2-40B4-BE49-F238E27FC236}">
                    <a16:creationId xmlns:a16="http://schemas.microsoft.com/office/drawing/2014/main" id="{7C8C4660-AFED-A804-F24F-B86D1CB8B37B}"/>
                  </a:ext>
                </a:extLst>
              </p:cNvPr>
              <p:cNvSpPr/>
              <p:nvPr/>
            </p:nvSpPr>
            <p:spPr>
              <a:xfrm>
                <a:off x="4477357" y="2174029"/>
                <a:ext cx="78597" cy="31089"/>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2;p13">
                <a:extLst>
                  <a:ext uri="{FF2B5EF4-FFF2-40B4-BE49-F238E27FC236}">
                    <a16:creationId xmlns:a16="http://schemas.microsoft.com/office/drawing/2014/main" id="{00CFEFC8-F509-658B-630A-417BEA8C539D}"/>
                  </a:ext>
                </a:extLst>
              </p:cNvPr>
              <p:cNvSpPr/>
              <p:nvPr/>
            </p:nvSpPr>
            <p:spPr>
              <a:xfrm>
                <a:off x="4603461" y="2174029"/>
                <a:ext cx="56267" cy="31089"/>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p13">
                <a:extLst>
                  <a:ext uri="{FF2B5EF4-FFF2-40B4-BE49-F238E27FC236}">
                    <a16:creationId xmlns:a16="http://schemas.microsoft.com/office/drawing/2014/main" id="{4907B92C-4B32-BE35-067D-0C4F3ABC2F85}"/>
                  </a:ext>
                </a:extLst>
              </p:cNvPr>
              <p:cNvSpPr/>
              <p:nvPr/>
            </p:nvSpPr>
            <p:spPr>
              <a:xfrm>
                <a:off x="4593751" y="2243866"/>
                <a:ext cx="146503" cy="31089"/>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p13">
                <a:extLst>
                  <a:ext uri="{FF2B5EF4-FFF2-40B4-BE49-F238E27FC236}">
                    <a16:creationId xmlns:a16="http://schemas.microsoft.com/office/drawing/2014/main" id="{58A3F353-5145-3EC8-5D31-A40C2EB6D095}"/>
                  </a:ext>
                </a:extLst>
              </p:cNvPr>
              <p:cNvSpPr/>
              <p:nvPr/>
            </p:nvSpPr>
            <p:spPr>
              <a:xfrm>
                <a:off x="4780962" y="2243866"/>
                <a:ext cx="64047" cy="31089"/>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TextBox 38">
              <a:extLst>
                <a:ext uri="{FF2B5EF4-FFF2-40B4-BE49-F238E27FC236}">
                  <a16:creationId xmlns:a16="http://schemas.microsoft.com/office/drawing/2014/main" id="{F3BA467E-7272-D5CC-4C3D-B213FF02BADB}"/>
                </a:ext>
              </a:extLst>
            </p:cNvPr>
            <p:cNvSpPr txBox="1"/>
            <p:nvPr/>
          </p:nvSpPr>
          <p:spPr>
            <a:xfrm>
              <a:off x="5308105" y="1308681"/>
              <a:ext cx="2141978" cy="1320233"/>
            </a:xfrm>
            <a:prstGeom prst="rect">
              <a:avLst/>
            </a:prstGeom>
            <a:noFill/>
          </p:spPr>
          <p:txBody>
            <a:bodyPr wrap="square" anchor="ctr">
              <a:spAutoFit/>
            </a:bodyPr>
            <a:lstStyle/>
            <a:p>
              <a:pPr>
                <a:lnSpc>
                  <a:spcPct val="200000"/>
                </a:lnSpc>
                <a:buClr>
                  <a:schemeClr val="accent4"/>
                </a:buClr>
              </a:pPr>
              <a:r>
                <a:rPr lang="en-US" sz="1400" dirty="0">
                  <a:solidFill>
                    <a:srgbClr val="424642"/>
                  </a:solidFill>
                  <a:latin typeface="Raleway" pitchFamily="2" charset="0"/>
                  <a:ea typeface="Dotum" panose="020B0503020000020004" pitchFamily="34" charset="-127"/>
                  <a:cs typeface="Times New Roman" panose="02020603050405020304" pitchFamily="18" charset="0"/>
                </a:rPr>
                <a:t>Dealing with Exception</a:t>
              </a:r>
            </a:p>
            <a:p>
              <a:pPr marL="285750" indent="-285750">
                <a:lnSpc>
                  <a:spcPct val="200000"/>
                </a:lnSpc>
                <a:buClr>
                  <a:schemeClr val="accent4"/>
                </a:buClr>
                <a:buFont typeface="Wingdings" panose="05000000000000000000" pitchFamily="2" charset="2"/>
                <a:buChar char="Ø"/>
              </a:pPr>
              <a:r>
                <a:rPr lang="en-US" sz="1400" dirty="0">
                  <a:solidFill>
                    <a:srgbClr val="424642"/>
                  </a:solidFill>
                  <a:latin typeface="Raleway" pitchFamily="2" charset="0"/>
                  <a:ea typeface="Dotum" panose="020B0503020000020004" pitchFamily="34" charset="-127"/>
                  <a:cs typeface="Times New Roman" panose="02020603050405020304" pitchFamily="18" charset="0"/>
                </a:rPr>
                <a:t>Throw an Exception</a:t>
              </a:r>
            </a:p>
            <a:p>
              <a:pPr marL="285750" indent="-285750">
                <a:lnSpc>
                  <a:spcPct val="200000"/>
                </a:lnSpc>
                <a:buClr>
                  <a:schemeClr val="accent4"/>
                </a:buClr>
                <a:buFont typeface="Wingdings" panose="05000000000000000000" pitchFamily="2" charset="2"/>
                <a:buChar char="Ø"/>
              </a:pPr>
              <a:r>
                <a:rPr lang="en-US" sz="1400" dirty="0">
                  <a:solidFill>
                    <a:srgbClr val="424642"/>
                  </a:solidFill>
                  <a:latin typeface="Raleway" pitchFamily="2" charset="0"/>
                  <a:ea typeface="Dotum" panose="020B0503020000020004" pitchFamily="34" charset="-127"/>
                  <a:cs typeface="Times New Roman" panose="02020603050405020304" pitchFamily="18" charset="0"/>
                </a:rPr>
                <a:t>Handling Exception</a:t>
              </a:r>
            </a:p>
          </p:txBody>
        </p:sp>
      </p:grpSp>
      <p:grpSp>
        <p:nvGrpSpPr>
          <p:cNvPr id="45" name="Group 44">
            <a:extLst>
              <a:ext uri="{FF2B5EF4-FFF2-40B4-BE49-F238E27FC236}">
                <a16:creationId xmlns:a16="http://schemas.microsoft.com/office/drawing/2014/main" id="{282633EF-01D4-E8E5-8FE4-EAAF92A2E643}"/>
              </a:ext>
            </a:extLst>
          </p:cNvPr>
          <p:cNvGrpSpPr/>
          <p:nvPr/>
        </p:nvGrpSpPr>
        <p:grpSpPr>
          <a:xfrm>
            <a:off x="4106095" y="1091432"/>
            <a:ext cx="4646020" cy="458459"/>
            <a:chOff x="4651337" y="1267056"/>
            <a:chExt cx="4646020" cy="458459"/>
          </a:xfrm>
        </p:grpSpPr>
        <p:grpSp>
          <p:nvGrpSpPr>
            <p:cNvPr id="46" name="Group 45">
              <a:extLst>
                <a:ext uri="{FF2B5EF4-FFF2-40B4-BE49-F238E27FC236}">
                  <a16:creationId xmlns:a16="http://schemas.microsoft.com/office/drawing/2014/main" id="{185B3AF5-528F-8CD2-A619-869D100DCE64}"/>
                </a:ext>
              </a:extLst>
            </p:cNvPr>
            <p:cNvGrpSpPr/>
            <p:nvPr/>
          </p:nvGrpSpPr>
          <p:grpSpPr>
            <a:xfrm>
              <a:off x="4651337" y="1453531"/>
              <a:ext cx="543254" cy="263877"/>
              <a:chOff x="4363843" y="2105173"/>
              <a:chExt cx="543254" cy="263877"/>
            </a:xfrm>
          </p:grpSpPr>
          <p:sp>
            <p:nvSpPr>
              <p:cNvPr id="48" name="Google Shape;70;p13">
                <a:extLst>
                  <a:ext uri="{FF2B5EF4-FFF2-40B4-BE49-F238E27FC236}">
                    <a16:creationId xmlns:a16="http://schemas.microsoft.com/office/drawing/2014/main" id="{5A52D44E-3A66-5ABB-54F7-24CA91EABA85}"/>
                  </a:ext>
                </a:extLst>
              </p:cNvPr>
              <p:cNvSpPr/>
              <p:nvPr/>
            </p:nvSpPr>
            <p:spPr>
              <a:xfrm>
                <a:off x="4363843" y="2105173"/>
                <a:ext cx="543254" cy="263877"/>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75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1;p13">
                <a:extLst>
                  <a:ext uri="{FF2B5EF4-FFF2-40B4-BE49-F238E27FC236}">
                    <a16:creationId xmlns:a16="http://schemas.microsoft.com/office/drawing/2014/main" id="{ADD9DFD1-0D4F-8CBF-3C39-B4CD10F0C3D0}"/>
                  </a:ext>
                </a:extLst>
              </p:cNvPr>
              <p:cNvSpPr/>
              <p:nvPr/>
            </p:nvSpPr>
            <p:spPr>
              <a:xfrm>
                <a:off x="4477357" y="2174029"/>
                <a:ext cx="78597" cy="31089"/>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2;p13">
                <a:extLst>
                  <a:ext uri="{FF2B5EF4-FFF2-40B4-BE49-F238E27FC236}">
                    <a16:creationId xmlns:a16="http://schemas.microsoft.com/office/drawing/2014/main" id="{4033146F-E445-A74E-7C36-066E65E4D1AD}"/>
                  </a:ext>
                </a:extLst>
              </p:cNvPr>
              <p:cNvSpPr/>
              <p:nvPr/>
            </p:nvSpPr>
            <p:spPr>
              <a:xfrm>
                <a:off x="4603461" y="2174029"/>
                <a:ext cx="56267" cy="31089"/>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3;p13">
                <a:extLst>
                  <a:ext uri="{FF2B5EF4-FFF2-40B4-BE49-F238E27FC236}">
                    <a16:creationId xmlns:a16="http://schemas.microsoft.com/office/drawing/2014/main" id="{308F7C31-B2F4-1BE7-F673-95AD2CA458D5}"/>
                  </a:ext>
                </a:extLst>
              </p:cNvPr>
              <p:cNvSpPr/>
              <p:nvPr/>
            </p:nvSpPr>
            <p:spPr>
              <a:xfrm>
                <a:off x="4593751" y="2243866"/>
                <a:ext cx="146503" cy="31089"/>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4;p13">
                <a:extLst>
                  <a:ext uri="{FF2B5EF4-FFF2-40B4-BE49-F238E27FC236}">
                    <a16:creationId xmlns:a16="http://schemas.microsoft.com/office/drawing/2014/main" id="{79B68898-3F61-7D9E-0350-E85C8A6DB434}"/>
                  </a:ext>
                </a:extLst>
              </p:cNvPr>
              <p:cNvSpPr/>
              <p:nvPr/>
            </p:nvSpPr>
            <p:spPr>
              <a:xfrm>
                <a:off x="4780962" y="2243866"/>
                <a:ext cx="64047" cy="31089"/>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TextBox 46">
              <a:extLst>
                <a:ext uri="{FF2B5EF4-FFF2-40B4-BE49-F238E27FC236}">
                  <a16:creationId xmlns:a16="http://schemas.microsoft.com/office/drawing/2014/main" id="{1055EDF6-B60C-BC03-E2F0-53600917E944}"/>
                </a:ext>
              </a:extLst>
            </p:cNvPr>
            <p:cNvSpPr txBox="1"/>
            <p:nvPr/>
          </p:nvSpPr>
          <p:spPr>
            <a:xfrm>
              <a:off x="5308105" y="1267056"/>
              <a:ext cx="3989252" cy="458459"/>
            </a:xfrm>
            <a:prstGeom prst="rect">
              <a:avLst/>
            </a:prstGeom>
            <a:noFill/>
          </p:spPr>
          <p:txBody>
            <a:bodyPr wrap="square" anchor="ctr">
              <a:spAutoFit/>
            </a:bodyPr>
            <a:lstStyle/>
            <a:p>
              <a:pPr>
                <a:lnSpc>
                  <a:spcPct val="200000"/>
                </a:lnSpc>
                <a:buClr>
                  <a:schemeClr val="accent4"/>
                </a:buClr>
              </a:pPr>
              <a:r>
                <a:rPr lang="en-US" sz="1400" dirty="0">
                  <a:solidFill>
                    <a:srgbClr val="424642"/>
                  </a:solidFill>
                  <a:latin typeface="Raleway" pitchFamily="2" charset="0"/>
                  <a:ea typeface="Dotum" panose="020B0503020000020004" pitchFamily="34" charset="-127"/>
                  <a:cs typeface="Times New Roman" panose="02020603050405020304" pitchFamily="18" charset="0"/>
                </a:rPr>
                <a:t>Execution flow for Normal and Exception case</a:t>
              </a:r>
            </a:p>
          </p:txBody>
        </p:sp>
      </p:grpSp>
      <p:grpSp>
        <p:nvGrpSpPr>
          <p:cNvPr id="53" name="Group 52">
            <a:extLst>
              <a:ext uri="{FF2B5EF4-FFF2-40B4-BE49-F238E27FC236}">
                <a16:creationId xmlns:a16="http://schemas.microsoft.com/office/drawing/2014/main" id="{DFA92C52-A742-3FB5-0374-F8B8E8640733}"/>
              </a:ext>
            </a:extLst>
          </p:cNvPr>
          <p:cNvGrpSpPr/>
          <p:nvPr/>
        </p:nvGrpSpPr>
        <p:grpSpPr>
          <a:xfrm>
            <a:off x="4106095" y="1729323"/>
            <a:ext cx="2838991" cy="458459"/>
            <a:chOff x="4651337" y="1267056"/>
            <a:chExt cx="2838991" cy="458459"/>
          </a:xfrm>
        </p:grpSpPr>
        <p:grpSp>
          <p:nvGrpSpPr>
            <p:cNvPr id="54" name="Group 53">
              <a:extLst>
                <a:ext uri="{FF2B5EF4-FFF2-40B4-BE49-F238E27FC236}">
                  <a16:creationId xmlns:a16="http://schemas.microsoft.com/office/drawing/2014/main" id="{31C2A926-8159-5D29-B3DC-AF18068CC5A8}"/>
                </a:ext>
              </a:extLst>
            </p:cNvPr>
            <p:cNvGrpSpPr/>
            <p:nvPr/>
          </p:nvGrpSpPr>
          <p:grpSpPr>
            <a:xfrm>
              <a:off x="4651337" y="1453531"/>
              <a:ext cx="543254" cy="263877"/>
              <a:chOff x="4363843" y="2105173"/>
              <a:chExt cx="543254" cy="263877"/>
            </a:xfrm>
          </p:grpSpPr>
          <p:sp>
            <p:nvSpPr>
              <p:cNvPr id="56" name="Google Shape;70;p13">
                <a:extLst>
                  <a:ext uri="{FF2B5EF4-FFF2-40B4-BE49-F238E27FC236}">
                    <a16:creationId xmlns:a16="http://schemas.microsoft.com/office/drawing/2014/main" id="{A5F9F4DD-968A-F9A4-BD58-5F814FF5D518}"/>
                  </a:ext>
                </a:extLst>
              </p:cNvPr>
              <p:cNvSpPr/>
              <p:nvPr/>
            </p:nvSpPr>
            <p:spPr>
              <a:xfrm>
                <a:off x="4363843" y="2105173"/>
                <a:ext cx="543254" cy="263877"/>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75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p13">
                <a:extLst>
                  <a:ext uri="{FF2B5EF4-FFF2-40B4-BE49-F238E27FC236}">
                    <a16:creationId xmlns:a16="http://schemas.microsoft.com/office/drawing/2014/main" id="{FEB9E57A-DA49-D9C9-A081-ADBAF5FC60BD}"/>
                  </a:ext>
                </a:extLst>
              </p:cNvPr>
              <p:cNvSpPr/>
              <p:nvPr/>
            </p:nvSpPr>
            <p:spPr>
              <a:xfrm>
                <a:off x="4477357" y="2174029"/>
                <a:ext cx="78597" cy="31089"/>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2;p13">
                <a:extLst>
                  <a:ext uri="{FF2B5EF4-FFF2-40B4-BE49-F238E27FC236}">
                    <a16:creationId xmlns:a16="http://schemas.microsoft.com/office/drawing/2014/main" id="{3E151851-7EC4-EFE4-A5A4-A1A3EEC9B9BD}"/>
                  </a:ext>
                </a:extLst>
              </p:cNvPr>
              <p:cNvSpPr/>
              <p:nvPr/>
            </p:nvSpPr>
            <p:spPr>
              <a:xfrm>
                <a:off x="4603461" y="2174029"/>
                <a:ext cx="56267" cy="31089"/>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3;p13">
                <a:extLst>
                  <a:ext uri="{FF2B5EF4-FFF2-40B4-BE49-F238E27FC236}">
                    <a16:creationId xmlns:a16="http://schemas.microsoft.com/office/drawing/2014/main" id="{27D67B53-B0FF-21B9-C130-5C99FC620F12}"/>
                  </a:ext>
                </a:extLst>
              </p:cNvPr>
              <p:cNvSpPr/>
              <p:nvPr/>
            </p:nvSpPr>
            <p:spPr>
              <a:xfrm>
                <a:off x="4593751" y="2243866"/>
                <a:ext cx="146503" cy="31089"/>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4;p13">
                <a:extLst>
                  <a:ext uri="{FF2B5EF4-FFF2-40B4-BE49-F238E27FC236}">
                    <a16:creationId xmlns:a16="http://schemas.microsoft.com/office/drawing/2014/main" id="{6BA8C747-E314-9895-80FD-15A135F357E4}"/>
                  </a:ext>
                </a:extLst>
              </p:cNvPr>
              <p:cNvSpPr/>
              <p:nvPr/>
            </p:nvSpPr>
            <p:spPr>
              <a:xfrm>
                <a:off x="4780962" y="2243866"/>
                <a:ext cx="64047" cy="31089"/>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TextBox 54">
              <a:extLst>
                <a:ext uri="{FF2B5EF4-FFF2-40B4-BE49-F238E27FC236}">
                  <a16:creationId xmlns:a16="http://schemas.microsoft.com/office/drawing/2014/main" id="{AD516D04-4A72-59E9-6E86-6521E2D2D456}"/>
                </a:ext>
              </a:extLst>
            </p:cNvPr>
            <p:cNvSpPr txBox="1"/>
            <p:nvPr/>
          </p:nvSpPr>
          <p:spPr>
            <a:xfrm>
              <a:off x="5308105" y="1267056"/>
              <a:ext cx="2182223" cy="458459"/>
            </a:xfrm>
            <a:prstGeom prst="rect">
              <a:avLst/>
            </a:prstGeom>
            <a:noFill/>
          </p:spPr>
          <p:txBody>
            <a:bodyPr wrap="square" anchor="ctr">
              <a:spAutoFit/>
            </a:bodyPr>
            <a:lstStyle/>
            <a:p>
              <a:pPr>
                <a:lnSpc>
                  <a:spcPct val="200000"/>
                </a:lnSpc>
                <a:buClr>
                  <a:schemeClr val="accent4"/>
                </a:buClr>
              </a:pPr>
              <a:r>
                <a:rPr lang="en-US" sz="1400" dirty="0">
                  <a:solidFill>
                    <a:srgbClr val="424642"/>
                  </a:solidFill>
                  <a:latin typeface="Raleway" pitchFamily="2" charset="0"/>
                  <a:ea typeface="Dotum" panose="020B0503020000020004" pitchFamily="34" charset="-127"/>
                  <a:cs typeface="Times New Roman" panose="02020603050405020304" pitchFamily="18" charset="0"/>
                </a:rPr>
                <a:t>Rethrowing Exceptions</a:t>
              </a:r>
            </a:p>
          </p:txBody>
        </p:sp>
      </p:grpSp>
      <p:grpSp>
        <p:nvGrpSpPr>
          <p:cNvPr id="61" name="Group 60">
            <a:extLst>
              <a:ext uri="{FF2B5EF4-FFF2-40B4-BE49-F238E27FC236}">
                <a16:creationId xmlns:a16="http://schemas.microsoft.com/office/drawing/2014/main" id="{2A6DCBDF-E1B0-1783-9D5F-3C29962CDC1B}"/>
              </a:ext>
            </a:extLst>
          </p:cNvPr>
          <p:cNvGrpSpPr/>
          <p:nvPr/>
        </p:nvGrpSpPr>
        <p:grpSpPr>
          <a:xfrm>
            <a:off x="4106095" y="2367214"/>
            <a:ext cx="2838991" cy="458459"/>
            <a:chOff x="4651337" y="1267056"/>
            <a:chExt cx="2838991" cy="458459"/>
          </a:xfrm>
        </p:grpSpPr>
        <p:grpSp>
          <p:nvGrpSpPr>
            <p:cNvPr id="62" name="Group 61">
              <a:extLst>
                <a:ext uri="{FF2B5EF4-FFF2-40B4-BE49-F238E27FC236}">
                  <a16:creationId xmlns:a16="http://schemas.microsoft.com/office/drawing/2014/main" id="{F058533E-AF41-4C51-65FE-477ECBE0EE3E}"/>
                </a:ext>
              </a:extLst>
            </p:cNvPr>
            <p:cNvGrpSpPr/>
            <p:nvPr/>
          </p:nvGrpSpPr>
          <p:grpSpPr>
            <a:xfrm>
              <a:off x="4651337" y="1453531"/>
              <a:ext cx="543254" cy="263877"/>
              <a:chOff x="4363843" y="2105173"/>
              <a:chExt cx="543254" cy="263877"/>
            </a:xfrm>
          </p:grpSpPr>
          <p:sp>
            <p:nvSpPr>
              <p:cNvPr id="64" name="Google Shape;70;p13">
                <a:extLst>
                  <a:ext uri="{FF2B5EF4-FFF2-40B4-BE49-F238E27FC236}">
                    <a16:creationId xmlns:a16="http://schemas.microsoft.com/office/drawing/2014/main" id="{59553B4C-DC69-D51B-FBCD-38906C3990FE}"/>
                  </a:ext>
                </a:extLst>
              </p:cNvPr>
              <p:cNvSpPr/>
              <p:nvPr/>
            </p:nvSpPr>
            <p:spPr>
              <a:xfrm>
                <a:off x="4363843" y="2105173"/>
                <a:ext cx="543254" cy="263877"/>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75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1;p13">
                <a:extLst>
                  <a:ext uri="{FF2B5EF4-FFF2-40B4-BE49-F238E27FC236}">
                    <a16:creationId xmlns:a16="http://schemas.microsoft.com/office/drawing/2014/main" id="{2D54C7C5-C570-FCD5-9E9F-FB19CE520543}"/>
                  </a:ext>
                </a:extLst>
              </p:cNvPr>
              <p:cNvSpPr/>
              <p:nvPr/>
            </p:nvSpPr>
            <p:spPr>
              <a:xfrm>
                <a:off x="4477357" y="2174029"/>
                <a:ext cx="78597" cy="31089"/>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2;p13">
                <a:extLst>
                  <a:ext uri="{FF2B5EF4-FFF2-40B4-BE49-F238E27FC236}">
                    <a16:creationId xmlns:a16="http://schemas.microsoft.com/office/drawing/2014/main" id="{5EF30BBB-5D6A-C83E-9388-6913318BB938}"/>
                  </a:ext>
                </a:extLst>
              </p:cNvPr>
              <p:cNvSpPr/>
              <p:nvPr/>
            </p:nvSpPr>
            <p:spPr>
              <a:xfrm>
                <a:off x="4603461" y="2174029"/>
                <a:ext cx="56267" cy="31089"/>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3;p13">
                <a:extLst>
                  <a:ext uri="{FF2B5EF4-FFF2-40B4-BE49-F238E27FC236}">
                    <a16:creationId xmlns:a16="http://schemas.microsoft.com/office/drawing/2014/main" id="{1A86D341-C570-901C-BBE7-571A7B767A97}"/>
                  </a:ext>
                </a:extLst>
              </p:cNvPr>
              <p:cNvSpPr/>
              <p:nvPr/>
            </p:nvSpPr>
            <p:spPr>
              <a:xfrm>
                <a:off x="4593751" y="2243866"/>
                <a:ext cx="146503" cy="31089"/>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4;p13">
                <a:extLst>
                  <a:ext uri="{FF2B5EF4-FFF2-40B4-BE49-F238E27FC236}">
                    <a16:creationId xmlns:a16="http://schemas.microsoft.com/office/drawing/2014/main" id="{DB120062-7C68-0491-80CF-E83CE57756B0}"/>
                  </a:ext>
                </a:extLst>
              </p:cNvPr>
              <p:cNvSpPr/>
              <p:nvPr/>
            </p:nvSpPr>
            <p:spPr>
              <a:xfrm>
                <a:off x="4780962" y="2243866"/>
                <a:ext cx="64047" cy="31089"/>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TextBox 62">
              <a:extLst>
                <a:ext uri="{FF2B5EF4-FFF2-40B4-BE49-F238E27FC236}">
                  <a16:creationId xmlns:a16="http://schemas.microsoft.com/office/drawing/2014/main" id="{6F5C28CA-6F78-A59C-EBF1-4B83DDE61C9A}"/>
                </a:ext>
              </a:extLst>
            </p:cNvPr>
            <p:cNvSpPr txBox="1"/>
            <p:nvPr/>
          </p:nvSpPr>
          <p:spPr>
            <a:xfrm>
              <a:off x="5308105" y="1267056"/>
              <a:ext cx="2182223" cy="458459"/>
            </a:xfrm>
            <a:prstGeom prst="rect">
              <a:avLst/>
            </a:prstGeom>
            <a:noFill/>
          </p:spPr>
          <p:txBody>
            <a:bodyPr wrap="square" anchor="ctr">
              <a:spAutoFit/>
            </a:bodyPr>
            <a:lstStyle/>
            <a:p>
              <a:pPr>
                <a:lnSpc>
                  <a:spcPct val="200000"/>
                </a:lnSpc>
                <a:buClr>
                  <a:schemeClr val="accent4"/>
                </a:buClr>
              </a:pPr>
              <a:r>
                <a:rPr lang="en-US" sz="1400" dirty="0">
                  <a:solidFill>
                    <a:srgbClr val="424642"/>
                  </a:solidFill>
                  <a:latin typeface="Raleway" pitchFamily="2" charset="0"/>
                  <a:ea typeface="Dotum" panose="020B0503020000020004" pitchFamily="34" charset="-127"/>
                  <a:cs typeface="Times New Roman" panose="02020603050405020304" pitchFamily="18" charset="0"/>
                </a:rPr>
                <a:t>Throwable Object</a:t>
              </a:r>
            </a:p>
          </p:txBody>
        </p:sp>
      </p:grpSp>
    </p:spTree>
    <p:extLst>
      <p:ext uri="{BB962C8B-B14F-4D97-AF65-F5344CB8AC3E}">
        <p14:creationId xmlns:p14="http://schemas.microsoft.com/office/powerpoint/2010/main" val="1623907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ACE3867D-CB86-6E30-175F-263839507F5F}"/>
              </a:ext>
            </a:extLst>
          </p:cNvPr>
          <p:cNvSpPr>
            <a:spLocks noChangeArrowheads="1"/>
          </p:cNvSpPr>
          <p:nvPr/>
        </p:nvSpPr>
        <p:spPr bwMode="auto">
          <a:xfrm>
            <a:off x="190500" y="-152400"/>
            <a:ext cx="861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200">
                <a:latin typeface="Times New Roman" panose="02020603050405020304" pitchFamily="18" charset="0"/>
              </a:rPr>
              <a:t>Exception Object</a:t>
            </a:r>
          </a:p>
        </p:txBody>
      </p:sp>
      <p:sp>
        <p:nvSpPr>
          <p:cNvPr id="3" name="Rectangle 2">
            <a:extLst>
              <a:ext uri="{FF2B5EF4-FFF2-40B4-BE49-F238E27FC236}">
                <a16:creationId xmlns:a16="http://schemas.microsoft.com/office/drawing/2014/main" id="{1EC90E5F-91E5-79E7-EB7C-524CFA961B07}"/>
              </a:ext>
            </a:extLst>
          </p:cNvPr>
          <p:cNvSpPr/>
          <p:nvPr/>
        </p:nvSpPr>
        <p:spPr>
          <a:xfrm>
            <a:off x="771070" y="1644439"/>
            <a:ext cx="2619828" cy="954107"/>
          </a:xfrm>
          <a:prstGeom prst="rect">
            <a:avLst/>
          </a:prstGeom>
          <a:ln w="19050">
            <a:solidFill>
              <a:srgbClr val="36C0DC"/>
            </a:solidFill>
          </a:ln>
        </p:spPr>
        <p:txBody>
          <a:bodyPr wrap="square">
            <a:spAutoFit/>
          </a:bodyPr>
          <a:lstStyle/>
          <a:p>
            <a:pPr algn="ctr">
              <a:defRPr/>
            </a:pPr>
            <a:r>
              <a:rPr lang="en-US" dirty="0">
                <a:latin typeface="Times New Roman" panose="02020603050405020304" pitchFamily="18" charset="0"/>
                <a:cs typeface="Times New Roman" panose="02020603050405020304" pitchFamily="18" charset="0"/>
              </a:rPr>
              <a:t>Exceptions are </a:t>
            </a:r>
            <a:r>
              <a:rPr lang="en-US" b="1" dirty="0">
                <a:latin typeface="Times New Roman" panose="02020603050405020304" pitchFamily="18" charset="0"/>
                <a:cs typeface="Times New Roman" panose="02020603050405020304" pitchFamily="18" charset="0"/>
              </a:rPr>
              <a:t>Throwable</a:t>
            </a:r>
            <a:r>
              <a:rPr lang="en-US" dirty="0">
                <a:latin typeface="Times New Roman" panose="02020603050405020304" pitchFamily="18" charset="0"/>
                <a:cs typeface="Times New Roman" panose="02020603050405020304" pitchFamily="18" charset="0"/>
              </a:rPr>
              <a:t> type object. Objects of type Throwable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can contain the following information:</a:t>
            </a:r>
          </a:p>
        </p:txBody>
      </p:sp>
      <p:grpSp>
        <p:nvGrpSpPr>
          <p:cNvPr id="8" name="Group 2">
            <a:extLst>
              <a:ext uri="{FF2B5EF4-FFF2-40B4-BE49-F238E27FC236}">
                <a16:creationId xmlns:a16="http://schemas.microsoft.com/office/drawing/2014/main" id="{33ED7B5A-8A8C-5180-F7A1-99ACEA4B2D83}"/>
              </a:ext>
            </a:extLst>
          </p:cNvPr>
          <p:cNvGrpSpPr>
            <a:grpSpLocks/>
          </p:cNvGrpSpPr>
          <p:nvPr/>
        </p:nvGrpSpPr>
        <p:grpSpPr bwMode="auto">
          <a:xfrm>
            <a:off x="3670301" y="1636838"/>
            <a:ext cx="4601029" cy="2262615"/>
            <a:chOff x="1238250" y="1586487"/>
            <a:chExt cx="6515100" cy="1763911"/>
          </a:xfrm>
        </p:grpSpPr>
        <p:sp>
          <p:nvSpPr>
            <p:cNvPr id="9" name="Rectangle 8">
              <a:extLst>
                <a:ext uri="{FF2B5EF4-FFF2-40B4-BE49-F238E27FC236}">
                  <a16:creationId xmlns:a16="http://schemas.microsoft.com/office/drawing/2014/main" id="{4CE19975-5EF3-4772-A814-38208546B920}"/>
                </a:ext>
              </a:extLst>
            </p:cNvPr>
            <p:cNvSpPr/>
            <p:nvPr/>
          </p:nvSpPr>
          <p:spPr>
            <a:xfrm>
              <a:off x="1238250" y="1586487"/>
              <a:ext cx="6515100" cy="3489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2"/>
                  </a:solidFill>
                  <a:latin typeface="Times New Roman" panose="02020603050405020304" pitchFamily="18" charset="0"/>
                  <a:ea typeface="Lato" pitchFamily="34" charset="0"/>
                  <a:cs typeface="Times New Roman" panose="02020603050405020304" pitchFamily="18" charset="0"/>
                </a:rPr>
                <a:t>A message, which I have just referred to as being initialized by a constructor.</a:t>
              </a:r>
            </a:p>
          </p:txBody>
        </p:sp>
        <p:sp>
          <p:nvSpPr>
            <p:cNvPr id="10" name="Rectangle 9">
              <a:extLst>
                <a:ext uri="{FF2B5EF4-FFF2-40B4-BE49-F238E27FC236}">
                  <a16:creationId xmlns:a16="http://schemas.microsoft.com/office/drawing/2014/main" id="{4C56B8CD-D162-A282-1621-81D02143B414}"/>
                </a:ext>
              </a:extLst>
            </p:cNvPr>
            <p:cNvSpPr/>
            <p:nvPr/>
          </p:nvSpPr>
          <p:spPr>
            <a:xfrm>
              <a:off x="1238250" y="2060777"/>
              <a:ext cx="6515100" cy="3473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2"/>
                  </a:solidFill>
                  <a:latin typeface="Times New Roman" panose="02020603050405020304" pitchFamily="18" charset="0"/>
                  <a:ea typeface="Lato" pitchFamily="34" charset="0"/>
                  <a:cs typeface="Times New Roman" panose="02020603050405020304" pitchFamily="18" charset="0"/>
                </a:rPr>
                <a:t>A Throwable object identifies the cause of the exception.</a:t>
              </a:r>
            </a:p>
          </p:txBody>
        </p:sp>
        <p:sp>
          <p:nvSpPr>
            <p:cNvPr id="11" name="Rectangle 10">
              <a:extLst>
                <a:ext uri="{FF2B5EF4-FFF2-40B4-BE49-F238E27FC236}">
                  <a16:creationId xmlns:a16="http://schemas.microsoft.com/office/drawing/2014/main" id="{6EF92959-106A-8204-FFED-00CB8DE205FD}"/>
                </a:ext>
              </a:extLst>
            </p:cNvPr>
            <p:cNvSpPr/>
            <p:nvPr/>
          </p:nvSpPr>
          <p:spPr>
            <a:xfrm>
              <a:off x="1238250" y="2533479"/>
              <a:ext cx="6515100" cy="3489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2"/>
                  </a:solidFill>
                  <a:latin typeface="Times New Roman" panose="02020603050405020304" pitchFamily="18" charset="0"/>
                  <a:ea typeface="Lato" pitchFamily="34" charset="0"/>
                  <a:cs typeface="Times New Roman" panose="02020603050405020304" pitchFamily="18" charset="0"/>
                </a:rPr>
                <a:t>A record of the execution stack at the time the object was created.</a:t>
              </a:r>
            </a:p>
          </p:txBody>
        </p:sp>
        <p:sp>
          <p:nvSpPr>
            <p:cNvPr id="12" name="Rectangle 11">
              <a:extLst>
                <a:ext uri="{FF2B5EF4-FFF2-40B4-BE49-F238E27FC236}">
                  <a16:creationId xmlns:a16="http://schemas.microsoft.com/office/drawing/2014/main" id="{9F830B07-7CE2-F9C9-B14E-C41D9FFD93C7}"/>
                </a:ext>
              </a:extLst>
            </p:cNvPr>
            <p:cNvSpPr/>
            <p:nvPr/>
          </p:nvSpPr>
          <p:spPr>
            <a:xfrm>
              <a:off x="1238250" y="3001423"/>
              <a:ext cx="6515100" cy="3489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2"/>
                  </a:solidFill>
                  <a:latin typeface="Times New Roman" panose="02020603050405020304" pitchFamily="18" charset="0"/>
                  <a:ea typeface="Lato" pitchFamily="34" charset="0"/>
                  <a:cs typeface="Times New Roman" panose="02020603050405020304" pitchFamily="18" charset="0"/>
                </a:rPr>
                <a:t>A record of exceptions suppressed in order to deliver this exception.</a:t>
              </a:r>
            </a:p>
          </p:txBody>
        </p:sp>
      </p:grpSp>
    </p:spTree>
    <p:extLst>
      <p:ext uri="{BB962C8B-B14F-4D97-AF65-F5344CB8AC3E}">
        <p14:creationId xmlns:p14="http://schemas.microsoft.com/office/powerpoint/2010/main" val="1165765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ACE3867D-CB86-6E30-175F-263839507F5F}"/>
              </a:ext>
            </a:extLst>
          </p:cNvPr>
          <p:cNvSpPr>
            <a:spLocks noChangeArrowheads="1"/>
          </p:cNvSpPr>
          <p:nvPr/>
        </p:nvSpPr>
        <p:spPr bwMode="auto">
          <a:xfrm>
            <a:off x="190500" y="-152400"/>
            <a:ext cx="861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200">
                <a:latin typeface="Times New Roman" panose="02020603050405020304" pitchFamily="18" charset="0"/>
              </a:rPr>
              <a:t>Exception Object</a:t>
            </a:r>
          </a:p>
        </p:txBody>
      </p:sp>
      <p:graphicFrame>
        <p:nvGraphicFramePr>
          <p:cNvPr id="4" name="Object 2">
            <a:extLst>
              <a:ext uri="{FF2B5EF4-FFF2-40B4-BE49-F238E27FC236}">
                <a16:creationId xmlns:a16="http://schemas.microsoft.com/office/drawing/2014/main" id="{DC58A273-D58F-DF59-9F27-B112F745DE6C}"/>
              </a:ext>
            </a:extLst>
          </p:cNvPr>
          <p:cNvGraphicFramePr>
            <a:graphicFrameLocks noChangeAspect="1"/>
          </p:cNvGraphicFramePr>
          <p:nvPr>
            <p:extLst>
              <p:ext uri="{D42A27DB-BD31-4B8C-83A1-F6EECF244321}">
                <p14:modId xmlns:p14="http://schemas.microsoft.com/office/powerpoint/2010/main" val="2957177428"/>
              </p:ext>
            </p:extLst>
          </p:nvPr>
        </p:nvGraphicFramePr>
        <p:xfrm>
          <a:off x="911678" y="990600"/>
          <a:ext cx="7433465" cy="3475038"/>
        </p:xfrm>
        <a:graphic>
          <a:graphicData uri="http://schemas.openxmlformats.org/presentationml/2006/ole">
            <mc:AlternateContent xmlns:mc="http://schemas.openxmlformats.org/markup-compatibility/2006">
              <mc:Choice xmlns:v="urn:schemas-microsoft-com:vml" Requires="v">
                <p:oleObj r:id="rId2" imgW="6029280" imgH="2748600" progId="Word.Document.12">
                  <p:embed/>
                </p:oleObj>
              </mc:Choice>
              <mc:Fallback>
                <p:oleObj r:id="rId2" imgW="6029280" imgH="2748600" progId="Word.Document.12">
                  <p:embed/>
                  <p:pic>
                    <p:nvPicPr>
                      <p:cNvPr id="7" name="Object 2">
                        <a:extLst>
                          <a:ext uri="{FF2B5EF4-FFF2-40B4-BE49-F238E27FC236}">
                            <a16:creationId xmlns:a16="http://schemas.microsoft.com/office/drawing/2014/main" id="{8471C8F3-9119-9B52-2A92-C503558A6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678" y="990600"/>
                        <a:ext cx="7433465" cy="34750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86322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a:extLst>
              <a:ext uri="{FF2B5EF4-FFF2-40B4-BE49-F238E27FC236}">
                <a16:creationId xmlns:a16="http://schemas.microsoft.com/office/drawing/2014/main" id="{C091D46E-8D5B-AB7E-92F2-D93463C991FE}"/>
              </a:ext>
            </a:extLst>
          </p:cNvPr>
          <p:cNvSpPr txBox="1">
            <a:spLocks noChangeArrowheads="1"/>
          </p:cNvSpPr>
          <p:nvPr/>
        </p:nvSpPr>
        <p:spPr>
          <a:xfrm>
            <a:off x="1665514" y="577851"/>
            <a:ext cx="5812971" cy="4187372"/>
          </a:xfrm>
          <a:prstGeom prst="rect">
            <a:avLst/>
          </a:prstGeom>
          <a:solidFill>
            <a:schemeClr val="tx2">
              <a:lumMod val="95000"/>
            </a:schemeClr>
          </a:solidFill>
          <a:ln>
            <a:noFill/>
          </a:ln>
        </p:spPr>
        <p:txBody>
          <a:bodyPr spcFirstLastPara="1" wrap="square" lIns="0" tIns="0" rIns="0" bIns="0"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public class </a:t>
            </a:r>
            <a:r>
              <a:rPr lang="en-US" altLang="en-US" sz="1050" dirty="0" err="1">
                <a:latin typeface="Times New Roman" panose="02020603050405020304" pitchFamily="18" charset="0"/>
                <a:cs typeface="Times New Roman" panose="02020603050405020304" pitchFamily="18" charset="0"/>
              </a:rPr>
              <a:t>ExceptionHandlingTest</a:t>
            </a:r>
            <a:r>
              <a:rPr lang="en-US" altLang="en-US" sz="1050" dirty="0">
                <a:latin typeface="Times New Roman" panose="02020603050405020304" pitchFamily="18" charset="0"/>
                <a:cs typeface="Times New Roman" panose="02020603050405020304" pitchFamily="18" charset="0"/>
              </a:rPr>
              <a:t> {</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public static int divide(int[] array, int index) {</a:t>
            </a:r>
          </a:p>
          <a:p>
            <a:pPr algn="l">
              <a:spcBef>
                <a:spcPct val="0"/>
              </a:spcBef>
              <a:buFont typeface="Arial" panose="020B0604020202020204" pitchFamily="34" charset="0"/>
              <a:buNone/>
            </a:pPr>
            <a:r>
              <a:rPr lang="en-US" altLang="en-US" sz="1050" b="1" dirty="0">
                <a:latin typeface="Times New Roman" panose="02020603050405020304" pitchFamily="18" charset="0"/>
                <a:cs typeface="Times New Roman" panose="02020603050405020304" pitchFamily="18" charset="0"/>
              </a:rPr>
              <a:t>		try</a:t>
            </a:r>
            <a:r>
              <a:rPr lang="en-US" altLang="en-US" sz="1050" dirty="0">
                <a:latin typeface="Times New Roman" panose="02020603050405020304" pitchFamily="18" charset="0"/>
                <a:cs typeface="Times New Roman" panose="02020603050405020304" pitchFamily="18" charset="0"/>
              </a:rPr>
              <a:t> {</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System.out.println</a:t>
            </a:r>
            <a:r>
              <a:rPr lang="en-US" altLang="en-US" sz="1050" dirty="0">
                <a:latin typeface="Times New Roman" panose="02020603050405020304" pitchFamily="18" charset="0"/>
                <a:cs typeface="Times New Roman" panose="02020603050405020304" pitchFamily="18" charset="0"/>
              </a:rPr>
              <a:t>("\</a:t>
            </a:r>
            <a:r>
              <a:rPr lang="en-US" altLang="en-US" sz="1050" dirty="0" err="1">
                <a:latin typeface="Times New Roman" panose="02020603050405020304" pitchFamily="18" charset="0"/>
                <a:cs typeface="Times New Roman" panose="02020603050405020304" pitchFamily="18" charset="0"/>
              </a:rPr>
              <a:t>nFirst</a:t>
            </a:r>
            <a:r>
              <a:rPr lang="en-US" altLang="en-US" sz="1050" dirty="0">
                <a:latin typeface="Times New Roman" panose="02020603050405020304" pitchFamily="18" charset="0"/>
                <a:cs typeface="Times New Roman" panose="02020603050405020304" pitchFamily="18" charset="0"/>
              </a:rPr>
              <a:t> try block in divide() entered");</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array[index + 2] = array[index]/array[index + 1];</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System.out.println</a:t>
            </a:r>
            <a:r>
              <a:rPr lang="en-US" altLang="en-US" sz="1050" dirty="0">
                <a:latin typeface="Times New Roman" panose="02020603050405020304" pitchFamily="18" charset="0"/>
                <a:cs typeface="Times New Roman" panose="02020603050405020304" pitchFamily="18" charset="0"/>
              </a:rPr>
              <a:t>("Code at end of first try block in divide()");</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return array[index + 2];</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 catch(</a:t>
            </a:r>
            <a:r>
              <a:rPr lang="en-US" altLang="en-US" sz="1050" dirty="0" err="1">
                <a:latin typeface="Times New Roman" panose="02020603050405020304" pitchFamily="18" charset="0"/>
                <a:cs typeface="Times New Roman" panose="02020603050405020304" pitchFamily="18" charset="0"/>
              </a:rPr>
              <a:t>ArithmeticException</a:t>
            </a:r>
            <a:r>
              <a:rPr lang="en-US" altLang="en-US" sz="1050" dirty="0">
                <a:latin typeface="Times New Roman" panose="02020603050405020304" pitchFamily="18" charset="0"/>
                <a:cs typeface="Times New Roman" panose="02020603050405020304" pitchFamily="18" charset="0"/>
              </a:rPr>
              <a:t> e) {</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System.err.println</a:t>
            </a:r>
            <a:r>
              <a:rPr lang="en-US" altLang="en-US" sz="1050" dirty="0">
                <a:latin typeface="Times New Roman" panose="02020603050405020304" pitchFamily="18" charset="0"/>
                <a:cs typeface="Times New Roman" panose="02020603050405020304" pitchFamily="18" charset="0"/>
              </a:rPr>
              <a:t>("Arithmetic exception caught in divide()\n" +</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nMessage</a:t>
            </a:r>
            <a:r>
              <a:rPr lang="en-US" altLang="en-US" sz="1050" dirty="0">
                <a:latin typeface="Times New Roman" panose="02020603050405020304" pitchFamily="18" charset="0"/>
                <a:cs typeface="Times New Roman" panose="02020603050405020304" pitchFamily="18" charset="0"/>
              </a:rPr>
              <a:t> in exception object:\n\t" +  </a:t>
            </a:r>
            <a:r>
              <a:rPr lang="en-US" altLang="en-US" sz="1050" b="1" dirty="0" err="1">
                <a:latin typeface="Times New Roman" panose="02020603050405020304" pitchFamily="18" charset="0"/>
                <a:cs typeface="Times New Roman" panose="02020603050405020304" pitchFamily="18" charset="0"/>
              </a:rPr>
              <a:t>e.getMessage</a:t>
            </a:r>
            <a:r>
              <a:rPr lang="en-US" altLang="en-US" sz="1050" b="1" dirty="0">
                <a:latin typeface="Times New Roman" panose="02020603050405020304" pitchFamily="18" charset="0"/>
                <a:cs typeface="Times New Roman" panose="02020603050405020304" pitchFamily="18" charset="0"/>
              </a:rPr>
              <a:t>());</a:t>
            </a:r>
          </a:p>
          <a:p>
            <a:pPr algn="l">
              <a:spcBef>
                <a:spcPct val="0"/>
              </a:spcBef>
              <a:buFont typeface="Arial" panose="020B0604020202020204" pitchFamily="34" charset="0"/>
              <a:buNone/>
            </a:pPr>
            <a:r>
              <a:rPr lang="en-US" altLang="en-US" sz="1050" b="1"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System.err.println</a:t>
            </a:r>
            <a:r>
              <a:rPr lang="en-US" altLang="en-US" sz="1050" dirty="0">
                <a:latin typeface="Times New Roman" panose="02020603050405020304" pitchFamily="18" charset="0"/>
                <a:cs typeface="Times New Roman" panose="02020603050405020304" pitchFamily="18" charset="0"/>
              </a:rPr>
              <a:t>("\</a:t>
            </a:r>
            <a:r>
              <a:rPr lang="en-US" altLang="en-US" sz="1050" dirty="0" err="1">
                <a:latin typeface="Times New Roman" panose="02020603050405020304" pitchFamily="18" charset="0"/>
                <a:cs typeface="Times New Roman" panose="02020603050405020304" pitchFamily="18" charset="0"/>
              </a:rPr>
              <a:t>nStack</a:t>
            </a:r>
            <a:r>
              <a:rPr lang="en-US" altLang="en-US" sz="1050" dirty="0">
                <a:latin typeface="Times New Roman" panose="02020603050405020304" pitchFamily="18" charset="0"/>
                <a:cs typeface="Times New Roman" panose="02020603050405020304" pitchFamily="18" charset="0"/>
              </a:rPr>
              <a:t> trace output:\n");</a:t>
            </a:r>
          </a:p>
          <a:p>
            <a:pPr algn="l">
              <a:spcBef>
                <a:spcPct val="0"/>
              </a:spcBef>
              <a:buFont typeface="Arial" panose="020B0604020202020204" pitchFamily="34" charset="0"/>
              <a:buNone/>
            </a:pPr>
            <a:r>
              <a:rPr lang="en-US" altLang="en-US" sz="1050" b="1" dirty="0">
                <a:latin typeface="Times New Roman" panose="02020603050405020304" pitchFamily="18" charset="0"/>
                <a:cs typeface="Times New Roman" panose="02020603050405020304" pitchFamily="18" charset="0"/>
              </a:rPr>
              <a:t>			</a:t>
            </a:r>
            <a:r>
              <a:rPr lang="en-US" altLang="en-US" sz="1050" b="1" dirty="0" err="1">
                <a:latin typeface="Times New Roman" panose="02020603050405020304" pitchFamily="18" charset="0"/>
                <a:cs typeface="Times New Roman" panose="02020603050405020304" pitchFamily="18" charset="0"/>
              </a:rPr>
              <a:t>e.printStackTrace</a:t>
            </a:r>
            <a:r>
              <a:rPr lang="en-US" altLang="en-US" sz="1050" b="1" dirty="0">
                <a:latin typeface="Times New Roman" panose="02020603050405020304" pitchFamily="18" charset="0"/>
                <a:cs typeface="Times New Roman" panose="02020603050405020304" pitchFamily="18" charset="0"/>
              </a:rPr>
              <a:t>();</a:t>
            </a:r>
          </a:p>
          <a:p>
            <a:pPr algn="l">
              <a:spcBef>
                <a:spcPct val="0"/>
              </a:spcBef>
              <a:buFont typeface="Arial" panose="020B0604020202020204" pitchFamily="34" charset="0"/>
              <a:buNone/>
            </a:pPr>
            <a:r>
              <a:rPr lang="en-US" altLang="en-US" sz="1050" b="1"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System.err.println</a:t>
            </a:r>
            <a:r>
              <a:rPr lang="en-US" altLang="en-US" sz="1050" dirty="0">
                <a:latin typeface="Times New Roman" panose="02020603050405020304" pitchFamily="18" charset="0"/>
                <a:cs typeface="Times New Roman" panose="02020603050405020304" pitchFamily="18" charset="0"/>
              </a:rPr>
              <a:t>("\</a:t>
            </a:r>
            <a:r>
              <a:rPr lang="en-US" altLang="en-US" sz="1050" dirty="0" err="1">
                <a:latin typeface="Times New Roman" panose="02020603050405020304" pitchFamily="18" charset="0"/>
                <a:cs typeface="Times New Roman" panose="02020603050405020304" pitchFamily="18" charset="0"/>
              </a:rPr>
              <a:t>nEnd</a:t>
            </a:r>
            <a:r>
              <a:rPr lang="en-US" altLang="en-US" sz="1050" dirty="0">
                <a:latin typeface="Times New Roman" panose="02020603050405020304" pitchFamily="18" charset="0"/>
                <a:cs typeface="Times New Roman" panose="02020603050405020304" pitchFamily="18" charset="0"/>
              </a:rPr>
              <a:t> of stack trace output\n");</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 </a:t>
            </a:r>
            <a:r>
              <a:rPr lang="en-US" altLang="en-US" sz="1050" b="1" dirty="0">
                <a:latin typeface="Times New Roman" panose="02020603050405020304" pitchFamily="18" charset="0"/>
                <a:cs typeface="Times New Roman" panose="02020603050405020304" pitchFamily="18" charset="0"/>
              </a:rPr>
              <a:t>catch(</a:t>
            </a:r>
            <a:r>
              <a:rPr lang="en-US" altLang="en-US" sz="1050" b="1" dirty="0" err="1">
                <a:latin typeface="Times New Roman" panose="02020603050405020304" pitchFamily="18" charset="0"/>
                <a:cs typeface="Times New Roman" panose="02020603050405020304" pitchFamily="18" charset="0"/>
              </a:rPr>
              <a:t>ArrayIndexOutOfBoundsException</a:t>
            </a:r>
            <a:r>
              <a:rPr lang="en-US" altLang="en-US" sz="1050" b="1" dirty="0">
                <a:latin typeface="Times New Roman" panose="02020603050405020304" pitchFamily="18" charset="0"/>
                <a:cs typeface="Times New Roman" panose="02020603050405020304" pitchFamily="18" charset="0"/>
              </a:rPr>
              <a:t> e) </a:t>
            </a:r>
            <a:r>
              <a:rPr lang="en-US" altLang="en-US" sz="1050" dirty="0">
                <a:latin typeface="Times New Roman" panose="02020603050405020304" pitchFamily="18" charset="0"/>
                <a:cs typeface="Times New Roman" panose="02020603050405020304" pitchFamily="18" charset="0"/>
              </a:rPr>
              <a:t>{</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System.err.println</a:t>
            </a:r>
            <a:r>
              <a:rPr lang="en-US" altLang="en-US" sz="1050" dirty="0">
                <a:latin typeface="Times New Roman" panose="02020603050405020304" pitchFamily="18" charset="0"/>
                <a:cs typeface="Times New Roman" panose="02020603050405020304" pitchFamily="18" charset="0"/>
              </a:rPr>
              <a:t>("Index-out-of-bounds exception caught in divide()\n" </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nMessage</a:t>
            </a:r>
            <a:r>
              <a:rPr lang="en-US" altLang="en-US" sz="1050" dirty="0">
                <a:latin typeface="Times New Roman" panose="02020603050405020304" pitchFamily="18" charset="0"/>
                <a:cs typeface="Times New Roman" panose="02020603050405020304" pitchFamily="18" charset="0"/>
              </a:rPr>
              <a:t> in exception object:\n\t" + </a:t>
            </a:r>
            <a:r>
              <a:rPr lang="en-US" altLang="en-US" sz="1050" b="1" dirty="0" err="1">
                <a:latin typeface="Times New Roman" panose="02020603050405020304" pitchFamily="18" charset="0"/>
                <a:cs typeface="Times New Roman" panose="02020603050405020304" pitchFamily="18" charset="0"/>
              </a:rPr>
              <a:t>e.getMessage</a:t>
            </a:r>
            <a:r>
              <a:rPr lang="en-US" altLang="en-US" sz="1050" b="1" dirty="0">
                <a:latin typeface="Times New Roman" panose="02020603050405020304" pitchFamily="18" charset="0"/>
                <a:cs typeface="Times New Roman" panose="02020603050405020304" pitchFamily="18" charset="0"/>
              </a:rPr>
              <a:t>());</a:t>
            </a:r>
          </a:p>
          <a:p>
            <a:pPr algn="l">
              <a:spcBef>
                <a:spcPct val="0"/>
              </a:spcBef>
              <a:buFont typeface="Arial" panose="020B0604020202020204" pitchFamily="34" charset="0"/>
              <a:buNone/>
            </a:pPr>
            <a:r>
              <a:rPr lang="en-US" altLang="en-US" sz="1050" b="1"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System.err.println</a:t>
            </a:r>
            <a:r>
              <a:rPr lang="en-US" altLang="en-US" sz="1050" dirty="0">
                <a:latin typeface="Times New Roman" panose="02020603050405020304" pitchFamily="18" charset="0"/>
                <a:cs typeface="Times New Roman" panose="02020603050405020304" pitchFamily="18" charset="0"/>
              </a:rPr>
              <a:t>("\</a:t>
            </a:r>
            <a:r>
              <a:rPr lang="en-US" altLang="en-US" sz="1050" dirty="0" err="1">
                <a:latin typeface="Times New Roman" panose="02020603050405020304" pitchFamily="18" charset="0"/>
                <a:cs typeface="Times New Roman" panose="02020603050405020304" pitchFamily="18" charset="0"/>
              </a:rPr>
              <a:t>nStack</a:t>
            </a:r>
            <a:r>
              <a:rPr lang="en-US" altLang="en-US" sz="1050" dirty="0">
                <a:latin typeface="Times New Roman" panose="02020603050405020304" pitchFamily="18" charset="0"/>
                <a:cs typeface="Times New Roman" panose="02020603050405020304" pitchFamily="18" charset="0"/>
              </a:rPr>
              <a:t> trace output:\n");</a:t>
            </a:r>
          </a:p>
          <a:p>
            <a:pPr algn="l">
              <a:spcBef>
                <a:spcPct val="0"/>
              </a:spcBef>
              <a:buFont typeface="Arial" panose="020B0604020202020204" pitchFamily="34" charset="0"/>
              <a:buNone/>
            </a:pPr>
            <a:r>
              <a:rPr lang="en-US" altLang="en-US" sz="1050" b="1" dirty="0">
                <a:latin typeface="Times New Roman" panose="02020603050405020304" pitchFamily="18" charset="0"/>
                <a:cs typeface="Times New Roman" panose="02020603050405020304" pitchFamily="18" charset="0"/>
              </a:rPr>
              <a:t>			</a:t>
            </a:r>
            <a:r>
              <a:rPr lang="en-US" altLang="en-US" sz="1050" b="1" dirty="0" err="1">
                <a:latin typeface="Times New Roman" panose="02020603050405020304" pitchFamily="18" charset="0"/>
                <a:cs typeface="Times New Roman" panose="02020603050405020304" pitchFamily="18" charset="0"/>
              </a:rPr>
              <a:t>e.printStackTrace</a:t>
            </a:r>
            <a:r>
              <a:rPr lang="en-US" altLang="en-US" sz="1050" b="1" dirty="0">
                <a:latin typeface="Times New Roman" panose="02020603050405020304" pitchFamily="18" charset="0"/>
                <a:cs typeface="Times New Roman" panose="02020603050405020304" pitchFamily="18" charset="0"/>
              </a:rPr>
              <a:t>();</a:t>
            </a:r>
          </a:p>
          <a:p>
            <a:pPr algn="l">
              <a:spcBef>
                <a:spcPct val="0"/>
              </a:spcBef>
              <a:buFont typeface="Arial" panose="020B0604020202020204" pitchFamily="34" charset="0"/>
              <a:buNone/>
            </a:pPr>
            <a:r>
              <a:rPr lang="en-US" altLang="en-US" sz="1050" b="1"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System.out.println</a:t>
            </a:r>
            <a:r>
              <a:rPr lang="en-US" altLang="en-US" sz="1050" dirty="0">
                <a:latin typeface="Times New Roman" panose="02020603050405020304" pitchFamily="18" charset="0"/>
                <a:cs typeface="Times New Roman" panose="02020603050405020304" pitchFamily="18" charset="0"/>
              </a:rPr>
              <a:t>("\</a:t>
            </a:r>
            <a:r>
              <a:rPr lang="en-US" altLang="en-US" sz="1050" dirty="0" err="1">
                <a:latin typeface="Times New Roman" panose="02020603050405020304" pitchFamily="18" charset="0"/>
                <a:cs typeface="Times New Roman" panose="02020603050405020304" pitchFamily="18" charset="0"/>
              </a:rPr>
              <a:t>nEnd</a:t>
            </a:r>
            <a:r>
              <a:rPr lang="en-US" altLang="en-US" sz="1050" dirty="0">
                <a:latin typeface="Times New Roman" panose="02020603050405020304" pitchFamily="18" charset="0"/>
                <a:cs typeface="Times New Roman" panose="02020603050405020304" pitchFamily="18" charset="0"/>
              </a:rPr>
              <a:t> of stack trace output\n");</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 </a:t>
            </a:r>
            <a:r>
              <a:rPr lang="en-US" altLang="en-US" sz="1050" b="1" dirty="0">
                <a:latin typeface="Times New Roman" panose="02020603050405020304" pitchFamily="18" charset="0"/>
                <a:cs typeface="Times New Roman" panose="02020603050405020304" pitchFamily="18" charset="0"/>
              </a:rPr>
              <a:t>finally</a:t>
            </a:r>
            <a:r>
              <a:rPr lang="en-US" altLang="en-US" sz="1050" dirty="0">
                <a:latin typeface="Times New Roman" panose="02020603050405020304" pitchFamily="18" charset="0"/>
                <a:cs typeface="Times New Roman" panose="02020603050405020304" pitchFamily="18" charset="0"/>
              </a:rPr>
              <a:t> {</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System.err.println</a:t>
            </a:r>
            <a:r>
              <a:rPr lang="en-US" altLang="en-US" sz="1050" dirty="0">
                <a:latin typeface="Times New Roman" panose="02020603050405020304" pitchFamily="18" charset="0"/>
                <a:cs typeface="Times New Roman" panose="02020603050405020304" pitchFamily="18" charset="0"/>
              </a:rPr>
              <a:t>("finally clause in divide()");}</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System.out.println</a:t>
            </a:r>
            <a:r>
              <a:rPr lang="en-US" altLang="en-US" sz="1050" dirty="0">
                <a:latin typeface="Times New Roman" panose="02020603050405020304" pitchFamily="18" charset="0"/>
                <a:cs typeface="Times New Roman" panose="02020603050405020304" pitchFamily="18" charset="0"/>
              </a:rPr>
              <a:t>("Executing code after try block in divide()");</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return array[index + 2];</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p>
        </p:txBody>
      </p:sp>
      <p:sp>
        <p:nvSpPr>
          <p:cNvPr id="6" name="Rectangle 1027">
            <a:extLst>
              <a:ext uri="{FF2B5EF4-FFF2-40B4-BE49-F238E27FC236}">
                <a16:creationId xmlns:a16="http://schemas.microsoft.com/office/drawing/2014/main" id="{5994312C-8830-27B1-AAF8-9F7F6C55866E}"/>
              </a:ext>
            </a:extLst>
          </p:cNvPr>
          <p:cNvSpPr>
            <a:spLocks noChangeArrowheads="1"/>
          </p:cNvSpPr>
          <p:nvPr/>
        </p:nvSpPr>
        <p:spPr bwMode="auto">
          <a:xfrm>
            <a:off x="2509157" y="4537"/>
            <a:ext cx="412568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dirty="0">
                <a:latin typeface="Times New Roman" panose="02020603050405020304" pitchFamily="18" charset="0"/>
              </a:rPr>
              <a:t>Exception Example</a:t>
            </a:r>
            <a:endParaRPr lang="en-US" altLang="en-US" sz="4400" dirty="0">
              <a:latin typeface="Arial-BoldMT"/>
            </a:endParaRPr>
          </a:p>
        </p:txBody>
      </p:sp>
    </p:spTree>
    <p:extLst>
      <p:ext uri="{BB962C8B-B14F-4D97-AF65-F5344CB8AC3E}">
        <p14:creationId xmlns:p14="http://schemas.microsoft.com/office/powerpoint/2010/main" val="3686531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613A15D8-184B-2C63-82A6-F0F1ECD2996F}"/>
              </a:ext>
            </a:extLst>
          </p:cNvPr>
          <p:cNvSpPr txBox="1">
            <a:spLocks noChangeArrowheads="1"/>
          </p:cNvSpPr>
          <p:nvPr/>
        </p:nvSpPr>
        <p:spPr>
          <a:xfrm>
            <a:off x="1422853" y="1648607"/>
            <a:ext cx="3508829" cy="3011260"/>
          </a:xfrm>
          <a:prstGeom prst="rect">
            <a:avLst/>
          </a:prstGeom>
          <a:solidFill>
            <a:schemeClr val="tx2">
              <a:lumMod val="95000"/>
            </a:schemeClr>
          </a:solidFill>
          <a:ln>
            <a:noFill/>
          </a:ln>
        </p:spPr>
        <p:txBody>
          <a:bodyPr spcFirstLastPara="1" wrap="square" lIns="0" tIns="0" rIns="0" bIns="0"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public class </a:t>
            </a:r>
            <a:r>
              <a:rPr lang="en-US" altLang="en-US" sz="1200" dirty="0" err="1">
                <a:latin typeface="Times New Roman" panose="02020603050405020304" pitchFamily="18" charset="0"/>
                <a:cs typeface="Times New Roman" panose="02020603050405020304" pitchFamily="18" charset="0"/>
              </a:rPr>
              <a:t>EmployeeSearch</a:t>
            </a:r>
            <a:r>
              <a:rPr lang="en-US" altLang="en-US" sz="1200" dirty="0">
                <a:latin typeface="Times New Roman" panose="02020603050405020304" pitchFamily="18" charset="0"/>
                <a:cs typeface="Times New Roman" panose="02020603050405020304" pitchFamily="18" charset="0"/>
              </a:rPr>
              <a:t> {</a:t>
            </a: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static List&lt;String&gt; </a:t>
            </a:r>
            <a:r>
              <a:rPr lang="en-US" altLang="en-US" sz="1200" b="1" dirty="0" err="1">
                <a:latin typeface="Times New Roman" panose="02020603050405020304" pitchFamily="18" charset="0"/>
                <a:cs typeface="Times New Roman" panose="02020603050405020304" pitchFamily="18" charset="0"/>
              </a:rPr>
              <a:t>employeeNameList</a:t>
            </a:r>
            <a:r>
              <a:rPr lang="en-US" altLang="en-US" sz="1200" dirty="0">
                <a:latin typeface="Times New Roman" panose="02020603050405020304" pitchFamily="18" charset="0"/>
                <a:cs typeface="Times New Roman" panose="02020603050405020304" pitchFamily="18" charset="0"/>
              </a:rPr>
              <a:t> = new ArrayList&lt;String&gt;();</a:t>
            </a: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static {</a:t>
            </a: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//Add some names in list..</a:t>
            </a: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a:t>
            </a: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String </a:t>
            </a:r>
            <a:r>
              <a:rPr lang="en-US" altLang="en-US" sz="1200" dirty="0" err="1">
                <a:latin typeface="Times New Roman" panose="02020603050405020304" pitchFamily="18" charset="0"/>
                <a:cs typeface="Times New Roman" panose="02020603050405020304" pitchFamily="18" charset="0"/>
              </a:rPr>
              <a:t>getEmployee</a:t>
            </a:r>
            <a:r>
              <a:rPr lang="en-US" altLang="en-US" sz="1200" dirty="0">
                <a:latin typeface="Times New Roman" panose="02020603050405020304" pitchFamily="18" charset="0"/>
                <a:cs typeface="Times New Roman" panose="02020603050405020304" pitchFamily="18" charset="0"/>
              </a:rPr>
              <a:t>(int </a:t>
            </a:r>
            <a:r>
              <a:rPr lang="en-US" altLang="en-US" sz="1200" dirty="0" err="1">
                <a:latin typeface="Times New Roman" panose="02020603050405020304" pitchFamily="18" charset="0"/>
                <a:cs typeface="Times New Roman" panose="02020603050405020304" pitchFamily="18" charset="0"/>
              </a:rPr>
              <a:t>i</a:t>
            </a:r>
            <a:r>
              <a:rPr lang="en-US" altLang="en-US" sz="1200" dirty="0">
                <a:latin typeface="Times New Roman" panose="02020603050405020304" pitchFamily="18" charset="0"/>
                <a:cs typeface="Times New Roman" panose="02020603050405020304" pitchFamily="18" charset="0"/>
              </a:rPr>
              <a:t>){</a:t>
            </a: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//This instance method will take an int as index. </a:t>
            </a: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//This method throws </a:t>
            </a:r>
            <a:r>
              <a:rPr lang="en-US" altLang="en-US" sz="1200" dirty="0" err="1">
                <a:latin typeface="Times New Roman" panose="02020603050405020304" pitchFamily="18" charset="0"/>
                <a:cs typeface="Times New Roman" panose="02020603050405020304" pitchFamily="18" charset="0"/>
              </a:rPr>
              <a:t>SizeOutofBoundException</a:t>
            </a:r>
            <a:endParaRPr lang="en-US" altLang="en-US" sz="1200"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 if index is greater than size of list. </a:t>
            </a: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//This method throws </a:t>
            </a:r>
            <a:r>
              <a:rPr lang="en-US" altLang="en-US" sz="1200" dirty="0" err="1">
                <a:latin typeface="Times New Roman" panose="02020603050405020304" pitchFamily="18" charset="0"/>
                <a:cs typeface="Times New Roman" panose="02020603050405020304" pitchFamily="18" charset="0"/>
              </a:rPr>
              <a:t>NegativeSizeException</a:t>
            </a:r>
            <a:endParaRPr lang="en-US" altLang="en-US" sz="1200"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//if index is less than zero.</a:t>
            </a: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//If index is &gt;=0 and less than size of list, </a:t>
            </a: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it will return the value of than index from the list.</a:t>
            </a:r>
            <a:endParaRPr lang="en-US" altLang="en-US" sz="1200" b="1"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a:t>
            </a: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a:t>
            </a:r>
          </a:p>
        </p:txBody>
      </p:sp>
      <p:sp>
        <p:nvSpPr>
          <p:cNvPr id="3" name="Rectangle 1027">
            <a:extLst>
              <a:ext uri="{FF2B5EF4-FFF2-40B4-BE49-F238E27FC236}">
                <a16:creationId xmlns:a16="http://schemas.microsoft.com/office/drawing/2014/main" id="{2C87A5E1-381C-29A2-537A-1ACCF1A15280}"/>
              </a:ext>
            </a:extLst>
          </p:cNvPr>
          <p:cNvSpPr>
            <a:spLocks noChangeArrowheads="1"/>
          </p:cNvSpPr>
          <p:nvPr/>
        </p:nvSpPr>
        <p:spPr bwMode="auto">
          <a:xfrm>
            <a:off x="3218543" y="58738"/>
            <a:ext cx="278311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dirty="0">
                <a:latin typeface="Times New Roman" panose="02020603050405020304" pitchFamily="18" charset="0"/>
              </a:rPr>
              <a:t>Exercises</a:t>
            </a:r>
            <a:endParaRPr lang="en-US" altLang="en-US" sz="4400" dirty="0">
              <a:latin typeface="Arial-BoldMT"/>
            </a:endParaRPr>
          </a:p>
        </p:txBody>
      </p:sp>
      <p:sp>
        <p:nvSpPr>
          <p:cNvPr id="7" name="Rectangle 4">
            <a:extLst>
              <a:ext uri="{FF2B5EF4-FFF2-40B4-BE49-F238E27FC236}">
                <a16:creationId xmlns:a16="http://schemas.microsoft.com/office/drawing/2014/main" id="{BF1E717E-4989-6112-151B-92C3CB7CB461}"/>
              </a:ext>
            </a:extLst>
          </p:cNvPr>
          <p:cNvSpPr>
            <a:spLocks noChangeArrowheads="1"/>
          </p:cNvSpPr>
          <p:nvPr/>
        </p:nvSpPr>
        <p:spPr bwMode="auto">
          <a:xfrm>
            <a:off x="1694996" y="574441"/>
            <a:ext cx="6255657" cy="1015663"/>
          </a:xfrm>
          <a:prstGeom prst="rect">
            <a:avLst/>
          </a:prstGeom>
          <a:noFill/>
          <a:ln w="38100">
            <a:solidFill>
              <a:schemeClr val="accent3">
                <a:lumMod val="20000"/>
                <a:lumOff val="80000"/>
              </a:schemeClr>
            </a:solid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Arial" panose="020B0604020202020204" pitchFamily="34" charset="0"/>
              <a:buNone/>
              <a:defRPr/>
            </a:pPr>
            <a:r>
              <a:rPr lang="en-US" altLang="en-US" sz="1200" dirty="0">
                <a:solidFill>
                  <a:schemeClr val="bg2"/>
                </a:solidFill>
                <a:latin typeface="Times New Roman" panose="02020603050405020304" pitchFamily="18" charset="0"/>
                <a:ea typeface="Lato" pitchFamily="34" charset="0"/>
                <a:cs typeface="Times New Roman" panose="02020603050405020304" pitchFamily="18" charset="0"/>
              </a:rPr>
              <a:t>Suppose </a:t>
            </a:r>
            <a:r>
              <a:rPr lang="en-US" altLang="en-US" sz="1200" dirty="0" err="1">
                <a:solidFill>
                  <a:schemeClr val="bg2"/>
                </a:solidFill>
                <a:highlight>
                  <a:srgbClr val="54EEA8"/>
                </a:highlight>
                <a:latin typeface="Times New Roman" panose="02020603050405020304" pitchFamily="18" charset="0"/>
                <a:ea typeface="Lato" pitchFamily="34" charset="0"/>
                <a:cs typeface="Times New Roman" panose="02020603050405020304" pitchFamily="18" charset="0"/>
              </a:rPr>
              <a:t>EmployeeSearch</a:t>
            </a:r>
            <a:r>
              <a:rPr lang="en-US" altLang="en-US" sz="1200" dirty="0">
                <a:solidFill>
                  <a:schemeClr val="bg2"/>
                </a:solidFill>
                <a:latin typeface="Times New Roman" panose="02020603050405020304" pitchFamily="18" charset="0"/>
                <a:ea typeface="Lato" pitchFamily="34" charset="0"/>
                <a:cs typeface="Times New Roman" panose="02020603050405020304" pitchFamily="18" charset="0"/>
              </a:rPr>
              <a:t> which has a static list of </a:t>
            </a:r>
            <a:r>
              <a:rPr lang="en-US" altLang="en-US" sz="1200" dirty="0" err="1">
                <a:solidFill>
                  <a:schemeClr val="bg2"/>
                </a:solidFill>
                <a:highlight>
                  <a:srgbClr val="54EEA8"/>
                </a:highlight>
                <a:latin typeface="Times New Roman" panose="02020603050405020304" pitchFamily="18" charset="0"/>
                <a:ea typeface="Lato" pitchFamily="34" charset="0"/>
                <a:cs typeface="Times New Roman" panose="02020603050405020304" pitchFamily="18" charset="0"/>
              </a:rPr>
              <a:t>employeeNameList</a:t>
            </a:r>
            <a:r>
              <a:rPr lang="en-US" altLang="en-US" sz="1200" dirty="0">
                <a:solidFill>
                  <a:schemeClr val="bg2"/>
                </a:solidFill>
                <a:latin typeface="Times New Roman" panose="02020603050405020304" pitchFamily="18" charset="0"/>
                <a:ea typeface="Lato" pitchFamily="34" charset="0"/>
                <a:cs typeface="Times New Roman" panose="02020603050405020304" pitchFamily="18" charset="0"/>
              </a:rPr>
              <a:t> and an instance method named  </a:t>
            </a:r>
            <a:r>
              <a:rPr lang="en-US" altLang="en-US" sz="1200" dirty="0" err="1">
                <a:solidFill>
                  <a:schemeClr val="bg2"/>
                </a:solidFill>
                <a:highlight>
                  <a:srgbClr val="54EEA8"/>
                </a:highlight>
                <a:latin typeface="Times New Roman" panose="02020603050405020304" pitchFamily="18" charset="0"/>
                <a:ea typeface="Lato" pitchFamily="34" charset="0"/>
                <a:cs typeface="Times New Roman" panose="02020603050405020304" pitchFamily="18" charset="0"/>
              </a:rPr>
              <a:t>getEmployee</a:t>
            </a:r>
            <a:r>
              <a:rPr lang="en-US" altLang="en-US" sz="1200" dirty="0">
                <a:solidFill>
                  <a:schemeClr val="bg2"/>
                </a:solidFill>
                <a:highlight>
                  <a:srgbClr val="54EEA8"/>
                </a:highlight>
                <a:latin typeface="Times New Roman" panose="02020603050405020304" pitchFamily="18" charset="0"/>
                <a:ea typeface="Lato" pitchFamily="34" charset="0"/>
                <a:cs typeface="Times New Roman" panose="02020603050405020304" pitchFamily="18" charset="0"/>
              </a:rPr>
              <a:t>(int index)</a:t>
            </a:r>
            <a:r>
              <a:rPr lang="en-US" altLang="en-US" sz="1200" dirty="0">
                <a:solidFill>
                  <a:schemeClr val="bg2"/>
                </a:solidFill>
                <a:latin typeface="Times New Roman" panose="02020603050405020304" pitchFamily="18" charset="0"/>
                <a:ea typeface="Lato" pitchFamily="34" charset="0"/>
                <a:cs typeface="Times New Roman" panose="02020603050405020304" pitchFamily="18" charset="0"/>
              </a:rPr>
              <a:t>  accordingly the given code snippet below.</a:t>
            </a:r>
          </a:p>
          <a:p>
            <a:pPr algn="ctr" eaLnBrk="1" hangingPunct="1">
              <a:defRPr/>
            </a:pPr>
            <a:endParaRPr lang="en-US" altLang="en-US" sz="1200" dirty="0">
              <a:solidFill>
                <a:schemeClr val="bg2"/>
              </a:solidFill>
              <a:latin typeface="Times New Roman" panose="02020603050405020304" pitchFamily="18" charset="0"/>
              <a:ea typeface="Lato" pitchFamily="34" charset="0"/>
              <a:cs typeface="Times New Roman" panose="02020603050405020304" pitchFamily="18" charset="0"/>
            </a:endParaRPr>
          </a:p>
          <a:p>
            <a:pPr algn="ctr" eaLnBrk="1" hangingPunct="1">
              <a:defRPr/>
            </a:pPr>
            <a:r>
              <a:rPr lang="en-US" altLang="en-US" sz="1200" dirty="0">
                <a:solidFill>
                  <a:schemeClr val="bg2"/>
                </a:solidFill>
                <a:latin typeface="Times New Roman" panose="02020603050405020304" pitchFamily="18" charset="0"/>
                <a:ea typeface="Lato" pitchFamily="34" charset="0"/>
                <a:cs typeface="Times New Roman" panose="02020603050405020304" pitchFamily="18" charset="0"/>
              </a:rPr>
              <a:t>Get the index from keyboard and get the employee Name of that index using </a:t>
            </a:r>
            <a:r>
              <a:rPr lang="en-US" altLang="en-US" sz="1200" dirty="0" err="1">
                <a:solidFill>
                  <a:schemeClr val="bg2"/>
                </a:solidFill>
                <a:highlight>
                  <a:srgbClr val="54EEA8"/>
                </a:highlight>
                <a:latin typeface="Times New Roman" panose="02020603050405020304" pitchFamily="18" charset="0"/>
                <a:ea typeface="Lato" pitchFamily="34" charset="0"/>
                <a:cs typeface="Times New Roman" panose="02020603050405020304" pitchFamily="18" charset="0"/>
              </a:rPr>
              <a:t>getEmplyee</a:t>
            </a:r>
            <a:r>
              <a:rPr lang="en-US" altLang="en-US" sz="1200" dirty="0">
                <a:solidFill>
                  <a:schemeClr val="bg2"/>
                </a:solidFill>
                <a:highlight>
                  <a:srgbClr val="54EEA8"/>
                </a:highlight>
                <a:latin typeface="Times New Roman" panose="02020603050405020304" pitchFamily="18" charset="0"/>
                <a:ea typeface="Lato" pitchFamily="34" charset="0"/>
                <a:cs typeface="Times New Roman" panose="02020603050405020304" pitchFamily="18" charset="0"/>
              </a:rPr>
              <a:t>(..) </a:t>
            </a:r>
            <a:r>
              <a:rPr lang="en-US" altLang="en-US" sz="1200" dirty="0">
                <a:solidFill>
                  <a:schemeClr val="bg2"/>
                </a:solidFill>
                <a:latin typeface="Times New Roman" panose="02020603050405020304" pitchFamily="18" charset="0"/>
                <a:ea typeface="Lato" pitchFamily="34" charset="0"/>
                <a:cs typeface="Times New Roman" panose="02020603050405020304" pitchFamily="18" charset="0"/>
              </a:rPr>
              <a:t>method.</a:t>
            </a:r>
          </a:p>
        </p:txBody>
      </p:sp>
      <p:sp>
        <p:nvSpPr>
          <p:cNvPr id="8" name="Rectangle 1026">
            <a:extLst>
              <a:ext uri="{FF2B5EF4-FFF2-40B4-BE49-F238E27FC236}">
                <a16:creationId xmlns:a16="http://schemas.microsoft.com/office/drawing/2014/main" id="{0A6044C2-FCBB-318D-45DD-007BFF9F8A67}"/>
              </a:ext>
            </a:extLst>
          </p:cNvPr>
          <p:cNvSpPr txBox="1">
            <a:spLocks noChangeArrowheads="1"/>
          </p:cNvSpPr>
          <p:nvPr/>
        </p:nvSpPr>
        <p:spPr bwMode="auto">
          <a:xfrm>
            <a:off x="4931682" y="1820737"/>
            <a:ext cx="3189061" cy="2366634"/>
          </a:xfrm>
          <a:prstGeom prst="rect">
            <a:avLst/>
          </a:prstGeom>
          <a:solidFill>
            <a:schemeClr val="tx2">
              <a:lumMod val="95000"/>
            </a:schemeClr>
          </a:solidFill>
          <a:ln w="9525">
            <a:noFill/>
            <a:miter lim="800000"/>
          </a:ln>
        </p:spPr>
        <p:txBody>
          <a:bodyPr/>
          <a:lstStyle/>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public static void main(String[] </a:t>
            </a:r>
            <a:r>
              <a:rPr lang="en-US" sz="1200" dirty="0" err="1">
                <a:latin typeface="Times New Roman" panose="02020603050405020304" pitchFamily="18" charset="0"/>
                <a:cs typeface="Times New Roman" panose="02020603050405020304" pitchFamily="18" charset="0"/>
              </a:rPr>
              <a:t>args</a:t>
            </a:r>
            <a:r>
              <a:rPr lang="en-US" sz="1200" dirty="0">
                <a:latin typeface="Times New Roman" panose="02020603050405020304" pitchFamily="18" charset="0"/>
                <a:cs typeface="Times New Roman" panose="02020603050405020304" pitchFamily="18" charset="0"/>
              </a:rPr>
              <a:t>) {</a:t>
            </a: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 Get the index from keyboard </a:t>
            </a: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//and get the employee Name of that index</a:t>
            </a: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 using </a:t>
            </a:r>
            <a:r>
              <a:rPr lang="en-US" sz="1200" dirty="0" err="1">
                <a:latin typeface="Times New Roman" panose="02020603050405020304" pitchFamily="18" charset="0"/>
                <a:cs typeface="Times New Roman" panose="02020603050405020304" pitchFamily="18" charset="0"/>
              </a:rPr>
              <a:t>getEmplyee</a:t>
            </a:r>
            <a:r>
              <a:rPr lang="en-US" sz="1200" dirty="0">
                <a:latin typeface="Times New Roman" panose="02020603050405020304" pitchFamily="18" charset="0"/>
                <a:cs typeface="Times New Roman" panose="02020603050405020304" pitchFamily="18" charset="0"/>
              </a:rPr>
              <a:t>(..) method </a:t>
            </a: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 while calling </a:t>
            </a:r>
            <a:r>
              <a:rPr lang="en-US" sz="1200" dirty="0" err="1">
                <a:latin typeface="Times New Roman" panose="02020603050405020304" pitchFamily="18" charset="0"/>
                <a:cs typeface="Times New Roman" panose="02020603050405020304" pitchFamily="18" charset="0"/>
              </a:rPr>
              <a:t>getEmployee</a:t>
            </a:r>
            <a:r>
              <a:rPr lang="en-US" sz="1200" dirty="0">
                <a:latin typeface="Times New Roman" panose="02020603050405020304" pitchFamily="18" charset="0"/>
                <a:cs typeface="Times New Roman" panose="02020603050405020304" pitchFamily="18" charset="0"/>
              </a:rPr>
              <a:t>() method, </a:t>
            </a: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//handle all probable exceptions</a:t>
            </a: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 print that indexed name, or print the exceptions message.</a:t>
            </a: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a:t>
            </a: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a:t>
            </a:r>
          </a:p>
          <a:p>
            <a:pPr>
              <a:defRPr/>
            </a:pPr>
            <a:r>
              <a:rPr lang="en-US" sz="1200" dirty="0">
                <a:latin typeface="Times New Roman" panose="02020603050405020304" pitchFamily="18" charset="0"/>
                <a:cs typeface="Times New Roman" panose="02020603050405020304" pitchFamily="18" charset="0"/>
              </a:rPr>
              <a:t>public class </a:t>
            </a:r>
            <a:r>
              <a:rPr lang="en-US" sz="1200" dirty="0" err="1">
                <a:latin typeface="Times New Roman" panose="02020603050405020304" pitchFamily="18" charset="0"/>
                <a:cs typeface="Times New Roman" panose="02020603050405020304" pitchFamily="18" charset="0"/>
              </a:rPr>
              <a:t>SizeOutofBoundException</a:t>
            </a:r>
            <a:r>
              <a:rPr lang="en-US" sz="1200" dirty="0">
                <a:latin typeface="Times New Roman" panose="02020603050405020304" pitchFamily="18" charset="0"/>
                <a:cs typeface="Times New Roman" panose="02020603050405020304" pitchFamily="18" charset="0"/>
              </a:rPr>
              <a:t> extends Exception{}</a:t>
            </a:r>
          </a:p>
        </p:txBody>
      </p:sp>
    </p:spTree>
    <p:extLst>
      <p:ext uri="{BB962C8B-B14F-4D97-AF65-F5344CB8AC3E}">
        <p14:creationId xmlns:p14="http://schemas.microsoft.com/office/powerpoint/2010/main" val="3021179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p:nvPr/>
        </p:nvSpPr>
        <p:spPr>
          <a:xfrm>
            <a:off x="0" y="0"/>
            <a:ext cx="9144000" cy="51435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79" name="Google Shape;79;p18"/>
          <p:cNvSpPr txBox="1"/>
          <p:nvPr/>
        </p:nvSpPr>
        <p:spPr>
          <a:xfrm>
            <a:off x="3364462" y="4530209"/>
            <a:ext cx="2415076" cy="1846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chemeClr val="lt1"/>
                </a:solidFill>
                <a:latin typeface="Calibri" panose="020F0502020204030204" pitchFamily="34" charset="0"/>
                <a:ea typeface="Open Sans"/>
                <a:cs typeface="Calibri" panose="020F0502020204030204" pitchFamily="34" charset="0"/>
                <a:sym typeface="Open Sans"/>
              </a:rPr>
              <a:t>Image Placeholder</a:t>
            </a:r>
            <a:endParaRPr sz="5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80" name="Google Shape;80;p18"/>
          <p:cNvSpPr/>
          <p:nvPr/>
        </p:nvSpPr>
        <p:spPr>
          <a:xfrm>
            <a:off x="0" y="-2817"/>
            <a:ext cx="9144000"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81" name="Google Shape;81;p18"/>
          <p:cNvSpPr txBox="1"/>
          <p:nvPr/>
        </p:nvSpPr>
        <p:spPr>
          <a:xfrm>
            <a:off x="2105600" y="1927239"/>
            <a:ext cx="4928990" cy="1131359"/>
          </a:xfrm>
          <a:prstGeom prst="rect">
            <a:avLst/>
          </a:prstGeom>
          <a:noFill/>
          <a:ln>
            <a:noFill/>
          </a:ln>
        </p:spPr>
        <p:txBody>
          <a:bodyPr spcFirstLastPara="1" wrap="square" lIns="0" tIns="0" rIns="0" bIns="0" anchor="ctr" anchorCtr="0">
            <a:no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Thank You</a:t>
            </a:r>
          </a:p>
        </p:txBody>
      </p:sp>
      <p:grpSp>
        <p:nvGrpSpPr>
          <p:cNvPr id="82" name="Google Shape;82;p18"/>
          <p:cNvGrpSpPr/>
          <p:nvPr/>
        </p:nvGrpSpPr>
        <p:grpSpPr>
          <a:xfrm>
            <a:off x="2105600" y="1921643"/>
            <a:ext cx="4932800" cy="1142550"/>
            <a:chOff x="4713542" y="4227741"/>
            <a:chExt cx="13154132" cy="3046801"/>
          </a:xfrm>
        </p:grpSpPr>
        <p:grpSp>
          <p:nvGrpSpPr>
            <p:cNvPr id="83" name="Google Shape;83;p18"/>
            <p:cNvGrpSpPr/>
            <p:nvPr/>
          </p:nvGrpSpPr>
          <p:grpSpPr>
            <a:xfrm>
              <a:off x="4713542" y="4227741"/>
              <a:ext cx="3338566" cy="1463040"/>
              <a:chOff x="4422140" y="3769678"/>
              <a:chExt cx="3338566" cy="1463040"/>
            </a:xfrm>
          </p:grpSpPr>
          <p:cxnSp>
            <p:nvCxnSpPr>
              <p:cNvPr id="84" name="Google Shape;84;p18"/>
              <p:cNvCxnSpPr/>
              <p:nvPr/>
            </p:nvCxnSpPr>
            <p:spPr>
              <a:xfrm rot="10800000">
                <a:off x="4432301" y="3784600"/>
                <a:ext cx="3328405" cy="0"/>
              </a:xfrm>
              <a:prstGeom prst="straightConnector1">
                <a:avLst/>
              </a:prstGeom>
              <a:noFill/>
              <a:ln w="28575" cap="flat" cmpd="sng">
                <a:solidFill>
                  <a:schemeClr val="lt1"/>
                </a:solidFill>
                <a:prstDash val="solid"/>
                <a:miter lim="800000"/>
                <a:headEnd type="none" w="sm" len="sm"/>
                <a:tailEnd type="none" w="sm" len="sm"/>
              </a:ln>
            </p:spPr>
          </p:cxnSp>
          <p:cxnSp>
            <p:nvCxnSpPr>
              <p:cNvPr id="85" name="Google Shape;85;p18"/>
              <p:cNvCxnSpPr/>
              <p:nvPr/>
            </p:nvCxnSpPr>
            <p:spPr>
              <a:xfrm>
                <a:off x="44221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86" name="Google Shape;86;p18"/>
            <p:cNvGrpSpPr/>
            <p:nvPr/>
          </p:nvGrpSpPr>
          <p:grpSpPr>
            <a:xfrm rot="10800000">
              <a:off x="13809325" y="5811502"/>
              <a:ext cx="4058349" cy="1463040"/>
              <a:chOff x="6009640" y="3769678"/>
              <a:chExt cx="4058349" cy="1463040"/>
            </a:xfrm>
          </p:grpSpPr>
          <p:cxnSp>
            <p:nvCxnSpPr>
              <p:cNvPr id="87" name="Google Shape;87;p18"/>
              <p:cNvCxnSpPr/>
              <p:nvPr/>
            </p:nvCxnSpPr>
            <p:spPr>
              <a:xfrm rot="10800000">
                <a:off x="6019800" y="3784600"/>
                <a:ext cx="4048189" cy="0"/>
              </a:xfrm>
              <a:prstGeom prst="straightConnector1">
                <a:avLst/>
              </a:prstGeom>
              <a:noFill/>
              <a:ln w="28575" cap="flat" cmpd="sng">
                <a:solidFill>
                  <a:schemeClr val="lt1"/>
                </a:solidFill>
                <a:prstDash val="solid"/>
                <a:miter lim="800000"/>
                <a:headEnd type="none" w="sm" len="sm"/>
                <a:tailEnd type="none" w="sm" len="sm"/>
              </a:ln>
            </p:spPr>
          </p:cxnSp>
          <p:cxnSp>
            <p:nvCxnSpPr>
              <p:cNvPr id="88" name="Google Shape;88;p18"/>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pic>
        <p:nvPicPr>
          <p:cNvPr id="18" name="Google Shape;244;p115">
            <a:extLst>
              <a:ext uri="{FF2B5EF4-FFF2-40B4-BE49-F238E27FC236}">
                <a16:creationId xmlns:a16="http://schemas.microsoft.com/office/drawing/2014/main" id="{EB69D8ED-B4A1-6847-955F-58A0452CF2A4}"/>
              </a:ext>
            </a:extLst>
          </p:cNvPr>
          <p:cNvPicPr preferRelativeResize="0"/>
          <p:nvPr/>
        </p:nvPicPr>
        <p:blipFill>
          <a:blip r:embed="rId3">
            <a:alphaModFix/>
          </a:blip>
          <a:stretch>
            <a:fillRect/>
          </a:stretch>
        </p:blipFill>
        <p:spPr>
          <a:xfrm>
            <a:off x="8032174" y="79427"/>
            <a:ext cx="996430" cy="772628"/>
          </a:xfrm>
          <a:prstGeom prst="rect">
            <a:avLst/>
          </a:prstGeom>
          <a:noFill/>
          <a:ln>
            <a:noFill/>
          </a:ln>
        </p:spPr>
      </p:pic>
    </p:spTree>
    <p:extLst>
      <p:ext uri="{BB962C8B-B14F-4D97-AF65-F5344CB8AC3E}">
        <p14:creationId xmlns:p14="http://schemas.microsoft.com/office/powerpoint/2010/main" val="395295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6A2DD0D5-D982-6207-7250-52CB32454DD4}"/>
              </a:ext>
            </a:extLst>
          </p:cNvPr>
          <p:cNvSpPr/>
          <p:nvPr/>
        </p:nvSpPr>
        <p:spPr>
          <a:xfrm>
            <a:off x="1879600" y="2460847"/>
            <a:ext cx="5421086" cy="1878924"/>
          </a:xfrm>
          <a:prstGeom prst="roundRect">
            <a:avLst>
              <a:gd name="adj" fmla="val 5080"/>
            </a:avLst>
          </a:prstGeom>
          <a:noFill/>
          <a:ln>
            <a:solidFill>
              <a:srgbClr val="F071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27">
            <a:extLst>
              <a:ext uri="{FF2B5EF4-FFF2-40B4-BE49-F238E27FC236}">
                <a16:creationId xmlns:a16="http://schemas.microsoft.com/office/drawing/2014/main" id="{E04B4230-DB0D-6A35-1A27-706C7894A9ED}"/>
              </a:ext>
            </a:extLst>
          </p:cNvPr>
          <p:cNvSpPr>
            <a:spLocks noChangeArrowheads="1"/>
          </p:cNvSpPr>
          <p:nvPr/>
        </p:nvSpPr>
        <p:spPr bwMode="auto">
          <a:xfrm>
            <a:off x="707571" y="0"/>
            <a:ext cx="7772400" cy="533400"/>
          </a:xfrm>
          <a:prstGeom prst="rect">
            <a:avLst/>
          </a:prstGeom>
          <a:noFill/>
          <a:ln w="9525">
            <a:noFill/>
            <a:miter lim="800000"/>
          </a:ln>
        </p:spPr>
        <p:txBody>
          <a:bodyPr anchor="ctr"/>
          <a:lstStyle/>
          <a:p>
            <a:pPr algn="ctr">
              <a:defRPr/>
            </a:pPr>
            <a:r>
              <a:rPr lang="en-US" sz="3600" dirty="0">
                <a:latin typeface="+mj-lt"/>
              </a:rPr>
              <a:t>What is Exception</a:t>
            </a:r>
            <a:endParaRPr lang="en-US" sz="4400" dirty="0">
              <a:latin typeface="+mj-lt"/>
            </a:endParaRPr>
          </a:p>
        </p:txBody>
      </p:sp>
      <p:pic>
        <p:nvPicPr>
          <p:cNvPr id="23" name="Picture 2">
            <a:extLst>
              <a:ext uri="{FF2B5EF4-FFF2-40B4-BE49-F238E27FC236}">
                <a16:creationId xmlns:a16="http://schemas.microsoft.com/office/drawing/2014/main" id="{7B5C936B-A4BA-0156-5FF3-6FCE40C0D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231" y="718894"/>
            <a:ext cx="5933786" cy="15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
            <a:extLst>
              <a:ext uri="{FF2B5EF4-FFF2-40B4-BE49-F238E27FC236}">
                <a16:creationId xmlns:a16="http://schemas.microsoft.com/office/drawing/2014/main" id="{509FB491-0A61-8CAD-A25B-814B81C97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71" y="2987788"/>
            <a:ext cx="857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a:extLst>
              <a:ext uri="{FF2B5EF4-FFF2-40B4-BE49-F238E27FC236}">
                <a16:creationId xmlns:a16="http://schemas.microsoft.com/office/drawing/2014/main" id="{FF1B58E2-C963-D883-82FA-B5536A3DC156}"/>
              </a:ext>
            </a:extLst>
          </p:cNvPr>
          <p:cNvSpPr txBox="1"/>
          <p:nvPr/>
        </p:nvSpPr>
        <p:spPr>
          <a:xfrm>
            <a:off x="1931008" y="2460847"/>
            <a:ext cx="5281983" cy="1815882"/>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exception usually signals an error.</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exception in Java is an object that’s created when an abnormal situation arises in your program.</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exception object has fields that store information about the nature of the problem.</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object identifying the exceptional circumstance is thrown as an argument to a specific piece of program code that has been written specifically to deal with that kind of problem. </a:t>
            </a:r>
          </a:p>
        </p:txBody>
      </p:sp>
    </p:spTree>
    <p:extLst>
      <p:ext uri="{BB962C8B-B14F-4D97-AF65-F5344CB8AC3E}">
        <p14:creationId xmlns:p14="http://schemas.microsoft.com/office/powerpoint/2010/main" val="425091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7">
            <a:extLst>
              <a:ext uri="{FF2B5EF4-FFF2-40B4-BE49-F238E27FC236}">
                <a16:creationId xmlns:a16="http://schemas.microsoft.com/office/drawing/2014/main" id="{2AD4B930-1A30-8EAB-F5EF-9CE9AE9DF4CD}"/>
              </a:ext>
            </a:extLst>
          </p:cNvPr>
          <p:cNvSpPr>
            <a:spLocks noChangeArrowheads="1"/>
          </p:cNvSpPr>
          <p:nvPr/>
        </p:nvSpPr>
        <p:spPr bwMode="auto">
          <a:xfrm>
            <a:off x="685800" y="239713"/>
            <a:ext cx="7772400" cy="533400"/>
          </a:xfrm>
          <a:prstGeom prst="rect">
            <a:avLst/>
          </a:prstGeom>
          <a:noFill/>
          <a:ln w="9525">
            <a:noFill/>
            <a:miter lim="800000"/>
          </a:ln>
        </p:spPr>
        <p:txBody>
          <a:bodyPr anchor="ctr"/>
          <a:lstStyle/>
          <a:p>
            <a:pPr algn="ctr">
              <a:defRPr/>
            </a:pPr>
            <a:r>
              <a:rPr lang="en-US" sz="3600" dirty="0">
                <a:latin typeface="+mj-lt"/>
              </a:rPr>
              <a:t>What is Exception</a:t>
            </a:r>
            <a:endParaRPr lang="en-US" sz="4400" dirty="0">
              <a:latin typeface="+mj-lt"/>
            </a:endParaRPr>
          </a:p>
        </p:txBody>
      </p:sp>
      <p:pic>
        <p:nvPicPr>
          <p:cNvPr id="4" name="Picture 2">
            <a:extLst>
              <a:ext uri="{FF2B5EF4-FFF2-40B4-BE49-F238E27FC236}">
                <a16:creationId xmlns:a16="http://schemas.microsoft.com/office/drawing/2014/main" id="{51D24B86-A095-8F98-92EC-356E1684C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02" t="12222" r="22398" b="21111"/>
          <a:stretch>
            <a:fillRect/>
          </a:stretch>
        </p:blipFill>
        <p:spPr bwMode="auto">
          <a:xfrm>
            <a:off x="3876417" y="1047750"/>
            <a:ext cx="1391166" cy="183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E4F73DD-0731-138D-4049-4AACB6577A21}"/>
              </a:ext>
            </a:extLst>
          </p:cNvPr>
          <p:cNvSpPr/>
          <p:nvPr/>
        </p:nvSpPr>
        <p:spPr>
          <a:xfrm>
            <a:off x="762000" y="1047750"/>
            <a:ext cx="7620000" cy="3495221"/>
          </a:xfrm>
          <a:prstGeom prst="rect">
            <a:avLst/>
          </a:prstGeom>
          <a:noFill/>
          <a:ln w="38100">
            <a:solidFill>
              <a:srgbClr val="54EEA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a:extLst>
              <a:ext uri="{FF2B5EF4-FFF2-40B4-BE49-F238E27FC236}">
                <a16:creationId xmlns:a16="http://schemas.microsoft.com/office/drawing/2014/main" id="{A2F064BC-DC76-7F89-0B6D-0D2BA3F27D5D}"/>
              </a:ext>
            </a:extLst>
          </p:cNvPr>
          <p:cNvSpPr txBox="1"/>
          <p:nvPr/>
        </p:nvSpPr>
        <p:spPr>
          <a:xfrm>
            <a:off x="2286000" y="3036313"/>
            <a:ext cx="4572000" cy="1169551"/>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Exception separates the code that deals with errors from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code that is executed when things are moving along smoothly.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provides a way of enforcing a response to particular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errors.</a:t>
            </a:r>
          </a:p>
        </p:txBody>
      </p:sp>
      <p:sp>
        <p:nvSpPr>
          <p:cNvPr id="9" name="Rectangle: Rounded Corners 8">
            <a:extLst>
              <a:ext uri="{FF2B5EF4-FFF2-40B4-BE49-F238E27FC236}">
                <a16:creationId xmlns:a16="http://schemas.microsoft.com/office/drawing/2014/main" id="{EF86FFF9-3EAF-896E-1676-38FDD908C4F3}"/>
              </a:ext>
            </a:extLst>
          </p:cNvPr>
          <p:cNvSpPr/>
          <p:nvPr/>
        </p:nvSpPr>
        <p:spPr>
          <a:xfrm>
            <a:off x="2198914" y="2885622"/>
            <a:ext cx="4840515" cy="1396092"/>
          </a:xfrm>
          <a:prstGeom prst="roundRect">
            <a:avLst>
              <a:gd name="adj" fmla="val 93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127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7078083B-5893-FCCC-A235-D641D33B673A}"/>
              </a:ext>
            </a:extLst>
          </p:cNvPr>
          <p:cNvSpPr>
            <a:spLocks noChangeArrowheads="1"/>
          </p:cNvSpPr>
          <p:nvPr/>
        </p:nvSpPr>
        <p:spPr bwMode="auto">
          <a:xfrm>
            <a:off x="2553607" y="60874"/>
            <a:ext cx="4036784" cy="533400"/>
          </a:xfrm>
          <a:prstGeom prst="rect">
            <a:avLst/>
          </a:prstGeom>
          <a:noFill/>
          <a:ln w="9525">
            <a:noFill/>
            <a:miter lim="800000"/>
          </a:ln>
        </p:spPr>
        <p:txBody>
          <a:bodyPr anchor="ctr"/>
          <a:lstStyle/>
          <a:p>
            <a:pPr algn="ctr">
              <a:defRPr/>
            </a:pPr>
            <a:r>
              <a:rPr lang="en-US" sz="3600" dirty="0">
                <a:latin typeface="+mj-lt"/>
              </a:rPr>
              <a:t>What is Exception</a:t>
            </a:r>
            <a:endParaRPr lang="en-US" sz="4400" dirty="0">
              <a:latin typeface="+mj-lt"/>
            </a:endParaRPr>
          </a:p>
        </p:txBody>
      </p:sp>
      <p:sp>
        <p:nvSpPr>
          <p:cNvPr id="6" name="TextBox 5">
            <a:extLst>
              <a:ext uri="{FF2B5EF4-FFF2-40B4-BE49-F238E27FC236}">
                <a16:creationId xmlns:a16="http://schemas.microsoft.com/office/drawing/2014/main" id="{59DF38ED-5AF1-5DC4-BAE4-BBD1E1927763}"/>
              </a:ext>
            </a:extLst>
          </p:cNvPr>
          <p:cNvSpPr txBox="1"/>
          <p:nvPr/>
        </p:nvSpPr>
        <p:spPr>
          <a:xfrm>
            <a:off x="2061028" y="1058182"/>
            <a:ext cx="5021943" cy="307777"/>
          </a:xfrm>
          <a:prstGeom prst="rect">
            <a:avLst/>
          </a:prstGeom>
          <a:solidFill>
            <a:schemeClr val="accent3">
              <a:lumMod val="20000"/>
              <a:lumOff val="80000"/>
            </a:schemeClr>
          </a:solidFill>
        </p:spPr>
        <p:txBody>
          <a:bodyPr wrap="square">
            <a:spAutoFit/>
          </a:bodyPr>
          <a:lstStyle/>
          <a:p>
            <a:pPr algn="ctr"/>
            <a:r>
              <a:rPr lang="en-US" altLang="zh-CN">
                <a:solidFill>
                  <a:srgbClr val="273239"/>
                </a:solidFill>
                <a:latin typeface="Lato" panose="020F0502020204030203" pitchFamily="34" charset="0"/>
              </a:rPr>
              <a:t>An exception can occur for many reasons. Some of them are:</a:t>
            </a:r>
            <a:endParaRPr lang="en-US" altLang="zh-CN">
              <a:latin typeface="Lato" panose="020F0502020204030203" pitchFamily="34" charset="0"/>
            </a:endParaRPr>
          </a:p>
        </p:txBody>
      </p:sp>
      <p:sp>
        <p:nvSpPr>
          <p:cNvPr id="8" name="Rectangle 7">
            <a:extLst>
              <a:ext uri="{FF2B5EF4-FFF2-40B4-BE49-F238E27FC236}">
                <a16:creationId xmlns:a16="http://schemas.microsoft.com/office/drawing/2014/main" id="{D4344E08-1750-15A4-95C4-1B7F38B90582}"/>
              </a:ext>
            </a:extLst>
          </p:cNvPr>
          <p:cNvSpPr/>
          <p:nvPr/>
        </p:nvSpPr>
        <p:spPr>
          <a:xfrm>
            <a:off x="1088570" y="854304"/>
            <a:ext cx="6393543" cy="3231014"/>
          </a:xfrm>
          <a:prstGeom prst="rect">
            <a:avLst/>
          </a:prstGeom>
          <a:no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5">
            <a:extLst>
              <a:ext uri="{FF2B5EF4-FFF2-40B4-BE49-F238E27FC236}">
                <a16:creationId xmlns:a16="http://schemas.microsoft.com/office/drawing/2014/main" id="{E4C8158A-A43A-95F2-46D0-B682861D2FCF}"/>
              </a:ext>
            </a:extLst>
          </p:cNvPr>
          <p:cNvSpPr txBox="1">
            <a:spLocks noChangeArrowheads="1"/>
          </p:cNvSpPr>
          <p:nvPr/>
        </p:nvSpPr>
        <p:spPr bwMode="auto">
          <a:xfrm>
            <a:off x="1219199" y="1569838"/>
            <a:ext cx="3657601" cy="198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Font typeface="Wingdings" panose="05000000000000000000" pitchFamily="2" charset="2"/>
              <a:buChar char="§"/>
            </a:pPr>
            <a:r>
              <a:rPr lang="en-US" altLang="en-US" dirty="0">
                <a:solidFill>
                  <a:srgbClr val="273239"/>
                </a:solidFill>
                <a:latin typeface="Times New Roman" panose="02020603050405020304" pitchFamily="18" charset="0"/>
                <a:cs typeface="Times New Roman" panose="02020603050405020304" pitchFamily="18" charset="0"/>
              </a:rPr>
              <a:t>Invalid user input</a:t>
            </a:r>
          </a:p>
          <a:p>
            <a:pPr eaLnBrk="1" hangingPunct="1">
              <a:lnSpc>
                <a:spcPct val="150000"/>
              </a:lnSpc>
              <a:buFont typeface="Wingdings" panose="05000000000000000000" pitchFamily="2" charset="2"/>
              <a:buChar char="§"/>
            </a:pPr>
            <a:r>
              <a:rPr lang="en-US" altLang="en-US" dirty="0">
                <a:solidFill>
                  <a:srgbClr val="273239"/>
                </a:solidFill>
                <a:latin typeface="Times New Roman" panose="02020603050405020304" pitchFamily="18" charset="0"/>
                <a:cs typeface="Times New Roman" panose="02020603050405020304" pitchFamily="18" charset="0"/>
              </a:rPr>
              <a:t>Device failure</a:t>
            </a:r>
          </a:p>
          <a:p>
            <a:pPr eaLnBrk="1" hangingPunct="1">
              <a:lnSpc>
                <a:spcPct val="150000"/>
              </a:lnSpc>
              <a:buFont typeface="Wingdings" panose="05000000000000000000" pitchFamily="2" charset="2"/>
              <a:buChar char="§"/>
            </a:pPr>
            <a:r>
              <a:rPr lang="en-US" altLang="en-US" dirty="0">
                <a:solidFill>
                  <a:srgbClr val="273239"/>
                </a:solidFill>
                <a:latin typeface="Times New Roman" panose="02020603050405020304" pitchFamily="18" charset="0"/>
                <a:cs typeface="Times New Roman" panose="02020603050405020304" pitchFamily="18" charset="0"/>
              </a:rPr>
              <a:t>Loss of network connection</a:t>
            </a:r>
          </a:p>
          <a:p>
            <a:pPr eaLnBrk="1" hangingPunct="1">
              <a:lnSpc>
                <a:spcPct val="150000"/>
              </a:lnSpc>
              <a:buFont typeface="Wingdings" panose="05000000000000000000" pitchFamily="2" charset="2"/>
              <a:buChar char="§"/>
            </a:pPr>
            <a:r>
              <a:rPr lang="en-US" altLang="en-US" dirty="0">
                <a:solidFill>
                  <a:srgbClr val="273239"/>
                </a:solidFill>
                <a:latin typeface="Times New Roman" panose="02020603050405020304" pitchFamily="18" charset="0"/>
                <a:cs typeface="Times New Roman" panose="02020603050405020304" pitchFamily="18" charset="0"/>
              </a:rPr>
              <a:t>Physical limitations (out of disk memory)</a:t>
            </a:r>
          </a:p>
          <a:p>
            <a:pPr eaLnBrk="1" hangingPunct="1">
              <a:lnSpc>
                <a:spcPct val="150000"/>
              </a:lnSpc>
              <a:buFont typeface="Wingdings" panose="05000000000000000000" pitchFamily="2" charset="2"/>
              <a:buChar char="§"/>
            </a:pPr>
            <a:r>
              <a:rPr lang="en-US" altLang="en-US" dirty="0">
                <a:solidFill>
                  <a:srgbClr val="273239"/>
                </a:solidFill>
                <a:latin typeface="Times New Roman" panose="02020603050405020304" pitchFamily="18" charset="0"/>
                <a:cs typeface="Times New Roman" panose="02020603050405020304" pitchFamily="18" charset="0"/>
              </a:rPr>
              <a:t>Code errors</a:t>
            </a:r>
          </a:p>
          <a:p>
            <a:pPr eaLnBrk="1" hangingPunct="1">
              <a:lnSpc>
                <a:spcPct val="150000"/>
              </a:lnSpc>
              <a:buFont typeface="Wingdings" panose="05000000000000000000" pitchFamily="2" charset="2"/>
              <a:buChar char="§"/>
            </a:pPr>
            <a:r>
              <a:rPr lang="en-US" altLang="en-US" dirty="0">
                <a:solidFill>
                  <a:srgbClr val="273239"/>
                </a:solidFill>
                <a:latin typeface="Times New Roman" panose="02020603050405020304" pitchFamily="18" charset="0"/>
                <a:cs typeface="Times New Roman" panose="02020603050405020304" pitchFamily="18" charset="0"/>
              </a:rPr>
              <a:t>Opening an unavailable file</a:t>
            </a:r>
          </a:p>
        </p:txBody>
      </p:sp>
    </p:spTree>
    <p:extLst>
      <p:ext uri="{BB962C8B-B14F-4D97-AF65-F5344CB8AC3E}">
        <p14:creationId xmlns:p14="http://schemas.microsoft.com/office/powerpoint/2010/main" val="85735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7">
            <a:extLst>
              <a:ext uri="{FF2B5EF4-FFF2-40B4-BE49-F238E27FC236}">
                <a16:creationId xmlns:a16="http://schemas.microsoft.com/office/drawing/2014/main" id="{2A125528-4174-35D2-8965-EF4149511C86}"/>
              </a:ext>
            </a:extLst>
          </p:cNvPr>
          <p:cNvSpPr>
            <a:spLocks noChangeArrowheads="1"/>
          </p:cNvSpPr>
          <p:nvPr/>
        </p:nvSpPr>
        <p:spPr bwMode="auto">
          <a:xfrm>
            <a:off x="1988457" y="65314"/>
            <a:ext cx="5167086" cy="533400"/>
          </a:xfrm>
          <a:prstGeom prst="rect">
            <a:avLst/>
          </a:prstGeom>
          <a:noFill/>
          <a:ln w="9525">
            <a:noFill/>
            <a:miter lim="800000"/>
          </a:ln>
        </p:spPr>
        <p:txBody>
          <a:bodyPr anchor="ctr"/>
          <a:lstStyle/>
          <a:p>
            <a:pPr algn="ctr">
              <a:defRPr/>
            </a:pPr>
            <a:r>
              <a:rPr lang="en-US" sz="3600" dirty="0" err="1">
                <a:latin typeface="+mj-lt"/>
              </a:rPr>
              <a:t>NullPointerException</a:t>
            </a:r>
            <a:endParaRPr lang="en-US" sz="4400" dirty="0">
              <a:latin typeface="+mj-lt"/>
            </a:endParaRPr>
          </a:p>
        </p:txBody>
      </p:sp>
      <p:pic>
        <p:nvPicPr>
          <p:cNvPr id="4" name="Picture 2">
            <a:extLst>
              <a:ext uri="{FF2B5EF4-FFF2-40B4-BE49-F238E27FC236}">
                <a16:creationId xmlns:a16="http://schemas.microsoft.com/office/drawing/2014/main" id="{ACF00872-6F79-9601-CB39-7EBD2CECE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457" y="685800"/>
            <a:ext cx="5167086" cy="3992952"/>
          </a:xfrm>
          <a:prstGeom prst="roundRect">
            <a:avLst>
              <a:gd name="adj" fmla="val 2855"/>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937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460F95CC-040B-6FA0-A87C-F9017F083519}"/>
              </a:ext>
            </a:extLst>
          </p:cNvPr>
          <p:cNvSpPr>
            <a:spLocks noChangeArrowheads="1"/>
          </p:cNvSpPr>
          <p:nvPr/>
        </p:nvSpPr>
        <p:spPr bwMode="auto">
          <a:xfrm>
            <a:off x="723900" y="228600"/>
            <a:ext cx="7772400" cy="533400"/>
          </a:xfrm>
          <a:prstGeom prst="rect">
            <a:avLst/>
          </a:prstGeom>
          <a:noFill/>
          <a:ln w="9525">
            <a:noFill/>
            <a:miter lim="800000"/>
          </a:ln>
        </p:spPr>
        <p:txBody>
          <a:bodyPr anchor="ctr"/>
          <a:lstStyle/>
          <a:p>
            <a:pPr algn="ctr">
              <a:defRPr/>
            </a:pPr>
            <a:r>
              <a:rPr lang="en-US" sz="3600" dirty="0">
                <a:latin typeface="+mj-lt"/>
              </a:rPr>
              <a:t>Types of Exception in Java</a:t>
            </a:r>
            <a:endParaRPr lang="en-US" sz="4400" dirty="0">
              <a:latin typeface="+mj-lt"/>
            </a:endParaRPr>
          </a:p>
        </p:txBody>
      </p:sp>
      <p:pic>
        <p:nvPicPr>
          <p:cNvPr id="5" name="Picture 3">
            <a:extLst>
              <a:ext uri="{FF2B5EF4-FFF2-40B4-BE49-F238E27FC236}">
                <a16:creationId xmlns:a16="http://schemas.microsoft.com/office/drawing/2014/main" id="{38D8218C-D23E-C3AE-170B-BEA6D767B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65" t="1288" r="677" b="1288"/>
          <a:stretch>
            <a:fillRect/>
          </a:stretch>
        </p:blipFill>
        <p:spPr bwMode="auto">
          <a:xfrm>
            <a:off x="1669937" y="1184728"/>
            <a:ext cx="5880326" cy="3276600"/>
          </a:xfrm>
          <a:prstGeom prst="roundRect">
            <a:avLst>
              <a:gd name="adj" fmla="val 3378"/>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0441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7">
            <a:extLst>
              <a:ext uri="{FF2B5EF4-FFF2-40B4-BE49-F238E27FC236}">
                <a16:creationId xmlns:a16="http://schemas.microsoft.com/office/drawing/2014/main" id="{824430CE-5622-1507-1C85-BE4C29EB2A14}"/>
              </a:ext>
            </a:extLst>
          </p:cNvPr>
          <p:cNvSpPr>
            <a:spLocks noChangeArrowheads="1"/>
          </p:cNvSpPr>
          <p:nvPr/>
        </p:nvSpPr>
        <p:spPr bwMode="auto">
          <a:xfrm>
            <a:off x="2763610" y="87885"/>
            <a:ext cx="4448630" cy="533400"/>
          </a:xfrm>
          <a:prstGeom prst="rect">
            <a:avLst/>
          </a:prstGeom>
          <a:noFill/>
          <a:ln w="9525">
            <a:noFill/>
            <a:miter lim="800000"/>
          </a:ln>
        </p:spPr>
        <p:txBody>
          <a:bodyPr anchor="ctr"/>
          <a:lstStyle/>
          <a:p>
            <a:pPr algn="ctr">
              <a:defRPr/>
            </a:pPr>
            <a:r>
              <a:rPr lang="en-US" sz="3600" dirty="0">
                <a:latin typeface="+mj-lt"/>
              </a:rPr>
              <a:t>What is Exception</a:t>
            </a:r>
            <a:endParaRPr lang="en-US" sz="4400" dirty="0">
              <a:latin typeface="+mj-lt"/>
            </a:endParaRPr>
          </a:p>
        </p:txBody>
      </p:sp>
      <p:grpSp>
        <p:nvGrpSpPr>
          <p:cNvPr id="22" name="Group 21">
            <a:extLst>
              <a:ext uri="{FF2B5EF4-FFF2-40B4-BE49-F238E27FC236}">
                <a16:creationId xmlns:a16="http://schemas.microsoft.com/office/drawing/2014/main" id="{389FD6E0-289B-7D5F-CE8E-6B6CB669EEEF}"/>
              </a:ext>
            </a:extLst>
          </p:cNvPr>
          <p:cNvGrpSpPr/>
          <p:nvPr/>
        </p:nvGrpSpPr>
        <p:grpSpPr>
          <a:xfrm>
            <a:off x="473075" y="836977"/>
            <a:ext cx="8197850" cy="2692400"/>
            <a:chOff x="501650" y="1317625"/>
            <a:chExt cx="8197850" cy="2692400"/>
          </a:xfrm>
        </p:grpSpPr>
        <p:sp>
          <p:nvSpPr>
            <p:cNvPr id="6" name="TextBox 30">
              <a:extLst>
                <a:ext uri="{FF2B5EF4-FFF2-40B4-BE49-F238E27FC236}">
                  <a16:creationId xmlns:a16="http://schemas.microsoft.com/office/drawing/2014/main" id="{A23E6126-BD26-4F2E-6BDD-C56C56DCA8C9}"/>
                </a:ext>
              </a:extLst>
            </p:cNvPr>
            <p:cNvSpPr txBox="1">
              <a:spLocks noChangeArrowheads="1"/>
            </p:cNvSpPr>
            <p:nvPr/>
          </p:nvSpPr>
          <p:spPr bwMode="auto">
            <a:xfrm>
              <a:off x="727075" y="2006600"/>
              <a:ext cx="2019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en-US" i="1">
                  <a:solidFill>
                    <a:srgbClr val="000000"/>
                  </a:solidFill>
                  <a:latin typeface="Times New Roman" panose="02020603050405020304" pitchFamily="18" charset="0"/>
                </a:rPr>
                <a:t>Forwards exception</a:t>
              </a:r>
              <a:endParaRPr lang="en-US" altLang="en-US" i="1">
                <a:latin typeface="Times New Roman" panose="02020603050405020304" pitchFamily="18" charset="0"/>
                <a:cs typeface="Times New Roman" panose="02020603050405020304" pitchFamily="18" charset="0"/>
              </a:endParaRPr>
            </a:p>
          </p:txBody>
        </p:sp>
        <p:grpSp>
          <p:nvGrpSpPr>
            <p:cNvPr id="7" name="Group 32">
              <a:extLst>
                <a:ext uri="{FF2B5EF4-FFF2-40B4-BE49-F238E27FC236}">
                  <a16:creationId xmlns:a16="http://schemas.microsoft.com/office/drawing/2014/main" id="{07F88E63-FCE4-19A3-FAD6-EC1B01FB3213}"/>
                </a:ext>
              </a:extLst>
            </p:cNvPr>
            <p:cNvGrpSpPr>
              <a:grpSpLocks/>
            </p:cNvGrpSpPr>
            <p:nvPr/>
          </p:nvGrpSpPr>
          <p:grpSpPr bwMode="auto">
            <a:xfrm>
              <a:off x="501650" y="1317625"/>
              <a:ext cx="8197850" cy="2692400"/>
              <a:chOff x="-107948" y="1595290"/>
              <a:chExt cx="8197844" cy="2692388"/>
            </a:xfrm>
          </p:grpSpPr>
          <p:sp>
            <p:nvSpPr>
              <p:cNvPr id="8" name="TextBox 7">
                <a:extLst>
                  <a:ext uri="{FF2B5EF4-FFF2-40B4-BE49-F238E27FC236}">
                    <a16:creationId xmlns:a16="http://schemas.microsoft.com/office/drawing/2014/main" id="{6CF82F57-ABA9-1880-525F-CCA8EA92DA99}"/>
                  </a:ext>
                </a:extLst>
              </p:cNvPr>
              <p:cNvSpPr txBox="1"/>
              <p:nvPr/>
            </p:nvSpPr>
            <p:spPr>
              <a:xfrm>
                <a:off x="2451100" y="3917793"/>
                <a:ext cx="3886197" cy="369885"/>
              </a:xfrm>
              <a:prstGeom prst="rect">
                <a:avLst/>
              </a:prstGeom>
              <a:solidFill>
                <a:schemeClr val="accent3">
                  <a:lumMod val="20000"/>
                  <a:lumOff val="80000"/>
                </a:schemeClr>
              </a:solidFill>
            </p:spPr>
            <p:txBody>
              <a:bodyPr>
                <a:spAutoFit/>
              </a:bodyPr>
              <a:lstStyle/>
              <a:p>
                <a:pPr algn="ctr"/>
                <a:r>
                  <a:rPr lang="en-US" altLang="zh-CN">
                    <a:solidFill>
                      <a:srgbClr val="273239"/>
                    </a:solidFill>
                    <a:latin typeface="Lato" panose="020F0502020204030203" pitchFamily="34" charset="0"/>
                  </a:rPr>
                  <a:t>m a i n</a:t>
                </a:r>
                <a:endParaRPr lang="en-US" altLang="zh-CN">
                  <a:latin typeface="Lato" panose="020F0502020204030203" pitchFamily="34" charset="0"/>
                </a:endParaRPr>
              </a:p>
            </p:txBody>
          </p:sp>
          <p:cxnSp>
            <p:nvCxnSpPr>
              <p:cNvPr id="9" name="Connector: Elbow 8">
                <a:extLst>
                  <a:ext uri="{FF2B5EF4-FFF2-40B4-BE49-F238E27FC236}">
                    <a16:creationId xmlns:a16="http://schemas.microsoft.com/office/drawing/2014/main" id="{1D8D22F1-752B-FCDD-2563-4DBBF19B47EB}"/>
                  </a:ext>
                </a:extLst>
              </p:cNvPr>
              <p:cNvCxnSpPr>
                <a:stCxn id="17" idx="3"/>
                <a:endCxn id="16" idx="3"/>
              </p:cNvCxnSpPr>
              <p:nvPr/>
            </p:nvCxnSpPr>
            <p:spPr>
              <a:xfrm>
                <a:off x="6324597" y="1784202"/>
                <a:ext cx="25400" cy="725484"/>
              </a:xfrm>
              <a:prstGeom prst="bentConnector3">
                <a:avLst>
                  <a:gd name="adj1" fmla="val 1000000"/>
                </a:avLst>
              </a:prstGeom>
              <a:ln w="190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13">
                <a:extLst>
                  <a:ext uri="{FF2B5EF4-FFF2-40B4-BE49-F238E27FC236}">
                    <a16:creationId xmlns:a16="http://schemas.microsoft.com/office/drawing/2014/main" id="{361D0B97-90C0-C2CD-4EFB-16403F665DDF}"/>
                  </a:ext>
                </a:extLst>
              </p:cNvPr>
              <p:cNvSpPr txBox="1">
                <a:spLocks noChangeArrowheads="1"/>
              </p:cNvSpPr>
              <p:nvPr/>
            </p:nvSpPr>
            <p:spPr bwMode="auto">
              <a:xfrm>
                <a:off x="6597647" y="1724123"/>
                <a:ext cx="1346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en-US" i="1">
                    <a:solidFill>
                      <a:srgbClr val="000000"/>
                    </a:solidFill>
                    <a:latin typeface="Times New Roman" panose="02020603050405020304" pitchFamily="18" charset="0"/>
                  </a:rPr>
                  <a:t>Looking for appropriate handler</a:t>
                </a:r>
                <a:endParaRPr lang="en-US" altLang="en-US" i="1">
                  <a:latin typeface="Times New Roman" panose="02020603050405020304" pitchFamily="18" charset="0"/>
                  <a:cs typeface="Times New Roman" panose="02020603050405020304" pitchFamily="18" charset="0"/>
                </a:endParaRPr>
              </a:p>
            </p:txBody>
          </p:sp>
          <p:sp>
            <p:nvSpPr>
              <p:cNvPr id="11" name="TextBox 14">
                <a:extLst>
                  <a:ext uri="{FF2B5EF4-FFF2-40B4-BE49-F238E27FC236}">
                    <a16:creationId xmlns:a16="http://schemas.microsoft.com/office/drawing/2014/main" id="{A2E1E8E2-6D7E-2958-6E6F-06C55FF5102B}"/>
                  </a:ext>
                </a:extLst>
              </p:cNvPr>
              <p:cNvSpPr txBox="1">
                <a:spLocks noChangeArrowheads="1"/>
              </p:cNvSpPr>
              <p:nvPr/>
            </p:nvSpPr>
            <p:spPr bwMode="auto">
              <a:xfrm>
                <a:off x="6451597" y="2690217"/>
                <a:ext cx="163829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en-US" i="1">
                    <a:solidFill>
                      <a:srgbClr val="000000"/>
                    </a:solidFill>
                    <a:latin typeface="Times New Roman" panose="02020603050405020304" pitchFamily="18" charset="0"/>
                  </a:rPr>
                  <a:t>Looking for appropriate handler</a:t>
                </a:r>
                <a:endParaRPr lang="en-US" altLang="en-US" i="1">
                  <a:latin typeface="Times New Roman" panose="02020603050405020304" pitchFamily="18" charset="0"/>
                  <a:cs typeface="Times New Roman" panose="02020603050405020304" pitchFamily="18" charset="0"/>
                </a:endParaRPr>
              </a:p>
            </p:txBody>
          </p:sp>
          <p:cxnSp>
            <p:nvCxnSpPr>
              <p:cNvPr id="12" name="Connector: Elbow 11">
                <a:extLst>
                  <a:ext uri="{FF2B5EF4-FFF2-40B4-BE49-F238E27FC236}">
                    <a16:creationId xmlns:a16="http://schemas.microsoft.com/office/drawing/2014/main" id="{7B3432B7-A5B7-C46D-D464-69ADBF8F980F}"/>
                  </a:ext>
                </a:extLst>
              </p:cNvPr>
              <p:cNvCxnSpPr>
                <a:stCxn id="17" idx="3"/>
                <a:endCxn id="16" idx="3"/>
              </p:cNvCxnSpPr>
              <p:nvPr/>
            </p:nvCxnSpPr>
            <p:spPr>
              <a:xfrm>
                <a:off x="6337297" y="2647798"/>
                <a:ext cx="12700" cy="876296"/>
              </a:xfrm>
              <a:prstGeom prst="bentConnector3">
                <a:avLst>
                  <a:gd name="adj1" fmla="val 1800000"/>
                </a:avLst>
              </a:prstGeom>
              <a:ln w="190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23">
                <a:extLst>
                  <a:ext uri="{FF2B5EF4-FFF2-40B4-BE49-F238E27FC236}">
                    <a16:creationId xmlns:a16="http://schemas.microsoft.com/office/drawing/2014/main" id="{92364C89-0173-23B2-1216-C658903F0D70}"/>
                  </a:ext>
                </a:extLst>
              </p:cNvPr>
              <p:cNvSpPr txBox="1">
                <a:spLocks noChangeArrowheads="1"/>
              </p:cNvSpPr>
              <p:nvPr/>
            </p:nvSpPr>
            <p:spPr bwMode="auto">
              <a:xfrm>
                <a:off x="152403" y="1595290"/>
                <a:ext cx="193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en-US" i="1">
                    <a:solidFill>
                      <a:srgbClr val="000000"/>
                    </a:solidFill>
                    <a:latin typeface="Times New Roman" panose="02020603050405020304" pitchFamily="18" charset="0"/>
                  </a:rPr>
                  <a:t>Throws exception</a:t>
                </a:r>
                <a:endParaRPr lang="en-US" altLang="en-US" i="1">
                  <a:latin typeface="Times New Roman" panose="02020603050405020304" pitchFamily="18" charset="0"/>
                  <a:cs typeface="Times New Roman" panose="02020603050405020304" pitchFamily="18" charset="0"/>
                </a:endParaRPr>
              </a:p>
            </p:txBody>
          </p:sp>
          <p:sp>
            <p:nvSpPr>
              <p:cNvPr id="14" name="TextBox 33">
                <a:extLst>
                  <a:ext uri="{FF2B5EF4-FFF2-40B4-BE49-F238E27FC236}">
                    <a16:creationId xmlns:a16="http://schemas.microsoft.com/office/drawing/2014/main" id="{2D0A978E-8B57-CA2B-FB97-9C666CDBBE36}"/>
                  </a:ext>
                </a:extLst>
              </p:cNvPr>
              <p:cNvSpPr txBox="1">
                <a:spLocks noChangeArrowheads="1"/>
              </p:cNvSpPr>
              <p:nvPr/>
            </p:nvSpPr>
            <p:spPr bwMode="auto">
              <a:xfrm>
                <a:off x="-107948" y="3049887"/>
                <a:ext cx="2508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en-US" i="1">
                    <a:solidFill>
                      <a:srgbClr val="000000"/>
                    </a:solidFill>
                    <a:latin typeface="Times New Roman" panose="02020603050405020304" pitchFamily="18" charset="0"/>
                  </a:rPr>
                  <a:t>Catches some other exception</a:t>
                </a:r>
                <a:endParaRPr lang="en-US" altLang="en-US" i="1">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68AEF32-52C0-F778-2E98-D36F3617730F}"/>
                  </a:ext>
                </a:extLst>
              </p:cNvPr>
              <p:cNvSpPr txBox="1"/>
              <p:nvPr/>
            </p:nvSpPr>
            <p:spPr>
              <a:xfrm>
                <a:off x="2451100" y="3052609"/>
                <a:ext cx="3886197" cy="646110"/>
              </a:xfrm>
              <a:prstGeom prst="rect">
                <a:avLst/>
              </a:prstGeom>
              <a:solidFill>
                <a:schemeClr val="accent3">
                  <a:lumMod val="20000"/>
                  <a:lumOff val="80000"/>
                </a:schemeClr>
              </a:solidFill>
            </p:spPr>
            <p:txBody>
              <a:bodyPr>
                <a:spAutoFit/>
              </a:bodyPr>
              <a:lstStyle/>
              <a:p>
                <a:pPr algn="ctr"/>
                <a:r>
                  <a:rPr lang="en-US" altLang="zh-CN">
                    <a:solidFill>
                      <a:srgbClr val="273239"/>
                    </a:solidFill>
                    <a:latin typeface="Lato" panose="020F0502020204030203" pitchFamily="34" charset="0"/>
                  </a:rPr>
                  <a:t>Method with an exception </a:t>
                </a:r>
                <a:br>
                  <a:rPr lang="en-US" altLang="zh-CN">
                    <a:solidFill>
                      <a:srgbClr val="273239"/>
                    </a:solidFill>
                    <a:latin typeface="Lato" panose="020F0502020204030203" pitchFamily="34" charset="0"/>
                  </a:rPr>
                </a:br>
                <a:r>
                  <a:rPr lang="en-US" altLang="zh-CN">
                    <a:solidFill>
                      <a:srgbClr val="273239"/>
                    </a:solidFill>
                    <a:latin typeface="Lato" panose="020F0502020204030203" pitchFamily="34" charset="0"/>
                  </a:rPr>
                  <a:t>handler</a:t>
                </a:r>
                <a:endParaRPr lang="en-US" altLang="zh-CN">
                  <a:latin typeface="Lato" panose="020F0502020204030203" pitchFamily="34" charset="0"/>
                </a:endParaRPr>
              </a:p>
            </p:txBody>
          </p:sp>
          <p:sp>
            <p:nvSpPr>
              <p:cNvPr id="16" name="TextBox 15">
                <a:extLst>
                  <a:ext uri="{FF2B5EF4-FFF2-40B4-BE49-F238E27FC236}">
                    <a16:creationId xmlns:a16="http://schemas.microsoft.com/office/drawing/2014/main" id="{8827A065-B2DB-43A9-E620-5BBF45611695}"/>
                  </a:ext>
                </a:extLst>
              </p:cNvPr>
              <p:cNvSpPr txBox="1"/>
              <p:nvPr/>
            </p:nvSpPr>
            <p:spPr>
              <a:xfrm>
                <a:off x="2463800" y="2185837"/>
                <a:ext cx="3886197" cy="646110"/>
              </a:xfrm>
              <a:prstGeom prst="rect">
                <a:avLst/>
              </a:prstGeom>
              <a:solidFill>
                <a:schemeClr val="accent3">
                  <a:lumMod val="20000"/>
                  <a:lumOff val="80000"/>
                </a:schemeClr>
              </a:solidFill>
            </p:spPr>
            <p:txBody>
              <a:bodyPr>
                <a:spAutoFit/>
              </a:bodyPr>
              <a:lstStyle/>
              <a:p>
                <a:pPr algn="ctr"/>
                <a:r>
                  <a:rPr lang="en-US" altLang="zh-CN">
                    <a:solidFill>
                      <a:srgbClr val="273239"/>
                    </a:solidFill>
                    <a:latin typeface="Lato" panose="020F0502020204030203" pitchFamily="34" charset="0"/>
                  </a:rPr>
                  <a:t>Method without an exception handler</a:t>
                </a:r>
                <a:endParaRPr lang="en-US" altLang="zh-CN">
                  <a:latin typeface="Lato" panose="020F0502020204030203" pitchFamily="34" charset="0"/>
                </a:endParaRPr>
              </a:p>
            </p:txBody>
          </p:sp>
          <p:sp>
            <p:nvSpPr>
              <p:cNvPr id="17" name="TextBox 16">
                <a:extLst>
                  <a:ext uri="{FF2B5EF4-FFF2-40B4-BE49-F238E27FC236}">
                    <a16:creationId xmlns:a16="http://schemas.microsoft.com/office/drawing/2014/main" id="{69231CAF-31F8-9C71-042A-65FE9387793A}"/>
                  </a:ext>
                </a:extLst>
              </p:cNvPr>
              <p:cNvSpPr txBox="1"/>
              <p:nvPr/>
            </p:nvSpPr>
            <p:spPr>
              <a:xfrm>
                <a:off x="2438400" y="1600053"/>
                <a:ext cx="3886197" cy="369885"/>
              </a:xfrm>
              <a:prstGeom prst="rect">
                <a:avLst/>
              </a:prstGeom>
              <a:solidFill>
                <a:schemeClr val="accent3">
                  <a:lumMod val="20000"/>
                  <a:lumOff val="80000"/>
                </a:schemeClr>
              </a:solidFill>
            </p:spPr>
            <p:txBody>
              <a:bodyPr>
                <a:spAutoFit/>
              </a:bodyPr>
              <a:lstStyle/>
              <a:p>
                <a:pPr algn="ctr"/>
                <a:r>
                  <a:rPr lang="en-US" altLang="zh-CN" dirty="0">
                    <a:solidFill>
                      <a:srgbClr val="273239"/>
                    </a:solidFill>
                    <a:latin typeface="Lato" panose="020F0502020204030203" pitchFamily="34" charset="0"/>
                  </a:rPr>
                  <a:t>Method where the error occurred</a:t>
                </a:r>
                <a:endParaRPr lang="en-US" altLang="zh-CN" dirty="0">
                  <a:latin typeface="Lato" panose="020F0502020204030203" pitchFamily="34" charset="0"/>
                </a:endParaRPr>
              </a:p>
            </p:txBody>
          </p:sp>
          <p:grpSp>
            <p:nvGrpSpPr>
              <p:cNvPr id="18" name="Group 31">
                <a:extLst>
                  <a:ext uri="{FF2B5EF4-FFF2-40B4-BE49-F238E27FC236}">
                    <a16:creationId xmlns:a16="http://schemas.microsoft.com/office/drawing/2014/main" id="{5CBE6FB0-EF5B-4D9A-D323-97EC6B0F7CB2}"/>
                  </a:ext>
                </a:extLst>
              </p:cNvPr>
              <p:cNvGrpSpPr>
                <a:grpSpLocks/>
              </p:cNvGrpSpPr>
              <p:nvPr/>
            </p:nvGrpSpPr>
            <p:grpSpPr bwMode="auto">
              <a:xfrm>
                <a:off x="2136687" y="1784866"/>
                <a:ext cx="327113" cy="1603165"/>
                <a:chOff x="2136687" y="1784866"/>
                <a:chExt cx="327113" cy="1603165"/>
              </a:xfrm>
            </p:grpSpPr>
            <p:cxnSp>
              <p:nvCxnSpPr>
                <p:cNvPr id="19" name="Straight Connector 18">
                  <a:extLst>
                    <a:ext uri="{FF2B5EF4-FFF2-40B4-BE49-F238E27FC236}">
                      <a16:creationId xmlns:a16="http://schemas.microsoft.com/office/drawing/2014/main" id="{524DC508-6E8D-D41F-D58D-6305841482B4}"/>
                    </a:ext>
                  </a:extLst>
                </p:cNvPr>
                <p:cNvCxnSpPr>
                  <a:stCxn id="17" idx="3"/>
                  <a:endCxn id="17" idx="1"/>
                </p:cNvCxnSpPr>
                <p:nvPr/>
              </p:nvCxnSpPr>
              <p:spPr>
                <a:xfrm>
                  <a:off x="2136775" y="1784202"/>
                  <a:ext cx="301625" cy="0"/>
                </a:xfrm>
                <a:prstGeom prst="lin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D7DE17B-2442-EAFF-6802-4404C69FC762}"/>
                    </a:ext>
                  </a:extLst>
                </p:cNvPr>
                <p:cNvCxnSpPr>
                  <a:stCxn id="17" idx="3"/>
                  <a:endCxn id="17" idx="1"/>
                </p:cNvCxnSpPr>
                <p:nvPr/>
              </p:nvCxnSpPr>
              <p:spPr>
                <a:xfrm>
                  <a:off x="2152650" y="2508099"/>
                  <a:ext cx="311150" cy="0"/>
                </a:xfrm>
                <a:prstGeom prst="lin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D9532A-430D-B32E-D773-EA6A95AD8307}"/>
                    </a:ext>
                  </a:extLst>
                </p:cNvPr>
                <p:cNvCxnSpPr>
                  <a:stCxn id="17" idx="3"/>
                  <a:endCxn id="17" idx="1"/>
                </p:cNvCxnSpPr>
                <p:nvPr/>
              </p:nvCxnSpPr>
              <p:spPr>
                <a:xfrm>
                  <a:off x="2139950" y="3387570"/>
                  <a:ext cx="311150" cy="0"/>
                </a:xfrm>
                <a:prstGeom prst="lin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24" name="TextBox 23">
            <a:extLst>
              <a:ext uri="{FF2B5EF4-FFF2-40B4-BE49-F238E27FC236}">
                <a16:creationId xmlns:a16="http://schemas.microsoft.com/office/drawing/2014/main" id="{DDD32A98-C133-CD4C-36A8-CDD3292A1C05}"/>
              </a:ext>
            </a:extLst>
          </p:cNvPr>
          <p:cNvSpPr txBox="1"/>
          <p:nvPr/>
        </p:nvSpPr>
        <p:spPr>
          <a:xfrm>
            <a:off x="1813832" y="3645264"/>
            <a:ext cx="6348186" cy="954107"/>
          </a:xfrm>
          <a:prstGeom prst="rect">
            <a:avLst/>
          </a:prstGeom>
          <a:noFill/>
          <a:ln w="19050">
            <a:solidFill>
              <a:srgbClr val="5E91CC"/>
            </a:solidFill>
          </a:ln>
        </p:spPr>
        <p:txBody>
          <a:bodyPr wrap="square">
            <a:spAutoFit/>
          </a:bodyPr>
          <a:lstStyle/>
          <a:p>
            <a:pPr algn="ctr" eaLnBrk="0" hangingPunct="0">
              <a:defRPr/>
            </a:pPr>
            <a:r>
              <a:rPr lang="en-US" dirty="0">
                <a:solidFill>
                  <a:srgbClr val="000000"/>
                </a:solidFill>
                <a:latin typeface="Times New Roman" panose="02020603050405020304" pitchFamily="18" charset="0"/>
                <a:cs typeface="Times New Roman" panose="02020603050405020304" pitchFamily="18" charset="0"/>
              </a:rPr>
              <a:t>The exception handler chosen is said to </a:t>
            </a:r>
            <a:r>
              <a:rPr lang="en-US" i="1" dirty="0">
                <a:solidFill>
                  <a:srgbClr val="000000"/>
                </a:solidFill>
                <a:latin typeface="Times New Roman" panose="02020603050405020304" pitchFamily="18" charset="0"/>
                <a:cs typeface="Times New Roman" panose="02020603050405020304" pitchFamily="18" charset="0"/>
              </a:rPr>
              <a:t>catch the exception</a:t>
            </a:r>
            <a:r>
              <a:rPr lang="en-US" dirty="0">
                <a:solidFill>
                  <a:srgbClr val="000000"/>
                </a:solidFill>
                <a:latin typeface="Times New Roman" panose="02020603050405020304" pitchFamily="18" charset="0"/>
                <a:cs typeface="Times New Roman" panose="02020603050405020304" pitchFamily="18" charset="0"/>
              </a:rPr>
              <a:t>. If the runtime system exhaustively searches all the methods on the call stack without finding an appropriate exception handler, as shown in the next figure, the runtime system (and, consequently, the program) terminates.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66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a:extLst>
              <a:ext uri="{FF2B5EF4-FFF2-40B4-BE49-F238E27FC236}">
                <a16:creationId xmlns:a16="http://schemas.microsoft.com/office/drawing/2014/main" id="{F462890D-3EE8-74A8-3F06-C1E59ED24FA7}"/>
              </a:ext>
            </a:extLst>
          </p:cNvPr>
          <p:cNvSpPr>
            <a:spLocks noChangeArrowheads="1"/>
          </p:cNvSpPr>
          <p:nvPr/>
        </p:nvSpPr>
        <p:spPr bwMode="auto">
          <a:xfrm>
            <a:off x="685800" y="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a:latin typeface="Times New Roman" panose="02020603050405020304" pitchFamily="18" charset="0"/>
              </a:rPr>
              <a:t>Types of Exception</a:t>
            </a:r>
          </a:p>
        </p:txBody>
      </p:sp>
      <p:pic>
        <p:nvPicPr>
          <p:cNvPr id="5" name="Picture 2">
            <a:extLst>
              <a:ext uri="{FF2B5EF4-FFF2-40B4-BE49-F238E27FC236}">
                <a16:creationId xmlns:a16="http://schemas.microsoft.com/office/drawing/2014/main" id="{E9D409ED-7F0B-ACF8-38D2-BDC1768A3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24428"/>
            <a:ext cx="4381500" cy="2776538"/>
          </a:xfrm>
          <a:prstGeom prst="roundRect">
            <a:avLst>
              <a:gd name="adj" fmla="val 5690"/>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a:extLst>
              <a:ext uri="{FF2B5EF4-FFF2-40B4-BE49-F238E27FC236}">
                <a16:creationId xmlns:a16="http://schemas.microsoft.com/office/drawing/2014/main" id="{48A72D25-449E-169D-87B6-771EDBCBFE69}"/>
              </a:ext>
            </a:extLst>
          </p:cNvPr>
          <p:cNvSpPr txBox="1"/>
          <p:nvPr/>
        </p:nvSpPr>
        <p:spPr>
          <a:xfrm>
            <a:off x="132444" y="1062594"/>
            <a:ext cx="4245429" cy="3631763"/>
          </a:xfrm>
          <a:prstGeom prst="rect">
            <a:avLst/>
          </a:prstGeom>
          <a:noFill/>
        </p:spPr>
        <p:txBody>
          <a:bodyPr wrap="square">
            <a:spAutoFit/>
          </a:bodyPr>
          <a:lstStyle/>
          <a:p>
            <a:pPr algn="just">
              <a:buFont typeface="Arial" panose="020B0604020202020204" pitchFamily="34" charset="0"/>
              <a:buNone/>
              <a:defRPr/>
            </a:pPr>
            <a:r>
              <a:rPr lang="en-US" altLang="en-US" sz="1800" dirty="0">
                <a:latin typeface="Times New Roman" panose="02020603050405020304" pitchFamily="18" charset="0"/>
                <a:cs typeface="Times New Roman" panose="02020603050405020304" pitchFamily="18" charset="0"/>
              </a:rPr>
              <a:t> </a:t>
            </a:r>
            <a:r>
              <a:rPr lang="en-US" altLang="en-US" sz="1800" dirty="0">
                <a:highlight>
                  <a:srgbClr val="C0C0C0"/>
                </a:highlight>
                <a:latin typeface="Times New Roman" panose="02020603050405020304" pitchFamily="18" charset="0"/>
                <a:cs typeface="Times New Roman" panose="02020603050405020304" pitchFamily="18" charset="0"/>
              </a:rPr>
              <a:t>Exceptions of Type Error</a:t>
            </a:r>
          </a:p>
          <a:p>
            <a:pPr algn="just">
              <a:buFont typeface="Arial" panose="020B0604020202020204" pitchFamily="34" charset="0"/>
              <a:buNone/>
              <a:defRPr/>
            </a:pPr>
            <a:endParaRPr lang="en-US" altLang="en-US" sz="18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None/>
              <a:defRPr/>
            </a:pPr>
            <a:r>
              <a:rPr lang="en-US" altLang="en-US" dirty="0">
                <a:latin typeface="Times New Roman" panose="02020603050405020304" pitchFamily="18" charset="0"/>
                <a:cs typeface="Times New Roman" panose="02020603050405020304" pitchFamily="18" charset="0"/>
              </a:rPr>
              <a:t>These are unchecked exceptions and you aren’t expected to catch them. Error has several direct subclasses including </a:t>
            </a:r>
            <a:r>
              <a:rPr lang="en-US" altLang="en-US" i="1" dirty="0" err="1">
                <a:highlight>
                  <a:srgbClr val="54EEA8"/>
                </a:highlight>
                <a:latin typeface="Times New Roman" panose="02020603050405020304" pitchFamily="18" charset="0"/>
                <a:cs typeface="Times New Roman" panose="02020603050405020304" pitchFamily="18" charset="0"/>
              </a:rPr>
              <a:t>ThreadDeath</a:t>
            </a:r>
            <a:r>
              <a:rPr lang="en-US" altLang="en-US" i="1" dirty="0">
                <a:latin typeface="Times New Roman" panose="02020603050405020304" pitchFamily="18" charset="0"/>
                <a:cs typeface="Times New Roman" panose="02020603050405020304" pitchFamily="18" charset="0"/>
              </a:rPr>
              <a:t>, </a:t>
            </a:r>
            <a:r>
              <a:rPr lang="en-US" altLang="en-US" i="1" dirty="0" err="1">
                <a:highlight>
                  <a:srgbClr val="54EEA8"/>
                </a:highlight>
                <a:latin typeface="Times New Roman" panose="02020603050405020304" pitchFamily="18" charset="0"/>
                <a:cs typeface="Times New Roman" panose="02020603050405020304" pitchFamily="18" charset="0"/>
              </a:rPr>
              <a:t>LinkageError</a:t>
            </a:r>
            <a:r>
              <a:rPr lang="en-US" altLang="en-US" i="1" dirty="0">
                <a:latin typeface="Times New Roman" panose="02020603050405020304" pitchFamily="18" charset="0"/>
                <a:cs typeface="Times New Roman" panose="02020603050405020304" pitchFamily="18" charset="0"/>
              </a:rPr>
              <a:t>, and </a:t>
            </a:r>
            <a:r>
              <a:rPr lang="en-US" altLang="en-US" i="1" dirty="0" err="1">
                <a:highlight>
                  <a:srgbClr val="54EEA8"/>
                </a:highlight>
                <a:latin typeface="Times New Roman" panose="02020603050405020304" pitchFamily="18" charset="0"/>
                <a:cs typeface="Times New Roman" panose="02020603050405020304" pitchFamily="18" charset="0"/>
              </a:rPr>
              <a:t>VirtualMachineError</a:t>
            </a:r>
            <a:r>
              <a:rPr lang="en-US" alt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None/>
              <a:defRPr/>
            </a:pPr>
            <a:r>
              <a:rPr lang="en-US" altLang="en-US" sz="1800" dirty="0">
                <a:latin typeface="Times New Roman" panose="02020603050405020304" pitchFamily="18" charset="0"/>
                <a:cs typeface="Times New Roman" panose="02020603050405020304" pitchFamily="18" charset="0"/>
              </a:rPr>
              <a:t> </a:t>
            </a:r>
          </a:p>
          <a:p>
            <a:pPr algn="just">
              <a:buFont typeface="Arial" panose="020B0604020202020204" pitchFamily="34" charset="0"/>
              <a:buNone/>
              <a:defRPr/>
            </a:pPr>
            <a:r>
              <a:rPr lang="en-US" altLang="en-US" sz="1800" dirty="0">
                <a:highlight>
                  <a:srgbClr val="C0C0C0"/>
                </a:highlight>
                <a:latin typeface="Times New Roman" panose="02020603050405020304" pitchFamily="18" charset="0"/>
                <a:cs typeface="Times New Roman" panose="02020603050405020304" pitchFamily="18" charset="0"/>
              </a:rPr>
              <a:t>Exceptions of Type RuntimeException</a:t>
            </a:r>
          </a:p>
          <a:p>
            <a:pPr algn="just">
              <a:buFont typeface="Arial" panose="020B0604020202020204" pitchFamily="34" charset="0"/>
              <a:buNone/>
              <a:defRPr/>
            </a:pPr>
            <a:endParaRPr lang="en-US" altLang="en-US" sz="1800" dirty="0">
              <a:highlight>
                <a:srgbClr val="C0C0C0"/>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None/>
              <a:defRPr/>
            </a:pPr>
            <a:r>
              <a:rPr lang="en-US" altLang="en-US" dirty="0">
                <a:latin typeface="Times New Roman" panose="02020603050405020304" pitchFamily="18" charset="0"/>
                <a:cs typeface="Times New Roman" panose="02020603050405020304" pitchFamily="18" charset="0"/>
              </a:rPr>
              <a:t>Almost all the exceptions that are represented by subclasses of Exception are checked exceptions.</a:t>
            </a:r>
          </a:p>
          <a:p>
            <a:pPr lvl="1" algn="just">
              <a:buFont typeface="Arial" panose="020B0604020202020204" pitchFamily="34" charset="0"/>
              <a:buNone/>
              <a:defRPr/>
            </a:pPr>
            <a:endParaRPr lang="en-US" altLang="en-US" dirty="0">
              <a:latin typeface="Times New Roman" panose="02020603050405020304" pitchFamily="18" charset="0"/>
              <a:cs typeface="Times New Roman" panose="02020603050405020304" pitchFamily="18" charset="0"/>
            </a:endParaRPr>
          </a:p>
          <a:p>
            <a:pPr lvl="1" algn="just">
              <a:buFont typeface="Arial" panose="020B0604020202020204" pitchFamily="34" charset="0"/>
              <a:buNone/>
              <a:defRPr/>
            </a:pPr>
            <a:r>
              <a:rPr lang="en-US" altLang="en-US" dirty="0">
                <a:latin typeface="Times New Roman" panose="02020603050405020304" pitchFamily="18" charset="0"/>
                <a:cs typeface="Times New Roman" panose="02020603050405020304" pitchFamily="18" charset="0"/>
              </a:rPr>
              <a:t>You must include code in your programs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to deal with them if your code may cause them to be thrown.</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76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usiness Report">
      <a:dk1>
        <a:srgbClr val="999999"/>
      </a:dk1>
      <a:lt1>
        <a:srgbClr val="FFFFFF"/>
      </a:lt1>
      <a:dk2>
        <a:srgbClr val="050A19"/>
      </a:dk2>
      <a:lt2>
        <a:srgbClr val="FFFFFF"/>
      </a:lt2>
      <a:accent1>
        <a:srgbClr val="00CCD7"/>
      </a:accent1>
      <a:accent2>
        <a:srgbClr val="00AFD2"/>
      </a:accent2>
      <a:accent3>
        <a:srgbClr val="0092C3"/>
      </a:accent3>
      <a:accent4>
        <a:srgbClr val="006DA4"/>
      </a:accent4>
      <a:accent5>
        <a:srgbClr val="005986"/>
      </a:accent5>
      <a:accent6>
        <a:srgbClr val="00486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51699</TotalTime>
  <Words>1835</Words>
  <Application>Microsoft Office PowerPoint</Application>
  <PresentationFormat>On-screen Show (16:9)</PresentationFormat>
  <Paragraphs>231</Paragraphs>
  <Slides>24</Slides>
  <Notes>2</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9" baseType="lpstr">
      <vt:lpstr>Wingdings</vt:lpstr>
      <vt:lpstr>Roboto</vt:lpstr>
      <vt:lpstr>Open Sans Light</vt:lpstr>
      <vt:lpstr>Times New Roman</vt:lpstr>
      <vt:lpstr>Lato</vt:lpstr>
      <vt:lpstr>Arial</vt:lpstr>
      <vt:lpstr>Open Sans</vt:lpstr>
      <vt:lpstr>Raleway</vt:lpstr>
      <vt:lpstr>Arial-BoldMT</vt:lpstr>
      <vt:lpstr>Ime</vt:lpstr>
      <vt:lpstr>input-mono</vt:lpstr>
      <vt:lpstr>Calibri</vt:lpstr>
      <vt:lpstr>Simple Light</vt:lpstr>
      <vt:lpstr>Office Theme</vt:lpstr>
      <vt:lpstr>Microsoft Word Document</vt:lpstr>
      <vt:lpstr>PowerPoint Presentation</vt:lpstr>
      <vt:lpstr> Lecture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Hp</dc:creator>
  <cp:lastModifiedBy>BJIT LTD</cp:lastModifiedBy>
  <cp:revision>262</cp:revision>
  <dcterms:modified xsi:type="dcterms:W3CDTF">2023-04-06T05:46:57Z</dcterms:modified>
</cp:coreProperties>
</file>