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32"/>
  </p:notesMasterIdLst>
  <p:sldIdLst>
    <p:sldId id="380" r:id="rId3"/>
    <p:sldId id="1173" r:id="rId4"/>
    <p:sldId id="1174" r:id="rId5"/>
    <p:sldId id="1183" r:id="rId6"/>
    <p:sldId id="1184" r:id="rId7"/>
    <p:sldId id="1185" r:id="rId8"/>
    <p:sldId id="1175" r:id="rId9"/>
    <p:sldId id="1176" r:id="rId10"/>
    <p:sldId id="1187" r:id="rId11"/>
    <p:sldId id="1188" r:id="rId12"/>
    <p:sldId id="1189" r:id="rId13"/>
    <p:sldId id="1186" r:id="rId14"/>
    <p:sldId id="1094" r:id="rId15"/>
    <p:sldId id="1139" r:id="rId16"/>
    <p:sldId id="1140" r:id="rId17"/>
    <p:sldId id="1148" r:id="rId18"/>
    <p:sldId id="1149" r:id="rId19"/>
    <p:sldId id="1141" r:id="rId20"/>
    <p:sldId id="1142" r:id="rId21"/>
    <p:sldId id="1143" r:id="rId22"/>
    <p:sldId id="1144" r:id="rId23"/>
    <p:sldId id="1145" r:id="rId24"/>
    <p:sldId id="1146" r:id="rId25"/>
    <p:sldId id="1147" r:id="rId26"/>
    <p:sldId id="1150" r:id="rId27"/>
    <p:sldId id="1151" r:id="rId28"/>
    <p:sldId id="1152" r:id="rId29"/>
    <p:sldId id="1092" r:id="rId30"/>
    <p:sldId id="1093" r:id="rId31"/>
  </p:sldIdLst>
  <p:sldSz cx="9144000" cy="5143500" type="screen16x9"/>
  <p:notesSz cx="6858000" cy="9144000"/>
  <p:embeddedFontLst>
    <p:embeddedFont>
      <p:font typeface="Bradley Hand ITC" panose="03070402050302030203" pitchFamily="66" charset="0"/>
      <p:regular r:id="rId33"/>
    </p:embeddedFont>
    <p:embeddedFont>
      <p:font typeface="Calibri" panose="020F0502020204030204" pitchFamily="34" charset="0"/>
      <p:regular r:id="rId34"/>
      <p:bold r:id="rId35"/>
      <p:italic r:id="rId36"/>
      <p:boldItalic r:id="rId37"/>
    </p:embeddedFont>
    <p:embeddedFont>
      <p:font typeface="Lusitana" panose="020B0604020202020204" charset="0"/>
      <p:regular r:id="rId38"/>
      <p:bold r:id="rId39"/>
    </p:embeddedFont>
    <p:embeddedFont>
      <p:font typeface="Open Sans" panose="020B0606030504020204" pitchFamily="34" charset="0"/>
      <p:regular r:id="rId40"/>
      <p:bold r:id="rId41"/>
      <p:italic r:id="rId42"/>
      <p:boldItalic r:id="rId43"/>
    </p:embeddedFont>
    <p:embeddedFont>
      <p:font typeface="Open Sans Light" panose="020B0306030504020204" pitchFamily="34" charset="0"/>
      <p:regular r:id="rId44"/>
      <p:bold r:id="rId45"/>
      <p:italic r:id="rId46"/>
      <p:boldItalic r:id="rId47"/>
    </p:embeddedFont>
    <p:embeddedFont>
      <p:font typeface="Poppins" panose="00000500000000000000" pitchFamily="2" charset="0"/>
      <p:regular r:id="rId48"/>
      <p:bold r:id="rId49"/>
      <p:italic r:id="rId50"/>
      <p:boldItalic r:id="rId51"/>
    </p:embeddedFont>
    <p:embeddedFont>
      <p:font typeface="Raleway" pitchFamily="2" charset="0"/>
      <p:regular r:id="rId52"/>
      <p:bold r:id="rId53"/>
      <p:italic r:id="rId54"/>
      <p:boldItalic r:id="rId55"/>
    </p:embeddedFont>
    <p:embeddedFont>
      <p:font typeface="Roboto" panose="02000000000000000000" pitchFamily="2" charset="0"/>
      <p:regular r:id="rId56"/>
      <p:bold r:id="rId57"/>
      <p:italic r:id="rId58"/>
      <p:boldItalic r:id="rId59"/>
    </p:embeddedFont>
    <p:embeddedFont>
      <p:font typeface="Source Code Pro" panose="020B0509030403020204" pitchFamily="49"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4C2CF8-5AFE-4EF4-8367-DB1E6C2C9DE9}">
          <p14:sldIdLst>
            <p14:sldId id="380"/>
            <p14:sldId id="1173"/>
            <p14:sldId id="1174"/>
            <p14:sldId id="1183"/>
            <p14:sldId id="1184"/>
            <p14:sldId id="1185"/>
            <p14:sldId id="1175"/>
            <p14:sldId id="1176"/>
            <p14:sldId id="1187"/>
            <p14:sldId id="1188"/>
            <p14:sldId id="1189"/>
            <p14:sldId id="1186"/>
            <p14:sldId id="1094"/>
            <p14:sldId id="1139"/>
            <p14:sldId id="1140"/>
            <p14:sldId id="1148"/>
            <p14:sldId id="1149"/>
            <p14:sldId id="1141"/>
            <p14:sldId id="1142"/>
            <p14:sldId id="1143"/>
            <p14:sldId id="1144"/>
            <p14:sldId id="1145"/>
            <p14:sldId id="1146"/>
            <p14:sldId id="1147"/>
            <p14:sldId id="1150"/>
            <p14:sldId id="1151"/>
            <p14:sldId id="1152"/>
            <p14:sldId id="1092"/>
            <p14:sldId id="109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E2EF"/>
    <a:srgbClr val="36C0DC"/>
    <a:srgbClr val="5E91CC"/>
    <a:srgbClr val="23A7AE"/>
    <a:srgbClr val="F07167"/>
    <a:srgbClr val="54EEA8"/>
    <a:srgbClr val="FF0033"/>
    <a:srgbClr val="FFD040"/>
    <a:srgbClr val="FFFFFF"/>
    <a:srgbClr val="7AB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D4F38-D976-449A-A0E3-46E5F473CAF5}">
  <a:tblStyle styleId="{943D4F38-D976-449A-A0E3-46E5F473CAF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F8"/>
          </a:solidFill>
        </a:fill>
      </a:tcStyle>
    </a:wholeTbl>
    <a:band1H>
      <a:tcTxStyle b="off" i="off"/>
      <a:tcStyle>
        <a:tcBdr/>
        <a:fill>
          <a:solidFill>
            <a:srgbClr val="CAECF0"/>
          </a:solidFill>
        </a:fill>
      </a:tcStyle>
    </a:band1H>
    <a:band2H>
      <a:tcTxStyle b="off" i="off"/>
      <a:tcStyle>
        <a:tcBdr/>
      </a:tcStyle>
    </a:band2H>
    <a:band1V>
      <a:tcTxStyle b="off" i="off"/>
      <a:tcStyle>
        <a:tcBdr/>
        <a:fill>
          <a:solidFill>
            <a:srgbClr val="CAECF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33"/>
  </p:normalViewPr>
  <p:slideViewPr>
    <p:cSldViewPr snapToGrid="0">
      <p:cViewPr varScale="1">
        <p:scale>
          <a:sx n="105" d="100"/>
          <a:sy n="105" d="100"/>
        </p:scale>
        <p:origin x="754" y="6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63" Type="http://schemas.openxmlformats.org/officeDocument/2006/relationships/font" Target="fonts/font31.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61" Type="http://schemas.openxmlformats.org/officeDocument/2006/relationships/font" Target="fonts/font2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font" Target="fonts/font28.fntdata"/><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font" Target="fonts/font3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Light"/>
              <a:ea typeface="Open Sans Light"/>
              <a:cs typeface="Open Sans Light"/>
              <a:sym typeface="Open Sans Light"/>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9pPr>
          </a:lstStyle>
          <a:p>
            <a:endParaRPr/>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ja" sz="800" b="1" i="0" u="none" strike="noStrike" cap="none">
                <a:solidFill>
                  <a:schemeClr val="lt1"/>
                </a:solidFill>
                <a:latin typeface="Open Sans Light"/>
                <a:ea typeface="Open Sans Light"/>
                <a:cs typeface="Open Sans Light"/>
                <a:sym typeface="Open Sans Light"/>
              </a:rPr>
              <a:t>‹#›</a:t>
            </a:fld>
            <a:endParaRPr sz="800" b="1" i="0" u="none" strike="noStrike" cap="none">
              <a:solidFill>
                <a:schemeClr val="lt1"/>
              </a:solidFill>
              <a:latin typeface="Open Sans Light"/>
              <a:ea typeface="Open Sans Light"/>
              <a:cs typeface="Open Sans Light"/>
              <a:sym typeface="Open Sans Light"/>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dirty="0">
                <a:solidFill>
                  <a:schemeClr val="accent5"/>
                </a:solidFill>
                <a:latin typeface="Raleway"/>
                <a:ea typeface="Raleway"/>
                <a:cs typeface="Raleway"/>
                <a:sym typeface="Raleway"/>
              </a:rPr>
              <a:t>BJIT</a:t>
            </a:r>
            <a:r>
              <a:rPr lang="en-US" altLang="ja" sz="800" baseline="0" dirty="0">
                <a:solidFill>
                  <a:schemeClr val="accent5"/>
                </a:solidFill>
                <a:latin typeface="Raleway"/>
                <a:ea typeface="Raleway"/>
                <a:cs typeface="Raleway"/>
                <a:sym typeface="Raleway"/>
              </a:rPr>
              <a:t> Group</a:t>
            </a:r>
            <a:r>
              <a:rPr lang="ja" sz="800" dirty="0">
                <a:solidFill>
                  <a:schemeClr val="accent5"/>
                </a:solidFill>
                <a:latin typeface="Raleway"/>
                <a:ea typeface="Raleway"/>
                <a:cs typeface="Raleway"/>
                <a:sym typeface="Raleway"/>
              </a:rPr>
              <a:t> </a:t>
            </a:r>
            <a:endParaRPr sz="800" i="0" u="none" strike="noStrike" cap="none" dirty="0">
              <a:solidFill>
                <a:schemeClr val="accent5"/>
              </a:solidFill>
              <a:latin typeface="Raleway"/>
              <a:ea typeface="Raleway"/>
              <a:cs typeface="Raleway"/>
              <a:sym typeface="Raleway"/>
            </a:endParaRPr>
          </a:p>
        </p:txBody>
      </p:sp>
      <p:pic>
        <p:nvPicPr>
          <p:cNvPr id="8" name="Google Shape;234;p114" descr="BJIT">
            <a:extLst>
              <a:ext uri="{FF2B5EF4-FFF2-40B4-BE49-F238E27FC236}">
                <a16:creationId xmlns:a16="http://schemas.microsoft.com/office/drawing/2014/main" id="{0F99266B-76BC-E348-9361-ADD56D891E43}"/>
              </a:ext>
            </a:extLst>
          </p:cNvPr>
          <p:cNvPicPr preferRelativeResize="0"/>
          <p:nvPr userDrawn="1"/>
        </p:nvPicPr>
        <p:blipFill>
          <a:blip r:embed="rId2">
            <a:alphaModFix/>
          </a:blip>
          <a:stretch>
            <a:fillRect/>
          </a:stretch>
        </p:blipFill>
        <p:spPr>
          <a:xfrm>
            <a:off x="82318" y="47625"/>
            <a:ext cx="992652" cy="802544"/>
          </a:xfrm>
          <a:prstGeom prst="rect">
            <a:avLst/>
          </a:prstGeom>
          <a:noFill/>
          <a:ln>
            <a:noFill/>
          </a:ln>
        </p:spPr>
      </p:pic>
      <p:sp>
        <p:nvSpPr>
          <p:cNvPr id="9" name="正方形/長方形 8">
            <a:extLst>
              <a:ext uri="{FF2B5EF4-FFF2-40B4-BE49-F238E27FC236}">
                <a16:creationId xmlns:a16="http://schemas.microsoft.com/office/drawing/2014/main" id="{25F0EA15-BFD4-F24B-AB85-51C9A2C5C089}"/>
              </a:ext>
            </a:extLst>
          </p:cNvPr>
          <p:cNvSpPr/>
          <p:nvPr userDrawn="1"/>
        </p:nvSpPr>
        <p:spPr>
          <a:xfrm>
            <a:off x="3167515" y="4869517"/>
            <a:ext cx="2888932" cy="215444"/>
          </a:xfrm>
          <a:prstGeom prst="rect">
            <a:avLst/>
          </a:prstGeom>
        </p:spPr>
        <p:txBody>
          <a:bodyPr wrap="none">
            <a:spAutoFit/>
          </a:bodyPr>
          <a:lstStyle/>
          <a:p>
            <a:pPr algn="r"/>
            <a:r>
              <a:rPr lang="en-US" altLang="ja-JP"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Copyright @ 2022~2023</a:t>
            </a:r>
            <a:r>
              <a:rPr lang="en-US" altLang="ja-JP" sz="800" baseline="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ja-JP"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BJIT Group. All Rights Reserved</a:t>
            </a:r>
          </a:p>
        </p:txBody>
      </p:sp>
      <p:pic>
        <p:nvPicPr>
          <p:cNvPr id="10" name="Picture 9" descr="BJIT_Academy_Logo_2014_transparent_background.png">
            <a:extLst>
              <a:ext uri="{FF2B5EF4-FFF2-40B4-BE49-F238E27FC236}">
                <a16:creationId xmlns:a16="http://schemas.microsoft.com/office/drawing/2014/main" id="{C565CDBE-34EC-468D-B7EA-9970F3C52B87}"/>
              </a:ext>
            </a:extLst>
          </p:cNvPr>
          <p:cNvPicPr/>
          <p:nvPr userDrawn="1"/>
        </p:nvPicPr>
        <p:blipFill>
          <a:blip r:embed="rId3" cstate="print"/>
          <a:stretch>
            <a:fillRect/>
          </a:stretch>
        </p:blipFill>
        <p:spPr>
          <a:xfrm>
            <a:off x="8372475" y="47625"/>
            <a:ext cx="771525" cy="776323"/>
          </a:xfrm>
          <a:prstGeom prst="rect">
            <a:avLst/>
          </a:prstGeom>
        </p:spPr>
      </p:pic>
    </p:spTree>
  </p:cSld>
  <p:clrMapOvr>
    <a:masterClrMapping/>
  </p:clrMapOvr>
  <p:extLst>
    <p:ext uri="{DCECCB84-F9BA-43D5-87BE-67443E8EF086}">
      <p15:sldGuideLst xmlns:p15="http://schemas.microsoft.com/office/powerpoint/2012/main">
        <p15:guide id="1" pos="396">
          <p15:clr>
            <a:srgbClr val="FBAE40"/>
          </p15:clr>
        </p15:guide>
        <p15:guide id="2" pos="5364">
          <p15:clr>
            <a:srgbClr val="FBAE40"/>
          </p15:clr>
        </p15:guide>
        <p15:guide id="3" orient="horz" pos="2970">
          <p15:clr>
            <a:srgbClr val="FBAE40"/>
          </p15:clr>
        </p15:guide>
        <p15:guide id="4" orient="horz" pos="1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Google Shape;602;p34"/>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p:cNvGrpSpPr/>
          <p:nvPr/>
        </p:nvGrpSpPr>
        <p:grpSpPr>
          <a:xfrm>
            <a:off x="1932254" y="1926105"/>
            <a:ext cx="5272818" cy="845645"/>
            <a:chOff x="6301042" y="4227741"/>
            <a:chExt cx="11566632" cy="3046801"/>
          </a:xfrm>
        </p:grpSpPr>
        <p:grpSp>
          <p:nvGrpSpPr>
            <p:cNvPr id="6" name="Google Shape;605;p34"/>
            <p:cNvGrpSpPr/>
            <p:nvPr/>
          </p:nvGrpSpPr>
          <p:grpSpPr>
            <a:xfrm>
              <a:off x="6301042" y="4227741"/>
              <a:ext cx="1473200" cy="1463040"/>
              <a:chOff x="6009640" y="3769678"/>
              <a:chExt cx="1473200" cy="1463040"/>
            </a:xfrm>
          </p:grpSpPr>
          <p:cxnSp>
            <p:nvCxnSpPr>
              <p:cNvPr id="10" name="Google Shape;606;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p:cNvGrpSpPr/>
            <p:nvPr/>
          </p:nvGrpSpPr>
          <p:grpSpPr>
            <a:xfrm rot="10800000">
              <a:off x="16394474" y="5811502"/>
              <a:ext cx="1473200" cy="1463040"/>
              <a:chOff x="6009640" y="3769678"/>
              <a:chExt cx="1473200" cy="1463040"/>
            </a:xfrm>
          </p:grpSpPr>
          <p:cxnSp>
            <p:nvCxnSpPr>
              <p:cNvPr id="8" name="Google Shape;609;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p:cNvSpPr txBox="1"/>
          <p:nvPr/>
        </p:nvSpPr>
        <p:spPr>
          <a:xfrm>
            <a:off x="1967230" y="2015490"/>
            <a:ext cx="5233035" cy="894080"/>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Java Generics and Wrapper Classes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943" y="248926"/>
            <a:ext cx="6720114" cy="436161"/>
          </a:xfrm>
        </p:spPr>
        <p:txBody>
          <a:bodyPr/>
          <a:lstStyle/>
          <a:p>
            <a:r>
              <a:rPr lang="en-US" dirty="0"/>
              <a:t>Why String is Immutable or Final in Java</a:t>
            </a:r>
            <a:br>
              <a:rPr lang="en-US" dirty="0"/>
            </a:br>
            <a:endParaRPr lang="en-US" dirty="0"/>
          </a:p>
        </p:txBody>
      </p:sp>
      <p:grpSp>
        <p:nvGrpSpPr>
          <p:cNvPr id="8" name="Group 7">
            <a:extLst>
              <a:ext uri="{FF2B5EF4-FFF2-40B4-BE49-F238E27FC236}">
                <a16:creationId xmlns:a16="http://schemas.microsoft.com/office/drawing/2014/main" id="{2595D0AD-3FE0-00A0-8E00-7F6A11E720DB}"/>
              </a:ext>
            </a:extLst>
          </p:cNvPr>
          <p:cNvGrpSpPr/>
          <p:nvPr/>
        </p:nvGrpSpPr>
        <p:grpSpPr>
          <a:xfrm>
            <a:off x="471941" y="1629651"/>
            <a:ext cx="8200118" cy="2677656"/>
            <a:chOff x="534307" y="1339365"/>
            <a:chExt cx="8200118" cy="2677656"/>
          </a:xfrm>
        </p:grpSpPr>
        <p:sp>
          <p:nvSpPr>
            <p:cNvPr id="4" name="Text Box 3"/>
            <p:cNvSpPr txBox="1"/>
            <p:nvPr/>
          </p:nvSpPr>
          <p:spPr>
            <a:xfrm>
              <a:off x="534307" y="1339365"/>
              <a:ext cx="3776436" cy="2677656"/>
            </a:xfrm>
            <a:prstGeom prst="rect">
              <a:avLst/>
            </a:prstGeom>
            <a:solidFill>
              <a:schemeClr val="accent5">
                <a:lumMod val="20000"/>
                <a:lumOff val="80000"/>
              </a:schemeClr>
            </a:solidFill>
          </p:spPr>
          <p:txBody>
            <a:bodyPr wrap="square" rtlCol="0" anchor="t">
              <a:spAutoFit/>
            </a:bodyPr>
            <a:lstStyle/>
            <a:p>
              <a:pPr algn="just"/>
              <a:r>
                <a:rPr lang="en-US" dirty="0">
                  <a:latin typeface="Times New Roman" panose="02020603050405020304" pitchFamily="18" charset="0"/>
                  <a:cs typeface="Times New Roman" panose="02020603050405020304" pitchFamily="18" charset="0"/>
                </a:rPr>
                <a:t>In object-oriented programming, the immutable string or objects that cannot be modified once it is created. But we can only change the reference to the object.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restrict to change the object itself. The String is immutable in Java because of the security, synchronization and concurrency, caching, and class loading.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reason of making string final is to destroy the immutability and to not allow others to extend it.</a:t>
              </a:r>
            </a:p>
          </p:txBody>
        </p:sp>
        <p:pic>
          <p:nvPicPr>
            <p:cNvPr id="5" name="Picture 4"/>
            <p:cNvPicPr>
              <a:picLocks noChangeAspect="1"/>
            </p:cNvPicPr>
            <p:nvPr/>
          </p:nvPicPr>
          <p:blipFill>
            <a:blip r:embed="rId2"/>
            <a:stretch>
              <a:fillRect/>
            </a:stretch>
          </p:blipFill>
          <p:spPr>
            <a:xfrm>
              <a:off x="4572000" y="1374151"/>
              <a:ext cx="4162425" cy="2642870"/>
            </a:xfrm>
            <a:prstGeom prst="roundRect">
              <a:avLst>
                <a:gd name="adj" fmla="val 568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93964" y="1249294"/>
            <a:ext cx="3355521" cy="2462213"/>
          </a:xfrm>
          <a:prstGeom prst="rect">
            <a:avLst/>
          </a:prstGeom>
          <a:solidFill>
            <a:schemeClr val="accent5">
              <a:lumMod val="20000"/>
              <a:lumOff val="80000"/>
            </a:schemeClr>
          </a:solidFill>
        </p:spPr>
        <p:txBody>
          <a:bodyPr wrap="square" rtlCol="0" anchor="t">
            <a:spAutoFit/>
          </a:bodyPr>
          <a:lstStyle/>
          <a:p>
            <a:pPr algn="just"/>
            <a:r>
              <a:rPr lang="en-US" dirty="0">
                <a:latin typeface="Times New Roman" panose="02020603050405020304" pitchFamily="18" charset="0"/>
                <a:cs typeface="Times New Roman" panose="02020603050405020304" pitchFamily="18" charset="0"/>
              </a:rPr>
              <a:t>In the string constant pool, the Hello remains unchanged, and a new string object is created with HelloWorld.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shows that the strings are immutable. The reference variable points to the Hello not to the HelloWorld.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we want that it refers to the HelloWorld, we have to explicitly assign it to that variable. For example:</a:t>
            </a:r>
          </a:p>
        </p:txBody>
      </p:sp>
      <p:pic>
        <p:nvPicPr>
          <p:cNvPr id="5" name="Picture 4"/>
          <p:cNvPicPr>
            <a:picLocks noChangeAspect="1"/>
          </p:cNvPicPr>
          <p:nvPr/>
        </p:nvPicPr>
        <p:blipFill>
          <a:blip r:embed="rId2"/>
          <a:stretch>
            <a:fillRect/>
          </a:stretch>
        </p:blipFill>
        <p:spPr>
          <a:xfrm>
            <a:off x="4309020" y="1106896"/>
            <a:ext cx="4220845" cy="2747010"/>
          </a:xfrm>
          <a:prstGeom prst="roundRect">
            <a:avLst>
              <a:gd name="adj" fmla="val 3194"/>
            </a:avLst>
          </a:prstGeom>
          <a:ln>
            <a:noFill/>
          </a:ln>
          <a:effectLst>
            <a:outerShdw blurRad="63500" sx="102000" sy="102000" algn="c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47765" y="205097"/>
            <a:ext cx="2648482"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Java Generics</a:t>
            </a:r>
          </a:p>
        </p:txBody>
      </p:sp>
      <p:grpSp>
        <p:nvGrpSpPr>
          <p:cNvPr id="13" name="Group 12"/>
          <p:cNvGrpSpPr/>
          <p:nvPr/>
        </p:nvGrpSpPr>
        <p:grpSpPr>
          <a:xfrm>
            <a:off x="1803291" y="1954472"/>
            <a:ext cx="5537413" cy="1707605"/>
            <a:chOff x="2127717" y="1347199"/>
            <a:chExt cx="5196373" cy="1707605"/>
          </a:xfrm>
        </p:grpSpPr>
        <p:sp>
          <p:nvSpPr>
            <p:cNvPr id="11" name="TextBox 10"/>
            <p:cNvSpPr txBox="1"/>
            <p:nvPr/>
          </p:nvSpPr>
          <p:spPr>
            <a:xfrm>
              <a:off x="2169282" y="1570992"/>
              <a:ext cx="5113241" cy="1384995"/>
            </a:xfrm>
            <a:prstGeom prst="rect">
              <a:avLst/>
            </a:prstGeom>
            <a:noFill/>
          </p:spPr>
          <p:txBody>
            <a:bodyPr wrap="square">
              <a:spAutoFit/>
            </a:bodyPr>
            <a:lstStyle/>
            <a:p>
              <a:pPr algn="ctr"/>
              <a:r>
                <a:rPr lang="en-US" b="0" i="0" dirty="0">
                  <a:solidFill>
                    <a:srgbClr val="4E4242"/>
                  </a:solidFill>
                  <a:effectLst/>
                  <a:latin typeface="Poppins" panose="00000500000000000000" pitchFamily="2" charset="0"/>
                  <a:cs typeface="Poppins" panose="00000500000000000000" pitchFamily="2" charset="0"/>
                </a:rPr>
                <a:t>Java Generics is a powerful addition to the Java language because it makes the programmer's job easier and less error-prone. Generics enforce type correctness at compile time and, most importantly, enable implementing generic algorithms without causing any extra overhead to our applications.</a:t>
              </a:r>
              <a:endParaRPr lang="en-US" dirty="0">
                <a:latin typeface="Poppins" panose="00000500000000000000" pitchFamily="2" charset="0"/>
                <a:cs typeface="Poppins" panose="00000500000000000000" pitchFamily="2" charset="0"/>
              </a:endParaRPr>
            </a:p>
          </p:txBody>
        </p:sp>
        <p:sp>
          <p:nvSpPr>
            <p:cNvPr id="7" name="Double Bracket 6"/>
            <p:cNvSpPr/>
            <p:nvPr/>
          </p:nvSpPr>
          <p:spPr>
            <a:xfrm>
              <a:off x="2127717" y="1347199"/>
              <a:ext cx="5196373" cy="1707605"/>
            </a:xfrm>
            <a:prstGeom prst="bracketPair">
              <a:avLst/>
            </a:prstGeom>
            <a:ln w="38100">
              <a:solidFill>
                <a:schemeClr val="bg2">
                  <a:lumMod val="10000"/>
                  <a:lumOff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2" name="Picture 11"/>
          <p:cNvPicPr>
            <a:picLocks noChangeAspect="1"/>
          </p:cNvPicPr>
          <p:nvPr/>
        </p:nvPicPr>
        <p:blipFill rotWithShape="1">
          <a:blip r:embed="rId2"/>
          <a:srcRect r="66418"/>
          <a:stretch>
            <a:fillRect/>
          </a:stretch>
        </p:blipFill>
        <p:spPr>
          <a:xfrm>
            <a:off x="4257892" y="965247"/>
            <a:ext cx="628214" cy="7409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18069" y="121335"/>
            <a:ext cx="5307863"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Why do you need Generics?</a:t>
            </a:r>
          </a:p>
        </p:txBody>
      </p:sp>
      <p:sp>
        <p:nvSpPr>
          <p:cNvPr id="2" name="Rectangle 1"/>
          <p:cNvSpPr>
            <a:spLocks noChangeArrowheads="1"/>
          </p:cNvSpPr>
          <p:nvPr/>
        </p:nvSpPr>
        <p:spPr bwMode="auto">
          <a:xfrm>
            <a:off x="1918069" y="1100872"/>
            <a:ext cx="530392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lang="en-US" altLang="en-US" dirty="0">
                <a:solidFill>
                  <a:srgbClr val="4A4A4A"/>
                </a:solidFill>
                <a:latin typeface="Poppins" panose="00000500000000000000" pitchFamily="2" charset="0"/>
                <a:cs typeface="Poppins" panose="00000500000000000000" pitchFamily="2" charset="0"/>
              </a:rPr>
              <a:t>I</a:t>
            </a:r>
            <a:r>
              <a:rPr kumimoji="0" lang="en-US" altLang="en-US" b="0" i="0" u="none" strike="noStrike" cap="none" normalizeH="0" baseline="0" dirty="0">
                <a:ln>
                  <a:noFill/>
                </a:ln>
                <a:solidFill>
                  <a:srgbClr val="4A4A4A"/>
                </a:solidFill>
                <a:effectLst/>
                <a:latin typeface="Poppins" panose="00000500000000000000" pitchFamily="2" charset="0"/>
                <a:cs typeface="Poppins" panose="00000500000000000000" pitchFamily="2" charset="0"/>
              </a:rPr>
              <a:t>magine a scenario where you would want to create a list in Java to store Integer. You might try to write the following:</a:t>
            </a:r>
            <a:endPar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sp>
        <p:nvSpPr>
          <p:cNvPr id="13" name="TextBox 12"/>
          <p:cNvSpPr txBox="1"/>
          <p:nvPr/>
        </p:nvSpPr>
        <p:spPr>
          <a:xfrm>
            <a:off x="2284030" y="1871664"/>
            <a:ext cx="4572000" cy="738664"/>
          </a:xfrm>
          <a:prstGeom prst="rect">
            <a:avLst/>
          </a:prstGeom>
          <a:solidFill>
            <a:schemeClr val="accent2">
              <a:lumMod val="20000"/>
              <a:lumOff val="80000"/>
            </a:schemeClr>
          </a:solidFill>
          <a:ln w="28575">
            <a:solidFill>
              <a:schemeClr val="accent1">
                <a:lumMod val="50000"/>
              </a:schemeClr>
            </a:solidFill>
          </a:ln>
        </p:spPr>
        <p:txBody>
          <a:bodyPr wrap="square">
            <a:spAutoFit/>
          </a:bodyPr>
          <a:lstStyle/>
          <a:p>
            <a:r>
              <a:rPr lang="en-US" b="1" i="0" dirty="0">
                <a:solidFill>
                  <a:srgbClr val="4E9359"/>
                </a:solidFill>
                <a:effectLst/>
                <a:latin typeface="Poppins" panose="00000500000000000000" pitchFamily="2" charset="0"/>
                <a:cs typeface="Poppins" panose="00000500000000000000" pitchFamily="2" charset="0"/>
              </a:rPr>
              <a:t>List</a:t>
            </a:r>
            <a:r>
              <a:rPr lang="en-US" b="0" i="0" dirty="0">
                <a:solidFill>
                  <a:srgbClr val="000000"/>
                </a:solidFill>
                <a:effectLst/>
                <a:latin typeface="Poppins" panose="00000500000000000000" pitchFamily="2" charset="0"/>
                <a:cs typeface="Poppins" panose="00000500000000000000" pitchFamily="2" charset="0"/>
              </a:rPr>
              <a:t> </a:t>
            </a:r>
            <a:r>
              <a:rPr lang="en-US" b="0" i="0" dirty="0" err="1">
                <a:solidFill>
                  <a:srgbClr val="BC6060"/>
                </a:solidFill>
                <a:effectLst/>
                <a:latin typeface="Poppins" panose="00000500000000000000" pitchFamily="2" charset="0"/>
                <a:cs typeface="Poppins" panose="00000500000000000000" pitchFamily="2" charset="0"/>
              </a:rPr>
              <a:t>list</a:t>
            </a:r>
            <a:r>
              <a:rPr lang="en-US" b="0" i="0" dirty="0">
                <a:solidFill>
                  <a:srgbClr val="000000"/>
                </a:solidFill>
                <a:effectLst/>
                <a:latin typeface="Poppins" panose="00000500000000000000" pitchFamily="2" charset="0"/>
                <a:cs typeface="Poppins" panose="00000500000000000000" pitchFamily="2" charset="0"/>
              </a:rPr>
              <a:t> = </a:t>
            </a:r>
            <a:r>
              <a:rPr lang="en-US" b="1" i="0" dirty="0">
                <a:solidFill>
                  <a:srgbClr val="63B175"/>
                </a:solidFill>
                <a:effectLst/>
                <a:latin typeface="Poppins" panose="00000500000000000000" pitchFamily="2" charset="0"/>
                <a:cs typeface="Poppins" panose="00000500000000000000" pitchFamily="2" charset="0"/>
              </a:rPr>
              <a:t>new</a:t>
            </a:r>
            <a:r>
              <a:rPr lang="en-US" b="0" i="0" dirty="0">
                <a:solidFill>
                  <a:srgbClr val="000000"/>
                </a:solidFill>
                <a:effectLst/>
                <a:latin typeface="Poppins" panose="00000500000000000000" pitchFamily="2" charset="0"/>
                <a:cs typeface="Poppins" panose="00000500000000000000" pitchFamily="2" charset="0"/>
              </a:rPr>
              <a:t> </a:t>
            </a:r>
            <a:r>
              <a:rPr lang="en-US" b="1" i="0" dirty="0">
                <a:solidFill>
                  <a:srgbClr val="267438"/>
                </a:solidFill>
                <a:effectLst/>
                <a:latin typeface="Poppins" panose="00000500000000000000" pitchFamily="2" charset="0"/>
                <a:cs typeface="Poppins" panose="00000500000000000000" pitchFamily="2" charset="0"/>
              </a:rPr>
              <a:t>LinkedList</a:t>
            </a:r>
            <a:r>
              <a:rPr lang="en-US" b="0" i="0" dirty="0">
                <a:solidFill>
                  <a:srgbClr val="000000"/>
                </a:solidFill>
                <a:effectLst/>
                <a:latin typeface="Poppins" panose="00000500000000000000" pitchFamily="2" charset="0"/>
                <a:cs typeface="Poppins" panose="00000500000000000000" pitchFamily="2" charset="0"/>
              </a:rPr>
              <a:t>(); </a:t>
            </a:r>
            <a:r>
              <a:rPr lang="en-US" b="0" i="0" dirty="0" err="1">
                <a:solidFill>
                  <a:srgbClr val="000000"/>
                </a:solidFill>
                <a:effectLst/>
                <a:latin typeface="Poppins" panose="00000500000000000000" pitchFamily="2" charset="0"/>
                <a:cs typeface="Poppins" panose="00000500000000000000" pitchFamily="2" charset="0"/>
              </a:rPr>
              <a:t>list.add</a:t>
            </a:r>
            <a:r>
              <a:rPr lang="en-US" b="0" i="0" dirty="0">
                <a:solidFill>
                  <a:srgbClr val="000000"/>
                </a:solidFill>
                <a:effectLst/>
                <a:latin typeface="Poppins" panose="00000500000000000000" pitchFamily="2" charset="0"/>
                <a:cs typeface="Poppins" panose="00000500000000000000" pitchFamily="2" charset="0"/>
              </a:rPr>
              <a:t>(</a:t>
            </a:r>
            <a:r>
              <a:rPr lang="en-US" b="1" i="0" dirty="0">
                <a:solidFill>
                  <a:srgbClr val="63B175"/>
                </a:solidFill>
                <a:effectLst/>
                <a:latin typeface="Poppins" panose="00000500000000000000" pitchFamily="2" charset="0"/>
                <a:cs typeface="Poppins" panose="00000500000000000000" pitchFamily="2" charset="0"/>
              </a:rPr>
              <a:t>new</a:t>
            </a:r>
            <a:r>
              <a:rPr lang="en-US" b="0" i="0" dirty="0">
                <a:solidFill>
                  <a:srgbClr val="000000"/>
                </a:solidFill>
                <a:effectLst/>
                <a:latin typeface="Poppins" panose="00000500000000000000" pitchFamily="2" charset="0"/>
                <a:cs typeface="Poppins" panose="00000500000000000000" pitchFamily="2" charset="0"/>
              </a:rPr>
              <a:t> </a:t>
            </a:r>
            <a:r>
              <a:rPr lang="en-US" b="1" i="0" dirty="0">
                <a:solidFill>
                  <a:srgbClr val="267438"/>
                </a:solidFill>
                <a:effectLst/>
                <a:latin typeface="Poppins" panose="00000500000000000000" pitchFamily="2" charset="0"/>
                <a:cs typeface="Poppins" panose="00000500000000000000" pitchFamily="2" charset="0"/>
              </a:rPr>
              <a:t>Integer</a:t>
            </a:r>
            <a:r>
              <a:rPr lang="en-US" b="0" i="0" dirty="0">
                <a:solidFill>
                  <a:srgbClr val="000000"/>
                </a:solidFill>
                <a:effectLst/>
                <a:latin typeface="Poppins" panose="00000500000000000000" pitchFamily="2" charset="0"/>
                <a:cs typeface="Poppins" panose="00000500000000000000" pitchFamily="2" charset="0"/>
              </a:rPr>
              <a:t>(</a:t>
            </a:r>
            <a:r>
              <a:rPr lang="en-US" b="0" i="0" dirty="0">
                <a:solidFill>
                  <a:srgbClr val="4E9359"/>
                </a:solidFill>
                <a:effectLst/>
                <a:latin typeface="Poppins" panose="00000500000000000000" pitchFamily="2" charset="0"/>
                <a:cs typeface="Poppins" panose="00000500000000000000" pitchFamily="2" charset="0"/>
              </a:rPr>
              <a:t>1</a:t>
            </a:r>
            <a:r>
              <a:rPr lang="en-US" b="0" i="0" dirty="0">
                <a:solidFill>
                  <a:srgbClr val="000000"/>
                </a:solidFill>
                <a:effectLst/>
                <a:latin typeface="Poppins" panose="00000500000000000000" pitchFamily="2" charset="0"/>
                <a:cs typeface="Poppins" panose="00000500000000000000" pitchFamily="2" charset="0"/>
              </a:rPr>
              <a:t>)); </a:t>
            </a:r>
          </a:p>
          <a:p>
            <a:r>
              <a:rPr lang="en-US" b="1" i="0" dirty="0">
                <a:solidFill>
                  <a:srgbClr val="4E9359"/>
                </a:solidFill>
                <a:effectLst/>
                <a:latin typeface="Poppins" panose="00000500000000000000" pitchFamily="2" charset="0"/>
                <a:cs typeface="Poppins" panose="00000500000000000000" pitchFamily="2" charset="0"/>
              </a:rPr>
              <a:t>Integer</a:t>
            </a:r>
            <a:r>
              <a:rPr lang="en-US" b="0" i="0" dirty="0">
                <a:solidFill>
                  <a:srgbClr val="000000"/>
                </a:solidFill>
                <a:effectLst/>
                <a:latin typeface="Poppins" panose="00000500000000000000" pitchFamily="2" charset="0"/>
                <a:cs typeface="Poppins" panose="00000500000000000000" pitchFamily="2" charset="0"/>
              </a:rPr>
              <a:t> </a:t>
            </a:r>
            <a:r>
              <a:rPr lang="en-US" b="0" i="0" dirty="0" err="1">
                <a:solidFill>
                  <a:srgbClr val="BC6060"/>
                </a:solidFill>
                <a:effectLst/>
                <a:latin typeface="Poppins" panose="00000500000000000000" pitchFamily="2" charset="0"/>
                <a:cs typeface="Poppins" panose="00000500000000000000" pitchFamily="2" charset="0"/>
              </a:rPr>
              <a:t>i</a:t>
            </a:r>
            <a:r>
              <a:rPr lang="en-US" b="0" i="0" dirty="0">
                <a:solidFill>
                  <a:srgbClr val="000000"/>
                </a:solidFill>
                <a:effectLst/>
                <a:latin typeface="Poppins" panose="00000500000000000000" pitchFamily="2" charset="0"/>
                <a:cs typeface="Poppins" panose="00000500000000000000" pitchFamily="2" charset="0"/>
              </a:rPr>
              <a:t> = </a:t>
            </a:r>
            <a:r>
              <a:rPr lang="en-US" b="0" i="0" dirty="0" err="1">
                <a:solidFill>
                  <a:srgbClr val="000000"/>
                </a:solidFill>
                <a:effectLst/>
                <a:latin typeface="Poppins" panose="00000500000000000000" pitchFamily="2" charset="0"/>
                <a:cs typeface="Poppins" panose="00000500000000000000" pitchFamily="2" charset="0"/>
              </a:rPr>
              <a:t>list.iterator</a:t>
            </a:r>
            <a:r>
              <a:rPr lang="en-US" b="0" i="0" dirty="0">
                <a:solidFill>
                  <a:srgbClr val="000000"/>
                </a:solidFill>
                <a:effectLst/>
                <a:latin typeface="Poppins" panose="00000500000000000000" pitchFamily="2" charset="0"/>
                <a:cs typeface="Poppins" panose="00000500000000000000" pitchFamily="2" charset="0"/>
              </a:rPr>
              <a:t>().next();</a:t>
            </a:r>
            <a:endParaRPr lang="en-US" dirty="0">
              <a:latin typeface="Poppins" panose="00000500000000000000" pitchFamily="2" charset="0"/>
              <a:cs typeface="Poppins" panose="00000500000000000000" pitchFamily="2" charset="0"/>
            </a:endParaRPr>
          </a:p>
        </p:txBody>
      </p:sp>
      <p:sp>
        <p:nvSpPr>
          <p:cNvPr id="17" name="Rectangle 16"/>
          <p:cNvSpPr>
            <a:spLocks noChangeArrowheads="1"/>
          </p:cNvSpPr>
          <p:nvPr/>
        </p:nvSpPr>
        <p:spPr bwMode="auto">
          <a:xfrm>
            <a:off x="1918069" y="2950233"/>
            <a:ext cx="5303923"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lang="en-US" altLang="en-US" dirty="0">
                <a:solidFill>
                  <a:srgbClr val="4A4A4A"/>
                </a:solidFill>
                <a:latin typeface="Poppins" panose="00000500000000000000" pitchFamily="2" charset="0"/>
                <a:cs typeface="Poppins" panose="00000500000000000000" pitchFamily="2" charset="0"/>
              </a:rPr>
              <a:t>The compiler will complain about the last line! It does not know what data type is actually returned. The compiler will require an explicit casting as written below:</a:t>
            </a:r>
          </a:p>
        </p:txBody>
      </p:sp>
      <p:sp>
        <p:nvSpPr>
          <p:cNvPr id="22" name="TextBox 21"/>
          <p:cNvSpPr txBox="1"/>
          <p:nvPr/>
        </p:nvSpPr>
        <p:spPr>
          <a:xfrm>
            <a:off x="2284030" y="3881612"/>
            <a:ext cx="4572000" cy="307777"/>
          </a:xfrm>
          <a:prstGeom prst="rect">
            <a:avLst/>
          </a:prstGeom>
          <a:solidFill>
            <a:schemeClr val="accent2">
              <a:lumMod val="20000"/>
              <a:lumOff val="80000"/>
            </a:schemeClr>
          </a:solidFill>
          <a:ln w="28575">
            <a:solidFill>
              <a:schemeClr val="accent1">
                <a:lumMod val="50000"/>
              </a:schemeClr>
            </a:solidFill>
          </a:ln>
        </p:spPr>
        <p:txBody>
          <a:bodyPr wrap="square">
            <a:spAutoFit/>
          </a:bodyPr>
          <a:lstStyle/>
          <a:p>
            <a:r>
              <a:rPr lang="sv-SE" b="1" i="0" dirty="0">
                <a:solidFill>
                  <a:srgbClr val="4E9359"/>
                </a:solidFill>
                <a:effectLst/>
                <a:latin typeface="Poppins" panose="00000500000000000000" pitchFamily="2" charset="0"/>
                <a:cs typeface="Poppins" panose="00000500000000000000" pitchFamily="2" charset="0"/>
              </a:rPr>
              <a:t>Integer i = (Integer) list.iterator.next();</a:t>
            </a:r>
            <a:endParaRPr lang="en-US" b="1" dirty="0">
              <a:latin typeface="Poppins" panose="00000500000000000000" pitchFamily="2" charset="0"/>
              <a:cs typeface="Poppins" panose="000005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18069" y="121335"/>
            <a:ext cx="5307863"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Why do you need Generics?</a:t>
            </a:r>
          </a:p>
        </p:txBody>
      </p:sp>
      <p:sp>
        <p:nvSpPr>
          <p:cNvPr id="17" name="Rectangle 16"/>
          <p:cNvSpPr>
            <a:spLocks noChangeArrowheads="1"/>
          </p:cNvSpPr>
          <p:nvPr/>
        </p:nvSpPr>
        <p:spPr bwMode="auto">
          <a:xfrm>
            <a:off x="635194" y="1770575"/>
            <a:ext cx="3664581" cy="1846659"/>
          </a:xfrm>
          <a:prstGeom prst="rect">
            <a:avLst/>
          </a:prstGeom>
          <a:solidFill>
            <a:schemeClr val="accent1">
              <a:lumMod val="20000"/>
              <a:lumOff val="80000"/>
            </a:schemeClr>
          </a:solidFill>
          <a:ln>
            <a:noFill/>
          </a:ln>
          <a:effec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endParaRPr lang="en-US" altLang="en-US" sz="1200" dirty="0">
              <a:solidFill>
                <a:srgbClr val="4A4A4A"/>
              </a:solidFill>
              <a:latin typeface="Poppins" panose="00000500000000000000" pitchFamily="2" charset="0"/>
              <a:cs typeface="Poppins"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sz="1200" dirty="0">
                <a:solidFill>
                  <a:srgbClr val="4A4A4A"/>
                </a:solidFill>
                <a:latin typeface="Poppins" panose="00000500000000000000" pitchFamily="2" charset="0"/>
                <a:cs typeface="Poppins" panose="00000500000000000000" pitchFamily="2" charset="0"/>
              </a:rPr>
              <a:t>There is nothing that could guarantee that the return type of the list is an Integer. The defined list could hold any object. We only know that we are retrieving a list by inspecting the context. When looking at types, it can only guarantee that it is an Object &amp; therefore </a:t>
            </a:r>
          </a:p>
          <a:p>
            <a:pPr marL="0" marR="0" lvl="0" indent="0" algn="ctr" defTabSz="914400" rtl="0" eaLnBrk="0" fontAlgn="base" latinLnBrk="0" hangingPunct="0">
              <a:lnSpc>
                <a:spcPct val="100000"/>
              </a:lnSpc>
              <a:spcBef>
                <a:spcPct val="0"/>
              </a:spcBef>
              <a:spcAft>
                <a:spcPct val="0"/>
              </a:spcAft>
              <a:buClrTx/>
              <a:buSzTx/>
              <a:buFontTx/>
              <a:buNone/>
            </a:pPr>
            <a:r>
              <a:rPr lang="en-US" altLang="en-US" sz="1200" dirty="0">
                <a:solidFill>
                  <a:srgbClr val="4A4A4A"/>
                </a:solidFill>
                <a:latin typeface="Poppins" panose="00000500000000000000" pitchFamily="2" charset="0"/>
                <a:cs typeface="Poppins" panose="00000500000000000000" pitchFamily="2" charset="0"/>
              </a:rPr>
              <a:t>requires an explicit cast to ensure that the type is safe.</a:t>
            </a:r>
          </a:p>
          <a:p>
            <a:pPr marL="0" marR="0" lvl="0" indent="0" algn="ctr" defTabSz="914400" rtl="0" eaLnBrk="0" fontAlgn="base" latinLnBrk="0" hangingPunct="0">
              <a:lnSpc>
                <a:spcPct val="100000"/>
              </a:lnSpc>
              <a:spcBef>
                <a:spcPct val="0"/>
              </a:spcBef>
              <a:spcAft>
                <a:spcPct val="0"/>
              </a:spcAft>
              <a:buClrTx/>
              <a:buSzTx/>
              <a:buFontTx/>
              <a:buNone/>
            </a:pPr>
            <a:endParaRPr lang="en-US" altLang="en-US" sz="1200" dirty="0">
              <a:solidFill>
                <a:srgbClr val="4A4A4A"/>
              </a:solidFill>
              <a:latin typeface="Poppins" panose="00000500000000000000" pitchFamily="2" charset="0"/>
              <a:cs typeface="Poppins" panose="00000500000000000000" pitchFamily="2" charset="0"/>
            </a:endParaRPr>
          </a:p>
        </p:txBody>
      </p:sp>
      <p:sp>
        <p:nvSpPr>
          <p:cNvPr id="22" name="TextBox 21"/>
          <p:cNvSpPr txBox="1"/>
          <p:nvPr/>
        </p:nvSpPr>
        <p:spPr>
          <a:xfrm>
            <a:off x="2284029" y="1084454"/>
            <a:ext cx="4572000" cy="307777"/>
          </a:xfrm>
          <a:prstGeom prst="rect">
            <a:avLst/>
          </a:prstGeom>
          <a:solidFill>
            <a:schemeClr val="accent2">
              <a:lumMod val="20000"/>
              <a:lumOff val="80000"/>
            </a:schemeClr>
          </a:solidFill>
          <a:ln w="28575">
            <a:solidFill>
              <a:schemeClr val="accent1">
                <a:lumMod val="50000"/>
              </a:schemeClr>
            </a:solidFill>
          </a:ln>
        </p:spPr>
        <p:txBody>
          <a:bodyPr wrap="square">
            <a:spAutoFit/>
          </a:bodyPr>
          <a:lstStyle/>
          <a:p>
            <a:pPr algn="ctr"/>
            <a:r>
              <a:rPr lang="sv-SE" b="1" i="0" dirty="0">
                <a:solidFill>
                  <a:srgbClr val="4E9359"/>
                </a:solidFill>
                <a:effectLst/>
                <a:latin typeface="Poppins" panose="00000500000000000000" pitchFamily="2" charset="0"/>
                <a:cs typeface="Poppins" panose="00000500000000000000" pitchFamily="2" charset="0"/>
              </a:rPr>
              <a:t>Integer i = (Integer) list.iterator.next();</a:t>
            </a:r>
            <a:endParaRPr lang="en-US" b="1" dirty="0">
              <a:latin typeface="Poppins" panose="00000500000000000000" pitchFamily="2" charset="0"/>
              <a:cs typeface="Poppins" panose="00000500000000000000" pitchFamily="2" charset="0"/>
            </a:endParaRPr>
          </a:p>
        </p:txBody>
      </p:sp>
      <p:sp>
        <p:nvSpPr>
          <p:cNvPr id="7" name="Rectangle 6"/>
          <p:cNvSpPr>
            <a:spLocks noChangeArrowheads="1"/>
          </p:cNvSpPr>
          <p:nvPr/>
        </p:nvSpPr>
        <p:spPr bwMode="auto">
          <a:xfrm>
            <a:off x="4738049" y="1770574"/>
            <a:ext cx="3770757" cy="1846659"/>
          </a:xfrm>
          <a:prstGeom prst="rect">
            <a:avLst/>
          </a:prstGeom>
          <a:solidFill>
            <a:schemeClr val="accent1">
              <a:lumMod val="20000"/>
              <a:lumOff val="80000"/>
            </a:schemeClr>
          </a:solidFill>
          <a:ln>
            <a:noFill/>
          </a:ln>
          <a:effec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endParaRPr lang="en-US" altLang="en-US" sz="1200" dirty="0">
              <a:solidFill>
                <a:srgbClr val="4A4A4A"/>
              </a:solidFill>
              <a:latin typeface="Poppins" panose="00000500000000000000" pitchFamily="2" charset="0"/>
              <a:cs typeface="Poppins"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sz="1200" dirty="0">
                <a:solidFill>
                  <a:srgbClr val="4A4A4A"/>
                </a:solidFill>
                <a:latin typeface="Poppins" panose="00000500000000000000" pitchFamily="2" charset="0"/>
                <a:cs typeface="Poppins" panose="00000500000000000000" pitchFamily="2" charset="0"/>
              </a:rPr>
              <a:t>This cast can be annoying as well. We know that the data type in this list is an Integer. The cast is also cluttering our code. It can cause type-related runtime errors if a programmer makes a mistake with the explicit casting. It would be easier if programmers could express their intention to use specific types &amp; the compiler ensured the correctness of such types. </a:t>
            </a:r>
          </a:p>
          <a:p>
            <a:pPr marL="0" marR="0" lvl="0" indent="0" algn="ctr" defTabSz="914400" rtl="0" eaLnBrk="0" fontAlgn="base" latinLnBrk="0" hangingPunct="0">
              <a:lnSpc>
                <a:spcPct val="100000"/>
              </a:lnSpc>
              <a:spcBef>
                <a:spcPct val="0"/>
              </a:spcBef>
              <a:spcAft>
                <a:spcPct val="0"/>
              </a:spcAft>
              <a:buClrTx/>
              <a:buSzTx/>
              <a:buFontTx/>
              <a:buNone/>
            </a:pPr>
            <a:endParaRPr lang="en-US" altLang="en-US" sz="1200" dirty="0">
              <a:solidFill>
                <a:srgbClr val="4A4A4A"/>
              </a:solidFill>
              <a:latin typeface="Poppins" panose="00000500000000000000" pitchFamily="2" charset="0"/>
              <a:cs typeface="Poppins" panose="00000500000000000000" pitchFamily="2" charset="0"/>
            </a:endParaRPr>
          </a:p>
        </p:txBody>
      </p:sp>
      <p:cxnSp>
        <p:nvCxnSpPr>
          <p:cNvPr id="8" name="Straight Arrow Connector 7"/>
          <p:cNvCxnSpPr/>
          <p:nvPr/>
        </p:nvCxnSpPr>
        <p:spPr>
          <a:xfrm flipV="1">
            <a:off x="6590000" y="3522997"/>
            <a:ext cx="0" cy="553412"/>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57857" y="4162700"/>
            <a:ext cx="3064286" cy="276999"/>
          </a:xfrm>
          <a:prstGeom prst="rect">
            <a:avLst/>
          </a:prstGeom>
          <a:solidFill>
            <a:schemeClr val="tx2">
              <a:lumMod val="95000"/>
            </a:schemeClr>
          </a:solidFill>
          <a:ln w="28575">
            <a:solidFill>
              <a:schemeClr val="bg2"/>
            </a:solidFill>
          </a:ln>
        </p:spPr>
        <p:txBody>
          <a:bodyPr wrap="square">
            <a:spAutoFit/>
          </a:bodyPr>
          <a:lstStyle/>
          <a:p>
            <a:pPr algn="ctr"/>
            <a:r>
              <a:rPr lang="sv-SE" sz="1200" i="0" dirty="0">
                <a:solidFill>
                  <a:schemeClr val="bg2"/>
                </a:solidFill>
                <a:effectLst/>
                <a:latin typeface="Poppins" panose="00000500000000000000" pitchFamily="2" charset="0"/>
                <a:cs typeface="Poppins" panose="00000500000000000000" pitchFamily="2" charset="0"/>
              </a:rPr>
              <a:t>This is the core idea behind Generics</a:t>
            </a:r>
            <a:endParaRPr lang="en-US" sz="1200" dirty="0">
              <a:solidFill>
                <a:schemeClr val="bg2"/>
              </a:solidFill>
              <a:latin typeface="Poppins" panose="00000500000000000000" pitchFamily="2" charset="0"/>
              <a:cs typeface="Poppins" panose="000005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18069" y="121335"/>
            <a:ext cx="5307863"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Why do you need Generics?</a:t>
            </a:r>
          </a:p>
        </p:txBody>
      </p:sp>
      <p:sp>
        <p:nvSpPr>
          <p:cNvPr id="22" name="TextBox 21"/>
          <p:cNvSpPr txBox="1"/>
          <p:nvPr/>
        </p:nvSpPr>
        <p:spPr>
          <a:xfrm>
            <a:off x="2284029" y="1131783"/>
            <a:ext cx="4572000" cy="307777"/>
          </a:xfrm>
          <a:prstGeom prst="rect">
            <a:avLst/>
          </a:prstGeom>
          <a:solidFill>
            <a:schemeClr val="accent2">
              <a:lumMod val="20000"/>
              <a:lumOff val="80000"/>
            </a:schemeClr>
          </a:solidFill>
          <a:ln w="28575">
            <a:solidFill>
              <a:schemeClr val="accent1">
                <a:lumMod val="50000"/>
              </a:schemeClr>
            </a:solidFill>
          </a:ln>
        </p:spPr>
        <p:txBody>
          <a:bodyPr wrap="square">
            <a:spAutoFit/>
          </a:bodyPr>
          <a:lstStyle/>
          <a:p>
            <a:pPr algn="ctr"/>
            <a:r>
              <a:rPr lang="sv-SE" b="1" i="0" dirty="0">
                <a:solidFill>
                  <a:srgbClr val="4E9359"/>
                </a:solidFill>
                <a:effectLst/>
                <a:latin typeface="Poppins" panose="00000500000000000000" pitchFamily="2" charset="0"/>
                <a:cs typeface="Poppins" panose="00000500000000000000" pitchFamily="2" charset="0"/>
              </a:rPr>
              <a:t>List&lt;Integer&gt; list = new LinkedList&lt;&gt;();</a:t>
            </a:r>
            <a:endParaRPr lang="en-US" b="1" dirty="0">
              <a:latin typeface="Poppins" panose="00000500000000000000" pitchFamily="2" charset="0"/>
              <a:cs typeface="Poppins" panose="00000500000000000000" pitchFamily="2" charset="0"/>
            </a:endParaRPr>
          </a:p>
        </p:txBody>
      </p:sp>
      <p:cxnSp>
        <p:nvCxnSpPr>
          <p:cNvPr id="8" name="Straight Arrow Connector 7"/>
          <p:cNvCxnSpPr/>
          <p:nvPr/>
        </p:nvCxnSpPr>
        <p:spPr>
          <a:xfrm flipV="1">
            <a:off x="3539674" y="1514810"/>
            <a:ext cx="0" cy="553412"/>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4029" y="2143964"/>
            <a:ext cx="3772037" cy="1384995"/>
          </a:xfrm>
          <a:prstGeom prst="rect">
            <a:avLst/>
          </a:prstGeom>
          <a:solidFill>
            <a:schemeClr val="tx2">
              <a:lumMod val="95000"/>
            </a:schemeClr>
          </a:solidFill>
          <a:ln w="28575">
            <a:noFill/>
          </a:ln>
        </p:spPr>
        <p:txBody>
          <a:bodyPr wrap="square">
            <a:spAutoFit/>
          </a:bodyPr>
          <a:lstStyle/>
          <a:p>
            <a:pPr algn="ctr"/>
            <a:r>
              <a:rPr lang="sv-SE" sz="1200" i="0" dirty="0">
                <a:solidFill>
                  <a:schemeClr val="bg2"/>
                </a:solidFill>
                <a:effectLst/>
                <a:latin typeface="Poppins" panose="00000500000000000000" pitchFamily="2" charset="0"/>
                <a:cs typeface="Poppins" panose="00000500000000000000" pitchFamily="2" charset="0"/>
              </a:rPr>
              <a:t>In this example, by adding the diamond operator &lt;&gt; containing the type, we narrow the specialization of this list to only </a:t>
            </a:r>
            <a:r>
              <a:rPr lang="sv-SE" sz="1200" b="1" i="0" dirty="0">
                <a:solidFill>
                  <a:schemeClr val="bg2"/>
                </a:solidFill>
                <a:effectLst/>
                <a:latin typeface="Poppins" panose="00000500000000000000" pitchFamily="2" charset="0"/>
                <a:cs typeface="Poppins" panose="00000500000000000000" pitchFamily="2" charset="0"/>
              </a:rPr>
              <a:t>Integer </a:t>
            </a:r>
            <a:r>
              <a:rPr lang="sv-SE" sz="1200" i="0" dirty="0">
                <a:solidFill>
                  <a:schemeClr val="bg2"/>
                </a:solidFill>
                <a:effectLst/>
                <a:latin typeface="Poppins" panose="00000500000000000000" pitchFamily="2" charset="0"/>
                <a:cs typeface="Poppins" panose="00000500000000000000" pitchFamily="2" charset="0"/>
              </a:rPr>
              <a:t>type. </a:t>
            </a:r>
          </a:p>
          <a:p>
            <a:pPr algn="ctr"/>
            <a:endParaRPr lang="sv-SE" sz="1200" dirty="0">
              <a:solidFill>
                <a:schemeClr val="bg2"/>
              </a:solidFill>
              <a:latin typeface="Poppins" panose="00000500000000000000" pitchFamily="2" charset="0"/>
              <a:cs typeface="Poppins" panose="00000500000000000000" pitchFamily="2" charset="0"/>
            </a:endParaRPr>
          </a:p>
          <a:p>
            <a:pPr algn="ctr"/>
            <a:r>
              <a:rPr lang="sv-SE" sz="1200" dirty="0">
                <a:solidFill>
                  <a:schemeClr val="bg2"/>
                </a:solidFill>
                <a:latin typeface="Poppins" panose="00000500000000000000" pitchFamily="2" charset="0"/>
                <a:cs typeface="Poppins" panose="00000500000000000000" pitchFamily="2" charset="0"/>
              </a:rPr>
              <a:t>Simply said, we </a:t>
            </a:r>
            <a:r>
              <a:rPr lang="sv-SE" sz="1200" b="1" dirty="0">
                <a:solidFill>
                  <a:schemeClr val="bg2"/>
                </a:solidFill>
                <a:latin typeface="Poppins" panose="00000500000000000000" pitchFamily="2" charset="0"/>
                <a:cs typeface="Poppins" panose="00000500000000000000" pitchFamily="2" charset="0"/>
              </a:rPr>
              <a:t>specify </a:t>
            </a:r>
            <a:r>
              <a:rPr lang="sv-SE" sz="1200" dirty="0">
                <a:solidFill>
                  <a:schemeClr val="bg2"/>
                </a:solidFill>
                <a:latin typeface="Poppins" panose="00000500000000000000" pitchFamily="2" charset="0"/>
                <a:cs typeface="Poppins" panose="00000500000000000000" pitchFamily="2" charset="0"/>
              </a:rPr>
              <a:t>the type held inside the list. The compiler can enforce the type at compile time. </a:t>
            </a:r>
            <a:endParaRPr lang="en-US" sz="1200" dirty="0">
              <a:solidFill>
                <a:schemeClr val="bg2"/>
              </a:solidFill>
              <a:latin typeface="Poppins" panose="00000500000000000000" pitchFamily="2" charset="0"/>
              <a:cs typeface="Poppins" panose="00000500000000000000" pitchFamily="2" charset="0"/>
            </a:endParaRPr>
          </a:p>
        </p:txBody>
      </p:sp>
      <p:sp>
        <p:nvSpPr>
          <p:cNvPr id="9" name="TextBox 8"/>
          <p:cNvSpPr txBox="1"/>
          <p:nvPr/>
        </p:nvSpPr>
        <p:spPr>
          <a:xfrm>
            <a:off x="6056066" y="2137952"/>
            <a:ext cx="2819982" cy="1384995"/>
          </a:xfrm>
          <a:prstGeom prst="rect">
            <a:avLst/>
          </a:prstGeom>
          <a:noFill/>
        </p:spPr>
        <p:txBody>
          <a:bodyPr wrap="square">
            <a:spAutoFit/>
          </a:bodyPr>
          <a:lstStyle/>
          <a:p>
            <a:pPr algn="ctr"/>
            <a:r>
              <a:rPr lang="sv-SE" dirty="0">
                <a:solidFill>
                  <a:schemeClr val="bg2"/>
                </a:solidFill>
                <a:latin typeface="Poppins" panose="00000500000000000000" pitchFamily="2" charset="0"/>
                <a:cs typeface="Poppins" panose="00000500000000000000" pitchFamily="2" charset="0"/>
              </a:rPr>
              <a:t>In small programs, this might seem like a minor thing. But in larger programs, this can add robustness &amp; make the program much easier to read!</a:t>
            </a:r>
            <a:endParaRPr lang="en-US" dirty="0"/>
          </a:p>
        </p:txBody>
      </p:sp>
      <p:pic>
        <p:nvPicPr>
          <p:cNvPr id="4" name="Picture 3"/>
          <p:cNvPicPr>
            <a:picLocks noChangeAspect="1"/>
          </p:cNvPicPr>
          <p:nvPr/>
        </p:nvPicPr>
        <p:blipFill>
          <a:blip r:embed="rId2"/>
          <a:stretch>
            <a:fillRect/>
          </a:stretch>
        </p:blipFill>
        <p:spPr>
          <a:xfrm>
            <a:off x="934594" y="2282870"/>
            <a:ext cx="1095157" cy="10951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412318" y="212077"/>
            <a:ext cx="6319359"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Type Parameters in Java Generics</a:t>
            </a:r>
          </a:p>
        </p:txBody>
      </p:sp>
      <p:sp>
        <p:nvSpPr>
          <p:cNvPr id="10" name="TextBox 9"/>
          <p:cNvSpPr txBox="1"/>
          <p:nvPr/>
        </p:nvSpPr>
        <p:spPr>
          <a:xfrm>
            <a:off x="3647824" y="2308222"/>
            <a:ext cx="1848346" cy="1323439"/>
          </a:xfrm>
          <a:prstGeom prst="rect">
            <a:avLst/>
          </a:prstGeom>
          <a:solidFill>
            <a:schemeClr val="accent1">
              <a:lumMod val="20000"/>
              <a:lumOff val="80000"/>
            </a:schemeClr>
          </a:solidFill>
          <a:ln w="28575">
            <a:solidFill>
              <a:schemeClr val="bg2"/>
            </a:solidFill>
          </a:ln>
        </p:spPr>
        <p:txBody>
          <a:bodyPr wrap="square">
            <a:spAutoFit/>
          </a:bodyPr>
          <a:lstStyle/>
          <a:p>
            <a:pPr marL="171450" indent="-171450">
              <a:buFont typeface="Arial" panose="020B0604020202020204" pitchFamily="34" charset="0"/>
              <a:buChar char="•"/>
            </a:pPr>
            <a:r>
              <a:rPr lang="en-US" sz="1600" i="0" dirty="0">
                <a:solidFill>
                  <a:schemeClr val="bg2"/>
                </a:solidFill>
                <a:effectLst/>
                <a:latin typeface="Poppins" panose="00000500000000000000" pitchFamily="2" charset="0"/>
                <a:cs typeface="Poppins" panose="00000500000000000000" pitchFamily="2" charset="0"/>
              </a:rPr>
              <a:t>T – Type</a:t>
            </a:r>
          </a:p>
          <a:p>
            <a:pPr marL="171450" indent="-171450">
              <a:buFont typeface="Arial" panose="020B0604020202020204" pitchFamily="34" charset="0"/>
              <a:buChar char="•"/>
            </a:pPr>
            <a:r>
              <a:rPr lang="en-US" sz="1600" i="0" dirty="0">
                <a:solidFill>
                  <a:schemeClr val="bg2"/>
                </a:solidFill>
                <a:effectLst/>
                <a:latin typeface="Poppins" panose="00000500000000000000" pitchFamily="2" charset="0"/>
                <a:cs typeface="Poppins" panose="00000500000000000000" pitchFamily="2" charset="0"/>
              </a:rPr>
              <a:t>E – Element</a:t>
            </a:r>
          </a:p>
          <a:p>
            <a:pPr marL="171450" indent="-171450">
              <a:buFont typeface="Arial" panose="020B0604020202020204" pitchFamily="34" charset="0"/>
              <a:buChar char="•"/>
            </a:pPr>
            <a:r>
              <a:rPr lang="en-US" sz="1600" i="0" dirty="0">
                <a:solidFill>
                  <a:schemeClr val="bg2"/>
                </a:solidFill>
                <a:effectLst/>
                <a:latin typeface="Poppins" panose="00000500000000000000" pitchFamily="2" charset="0"/>
                <a:cs typeface="Poppins" panose="00000500000000000000" pitchFamily="2" charset="0"/>
              </a:rPr>
              <a:t>K – Key</a:t>
            </a:r>
          </a:p>
          <a:p>
            <a:pPr marL="171450" indent="-171450">
              <a:buFont typeface="Arial" panose="020B0604020202020204" pitchFamily="34" charset="0"/>
              <a:buChar char="•"/>
            </a:pPr>
            <a:r>
              <a:rPr lang="en-US" sz="1600" i="0" dirty="0">
                <a:solidFill>
                  <a:schemeClr val="bg2"/>
                </a:solidFill>
                <a:effectLst/>
                <a:latin typeface="Poppins" panose="00000500000000000000" pitchFamily="2" charset="0"/>
                <a:cs typeface="Poppins" panose="00000500000000000000" pitchFamily="2" charset="0"/>
              </a:rPr>
              <a:t>N – Number</a:t>
            </a:r>
          </a:p>
          <a:p>
            <a:pPr marL="171450" indent="-171450">
              <a:buFont typeface="Arial" panose="020B0604020202020204" pitchFamily="34" charset="0"/>
              <a:buChar char="•"/>
            </a:pPr>
            <a:r>
              <a:rPr lang="en-US" sz="1600" i="0" dirty="0">
                <a:solidFill>
                  <a:schemeClr val="bg2"/>
                </a:solidFill>
                <a:effectLst/>
                <a:latin typeface="Poppins" panose="00000500000000000000" pitchFamily="2" charset="0"/>
                <a:cs typeface="Poppins" panose="00000500000000000000" pitchFamily="2" charset="0"/>
              </a:rPr>
              <a:t>V – Value</a:t>
            </a:r>
            <a:endParaRPr lang="en-US" sz="1600" dirty="0">
              <a:solidFill>
                <a:schemeClr val="bg2"/>
              </a:solidFill>
              <a:latin typeface="Poppins" panose="00000500000000000000" pitchFamily="2" charset="0"/>
              <a:cs typeface="Poppins" panose="00000500000000000000" pitchFamily="2" charset="0"/>
            </a:endParaRPr>
          </a:p>
        </p:txBody>
      </p:sp>
      <p:sp>
        <p:nvSpPr>
          <p:cNvPr id="9" name="TextBox 8"/>
          <p:cNvSpPr txBox="1"/>
          <p:nvPr/>
        </p:nvSpPr>
        <p:spPr>
          <a:xfrm>
            <a:off x="1636843" y="1183205"/>
            <a:ext cx="5870308" cy="738664"/>
          </a:xfrm>
          <a:prstGeom prst="rect">
            <a:avLst/>
          </a:prstGeom>
          <a:noFill/>
        </p:spPr>
        <p:txBody>
          <a:bodyPr wrap="square">
            <a:spAutoFit/>
          </a:bodyPr>
          <a:lstStyle/>
          <a:p>
            <a:pPr algn="ctr"/>
            <a:r>
              <a:rPr lang="en-US" dirty="0">
                <a:solidFill>
                  <a:schemeClr val="bg2"/>
                </a:solidFill>
                <a:latin typeface="Poppins" panose="00000500000000000000" pitchFamily="2" charset="0"/>
                <a:cs typeface="Poppins" panose="00000500000000000000" pitchFamily="2" charset="0"/>
              </a:rPr>
              <a:t>The type parameters naming conventions are important to learn generics thoroughly. The common type parameters are as follows: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311608" y="212077"/>
            <a:ext cx="4520789"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Advantages of Generics</a:t>
            </a:r>
          </a:p>
        </p:txBody>
      </p:sp>
      <p:sp>
        <p:nvSpPr>
          <p:cNvPr id="9" name="TextBox 8"/>
          <p:cNvSpPr txBox="1"/>
          <p:nvPr/>
        </p:nvSpPr>
        <p:spPr>
          <a:xfrm>
            <a:off x="1636846" y="1121808"/>
            <a:ext cx="5870308" cy="523220"/>
          </a:xfrm>
          <a:prstGeom prst="rect">
            <a:avLst/>
          </a:prstGeom>
          <a:noFill/>
        </p:spPr>
        <p:txBody>
          <a:bodyPr wrap="square">
            <a:spAutoFit/>
          </a:bodyPr>
          <a:lstStyle/>
          <a:p>
            <a:pPr algn="ctr"/>
            <a:r>
              <a:rPr lang="en-US" dirty="0">
                <a:solidFill>
                  <a:schemeClr val="bg2"/>
                </a:solidFill>
                <a:latin typeface="Poppins" panose="00000500000000000000" pitchFamily="2" charset="0"/>
                <a:cs typeface="Poppins" panose="00000500000000000000" pitchFamily="2" charset="0"/>
              </a:rPr>
              <a:t>Programs that use Generics has got many benefits over </a:t>
            </a:r>
            <a:br>
              <a:rPr lang="en-US" dirty="0">
                <a:solidFill>
                  <a:schemeClr val="bg2"/>
                </a:solidFill>
                <a:latin typeface="Poppins" panose="00000500000000000000" pitchFamily="2" charset="0"/>
                <a:cs typeface="Poppins" panose="00000500000000000000" pitchFamily="2" charset="0"/>
              </a:rPr>
            </a:br>
            <a:r>
              <a:rPr lang="en-US" dirty="0">
                <a:solidFill>
                  <a:schemeClr val="bg2"/>
                </a:solidFill>
                <a:latin typeface="Poppins" panose="00000500000000000000" pitchFamily="2" charset="0"/>
                <a:cs typeface="Poppins" panose="00000500000000000000" pitchFamily="2" charset="0"/>
              </a:rPr>
              <a:t>non-generic code. </a:t>
            </a:r>
            <a:endParaRPr lang="en-US" dirty="0"/>
          </a:p>
        </p:txBody>
      </p:sp>
      <p:grpSp>
        <p:nvGrpSpPr>
          <p:cNvPr id="5" name="Group 4"/>
          <p:cNvGrpSpPr/>
          <p:nvPr/>
        </p:nvGrpSpPr>
        <p:grpSpPr>
          <a:xfrm>
            <a:off x="1958659" y="2035194"/>
            <a:ext cx="5226675" cy="1770075"/>
            <a:chOff x="1296880" y="1086744"/>
            <a:chExt cx="4938682" cy="1770075"/>
          </a:xfrm>
        </p:grpSpPr>
        <p:sp>
          <p:nvSpPr>
            <p:cNvPr id="6" name="TextBox 5"/>
            <p:cNvSpPr txBox="1"/>
            <p:nvPr/>
          </p:nvSpPr>
          <p:spPr>
            <a:xfrm>
              <a:off x="1719841" y="1086744"/>
              <a:ext cx="4515721" cy="523220"/>
            </a:xfrm>
            <a:prstGeom prst="rect">
              <a:avLst/>
            </a:prstGeom>
            <a:solidFill>
              <a:schemeClr val="accent1">
                <a:lumMod val="20000"/>
                <a:lumOff val="80000"/>
              </a:schemeClr>
            </a:solidFill>
          </p:spPr>
          <p:txBody>
            <a:bodyPr wrap="square">
              <a:spAutoFit/>
            </a:bodyPr>
            <a:lstStyle/>
            <a:p>
              <a:r>
                <a:rPr lang="en-US" b="1" i="0" dirty="0">
                  <a:solidFill>
                    <a:srgbClr val="273239"/>
                  </a:solidFill>
                  <a:effectLst/>
                  <a:latin typeface="urw-din"/>
                </a:rPr>
                <a:t>Code Reuse:</a:t>
              </a:r>
              <a:r>
                <a:rPr lang="en-US" b="0" i="0" dirty="0">
                  <a:solidFill>
                    <a:srgbClr val="273239"/>
                  </a:solidFill>
                  <a:effectLst/>
                  <a:latin typeface="urw-din"/>
                </a:rPr>
                <a:t> We can write a method/class/interface once and use it for any type we want.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19841" y="2118155"/>
              <a:ext cx="4515720" cy="738664"/>
            </a:xfrm>
            <a:prstGeom prst="rect">
              <a:avLst/>
            </a:prstGeom>
            <a:solidFill>
              <a:schemeClr val="accent1">
                <a:lumMod val="20000"/>
                <a:lumOff val="80000"/>
              </a:schemeClr>
            </a:solidFill>
          </p:spPr>
          <p:txBody>
            <a:bodyPr wrap="square">
              <a:spAutoFit/>
            </a:bodyPr>
            <a:lstStyle/>
            <a:p>
              <a:r>
                <a:rPr lang="en-US" b="1" i="0" dirty="0">
                  <a:solidFill>
                    <a:srgbClr val="273239"/>
                  </a:solidFill>
                  <a:effectLst/>
                  <a:latin typeface="urw-din"/>
                </a:rPr>
                <a:t>Type Safety:</a:t>
              </a:r>
              <a:r>
                <a:rPr lang="en-US" b="0" i="0" dirty="0">
                  <a:solidFill>
                    <a:srgbClr val="273239"/>
                  </a:solidFill>
                  <a:effectLst/>
                  <a:latin typeface="urw-din"/>
                </a:rPr>
                <a:t> Generics make errors to appear compile time than at run time (It’s always better to know problems in your code at compile time rather than making your code fail at run time). </a:t>
              </a:r>
              <a:endParaRPr lang="en-US" b="1" dirty="0">
                <a:latin typeface="Times New Roman" panose="02020603050405020304" pitchFamily="18" charset="0"/>
                <a:cs typeface="Times New Roman" panose="02020603050405020304" pitchFamily="18" charset="0"/>
              </a:endParaRPr>
            </a:p>
          </p:txBody>
        </p:sp>
        <p:sp>
          <p:nvSpPr>
            <p:cNvPr id="11" name="Oval 10"/>
            <p:cNvSpPr/>
            <p:nvPr/>
          </p:nvSpPr>
          <p:spPr>
            <a:xfrm>
              <a:off x="1296881" y="1111553"/>
              <a:ext cx="469128" cy="473602"/>
            </a:xfrm>
            <a:prstGeom prst="ellipse">
              <a:avLst/>
            </a:prstGeom>
            <a:solidFill>
              <a:schemeClr val="tx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2"/>
                  </a:solidFill>
                </a:rPr>
                <a:t>1</a:t>
              </a:r>
            </a:p>
          </p:txBody>
        </p:sp>
        <p:sp>
          <p:nvSpPr>
            <p:cNvPr id="12" name="Oval 11"/>
            <p:cNvSpPr/>
            <p:nvPr/>
          </p:nvSpPr>
          <p:spPr>
            <a:xfrm>
              <a:off x="1296880" y="2236931"/>
              <a:ext cx="469128" cy="473603"/>
            </a:xfrm>
            <a:prstGeom prst="ellipse">
              <a:avLst/>
            </a:prstGeom>
            <a:solidFill>
              <a:schemeClr val="tx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2"/>
                  </a:solidFill>
                </a:rPr>
                <a:t>2</a:t>
              </a:r>
            </a:p>
          </p:txBody>
        </p:sp>
      </p:gr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815205" y="2446731"/>
            <a:ext cx="821641" cy="8402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639942" y="68482"/>
            <a:ext cx="5864106"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Properties of Generic Methods</a:t>
            </a:r>
          </a:p>
        </p:txBody>
      </p:sp>
      <p:sp>
        <p:nvSpPr>
          <p:cNvPr id="10" name="TextBox 9"/>
          <p:cNvSpPr txBox="1"/>
          <p:nvPr/>
        </p:nvSpPr>
        <p:spPr>
          <a:xfrm>
            <a:off x="1936297" y="1849684"/>
            <a:ext cx="5271395" cy="2677656"/>
          </a:xfrm>
          <a:prstGeom prst="rect">
            <a:avLst/>
          </a:prstGeom>
          <a:solidFill>
            <a:schemeClr val="tx2">
              <a:lumMod val="95000"/>
            </a:schemeClr>
          </a:solidFill>
          <a:ln w="38100">
            <a:solidFill>
              <a:schemeClr val="accent1">
                <a:lumMod val="20000"/>
                <a:lumOff val="80000"/>
              </a:schemeClr>
            </a:solidFill>
          </a:ln>
        </p:spPr>
        <p:txBody>
          <a:bodyPr wrap="square">
            <a:spAutoFit/>
          </a:bodyPr>
          <a:lstStyle/>
          <a:p>
            <a:pPr marL="285750" indent="-285750" algn="l">
              <a:buFont typeface="Wingdings" panose="05000000000000000000" pitchFamily="2" charset="2"/>
              <a:buChar char="§"/>
            </a:pPr>
            <a:r>
              <a:rPr lang="en-US" b="0" i="0" dirty="0">
                <a:solidFill>
                  <a:srgbClr val="000000"/>
                </a:solidFill>
                <a:effectLst/>
                <a:latin typeface="Raleway" pitchFamily="2" charset="0"/>
              </a:rPr>
              <a:t>Generic methods have a type parameter (the diamond operator enclosing the type) before the return type of the method declaration.</a:t>
            </a:r>
          </a:p>
          <a:p>
            <a:pPr marL="285750" indent="-285750" algn="l">
              <a:buFont typeface="Wingdings" panose="05000000000000000000" pitchFamily="2" charset="2"/>
              <a:buChar char="§"/>
            </a:pPr>
            <a:endParaRPr lang="en-US" b="0" i="0" dirty="0">
              <a:solidFill>
                <a:srgbClr val="000000"/>
              </a:solidFill>
              <a:effectLst/>
              <a:latin typeface="Raleway" pitchFamily="2" charset="0"/>
            </a:endParaRPr>
          </a:p>
          <a:p>
            <a:pPr marL="285750" indent="-285750" algn="l">
              <a:buFont typeface="Wingdings" panose="05000000000000000000" pitchFamily="2" charset="2"/>
              <a:buChar char="§"/>
            </a:pPr>
            <a:r>
              <a:rPr lang="en-US" b="0" i="0" dirty="0">
                <a:solidFill>
                  <a:srgbClr val="000000"/>
                </a:solidFill>
                <a:effectLst/>
                <a:latin typeface="Raleway" pitchFamily="2" charset="0"/>
              </a:rPr>
              <a:t>Type parameters can be bounded (we explain bounds later in this article).</a:t>
            </a:r>
          </a:p>
          <a:p>
            <a:pPr marL="285750" indent="-285750" algn="l">
              <a:buFont typeface="Wingdings" panose="05000000000000000000" pitchFamily="2" charset="2"/>
              <a:buChar char="§"/>
            </a:pPr>
            <a:endParaRPr lang="en-US" b="0" i="0" dirty="0">
              <a:solidFill>
                <a:srgbClr val="000000"/>
              </a:solidFill>
              <a:effectLst/>
              <a:latin typeface="Raleway" pitchFamily="2" charset="0"/>
            </a:endParaRPr>
          </a:p>
          <a:p>
            <a:pPr marL="285750" indent="-285750" algn="l">
              <a:buFont typeface="Wingdings" panose="05000000000000000000" pitchFamily="2" charset="2"/>
              <a:buChar char="§"/>
            </a:pPr>
            <a:r>
              <a:rPr lang="en-US" b="0" i="0" dirty="0">
                <a:solidFill>
                  <a:srgbClr val="000000"/>
                </a:solidFill>
                <a:effectLst/>
                <a:latin typeface="Raleway" pitchFamily="2" charset="0"/>
              </a:rPr>
              <a:t>Generic methods can have different type parameters separated by commas in the method signature.</a:t>
            </a:r>
          </a:p>
          <a:p>
            <a:pPr marL="285750" indent="-285750" algn="l">
              <a:buFont typeface="Wingdings" panose="05000000000000000000" pitchFamily="2" charset="2"/>
              <a:buChar char="§"/>
            </a:pPr>
            <a:endParaRPr lang="en-US" b="0" i="0" dirty="0">
              <a:solidFill>
                <a:srgbClr val="000000"/>
              </a:solidFill>
              <a:effectLst/>
              <a:latin typeface="Raleway" pitchFamily="2" charset="0"/>
            </a:endParaRPr>
          </a:p>
          <a:p>
            <a:pPr marL="285750" indent="-285750" algn="l">
              <a:buFont typeface="Wingdings" panose="05000000000000000000" pitchFamily="2" charset="2"/>
              <a:buChar char="§"/>
            </a:pPr>
            <a:r>
              <a:rPr lang="en-US" b="0" i="0" dirty="0">
                <a:solidFill>
                  <a:srgbClr val="000000"/>
                </a:solidFill>
                <a:effectLst/>
                <a:latin typeface="Raleway" pitchFamily="2" charset="0"/>
              </a:rPr>
              <a:t>Method body for a generic method is just like a normal method.</a:t>
            </a:r>
          </a:p>
        </p:txBody>
      </p:sp>
      <p:sp>
        <p:nvSpPr>
          <p:cNvPr id="9" name="TextBox 8"/>
          <p:cNvSpPr txBox="1"/>
          <p:nvPr/>
        </p:nvSpPr>
        <p:spPr>
          <a:xfrm>
            <a:off x="1492533" y="774417"/>
            <a:ext cx="6158921" cy="954107"/>
          </a:xfrm>
          <a:prstGeom prst="rect">
            <a:avLst/>
          </a:prstGeom>
          <a:noFill/>
        </p:spPr>
        <p:txBody>
          <a:bodyPr wrap="square">
            <a:spAutoFit/>
          </a:bodyPr>
          <a:lstStyle/>
          <a:p>
            <a:pPr algn="ctr"/>
            <a:r>
              <a:rPr lang="en-US" b="0" i="0" dirty="0">
                <a:solidFill>
                  <a:srgbClr val="000000"/>
                </a:solidFill>
                <a:effectLst/>
                <a:latin typeface="Raleway" pitchFamily="2" charset="0"/>
              </a:rPr>
              <a:t>We write generic methods with a single method declaration, and we can call them with </a:t>
            </a:r>
            <a:r>
              <a:rPr lang="en-US" b="1" i="0" dirty="0">
                <a:solidFill>
                  <a:srgbClr val="000000"/>
                </a:solidFill>
                <a:effectLst/>
                <a:latin typeface="Raleway" pitchFamily="2" charset="0"/>
              </a:rPr>
              <a:t>arguments of different types</a:t>
            </a:r>
            <a:r>
              <a:rPr lang="en-US" b="0" i="0" dirty="0">
                <a:solidFill>
                  <a:srgbClr val="000000"/>
                </a:solidFill>
                <a:effectLst/>
                <a:latin typeface="Raleway" pitchFamily="2" charset="0"/>
              </a:rPr>
              <a:t>. The compiler will ensure the correctness of whichever type we use. The following are some properties of generic methods:</a:t>
            </a:r>
            <a:endParaRPr lang="en-US" dirty="0"/>
          </a:p>
        </p:txBody>
      </p:sp>
      <p:pic>
        <p:nvPicPr>
          <p:cNvPr id="4" name="Picture 3"/>
          <p:cNvPicPr>
            <a:picLocks noChangeAspect="1"/>
          </p:cNvPicPr>
          <p:nvPr/>
        </p:nvPicPr>
        <p:blipFill>
          <a:blip r:embed="rId2"/>
          <a:stretch>
            <a:fillRect/>
          </a:stretch>
        </p:blipFill>
        <p:spPr>
          <a:xfrm>
            <a:off x="599546" y="2557172"/>
            <a:ext cx="1095157" cy="10951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762845" y="131476"/>
            <a:ext cx="3618299"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Bounded Generics</a:t>
            </a:r>
          </a:p>
        </p:txBody>
      </p:sp>
      <p:sp>
        <p:nvSpPr>
          <p:cNvPr id="10" name="TextBox 9"/>
          <p:cNvSpPr txBox="1"/>
          <p:nvPr/>
        </p:nvSpPr>
        <p:spPr>
          <a:xfrm>
            <a:off x="1442792" y="2471043"/>
            <a:ext cx="6258404" cy="954107"/>
          </a:xfrm>
          <a:prstGeom prst="rect">
            <a:avLst/>
          </a:prstGeom>
          <a:solidFill>
            <a:schemeClr val="tx2">
              <a:lumMod val="95000"/>
            </a:schemeClr>
          </a:solidFill>
          <a:ln w="38100">
            <a:solidFill>
              <a:schemeClr val="accent1">
                <a:lumMod val="20000"/>
                <a:lumOff val="80000"/>
              </a:schemeClr>
            </a:solidFill>
          </a:ln>
        </p:spPr>
        <p:txBody>
          <a:bodyPr wrap="square">
            <a:spAutoFit/>
          </a:bodyPr>
          <a:lstStyle/>
          <a:p>
            <a:pPr algn="l"/>
            <a:r>
              <a:rPr lang="fr-FR" b="1" i="0" dirty="0">
                <a:solidFill>
                  <a:srgbClr val="63B175"/>
                </a:solidFill>
                <a:effectLst/>
                <a:latin typeface="Source Code Pro" panose="020B0509030403020204" pitchFamily="49" charset="0"/>
              </a:rPr>
              <a:t>public</a:t>
            </a:r>
            <a:r>
              <a:rPr lang="fr-FR" b="0" i="0" dirty="0">
                <a:solidFill>
                  <a:srgbClr val="000000"/>
                </a:solidFill>
                <a:effectLst/>
                <a:latin typeface="Source Code Pro" panose="020B0509030403020204" pitchFamily="49" charset="0"/>
              </a:rPr>
              <a:t> &lt;T </a:t>
            </a:r>
            <a:r>
              <a:rPr lang="fr-FR" b="1" i="0" dirty="0" err="1">
                <a:solidFill>
                  <a:srgbClr val="63B175"/>
                </a:solidFill>
                <a:effectLst/>
                <a:latin typeface="Source Code Pro" panose="020B0509030403020204" pitchFamily="49" charset="0"/>
              </a:rPr>
              <a:t>extends</a:t>
            </a:r>
            <a:r>
              <a:rPr lang="fr-FR" b="0" i="0" dirty="0">
                <a:solidFill>
                  <a:srgbClr val="000000"/>
                </a:solidFill>
                <a:effectLst/>
                <a:latin typeface="Source Code Pro" panose="020B0509030403020204" pitchFamily="49" charset="0"/>
              </a:rPr>
              <a:t> </a:t>
            </a:r>
            <a:r>
              <a:rPr lang="fr-FR" b="1" i="0" dirty="0" err="1">
                <a:solidFill>
                  <a:srgbClr val="267438"/>
                </a:solidFill>
                <a:effectLst/>
                <a:latin typeface="Source Code Pro" panose="020B0509030403020204" pitchFamily="49" charset="0"/>
              </a:rPr>
              <a:t>Number</a:t>
            </a:r>
            <a:r>
              <a:rPr lang="fr-FR" b="0" i="0" dirty="0">
                <a:solidFill>
                  <a:srgbClr val="000000"/>
                </a:solidFill>
                <a:effectLst/>
                <a:latin typeface="Source Code Pro" panose="020B0509030403020204" pitchFamily="49" charset="0"/>
              </a:rPr>
              <a:t>&gt; List&lt;T&gt;</a:t>
            </a:r>
            <a:r>
              <a:rPr lang="fr-FR" b="1" i="0" dirty="0" err="1">
                <a:solidFill>
                  <a:srgbClr val="267438"/>
                </a:solidFill>
                <a:effectLst/>
                <a:latin typeface="Source Code Pro" panose="020B0509030403020204" pitchFamily="49" charset="0"/>
              </a:rPr>
              <a:t>fromArrayToList</a:t>
            </a:r>
            <a:r>
              <a:rPr lang="fr-FR" b="0" i="0" dirty="0">
                <a:solidFill>
                  <a:srgbClr val="000000"/>
                </a:solidFill>
                <a:effectLst/>
                <a:latin typeface="Source Code Pro" panose="020B0509030403020204" pitchFamily="49" charset="0"/>
              </a:rPr>
              <a:t>(T[] a) { ... </a:t>
            </a:r>
          </a:p>
          <a:p>
            <a:pPr algn="l"/>
            <a:endParaRPr lang="fr-FR" dirty="0">
              <a:latin typeface="Source Code Pro" panose="020B0509030403020204" pitchFamily="49" charset="0"/>
            </a:endParaRPr>
          </a:p>
          <a:p>
            <a:pPr algn="l"/>
            <a:r>
              <a:rPr lang="fr-FR" b="0" i="0" dirty="0">
                <a:solidFill>
                  <a:srgbClr val="000000"/>
                </a:solidFill>
                <a:effectLst/>
                <a:latin typeface="Source Code Pro" panose="020B0509030403020204" pitchFamily="49" charset="0"/>
              </a:rPr>
              <a:t>}</a:t>
            </a:r>
            <a:endParaRPr lang="en-US" b="0" i="0" dirty="0">
              <a:solidFill>
                <a:srgbClr val="000000"/>
              </a:solidFill>
              <a:effectLst/>
              <a:latin typeface="Raleway" pitchFamily="2" charset="0"/>
            </a:endParaRPr>
          </a:p>
        </p:txBody>
      </p:sp>
      <p:sp>
        <p:nvSpPr>
          <p:cNvPr id="9" name="TextBox 8"/>
          <p:cNvSpPr txBox="1"/>
          <p:nvPr/>
        </p:nvSpPr>
        <p:spPr>
          <a:xfrm>
            <a:off x="1381556" y="1076014"/>
            <a:ext cx="6380878" cy="1384995"/>
          </a:xfrm>
          <a:prstGeom prst="rect">
            <a:avLst/>
          </a:prstGeom>
          <a:noFill/>
        </p:spPr>
        <p:txBody>
          <a:bodyPr wrap="square">
            <a:spAutoFit/>
          </a:bodyPr>
          <a:lstStyle/>
          <a:p>
            <a:pPr algn="ctr"/>
            <a:r>
              <a:rPr lang="en-US" b="0" i="0" dirty="0">
                <a:solidFill>
                  <a:srgbClr val="000000"/>
                </a:solidFill>
                <a:effectLst/>
                <a:latin typeface="Raleway" pitchFamily="2" charset="0"/>
              </a:rPr>
              <a:t>Remember that type parameters can be bounded. Bounded means “restricted,” and we can restrict the types that a method accepts.</a:t>
            </a:r>
          </a:p>
          <a:p>
            <a:pPr algn="ctr"/>
            <a:endParaRPr lang="en-US" b="0" i="0" dirty="0">
              <a:solidFill>
                <a:srgbClr val="000000"/>
              </a:solidFill>
              <a:effectLst/>
              <a:latin typeface="Raleway" pitchFamily="2" charset="0"/>
            </a:endParaRPr>
          </a:p>
          <a:p>
            <a:pPr algn="ctr"/>
            <a:r>
              <a:rPr lang="en-US" b="0" i="0" dirty="0">
                <a:solidFill>
                  <a:srgbClr val="000000"/>
                </a:solidFill>
                <a:effectLst/>
                <a:latin typeface="Raleway" pitchFamily="2" charset="0"/>
              </a:rPr>
              <a:t>For example, we can specify that a method accepts a type and all its subclasses (upper bound) or a type and all its super classes (lower bound).</a:t>
            </a:r>
          </a:p>
          <a:p>
            <a:pPr algn="ctr"/>
            <a:endParaRPr lang="en-US" b="0" i="0" dirty="0">
              <a:solidFill>
                <a:srgbClr val="000000"/>
              </a:solidFill>
              <a:effectLst/>
              <a:latin typeface="Raleway" pitchFamily="2" charset="0"/>
            </a:endParaRPr>
          </a:p>
        </p:txBody>
      </p:sp>
      <p:sp>
        <p:nvSpPr>
          <p:cNvPr id="7" name="TextBox 6"/>
          <p:cNvSpPr txBox="1"/>
          <p:nvPr/>
        </p:nvSpPr>
        <p:spPr>
          <a:xfrm>
            <a:off x="2285994" y="3698154"/>
            <a:ext cx="4572000" cy="738664"/>
          </a:xfrm>
          <a:prstGeom prst="rect">
            <a:avLst/>
          </a:prstGeom>
          <a:solidFill>
            <a:schemeClr val="tx2">
              <a:lumMod val="95000"/>
            </a:schemeClr>
          </a:solidFill>
        </p:spPr>
        <p:txBody>
          <a:bodyPr wrap="square">
            <a:spAutoFit/>
          </a:bodyPr>
          <a:lstStyle/>
          <a:p>
            <a:r>
              <a:rPr lang="en-US" b="0" i="0" dirty="0">
                <a:solidFill>
                  <a:srgbClr val="000000"/>
                </a:solidFill>
                <a:effectLst/>
                <a:latin typeface="Raleway" pitchFamily="2" charset="0"/>
              </a:rPr>
              <a:t>We use the keyword </a:t>
            </a:r>
            <a:r>
              <a:rPr lang="en-US" b="1" i="0" dirty="0">
                <a:solidFill>
                  <a:srgbClr val="000000"/>
                </a:solidFill>
                <a:effectLst/>
                <a:latin typeface="Raleway" pitchFamily="2" charset="0"/>
              </a:rPr>
              <a:t>extends</a:t>
            </a:r>
            <a:r>
              <a:rPr lang="en-US" b="0" i="0" dirty="0">
                <a:solidFill>
                  <a:srgbClr val="000000"/>
                </a:solidFill>
                <a:effectLst/>
                <a:latin typeface="Raleway" pitchFamily="2" charset="0"/>
              </a:rPr>
              <a:t> here to mean that the type T extends the upper bound in case of a class or implements an upper bound in case of an interface.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Wrapper Classes in JAVA</a:t>
            </a:r>
          </a:p>
        </p:txBody>
      </p:sp>
      <p:grpSp>
        <p:nvGrpSpPr>
          <p:cNvPr id="5" name="Group 4">
            <a:extLst>
              <a:ext uri="{FF2B5EF4-FFF2-40B4-BE49-F238E27FC236}">
                <a16:creationId xmlns:a16="http://schemas.microsoft.com/office/drawing/2014/main" id="{01CAC578-2E88-0833-B3FD-FE746C2F2FD2}"/>
              </a:ext>
            </a:extLst>
          </p:cNvPr>
          <p:cNvGrpSpPr/>
          <p:nvPr/>
        </p:nvGrpSpPr>
        <p:grpSpPr>
          <a:xfrm>
            <a:off x="1905019" y="2295671"/>
            <a:ext cx="5469618" cy="1174168"/>
            <a:chOff x="1881868" y="1577873"/>
            <a:chExt cx="5469618" cy="1174168"/>
          </a:xfrm>
        </p:grpSpPr>
        <p:sp>
          <p:nvSpPr>
            <p:cNvPr id="4" name="Text Box 3"/>
            <p:cNvSpPr txBox="1"/>
            <p:nvPr/>
          </p:nvSpPr>
          <p:spPr>
            <a:xfrm>
              <a:off x="1926545" y="1577873"/>
              <a:ext cx="5380264" cy="1174168"/>
            </a:xfrm>
            <a:prstGeom prst="rect">
              <a:avLst/>
            </a:prstGeom>
            <a:noFill/>
          </p:spPr>
          <p:txBody>
            <a:bodyPr wrap="square" rtlCol="0" anchor="t">
              <a:spAutoFit/>
            </a:bodyPr>
            <a:lstStyle/>
            <a:p>
              <a:pPr algn="just">
                <a:lnSpc>
                  <a:spcPct val="150000"/>
                </a:lnSpc>
              </a:pPr>
              <a:r>
                <a:rPr lang="en-US" altLang="en-US" sz="1200" dirty="0">
                  <a:ln>
                    <a:noFill/>
                  </a:ln>
                  <a:solidFill>
                    <a:schemeClr val="bg2"/>
                  </a:solidFill>
                  <a:effectLst/>
                  <a:latin typeface="Poppins" panose="00000500000000000000" pitchFamily="2" charset="0"/>
                  <a:cs typeface="Poppins" panose="00000500000000000000" pitchFamily="2" charset="0"/>
                </a:rPr>
                <a:t>Since J2SE 5.0, autoboxing and unboxing feature convert primitives into objects and objects into primitives automatically. The automatic conversion of primitive into an object is known as autoboxing and vice-versa unboxing.</a:t>
              </a:r>
            </a:p>
          </p:txBody>
        </p:sp>
        <p:sp>
          <p:nvSpPr>
            <p:cNvPr id="3" name="Rectangle: Rounded Corners 2">
              <a:extLst>
                <a:ext uri="{FF2B5EF4-FFF2-40B4-BE49-F238E27FC236}">
                  <a16:creationId xmlns:a16="http://schemas.microsoft.com/office/drawing/2014/main" id="{B847FA2B-169F-1495-F3E3-1F43A058C7B4}"/>
                </a:ext>
              </a:extLst>
            </p:cNvPr>
            <p:cNvSpPr/>
            <p:nvPr/>
          </p:nvSpPr>
          <p:spPr>
            <a:xfrm>
              <a:off x="1881868" y="1577873"/>
              <a:ext cx="5469618" cy="1174168"/>
            </a:xfrm>
            <a:prstGeom prst="roundRect">
              <a:avLst>
                <a:gd name="adj" fmla="val 59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916D665C-D582-A6F9-D0C6-BC30A8F401E8}"/>
              </a:ext>
            </a:extLst>
          </p:cNvPr>
          <p:cNvGrpSpPr/>
          <p:nvPr/>
        </p:nvGrpSpPr>
        <p:grpSpPr>
          <a:xfrm>
            <a:off x="2263040" y="1375106"/>
            <a:ext cx="4617920" cy="596406"/>
            <a:chOff x="3897431" y="1019506"/>
            <a:chExt cx="4617920" cy="596406"/>
          </a:xfrm>
        </p:grpSpPr>
        <p:sp>
          <p:nvSpPr>
            <p:cNvPr id="7" name="Rectangle: Diagonal Corners Rounded 6">
              <a:extLst>
                <a:ext uri="{FF2B5EF4-FFF2-40B4-BE49-F238E27FC236}">
                  <a16:creationId xmlns:a16="http://schemas.microsoft.com/office/drawing/2014/main" id="{99322C3D-E7EA-DFB2-6792-0360554EED51}"/>
                </a:ext>
              </a:extLst>
            </p:cNvPr>
            <p:cNvSpPr/>
            <p:nvPr/>
          </p:nvSpPr>
          <p:spPr>
            <a:xfrm>
              <a:off x="3897431" y="1019506"/>
              <a:ext cx="4617920" cy="596406"/>
            </a:xfrm>
            <a:prstGeom prst="round2DiagRect">
              <a:avLst/>
            </a:prstGeom>
            <a:solidFill>
              <a:srgbClr val="D7F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50E54E1-62BD-8E57-AD4D-DD274E5779A8}"/>
                </a:ext>
              </a:extLst>
            </p:cNvPr>
            <p:cNvSpPr txBox="1"/>
            <p:nvPr/>
          </p:nvSpPr>
          <p:spPr>
            <a:xfrm>
              <a:off x="4033087" y="1056099"/>
              <a:ext cx="4482264" cy="523220"/>
            </a:xfrm>
            <a:prstGeom prst="rect">
              <a:avLst/>
            </a:prstGeom>
            <a:noFill/>
          </p:spPr>
          <p:txBody>
            <a:bodyPr wrap="square">
              <a:spAutoFit/>
            </a:bodyPr>
            <a:lstStyle/>
            <a:p>
              <a:r>
                <a:rPr lang="en-US" dirty="0">
                  <a:latin typeface="Lusitana" pitchFamily="2" charset="0"/>
                </a:rPr>
                <a:t>The wrapper class in Java provides the mechanism to convert primitive into object and object into primitive.</a:t>
              </a:r>
            </a:p>
          </p:txBody>
        </p:sp>
      </p:gr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976044" y="201277"/>
            <a:ext cx="3191899"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Multiple Bounds</a:t>
            </a:r>
          </a:p>
        </p:txBody>
      </p:sp>
      <p:sp>
        <p:nvSpPr>
          <p:cNvPr id="10" name="TextBox 9"/>
          <p:cNvSpPr txBox="1"/>
          <p:nvPr/>
        </p:nvSpPr>
        <p:spPr>
          <a:xfrm>
            <a:off x="2787515" y="1468887"/>
            <a:ext cx="3568958" cy="307777"/>
          </a:xfrm>
          <a:prstGeom prst="rect">
            <a:avLst/>
          </a:prstGeom>
          <a:solidFill>
            <a:schemeClr val="tx2">
              <a:lumMod val="95000"/>
            </a:schemeClr>
          </a:solidFill>
          <a:ln w="38100">
            <a:solidFill>
              <a:schemeClr val="accent1">
                <a:lumMod val="20000"/>
                <a:lumOff val="80000"/>
              </a:schemeClr>
            </a:solidFill>
          </a:ln>
        </p:spPr>
        <p:txBody>
          <a:bodyPr wrap="square">
            <a:spAutoFit/>
          </a:bodyPr>
          <a:lstStyle/>
          <a:p>
            <a:pPr algn="l"/>
            <a:r>
              <a:rPr lang="en-US" b="0" i="0" dirty="0">
                <a:solidFill>
                  <a:srgbClr val="000000"/>
                </a:solidFill>
                <a:effectLst/>
                <a:latin typeface="Source Code Pro" panose="020B0509030403020204" pitchFamily="49" charset="0"/>
              </a:rPr>
              <a:t>&lt;T </a:t>
            </a:r>
            <a:r>
              <a:rPr lang="en-US" b="1" i="0" dirty="0">
                <a:solidFill>
                  <a:srgbClr val="63B175"/>
                </a:solidFill>
                <a:effectLst/>
                <a:latin typeface="Source Code Pro" panose="020B0509030403020204" pitchFamily="49" charset="0"/>
              </a:rPr>
              <a:t>extends</a:t>
            </a:r>
            <a:r>
              <a:rPr lang="en-US" b="0" i="0" dirty="0">
                <a:solidFill>
                  <a:srgbClr val="000000"/>
                </a:solidFill>
                <a:effectLst/>
                <a:latin typeface="Source Code Pro" panose="020B0509030403020204" pitchFamily="49" charset="0"/>
              </a:rPr>
              <a:t> </a:t>
            </a:r>
            <a:r>
              <a:rPr lang="en-US" b="1" i="0" dirty="0">
                <a:solidFill>
                  <a:srgbClr val="267438"/>
                </a:solidFill>
                <a:effectLst/>
                <a:latin typeface="Source Code Pro" panose="020B0509030403020204" pitchFamily="49" charset="0"/>
              </a:rPr>
              <a:t>Number</a:t>
            </a:r>
            <a:r>
              <a:rPr lang="en-US" b="0" i="0" dirty="0">
                <a:solidFill>
                  <a:srgbClr val="000000"/>
                </a:solidFill>
                <a:effectLst/>
                <a:latin typeface="Source Code Pro" panose="020B0509030403020204" pitchFamily="49" charset="0"/>
              </a:rPr>
              <a:t> &amp; Comparable&gt;</a:t>
            </a:r>
            <a:endParaRPr lang="en-US" b="0" i="0" dirty="0">
              <a:solidFill>
                <a:srgbClr val="000000"/>
              </a:solidFill>
              <a:effectLst/>
              <a:latin typeface="Raleway" pitchFamily="2" charset="0"/>
            </a:endParaRPr>
          </a:p>
        </p:txBody>
      </p:sp>
      <p:sp>
        <p:nvSpPr>
          <p:cNvPr id="7" name="TextBox 6"/>
          <p:cNvSpPr txBox="1"/>
          <p:nvPr/>
        </p:nvSpPr>
        <p:spPr>
          <a:xfrm>
            <a:off x="2285994" y="2278014"/>
            <a:ext cx="4572000" cy="954107"/>
          </a:xfrm>
          <a:prstGeom prst="rect">
            <a:avLst/>
          </a:prstGeom>
          <a:solidFill>
            <a:schemeClr val="tx2">
              <a:lumMod val="95000"/>
            </a:schemeClr>
          </a:solidFill>
        </p:spPr>
        <p:txBody>
          <a:bodyPr wrap="square">
            <a:spAutoFit/>
          </a:bodyPr>
          <a:lstStyle/>
          <a:p>
            <a:pPr algn="ctr"/>
            <a:r>
              <a:rPr lang="en-US" b="0" i="0" dirty="0">
                <a:solidFill>
                  <a:srgbClr val="000000"/>
                </a:solidFill>
                <a:effectLst/>
                <a:latin typeface="Raleway" pitchFamily="2" charset="0"/>
              </a:rPr>
              <a:t>A type can also have multiple upper bounds. If one of the types that are extended by T is a class (e.g. Number), we have to put it first in the list of bounds. Otherwise, it will cause a compile-time error.</a:t>
            </a:r>
            <a:endParaRPr lang="en-US" dirty="0"/>
          </a:p>
        </p:txBody>
      </p:sp>
      <p:pic>
        <p:nvPicPr>
          <p:cNvPr id="3" name="Picture 2"/>
          <p:cNvPicPr>
            <a:picLocks noChangeAspect="1"/>
          </p:cNvPicPr>
          <p:nvPr/>
        </p:nvPicPr>
        <p:blipFill>
          <a:blip r:embed="rId2"/>
          <a:stretch>
            <a:fillRect/>
          </a:stretch>
        </p:blipFill>
        <p:spPr>
          <a:xfrm>
            <a:off x="1102866" y="2278014"/>
            <a:ext cx="1033062" cy="10330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4427" t="892"/>
          <a:stretch>
            <a:fillRect/>
          </a:stretch>
        </p:blipFill>
        <p:spPr>
          <a:xfrm>
            <a:off x="636066" y="2125385"/>
            <a:ext cx="860885" cy="892730"/>
          </a:xfrm>
          <a:prstGeom prst="rect">
            <a:avLst/>
          </a:prstGeom>
        </p:spPr>
      </p:pic>
      <p:sp>
        <p:nvSpPr>
          <p:cNvPr id="16" name="Rectangle 15"/>
          <p:cNvSpPr/>
          <p:nvPr/>
        </p:nvSpPr>
        <p:spPr>
          <a:xfrm>
            <a:off x="2270729" y="143645"/>
            <a:ext cx="4602542"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Wildcards with Generics</a:t>
            </a:r>
          </a:p>
        </p:txBody>
      </p:sp>
      <p:sp>
        <p:nvSpPr>
          <p:cNvPr id="7" name="TextBox 6"/>
          <p:cNvSpPr txBox="1"/>
          <p:nvPr/>
        </p:nvSpPr>
        <p:spPr>
          <a:xfrm>
            <a:off x="1736313" y="923865"/>
            <a:ext cx="5671374" cy="2246769"/>
          </a:xfrm>
          <a:prstGeom prst="rect">
            <a:avLst/>
          </a:prstGeom>
          <a:solidFill>
            <a:schemeClr val="tx2">
              <a:lumMod val="95000"/>
            </a:schemeClr>
          </a:solidFill>
        </p:spPr>
        <p:txBody>
          <a:bodyPr wrap="square">
            <a:spAutoFit/>
          </a:bodyPr>
          <a:lstStyle/>
          <a:p>
            <a:pPr algn="ctr"/>
            <a:r>
              <a:rPr lang="en-US" b="0" i="0" dirty="0">
                <a:solidFill>
                  <a:srgbClr val="000000"/>
                </a:solidFill>
                <a:effectLst/>
                <a:latin typeface="Raleway" pitchFamily="2" charset="0"/>
              </a:rPr>
              <a:t>Wildcards are represented by the question mark</a:t>
            </a:r>
            <a:r>
              <a:rPr lang="en-US" b="0" i="1" dirty="0">
                <a:solidFill>
                  <a:srgbClr val="000000"/>
                </a:solidFill>
                <a:effectLst/>
                <a:latin typeface="Raleway" pitchFamily="2" charset="0"/>
              </a:rPr>
              <a:t> </a:t>
            </a:r>
            <a:r>
              <a:rPr lang="en-US" b="1" i="1" dirty="0">
                <a:solidFill>
                  <a:srgbClr val="000000"/>
                </a:solidFill>
                <a:effectLst/>
                <a:latin typeface="Raleway" pitchFamily="2" charset="0"/>
              </a:rPr>
              <a:t>(</a:t>
            </a:r>
            <a:r>
              <a:rPr lang="en-US" b="1" i="1" dirty="0">
                <a:latin typeface="Raleway" pitchFamily="2" charset="0"/>
              </a:rPr>
              <a:t>?) </a:t>
            </a:r>
            <a:r>
              <a:rPr lang="en-US" b="0" i="0" dirty="0">
                <a:solidFill>
                  <a:srgbClr val="000000"/>
                </a:solidFill>
                <a:effectLst/>
                <a:latin typeface="Raleway" pitchFamily="2" charset="0"/>
              </a:rPr>
              <a:t>in Java, and we use them to </a:t>
            </a:r>
            <a:r>
              <a:rPr lang="en-US" b="1" i="0" dirty="0">
                <a:solidFill>
                  <a:srgbClr val="000000"/>
                </a:solidFill>
                <a:effectLst/>
                <a:latin typeface="Raleway" pitchFamily="2" charset="0"/>
              </a:rPr>
              <a:t>refer to an unknown type</a:t>
            </a:r>
            <a:r>
              <a:rPr lang="en-US" b="0" i="0" dirty="0">
                <a:solidFill>
                  <a:srgbClr val="000000"/>
                </a:solidFill>
                <a:effectLst/>
                <a:latin typeface="Raleway" pitchFamily="2" charset="0"/>
              </a:rPr>
              <a:t>. Wildcards are particularly useful with generics and can be used as a parameter type.</a:t>
            </a:r>
          </a:p>
          <a:p>
            <a:pPr algn="ctr"/>
            <a:endParaRPr lang="en-US" b="0" i="0" dirty="0">
              <a:solidFill>
                <a:srgbClr val="000000"/>
              </a:solidFill>
              <a:effectLst/>
              <a:latin typeface="Raleway" pitchFamily="2" charset="0"/>
            </a:endParaRPr>
          </a:p>
          <a:p>
            <a:pPr algn="ctr"/>
            <a:r>
              <a:rPr lang="en-US" b="0" i="0" dirty="0">
                <a:solidFill>
                  <a:srgbClr val="000000"/>
                </a:solidFill>
                <a:effectLst/>
                <a:latin typeface="Raleway" pitchFamily="2" charset="0"/>
              </a:rPr>
              <a:t>But first, there is an important note to consider. </a:t>
            </a:r>
            <a:r>
              <a:rPr lang="en-US" b="1" i="0" dirty="0">
                <a:solidFill>
                  <a:srgbClr val="000000"/>
                </a:solidFill>
                <a:effectLst/>
                <a:latin typeface="Raleway" pitchFamily="2" charset="0"/>
              </a:rPr>
              <a:t>We know that </a:t>
            </a:r>
            <a:r>
              <a:rPr lang="en-US" b="1" i="1" dirty="0">
                <a:solidFill>
                  <a:srgbClr val="000000"/>
                </a:solidFill>
                <a:effectLst/>
                <a:latin typeface="Raleway" pitchFamily="2" charset="0"/>
              </a:rPr>
              <a:t>Object</a:t>
            </a:r>
            <a:r>
              <a:rPr lang="en-US" b="1" i="0" dirty="0">
                <a:solidFill>
                  <a:srgbClr val="000000"/>
                </a:solidFill>
                <a:effectLst/>
                <a:latin typeface="Raleway" pitchFamily="2" charset="0"/>
              </a:rPr>
              <a:t> is the supertype of all Java classes.</a:t>
            </a:r>
            <a:r>
              <a:rPr lang="en-US" b="0" i="0" dirty="0">
                <a:solidFill>
                  <a:srgbClr val="000000"/>
                </a:solidFill>
                <a:effectLst/>
                <a:latin typeface="Raleway" pitchFamily="2" charset="0"/>
              </a:rPr>
              <a:t> </a:t>
            </a:r>
          </a:p>
          <a:p>
            <a:pPr algn="ctr"/>
            <a:endParaRPr lang="en-US" dirty="0">
              <a:latin typeface="Raleway" pitchFamily="2" charset="0"/>
            </a:endParaRPr>
          </a:p>
          <a:p>
            <a:pPr algn="ctr"/>
            <a:r>
              <a:rPr lang="en-US" b="0" i="0" dirty="0">
                <a:solidFill>
                  <a:srgbClr val="000000"/>
                </a:solidFill>
                <a:effectLst/>
                <a:latin typeface="Raleway" pitchFamily="2" charset="0"/>
              </a:rPr>
              <a:t>However, a collection of </a:t>
            </a:r>
            <a:r>
              <a:rPr lang="en-US" b="0" i="1" dirty="0">
                <a:solidFill>
                  <a:srgbClr val="000000"/>
                </a:solidFill>
                <a:effectLst/>
                <a:latin typeface="Raleway" pitchFamily="2" charset="0"/>
              </a:rPr>
              <a:t>Object</a:t>
            </a:r>
            <a:r>
              <a:rPr lang="en-US" b="0" i="0" dirty="0">
                <a:solidFill>
                  <a:srgbClr val="000000"/>
                </a:solidFill>
                <a:effectLst/>
                <a:latin typeface="Raleway" pitchFamily="2" charset="0"/>
              </a:rPr>
              <a:t> is not the supertype of any collection.</a:t>
            </a:r>
          </a:p>
        </p:txBody>
      </p:sp>
      <p:sp>
        <p:nvSpPr>
          <p:cNvPr id="8" name="TextBox 7"/>
          <p:cNvSpPr txBox="1"/>
          <p:nvPr/>
        </p:nvSpPr>
        <p:spPr>
          <a:xfrm>
            <a:off x="1855848" y="3366079"/>
            <a:ext cx="5432304" cy="1169551"/>
          </a:xfrm>
          <a:prstGeom prst="rect">
            <a:avLst/>
          </a:prstGeom>
          <a:noFill/>
        </p:spPr>
        <p:txBody>
          <a:bodyPr wrap="square">
            <a:spAutoFit/>
          </a:bodyPr>
          <a:lstStyle/>
          <a:p>
            <a:pPr algn="ctr"/>
            <a:r>
              <a:rPr lang="en-US" b="0" i="0" dirty="0">
                <a:solidFill>
                  <a:srgbClr val="000000"/>
                </a:solidFill>
                <a:effectLst/>
                <a:latin typeface="Raleway" pitchFamily="2" charset="0"/>
              </a:rPr>
              <a:t>For example, a </a:t>
            </a:r>
            <a:r>
              <a:rPr lang="en-US" b="0" i="1" dirty="0">
                <a:solidFill>
                  <a:srgbClr val="000000"/>
                </a:solidFill>
                <a:effectLst/>
                <a:latin typeface="Raleway" pitchFamily="2" charset="0"/>
              </a:rPr>
              <a:t>List</a:t>
            </a:r>
            <a:r>
              <a:rPr lang="en-US" b="1" i="1" dirty="0">
                <a:solidFill>
                  <a:srgbClr val="000000"/>
                </a:solidFill>
                <a:effectLst/>
                <a:latin typeface="Raleway" pitchFamily="2" charset="0"/>
              </a:rPr>
              <a:t>&lt;Object&gt;</a:t>
            </a:r>
            <a:r>
              <a:rPr lang="en-US" b="0" i="0" dirty="0">
                <a:solidFill>
                  <a:srgbClr val="000000"/>
                </a:solidFill>
                <a:effectLst/>
                <a:latin typeface="Raleway" pitchFamily="2" charset="0"/>
              </a:rPr>
              <a:t> is not the supertype of </a:t>
            </a:r>
            <a:r>
              <a:rPr lang="en-US" b="1" i="1" dirty="0">
                <a:solidFill>
                  <a:srgbClr val="000000"/>
                </a:solidFill>
                <a:effectLst/>
                <a:latin typeface="Raleway" pitchFamily="2" charset="0"/>
              </a:rPr>
              <a:t>List&lt;String&gt;</a:t>
            </a:r>
            <a:r>
              <a:rPr lang="en-US" b="1" i="0" dirty="0">
                <a:solidFill>
                  <a:srgbClr val="000000"/>
                </a:solidFill>
                <a:effectLst/>
                <a:latin typeface="Raleway" pitchFamily="2" charset="0"/>
              </a:rPr>
              <a:t>, </a:t>
            </a:r>
            <a:r>
              <a:rPr lang="en-US" b="0" i="0" dirty="0">
                <a:solidFill>
                  <a:srgbClr val="000000"/>
                </a:solidFill>
                <a:effectLst/>
                <a:latin typeface="Raleway" pitchFamily="2" charset="0"/>
              </a:rPr>
              <a:t>and assigning a variable of type </a:t>
            </a:r>
            <a:r>
              <a:rPr lang="en-US" b="1" i="1" dirty="0">
                <a:solidFill>
                  <a:srgbClr val="000000"/>
                </a:solidFill>
                <a:effectLst/>
                <a:latin typeface="Raleway" pitchFamily="2" charset="0"/>
              </a:rPr>
              <a:t>List&lt;Object&gt;</a:t>
            </a:r>
            <a:r>
              <a:rPr lang="en-US" b="1" i="0" dirty="0">
                <a:solidFill>
                  <a:srgbClr val="000000"/>
                </a:solidFill>
                <a:effectLst/>
                <a:latin typeface="Raleway" pitchFamily="2" charset="0"/>
              </a:rPr>
              <a:t> </a:t>
            </a:r>
            <a:r>
              <a:rPr lang="en-US" b="0" i="0" dirty="0">
                <a:solidFill>
                  <a:srgbClr val="000000"/>
                </a:solidFill>
                <a:effectLst/>
                <a:latin typeface="Raleway" pitchFamily="2" charset="0"/>
              </a:rPr>
              <a:t>to a variable of type </a:t>
            </a:r>
            <a:r>
              <a:rPr lang="en-US" b="1" i="1" dirty="0">
                <a:solidFill>
                  <a:srgbClr val="000000"/>
                </a:solidFill>
                <a:effectLst/>
                <a:latin typeface="Raleway" pitchFamily="2" charset="0"/>
              </a:rPr>
              <a:t>List&lt;String&gt;</a:t>
            </a:r>
            <a:r>
              <a:rPr lang="en-US" b="1" i="0" dirty="0">
                <a:solidFill>
                  <a:srgbClr val="000000"/>
                </a:solidFill>
                <a:effectLst/>
                <a:latin typeface="Raleway" pitchFamily="2" charset="0"/>
              </a:rPr>
              <a:t> </a:t>
            </a:r>
            <a:r>
              <a:rPr lang="en-US" b="0" i="0" dirty="0">
                <a:solidFill>
                  <a:srgbClr val="000000"/>
                </a:solidFill>
                <a:effectLst/>
                <a:latin typeface="Raleway" pitchFamily="2" charset="0"/>
              </a:rPr>
              <a:t>will cause a compiler error. This is to prevent possible conflicts that can happen if we add heterogeneous types to the same collection.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277416" y="143645"/>
            <a:ext cx="2589171"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Type Erasure</a:t>
            </a:r>
          </a:p>
        </p:txBody>
      </p:sp>
      <p:sp>
        <p:nvSpPr>
          <p:cNvPr id="7" name="TextBox 6"/>
          <p:cNvSpPr txBox="1"/>
          <p:nvPr/>
        </p:nvSpPr>
        <p:spPr>
          <a:xfrm>
            <a:off x="1736313" y="1340643"/>
            <a:ext cx="5671374" cy="2462213"/>
          </a:xfrm>
          <a:prstGeom prst="rect">
            <a:avLst/>
          </a:prstGeom>
          <a:solidFill>
            <a:schemeClr val="tx2">
              <a:lumMod val="95000"/>
            </a:schemeClr>
          </a:solidFill>
        </p:spPr>
        <p:txBody>
          <a:bodyPr wrap="square">
            <a:spAutoFit/>
          </a:bodyPr>
          <a:lstStyle/>
          <a:p>
            <a:pPr algn="ctr"/>
            <a:r>
              <a:rPr lang="en-US" b="1" i="0" dirty="0">
                <a:solidFill>
                  <a:srgbClr val="000000"/>
                </a:solidFill>
                <a:effectLst/>
                <a:latin typeface="Raleway" pitchFamily="2" charset="0"/>
              </a:rPr>
              <a:t>Generics</a:t>
            </a:r>
            <a:r>
              <a:rPr lang="en-US" b="0" i="0" dirty="0">
                <a:solidFill>
                  <a:srgbClr val="000000"/>
                </a:solidFill>
                <a:effectLst/>
                <a:latin typeface="Raleway" pitchFamily="2" charset="0"/>
              </a:rPr>
              <a:t> were added to Java to </a:t>
            </a:r>
            <a:r>
              <a:rPr lang="en-US" b="1" i="0" dirty="0">
                <a:solidFill>
                  <a:srgbClr val="000000"/>
                </a:solidFill>
                <a:effectLst/>
                <a:latin typeface="Raleway" pitchFamily="2" charset="0"/>
              </a:rPr>
              <a:t>ensure type safety</a:t>
            </a:r>
            <a:r>
              <a:rPr lang="en-US" b="0" i="0" dirty="0">
                <a:solidFill>
                  <a:srgbClr val="000000"/>
                </a:solidFill>
                <a:effectLst/>
                <a:latin typeface="Raleway" pitchFamily="2" charset="0"/>
              </a:rPr>
              <a:t>. And to </a:t>
            </a:r>
            <a:r>
              <a:rPr lang="en-US" b="1" i="0" dirty="0">
                <a:solidFill>
                  <a:srgbClr val="000000"/>
                </a:solidFill>
                <a:effectLst/>
                <a:latin typeface="Raleway" pitchFamily="2" charset="0"/>
              </a:rPr>
              <a:t>ensure </a:t>
            </a:r>
            <a:r>
              <a:rPr lang="en-US" b="0" i="0" dirty="0">
                <a:solidFill>
                  <a:srgbClr val="000000"/>
                </a:solidFill>
                <a:effectLst/>
                <a:latin typeface="Raleway" pitchFamily="2" charset="0"/>
              </a:rPr>
              <a:t>that generics </a:t>
            </a:r>
            <a:r>
              <a:rPr lang="en-US" b="1" i="0" dirty="0">
                <a:solidFill>
                  <a:srgbClr val="000000"/>
                </a:solidFill>
                <a:effectLst/>
                <a:latin typeface="Raleway" pitchFamily="2" charset="0"/>
              </a:rPr>
              <a:t>won't cause overhead </a:t>
            </a:r>
            <a:r>
              <a:rPr lang="en-US" b="0" i="0" dirty="0">
                <a:solidFill>
                  <a:srgbClr val="000000"/>
                </a:solidFill>
                <a:effectLst/>
                <a:latin typeface="Raleway" pitchFamily="2" charset="0"/>
              </a:rPr>
              <a:t>at runtime, the compiler applies a process called </a:t>
            </a:r>
            <a:r>
              <a:rPr lang="en-US" b="1" i="0" dirty="0">
                <a:solidFill>
                  <a:srgbClr val="000000"/>
                </a:solidFill>
                <a:effectLst/>
                <a:latin typeface="Raleway" pitchFamily="2" charset="0"/>
              </a:rPr>
              <a:t>type erasure </a:t>
            </a:r>
            <a:r>
              <a:rPr lang="en-US" b="0" i="0" dirty="0">
                <a:solidFill>
                  <a:srgbClr val="000000"/>
                </a:solidFill>
                <a:effectLst/>
                <a:latin typeface="Raleway" pitchFamily="2" charset="0"/>
              </a:rPr>
              <a:t>on generics at </a:t>
            </a:r>
            <a:r>
              <a:rPr lang="en-US" b="1" i="0" dirty="0">
                <a:solidFill>
                  <a:srgbClr val="000000"/>
                </a:solidFill>
                <a:effectLst/>
                <a:latin typeface="Raleway" pitchFamily="2" charset="0"/>
              </a:rPr>
              <a:t>compile</a:t>
            </a:r>
            <a:r>
              <a:rPr lang="en-US" b="0" i="0" dirty="0">
                <a:solidFill>
                  <a:srgbClr val="000000"/>
                </a:solidFill>
                <a:effectLst/>
                <a:latin typeface="Raleway" pitchFamily="2" charset="0"/>
              </a:rPr>
              <a:t> time.</a:t>
            </a:r>
          </a:p>
          <a:p>
            <a:pPr algn="ctr"/>
            <a:endParaRPr lang="en-US" b="0" i="0" dirty="0">
              <a:solidFill>
                <a:srgbClr val="000000"/>
              </a:solidFill>
              <a:effectLst/>
              <a:latin typeface="Raleway" pitchFamily="2" charset="0"/>
            </a:endParaRPr>
          </a:p>
          <a:p>
            <a:pPr algn="ctr"/>
            <a:r>
              <a:rPr lang="en-US" b="1" i="0" dirty="0">
                <a:solidFill>
                  <a:srgbClr val="000000"/>
                </a:solidFill>
                <a:effectLst/>
                <a:latin typeface="Raleway" pitchFamily="2" charset="0"/>
              </a:rPr>
              <a:t>Type erasure removes all type parameters and replaces them with their bounds</a:t>
            </a:r>
            <a:r>
              <a:rPr lang="en-US" b="0" i="0" dirty="0">
                <a:solidFill>
                  <a:srgbClr val="000000"/>
                </a:solidFill>
                <a:effectLst/>
                <a:latin typeface="Raleway" pitchFamily="2" charset="0"/>
              </a:rPr>
              <a:t> or with Object if the type parameter is unbounded. This way, the bytecode after compilation contains only normal classes, interfaces and methods, ensuring that no new types are produced. Proper casting is applied as well to the Object type at compile time.</a:t>
            </a:r>
          </a:p>
        </p:txBody>
      </p:sp>
      <p:pic>
        <p:nvPicPr>
          <p:cNvPr id="3" name="Picture 2"/>
          <p:cNvPicPr>
            <a:picLocks noChangeAspect="1"/>
          </p:cNvPicPr>
          <p:nvPr/>
        </p:nvPicPr>
        <p:blipFill rotWithShape="1">
          <a:blip r:embed="rId2"/>
          <a:srcRect l="832" t="2791" r="1407" b="7583"/>
          <a:stretch>
            <a:fillRect/>
          </a:stretch>
        </p:blipFill>
        <p:spPr>
          <a:xfrm>
            <a:off x="600292" y="2440115"/>
            <a:ext cx="914401" cy="88546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41372" y="143645"/>
            <a:ext cx="6061275"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Generics &amp; Primitive Data Types</a:t>
            </a:r>
          </a:p>
        </p:txBody>
      </p:sp>
      <p:sp>
        <p:nvSpPr>
          <p:cNvPr id="7" name="TextBox 6"/>
          <p:cNvSpPr txBox="1"/>
          <p:nvPr/>
        </p:nvSpPr>
        <p:spPr>
          <a:xfrm>
            <a:off x="1541361" y="807742"/>
            <a:ext cx="6061275" cy="523220"/>
          </a:xfrm>
          <a:prstGeom prst="rect">
            <a:avLst/>
          </a:prstGeom>
          <a:solidFill>
            <a:schemeClr val="tx2">
              <a:lumMod val="95000"/>
            </a:schemeClr>
          </a:solidFill>
        </p:spPr>
        <p:txBody>
          <a:bodyPr wrap="square">
            <a:spAutoFit/>
          </a:bodyPr>
          <a:lstStyle/>
          <a:p>
            <a:pPr algn="ctr"/>
            <a:r>
              <a:rPr lang="en-US" i="0" dirty="0">
                <a:solidFill>
                  <a:srgbClr val="000000"/>
                </a:solidFill>
                <a:effectLst/>
                <a:latin typeface="Raleway" pitchFamily="2" charset="0"/>
              </a:rPr>
              <a:t>One restriction of generics in Java is that the type parameter cannot be a primitive type.</a:t>
            </a:r>
          </a:p>
        </p:txBody>
      </p:sp>
      <p:sp>
        <p:nvSpPr>
          <p:cNvPr id="6" name="TextBox 5"/>
          <p:cNvSpPr txBox="1"/>
          <p:nvPr/>
        </p:nvSpPr>
        <p:spPr>
          <a:xfrm>
            <a:off x="2285998" y="1420587"/>
            <a:ext cx="4572000" cy="307777"/>
          </a:xfrm>
          <a:prstGeom prst="rect">
            <a:avLst/>
          </a:prstGeom>
          <a:noFill/>
        </p:spPr>
        <p:txBody>
          <a:bodyPr wrap="square">
            <a:spAutoFit/>
          </a:bodyPr>
          <a:lstStyle/>
          <a:p>
            <a:pPr algn="ctr"/>
            <a:r>
              <a:rPr lang="en-US" b="1" i="0" dirty="0">
                <a:solidFill>
                  <a:srgbClr val="000000"/>
                </a:solidFill>
                <a:effectLst/>
                <a:latin typeface="Raleway" pitchFamily="2" charset="0"/>
              </a:rPr>
              <a:t>For example, the following doesn't compile:</a:t>
            </a:r>
            <a:endParaRPr lang="en-US" b="0" i="0" dirty="0">
              <a:solidFill>
                <a:srgbClr val="000000"/>
              </a:solidFill>
              <a:effectLst/>
              <a:latin typeface="Raleway" pitchFamily="2" charset="0"/>
            </a:endParaRPr>
          </a:p>
        </p:txBody>
      </p:sp>
      <p:sp>
        <p:nvSpPr>
          <p:cNvPr id="8" name="TextBox 7"/>
          <p:cNvSpPr txBox="1"/>
          <p:nvPr/>
        </p:nvSpPr>
        <p:spPr>
          <a:xfrm>
            <a:off x="673583" y="1917481"/>
            <a:ext cx="3947277" cy="523220"/>
          </a:xfrm>
          <a:prstGeom prst="rect">
            <a:avLst/>
          </a:prstGeom>
          <a:solidFill>
            <a:schemeClr val="accent1">
              <a:lumMod val="20000"/>
              <a:lumOff val="80000"/>
            </a:schemeClr>
          </a:solidFill>
        </p:spPr>
        <p:txBody>
          <a:bodyPr wrap="square">
            <a:spAutoFit/>
          </a:bodyPr>
          <a:lstStyle/>
          <a:p>
            <a:r>
              <a:rPr lang="en-US" b="0" i="0" dirty="0">
                <a:solidFill>
                  <a:srgbClr val="000000"/>
                </a:solidFill>
                <a:effectLst/>
                <a:latin typeface="Source Code Pro" panose="020B0509030403020204" pitchFamily="49" charset="0"/>
              </a:rPr>
              <a:t>List&lt;</a:t>
            </a:r>
            <a:r>
              <a:rPr lang="en-US" b="1" i="0" dirty="0">
                <a:solidFill>
                  <a:srgbClr val="4E9359"/>
                </a:solidFill>
                <a:effectLst/>
                <a:latin typeface="Source Code Pro" panose="020B0509030403020204" pitchFamily="49" charset="0"/>
              </a:rPr>
              <a:t>int</a:t>
            </a:r>
            <a:r>
              <a:rPr lang="en-US" b="0" i="0" dirty="0">
                <a:solidFill>
                  <a:srgbClr val="000000"/>
                </a:solidFill>
                <a:effectLst/>
                <a:latin typeface="Source Code Pro" panose="020B0509030403020204" pitchFamily="49" charset="0"/>
              </a:rPr>
              <a:t>&gt; list = </a:t>
            </a:r>
            <a:r>
              <a:rPr lang="en-US" b="1" i="0" dirty="0">
                <a:solidFill>
                  <a:srgbClr val="63B175"/>
                </a:solidFill>
                <a:effectLst/>
                <a:latin typeface="Source Code Pro" panose="020B0509030403020204" pitchFamily="49" charset="0"/>
              </a:rPr>
              <a:t>new</a:t>
            </a:r>
            <a:r>
              <a:rPr lang="en-US" b="0" i="0" dirty="0">
                <a:solidFill>
                  <a:srgbClr val="000000"/>
                </a:solidFill>
                <a:effectLst/>
                <a:latin typeface="Source Code Pro" panose="020B0509030403020204" pitchFamily="49" charset="0"/>
              </a:rPr>
              <a:t> </a:t>
            </a:r>
            <a:r>
              <a:rPr lang="en-US" b="1" i="0" dirty="0" err="1">
                <a:solidFill>
                  <a:srgbClr val="267438"/>
                </a:solidFill>
                <a:effectLst/>
                <a:latin typeface="Source Code Pro" panose="020B0509030403020204" pitchFamily="49" charset="0"/>
              </a:rPr>
              <a:t>ArrayList</a:t>
            </a:r>
            <a:r>
              <a:rPr lang="en-US" b="0" i="0" dirty="0">
                <a:solidFill>
                  <a:srgbClr val="000000"/>
                </a:solidFill>
                <a:effectLst/>
                <a:latin typeface="Source Code Pro" panose="020B0509030403020204" pitchFamily="49" charset="0"/>
              </a:rPr>
              <a:t>&lt;&gt;(); </a:t>
            </a:r>
          </a:p>
          <a:p>
            <a:r>
              <a:rPr lang="en-US" b="0" i="0" dirty="0" err="1">
                <a:solidFill>
                  <a:srgbClr val="000000"/>
                </a:solidFill>
                <a:effectLst/>
                <a:latin typeface="Source Code Pro" panose="020B0509030403020204" pitchFamily="49" charset="0"/>
              </a:rPr>
              <a:t>list.add</a:t>
            </a:r>
            <a:r>
              <a:rPr lang="en-US" b="0" i="0" dirty="0">
                <a:solidFill>
                  <a:srgbClr val="000000"/>
                </a:solidFill>
                <a:effectLst/>
                <a:latin typeface="Source Code Pro" panose="020B0509030403020204" pitchFamily="49" charset="0"/>
              </a:rPr>
              <a:t>(</a:t>
            </a:r>
            <a:r>
              <a:rPr lang="en-US" b="0" i="0" dirty="0">
                <a:solidFill>
                  <a:srgbClr val="4E9359"/>
                </a:solidFill>
                <a:effectLst/>
                <a:latin typeface="Source Code Pro" panose="020B0509030403020204" pitchFamily="49" charset="0"/>
              </a:rPr>
              <a:t>17</a:t>
            </a:r>
            <a:r>
              <a:rPr lang="en-US" b="0" i="0" dirty="0">
                <a:solidFill>
                  <a:srgbClr val="000000"/>
                </a:solidFill>
                <a:effectLst/>
                <a:latin typeface="Source Code Pro" panose="020B0509030403020204" pitchFamily="49" charset="0"/>
              </a:rPr>
              <a:t>);</a:t>
            </a:r>
            <a:endParaRPr lang="en-US" i="0" dirty="0">
              <a:solidFill>
                <a:srgbClr val="000000"/>
              </a:solidFill>
              <a:effectLst/>
              <a:latin typeface="Raleway" pitchFamily="2" charset="0"/>
            </a:endParaRPr>
          </a:p>
        </p:txBody>
      </p:sp>
      <p:sp>
        <p:nvSpPr>
          <p:cNvPr id="9" name="TextBox 8"/>
          <p:cNvSpPr txBox="1"/>
          <p:nvPr/>
        </p:nvSpPr>
        <p:spPr>
          <a:xfrm>
            <a:off x="673582" y="2571750"/>
            <a:ext cx="3947277" cy="1384995"/>
          </a:xfrm>
          <a:prstGeom prst="rect">
            <a:avLst/>
          </a:prstGeom>
          <a:solidFill>
            <a:schemeClr val="tx2">
              <a:lumMod val="95000"/>
            </a:schemeClr>
          </a:solidFill>
          <a:ln w="12700">
            <a:solidFill>
              <a:schemeClr val="bg2"/>
            </a:solidFill>
          </a:ln>
        </p:spPr>
        <p:txBody>
          <a:bodyPr wrap="square">
            <a:spAutoFit/>
          </a:bodyPr>
          <a:lstStyle/>
          <a:p>
            <a:pPr algn="ctr"/>
            <a:r>
              <a:rPr lang="en-US" b="0" i="0" dirty="0">
                <a:solidFill>
                  <a:srgbClr val="000000"/>
                </a:solidFill>
                <a:effectLst/>
                <a:latin typeface="Raleway" pitchFamily="2" charset="0"/>
              </a:rPr>
              <a:t>To understand why primitive data types don't work, let's remember that </a:t>
            </a:r>
            <a:r>
              <a:rPr lang="en-US" b="1" i="0" dirty="0">
                <a:solidFill>
                  <a:srgbClr val="000000"/>
                </a:solidFill>
                <a:effectLst/>
                <a:latin typeface="Raleway" pitchFamily="2" charset="0"/>
              </a:rPr>
              <a:t>generics are a compile-time feature</a:t>
            </a:r>
            <a:r>
              <a:rPr lang="en-US" b="0" i="0" dirty="0">
                <a:solidFill>
                  <a:srgbClr val="000000"/>
                </a:solidFill>
                <a:effectLst/>
                <a:latin typeface="Raleway" pitchFamily="2" charset="0"/>
              </a:rPr>
              <a:t>, meaning the type parameter is erased and all generic types are implemented as type </a:t>
            </a:r>
            <a:r>
              <a:rPr lang="en-US" b="1" i="1" dirty="0">
                <a:solidFill>
                  <a:srgbClr val="000000"/>
                </a:solidFill>
                <a:effectLst/>
                <a:latin typeface="Raleway" pitchFamily="2" charset="0"/>
              </a:rPr>
              <a:t>Object</a:t>
            </a:r>
            <a:r>
              <a:rPr lang="en-US" b="0" i="0" dirty="0">
                <a:solidFill>
                  <a:srgbClr val="000000"/>
                </a:solidFill>
                <a:effectLst/>
                <a:latin typeface="Raleway" pitchFamily="2" charset="0"/>
              </a:rPr>
              <a:t>.</a:t>
            </a:r>
          </a:p>
          <a:p>
            <a:pPr algn="ctr"/>
            <a:r>
              <a:rPr lang="en-US" b="0" i="0" dirty="0">
                <a:solidFill>
                  <a:srgbClr val="000000"/>
                </a:solidFill>
                <a:effectLst/>
                <a:latin typeface="Raleway" pitchFamily="2" charset="0"/>
              </a:rPr>
              <a:t>Let's look at the </a:t>
            </a:r>
            <a:r>
              <a:rPr lang="en-US" b="1" i="1" dirty="0">
                <a:solidFill>
                  <a:srgbClr val="000000"/>
                </a:solidFill>
                <a:effectLst/>
                <a:latin typeface="Raleway" pitchFamily="2" charset="0"/>
              </a:rPr>
              <a:t>add</a:t>
            </a:r>
            <a:r>
              <a:rPr lang="en-US" b="0" i="0" dirty="0">
                <a:solidFill>
                  <a:srgbClr val="000000"/>
                </a:solidFill>
                <a:effectLst/>
                <a:latin typeface="Raleway" pitchFamily="2" charset="0"/>
              </a:rPr>
              <a:t> method of a list:</a:t>
            </a:r>
          </a:p>
        </p:txBody>
      </p:sp>
      <p:cxnSp>
        <p:nvCxnSpPr>
          <p:cNvPr id="10" name="Straight Arrow Connector 9"/>
          <p:cNvCxnSpPr/>
          <p:nvPr/>
        </p:nvCxnSpPr>
        <p:spPr>
          <a:xfrm>
            <a:off x="4620859" y="3173990"/>
            <a:ext cx="837618" cy="0"/>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31772" y="2912380"/>
            <a:ext cx="3287651" cy="523220"/>
          </a:xfrm>
          <a:prstGeom prst="rect">
            <a:avLst/>
          </a:prstGeom>
          <a:solidFill>
            <a:schemeClr val="accent1">
              <a:lumMod val="20000"/>
              <a:lumOff val="80000"/>
            </a:schemeClr>
          </a:solidFill>
        </p:spPr>
        <p:txBody>
          <a:bodyPr wrap="square">
            <a:spAutoFit/>
          </a:bodyPr>
          <a:lstStyle/>
          <a:p>
            <a:r>
              <a:rPr lang="en-US" b="0" i="0" dirty="0">
                <a:solidFill>
                  <a:srgbClr val="000000"/>
                </a:solidFill>
                <a:effectLst/>
                <a:latin typeface="Source Code Pro" panose="020B0509030403020204" pitchFamily="49" charset="0"/>
              </a:rPr>
              <a:t>List&lt;Integer&gt; list = </a:t>
            </a:r>
            <a:r>
              <a:rPr lang="en-US" b="1" i="0" dirty="0">
                <a:solidFill>
                  <a:srgbClr val="63B175"/>
                </a:solidFill>
                <a:effectLst/>
                <a:latin typeface="Source Code Pro" panose="020B0509030403020204" pitchFamily="49" charset="0"/>
              </a:rPr>
              <a:t>new</a:t>
            </a:r>
            <a:r>
              <a:rPr lang="en-US" b="0" i="0" dirty="0">
                <a:solidFill>
                  <a:srgbClr val="000000"/>
                </a:solidFill>
                <a:effectLst/>
                <a:latin typeface="Source Code Pro" panose="020B0509030403020204" pitchFamily="49" charset="0"/>
              </a:rPr>
              <a:t> </a:t>
            </a:r>
            <a:r>
              <a:rPr lang="en-US" b="1" i="0" dirty="0" err="1">
                <a:solidFill>
                  <a:srgbClr val="267438"/>
                </a:solidFill>
                <a:effectLst/>
                <a:latin typeface="Source Code Pro" panose="020B0509030403020204" pitchFamily="49" charset="0"/>
              </a:rPr>
              <a:t>ArrayList</a:t>
            </a:r>
            <a:r>
              <a:rPr lang="en-US" b="0" i="0" dirty="0">
                <a:solidFill>
                  <a:srgbClr val="000000"/>
                </a:solidFill>
                <a:effectLst/>
                <a:latin typeface="Source Code Pro" panose="020B0509030403020204" pitchFamily="49" charset="0"/>
              </a:rPr>
              <a:t>&lt;&gt;(); </a:t>
            </a:r>
            <a:r>
              <a:rPr lang="en-US" b="0" i="0" dirty="0" err="1">
                <a:solidFill>
                  <a:srgbClr val="000000"/>
                </a:solidFill>
                <a:effectLst/>
                <a:latin typeface="Source Code Pro" panose="020B0509030403020204" pitchFamily="49" charset="0"/>
              </a:rPr>
              <a:t>list.add</a:t>
            </a:r>
            <a:r>
              <a:rPr lang="en-US" b="0" i="0" dirty="0">
                <a:solidFill>
                  <a:srgbClr val="000000"/>
                </a:solidFill>
                <a:effectLst/>
                <a:latin typeface="Source Code Pro" panose="020B0509030403020204" pitchFamily="49" charset="0"/>
              </a:rPr>
              <a:t>(</a:t>
            </a:r>
            <a:r>
              <a:rPr lang="en-US" b="0" i="0" dirty="0">
                <a:solidFill>
                  <a:srgbClr val="4E9359"/>
                </a:solidFill>
                <a:effectLst/>
                <a:latin typeface="Source Code Pro" panose="020B0509030403020204" pitchFamily="49" charset="0"/>
              </a:rPr>
              <a:t>17</a:t>
            </a:r>
            <a:r>
              <a:rPr lang="en-US" b="0" i="0" dirty="0">
                <a:solidFill>
                  <a:srgbClr val="000000"/>
                </a:solidFill>
                <a:effectLst/>
                <a:latin typeface="Source Code Pro" panose="020B0509030403020204" pitchFamily="49" charset="0"/>
              </a:rPr>
              <a:t>);</a:t>
            </a:r>
            <a:endParaRPr lang="en-US" i="0" dirty="0">
              <a:solidFill>
                <a:srgbClr val="000000"/>
              </a:solidFill>
              <a:effectLst/>
              <a:latin typeface="Raleway" pitchFamily="2" charset="0"/>
            </a:endParaRPr>
          </a:p>
        </p:txBody>
      </p:sp>
      <p:sp>
        <p:nvSpPr>
          <p:cNvPr id="15" name="TextBox 14"/>
          <p:cNvSpPr txBox="1"/>
          <p:nvPr/>
        </p:nvSpPr>
        <p:spPr>
          <a:xfrm>
            <a:off x="5570161" y="3514922"/>
            <a:ext cx="3210871" cy="954107"/>
          </a:xfrm>
          <a:prstGeom prst="rect">
            <a:avLst/>
          </a:prstGeom>
          <a:noFill/>
        </p:spPr>
        <p:txBody>
          <a:bodyPr wrap="square">
            <a:spAutoFit/>
          </a:bodyPr>
          <a:lstStyle/>
          <a:p>
            <a:pPr algn="ctr"/>
            <a:r>
              <a:rPr lang="en-US" b="0" i="0" dirty="0">
                <a:solidFill>
                  <a:srgbClr val="000000"/>
                </a:solidFill>
                <a:effectLst/>
                <a:latin typeface="Raleway" pitchFamily="2" charset="0"/>
              </a:rPr>
              <a:t>The signature of the </a:t>
            </a:r>
            <a:r>
              <a:rPr lang="en-US" b="1" i="0" dirty="0">
                <a:solidFill>
                  <a:srgbClr val="000000"/>
                </a:solidFill>
                <a:effectLst/>
                <a:latin typeface="Raleway" pitchFamily="2" charset="0"/>
              </a:rPr>
              <a:t>add </a:t>
            </a:r>
            <a:r>
              <a:rPr lang="en-US" i="0" dirty="0">
                <a:solidFill>
                  <a:srgbClr val="000000"/>
                </a:solidFill>
                <a:effectLst/>
                <a:latin typeface="Raleway" pitchFamily="2" charset="0"/>
              </a:rPr>
              <a:t>method is: </a:t>
            </a:r>
          </a:p>
          <a:p>
            <a:pPr algn="ctr"/>
            <a:r>
              <a:rPr lang="en-US" b="1" dirty="0" err="1">
                <a:solidFill>
                  <a:srgbClr val="00B050"/>
                </a:solidFill>
                <a:latin typeface="Raleway" pitchFamily="2" charset="0"/>
              </a:rPr>
              <a:t>boolean</a:t>
            </a:r>
            <a:r>
              <a:rPr lang="en-US" b="1" dirty="0">
                <a:solidFill>
                  <a:srgbClr val="00B050"/>
                </a:solidFill>
                <a:latin typeface="Raleway" pitchFamily="2" charset="0"/>
              </a:rPr>
              <a:t> add (E e); </a:t>
            </a:r>
            <a:endParaRPr lang="en-US" dirty="0">
              <a:solidFill>
                <a:schemeClr val="bg2"/>
              </a:solidFill>
              <a:latin typeface="Raleway" pitchFamily="2" charset="0"/>
            </a:endParaRPr>
          </a:p>
          <a:p>
            <a:pPr algn="ctr"/>
            <a:r>
              <a:rPr lang="en-US" dirty="0">
                <a:solidFill>
                  <a:schemeClr val="bg2"/>
                </a:solidFill>
                <a:latin typeface="Raleway" pitchFamily="2" charset="0"/>
              </a:rPr>
              <a:t>And will be compiled to </a:t>
            </a:r>
          </a:p>
          <a:p>
            <a:pPr algn="ctr"/>
            <a:r>
              <a:rPr lang="en-US" b="1" dirty="0" err="1">
                <a:solidFill>
                  <a:srgbClr val="00B050"/>
                </a:solidFill>
                <a:latin typeface="Raleway" pitchFamily="2" charset="0"/>
              </a:rPr>
              <a:t>boolean</a:t>
            </a:r>
            <a:r>
              <a:rPr lang="en-US" b="1" dirty="0">
                <a:solidFill>
                  <a:srgbClr val="00B050"/>
                </a:solidFill>
                <a:latin typeface="Raleway" pitchFamily="2" charset="0"/>
              </a:rPr>
              <a:t> add </a:t>
            </a:r>
            <a:r>
              <a:rPr lang="en-US" dirty="0">
                <a:solidFill>
                  <a:schemeClr val="bg2"/>
                </a:solidFill>
                <a:latin typeface="Raleway" pitchFamily="2" charset="0"/>
              </a:rPr>
              <a:t>(Object e); </a:t>
            </a:r>
          </a:p>
        </p:txBody>
      </p:sp>
      <p:sp>
        <p:nvSpPr>
          <p:cNvPr id="17" name="TextBox 16"/>
          <p:cNvSpPr txBox="1"/>
          <p:nvPr/>
        </p:nvSpPr>
        <p:spPr>
          <a:xfrm>
            <a:off x="673582" y="4168889"/>
            <a:ext cx="3947277" cy="523220"/>
          </a:xfrm>
          <a:prstGeom prst="rect">
            <a:avLst/>
          </a:prstGeom>
          <a:solidFill>
            <a:schemeClr val="tx2">
              <a:lumMod val="95000"/>
            </a:schemeClr>
          </a:solidFill>
        </p:spPr>
        <p:txBody>
          <a:bodyPr wrap="square">
            <a:spAutoFit/>
          </a:bodyPr>
          <a:lstStyle/>
          <a:p>
            <a:pPr algn="ctr"/>
            <a:r>
              <a:rPr lang="en-US" i="0" dirty="0">
                <a:solidFill>
                  <a:srgbClr val="000000"/>
                </a:solidFill>
                <a:effectLst/>
                <a:latin typeface="Raleway" pitchFamily="2" charset="0"/>
              </a:rPr>
              <a:t>Therefore, type parameters must be convertible to </a:t>
            </a:r>
            <a:r>
              <a:rPr lang="en-US" b="1" i="1" dirty="0">
                <a:solidFill>
                  <a:srgbClr val="000000"/>
                </a:solidFill>
                <a:effectLst/>
                <a:latin typeface="Raleway" pitchFamily="2" charset="0"/>
              </a:rPr>
              <a:t>Object</a:t>
            </a:r>
            <a:r>
              <a:rPr lang="en-US" i="0" dirty="0">
                <a:solidFill>
                  <a:srgbClr val="000000"/>
                </a:solidFill>
                <a:effectLst/>
                <a:latin typeface="Raleway" pitchFamily="2"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41372" y="143645"/>
            <a:ext cx="6061275"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Generics &amp; Primitive Data Types</a:t>
            </a:r>
          </a:p>
        </p:txBody>
      </p:sp>
      <p:sp>
        <p:nvSpPr>
          <p:cNvPr id="7" name="TextBox 6"/>
          <p:cNvSpPr txBox="1"/>
          <p:nvPr/>
        </p:nvSpPr>
        <p:spPr>
          <a:xfrm>
            <a:off x="1541361" y="807742"/>
            <a:ext cx="6061275" cy="523220"/>
          </a:xfrm>
          <a:prstGeom prst="rect">
            <a:avLst/>
          </a:prstGeom>
          <a:solidFill>
            <a:schemeClr val="tx2">
              <a:lumMod val="95000"/>
            </a:schemeClr>
          </a:solidFill>
        </p:spPr>
        <p:txBody>
          <a:bodyPr wrap="square">
            <a:spAutoFit/>
          </a:bodyPr>
          <a:lstStyle/>
          <a:p>
            <a:pPr algn="ctr"/>
            <a:r>
              <a:rPr lang="en-US" i="0" dirty="0">
                <a:solidFill>
                  <a:srgbClr val="000000"/>
                </a:solidFill>
                <a:effectLst/>
                <a:latin typeface="Raleway" pitchFamily="2" charset="0"/>
              </a:rPr>
              <a:t>One restriction of generics in Java is that the type parameter cannot be a primitive type.</a:t>
            </a:r>
          </a:p>
        </p:txBody>
      </p:sp>
      <p:sp>
        <p:nvSpPr>
          <p:cNvPr id="6" name="TextBox 5"/>
          <p:cNvSpPr txBox="1"/>
          <p:nvPr/>
        </p:nvSpPr>
        <p:spPr>
          <a:xfrm>
            <a:off x="2285998" y="1420587"/>
            <a:ext cx="4572000" cy="307777"/>
          </a:xfrm>
          <a:prstGeom prst="rect">
            <a:avLst/>
          </a:prstGeom>
          <a:noFill/>
        </p:spPr>
        <p:txBody>
          <a:bodyPr wrap="square">
            <a:spAutoFit/>
          </a:bodyPr>
          <a:lstStyle/>
          <a:p>
            <a:pPr algn="ctr"/>
            <a:r>
              <a:rPr lang="en-US" b="1" i="0" dirty="0">
                <a:solidFill>
                  <a:srgbClr val="000000"/>
                </a:solidFill>
                <a:effectLst/>
                <a:latin typeface="Raleway" pitchFamily="2" charset="0"/>
              </a:rPr>
              <a:t>For example, the following doesn't compile:</a:t>
            </a:r>
            <a:endParaRPr lang="en-US" b="0" i="0" dirty="0">
              <a:solidFill>
                <a:srgbClr val="000000"/>
              </a:solidFill>
              <a:effectLst/>
              <a:latin typeface="Raleway" pitchFamily="2" charset="0"/>
            </a:endParaRPr>
          </a:p>
        </p:txBody>
      </p:sp>
      <p:sp>
        <p:nvSpPr>
          <p:cNvPr id="8" name="TextBox 7"/>
          <p:cNvSpPr txBox="1"/>
          <p:nvPr/>
        </p:nvSpPr>
        <p:spPr>
          <a:xfrm>
            <a:off x="673583" y="1917481"/>
            <a:ext cx="3947277" cy="523220"/>
          </a:xfrm>
          <a:prstGeom prst="rect">
            <a:avLst/>
          </a:prstGeom>
          <a:solidFill>
            <a:schemeClr val="accent1">
              <a:lumMod val="20000"/>
              <a:lumOff val="80000"/>
            </a:schemeClr>
          </a:solidFill>
        </p:spPr>
        <p:txBody>
          <a:bodyPr wrap="square">
            <a:spAutoFit/>
          </a:bodyPr>
          <a:lstStyle/>
          <a:p>
            <a:r>
              <a:rPr lang="en-US" b="0" i="0" dirty="0">
                <a:solidFill>
                  <a:srgbClr val="000000"/>
                </a:solidFill>
                <a:effectLst/>
                <a:latin typeface="Source Code Pro" panose="020B0509030403020204" pitchFamily="49" charset="0"/>
              </a:rPr>
              <a:t>List&lt;</a:t>
            </a:r>
            <a:r>
              <a:rPr lang="en-US" b="1" i="0" dirty="0">
                <a:solidFill>
                  <a:srgbClr val="4E9359"/>
                </a:solidFill>
                <a:effectLst/>
                <a:latin typeface="Source Code Pro" panose="020B0509030403020204" pitchFamily="49" charset="0"/>
              </a:rPr>
              <a:t>int</a:t>
            </a:r>
            <a:r>
              <a:rPr lang="en-US" b="0" i="0" dirty="0">
                <a:solidFill>
                  <a:srgbClr val="000000"/>
                </a:solidFill>
                <a:effectLst/>
                <a:latin typeface="Source Code Pro" panose="020B0509030403020204" pitchFamily="49" charset="0"/>
              </a:rPr>
              <a:t>&gt; list = </a:t>
            </a:r>
            <a:r>
              <a:rPr lang="en-US" b="1" i="0" dirty="0">
                <a:solidFill>
                  <a:srgbClr val="63B175"/>
                </a:solidFill>
                <a:effectLst/>
                <a:latin typeface="Source Code Pro" panose="020B0509030403020204" pitchFamily="49" charset="0"/>
              </a:rPr>
              <a:t>new</a:t>
            </a:r>
            <a:r>
              <a:rPr lang="en-US" b="0" i="0" dirty="0">
                <a:solidFill>
                  <a:srgbClr val="000000"/>
                </a:solidFill>
                <a:effectLst/>
                <a:latin typeface="Source Code Pro" panose="020B0509030403020204" pitchFamily="49" charset="0"/>
              </a:rPr>
              <a:t> </a:t>
            </a:r>
            <a:r>
              <a:rPr lang="en-US" b="1" i="0" dirty="0" err="1">
                <a:solidFill>
                  <a:srgbClr val="267438"/>
                </a:solidFill>
                <a:effectLst/>
                <a:latin typeface="Source Code Pro" panose="020B0509030403020204" pitchFamily="49" charset="0"/>
              </a:rPr>
              <a:t>ArrayList</a:t>
            </a:r>
            <a:r>
              <a:rPr lang="en-US" b="0" i="0" dirty="0">
                <a:solidFill>
                  <a:srgbClr val="000000"/>
                </a:solidFill>
                <a:effectLst/>
                <a:latin typeface="Source Code Pro" panose="020B0509030403020204" pitchFamily="49" charset="0"/>
              </a:rPr>
              <a:t>&lt;&gt;(); </a:t>
            </a:r>
          </a:p>
          <a:p>
            <a:r>
              <a:rPr lang="en-US" b="0" i="0" dirty="0" err="1">
                <a:solidFill>
                  <a:srgbClr val="000000"/>
                </a:solidFill>
                <a:effectLst/>
                <a:latin typeface="Source Code Pro" panose="020B0509030403020204" pitchFamily="49" charset="0"/>
              </a:rPr>
              <a:t>list.add</a:t>
            </a:r>
            <a:r>
              <a:rPr lang="en-US" b="0" i="0" dirty="0">
                <a:solidFill>
                  <a:srgbClr val="000000"/>
                </a:solidFill>
                <a:effectLst/>
                <a:latin typeface="Source Code Pro" panose="020B0509030403020204" pitchFamily="49" charset="0"/>
              </a:rPr>
              <a:t>(</a:t>
            </a:r>
            <a:r>
              <a:rPr lang="en-US" b="0" i="0" dirty="0">
                <a:solidFill>
                  <a:srgbClr val="4E9359"/>
                </a:solidFill>
                <a:effectLst/>
                <a:latin typeface="Source Code Pro" panose="020B0509030403020204" pitchFamily="49" charset="0"/>
              </a:rPr>
              <a:t>17</a:t>
            </a:r>
            <a:r>
              <a:rPr lang="en-US" b="0" i="0" dirty="0">
                <a:solidFill>
                  <a:srgbClr val="000000"/>
                </a:solidFill>
                <a:effectLst/>
                <a:latin typeface="Source Code Pro" panose="020B0509030403020204" pitchFamily="49" charset="0"/>
              </a:rPr>
              <a:t>);</a:t>
            </a:r>
            <a:endParaRPr lang="en-US" i="0" dirty="0">
              <a:solidFill>
                <a:srgbClr val="000000"/>
              </a:solidFill>
              <a:effectLst/>
              <a:latin typeface="Raleway" pitchFamily="2" charset="0"/>
            </a:endParaRPr>
          </a:p>
        </p:txBody>
      </p:sp>
      <p:sp>
        <p:nvSpPr>
          <p:cNvPr id="9" name="TextBox 8"/>
          <p:cNvSpPr txBox="1"/>
          <p:nvPr/>
        </p:nvSpPr>
        <p:spPr>
          <a:xfrm>
            <a:off x="673582" y="2571750"/>
            <a:ext cx="3947277" cy="1384995"/>
          </a:xfrm>
          <a:prstGeom prst="rect">
            <a:avLst/>
          </a:prstGeom>
          <a:solidFill>
            <a:schemeClr val="tx2">
              <a:lumMod val="95000"/>
            </a:schemeClr>
          </a:solidFill>
          <a:ln w="12700">
            <a:solidFill>
              <a:schemeClr val="bg2"/>
            </a:solidFill>
          </a:ln>
        </p:spPr>
        <p:txBody>
          <a:bodyPr wrap="square">
            <a:spAutoFit/>
          </a:bodyPr>
          <a:lstStyle/>
          <a:p>
            <a:pPr algn="ctr"/>
            <a:r>
              <a:rPr lang="en-US" b="0" i="0" dirty="0">
                <a:solidFill>
                  <a:srgbClr val="000000"/>
                </a:solidFill>
                <a:effectLst/>
                <a:latin typeface="Raleway" pitchFamily="2" charset="0"/>
              </a:rPr>
              <a:t>To understand why primitive data types don't work, let's remember that </a:t>
            </a:r>
            <a:r>
              <a:rPr lang="en-US" b="1" i="0" dirty="0">
                <a:solidFill>
                  <a:srgbClr val="000000"/>
                </a:solidFill>
                <a:effectLst/>
                <a:latin typeface="Raleway" pitchFamily="2" charset="0"/>
              </a:rPr>
              <a:t>generics are a compile-time feature</a:t>
            </a:r>
            <a:r>
              <a:rPr lang="en-US" b="0" i="0" dirty="0">
                <a:solidFill>
                  <a:srgbClr val="000000"/>
                </a:solidFill>
                <a:effectLst/>
                <a:latin typeface="Raleway" pitchFamily="2" charset="0"/>
              </a:rPr>
              <a:t>, meaning the type parameter is erased and all generic types are implemented as type </a:t>
            </a:r>
            <a:r>
              <a:rPr lang="en-US" b="1" i="1" dirty="0">
                <a:solidFill>
                  <a:srgbClr val="000000"/>
                </a:solidFill>
                <a:effectLst/>
                <a:latin typeface="Raleway" pitchFamily="2" charset="0"/>
              </a:rPr>
              <a:t>Object</a:t>
            </a:r>
            <a:r>
              <a:rPr lang="en-US" b="0" i="0" dirty="0">
                <a:solidFill>
                  <a:srgbClr val="000000"/>
                </a:solidFill>
                <a:effectLst/>
                <a:latin typeface="Raleway" pitchFamily="2" charset="0"/>
              </a:rPr>
              <a:t>.</a:t>
            </a:r>
          </a:p>
          <a:p>
            <a:pPr algn="ctr"/>
            <a:r>
              <a:rPr lang="en-US" b="0" i="0" dirty="0">
                <a:solidFill>
                  <a:srgbClr val="000000"/>
                </a:solidFill>
                <a:effectLst/>
                <a:latin typeface="Raleway" pitchFamily="2" charset="0"/>
              </a:rPr>
              <a:t>Let's look at the </a:t>
            </a:r>
            <a:r>
              <a:rPr lang="en-US" b="1" i="1" dirty="0">
                <a:solidFill>
                  <a:srgbClr val="000000"/>
                </a:solidFill>
                <a:effectLst/>
                <a:latin typeface="Raleway" pitchFamily="2" charset="0"/>
              </a:rPr>
              <a:t>add</a:t>
            </a:r>
            <a:r>
              <a:rPr lang="en-US" b="0" i="0" dirty="0">
                <a:solidFill>
                  <a:srgbClr val="000000"/>
                </a:solidFill>
                <a:effectLst/>
                <a:latin typeface="Raleway" pitchFamily="2" charset="0"/>
              </a:rPr>
              <a:t> method of a list:</a:t>
            </a:r>
          </a:p>
        </p:txBody>
      </p:sp>
      <p:cxnSp>
        <p:nvCxnSpPr>
          <p:cNvPr id="10" name="Straight Arrow Connector 9"/>
          <p:cNvCxnSpPr/>
          <p:nvPr/>
        </p:nvCxnSpPr>
        <p:spPr>
          <a:xfrm>
            <a:off x="4620859" y="3173990"/>
            <a:ext cx="837618" cy="0"/>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31772" y="2912380"/>
            <a:ext cx="3287651" cy="523220"/>
          </a:xfrm>
          <a:prstGeom prst="rect">
            <a:avLst/>
          </a:prstGeom>
          <a:solidFill>
            <a:schemeClr val="accent1">
              <a:lumMod val="20000"/>
              <a:lumOff val="80000"/>
            </a:schemeClr>
          </a:solidFill>
        </p:spPr>
        <p:txBody>
          <a:bodyPr wrap="square">
            <a:spAutoFit/>
          </a:bodyPr>
          <a:lstStyle/>
          <a:p>
            <a:r>
              <a:rPr lang="en-US" b="0" i="0" dirty="0">
                <a:solidFill>
                  <a:srgbClr val="000000"/>
                </a:solidFill>
                <a:effectLst/>
                <a:latin typeface="Source Code Pro" panose="020B0509030403020204" pitchFamily="49" charset="0"/>
              </a:rPr>
              <a:t>List&lt;Integer&gt; list = </a:t>
            </a:r>
            <a:r>
              <a:rPr lang="en-US" b="1" i="0" dirty="0">
                <a:solidFill>
                  <a:srgbClr val="63B175"/>
                </a:solidFill>
                <a:effectLst/>
                <a:latin typeface="Source Code Pro" panose="020B0509030403020204" pitchFamily="49" charset="0"/>
              </a:rPr>
              <a:t>new</a:t>
            </a:r>
            <a:r>
              <a:rPr lang="en-US" b="0" i="0" dirty="0">
                <a:solidFill>
                  <a:srgbClr val="000000"/>
                </a:solidFill>
                <a:effectLst/>
                <a:latin typeface="Source Code Pro" panose="020B0509030403020204" pitchFamily="49" charset="0"/>
              </a:rPr>
              <a:t> </a:t>
            </a:r>
            <a:r>
              <a:rPr lang="en-US" b="1" i="0" dirty="0" err="1">
                <a:solidFill>
                  <a:srgbClr val="267438"/>
                </a:solidFill>
                <a:effectLst/>
                <a:latin typeface="Source Code Pro" panose="020B0509030403020204" pitchFamily="49" charset="0"/>
              </a:rPr>
              <a:t>ArrayList</a:t>
            </a:r>
            <a:r>
              <a:rPr lang="en-US" b="0" i="0" dirty="0">
                <a:solidFill>
                  <a:srgbClr val="000000"/>
                </a:solidFill>
                <a:effectLst/>
                <a:latin typeface="Source Code Pro" panose="020B0509030403020204" pitchFamily="49" charset="0"/>
              </a:rPr>
              <a:t>&lt;&gt;(); </a:t>
            </a:r>
            <a:r>
              <a:rPr lang="en-US" b="0" i="0" dirty="0" err="1">
                <a:solidFill>
                  <a:srgbClr val="000000"/>
                </a:solidFill>
                <a:effectLst/>
                <a:latin typeface="Source Code Pro" panose="020B0509030403020204" pitchFamily="49" charset="0"/>
              </a:rPr>
              <a:t>list.add</a:t>
            </a:r>
            <a:r>
              <a:rPr lang="en-US" b="0" i="0" dirty="0">
                <a:solidFill>
                  <a:srgbClr val="000000"/>
                </a:solidFill>
                <a:effectLst/>
                <a:latin typeface="Source Code Pro" panose="020B0509030403020204" pitchFamily="49" charset="0"/>
              </a:rPr>
              <a:t>(</a:t>
            </a:r>
            <a:r>
              <a:rPr lang="en-US" b="0" i="0" dirty="0">
                <a:solidFill>
                  <a:srgbClr val="4E9359"/>
                </a:solidFill>
                <a:effectLst/>
                <a:latin typeface="Source Code Pro" panose="020B0509030403020204" pitchFamily="49" charset="0"/>
              </a:rPr>
              <a:t>17</a:t>
            </a:r>
            <a:r>
              <a:rPr lang="en-US" b="0" i="0" dirty="0">
                <a:solidFill>
                  <a:srgbClr val="000000"/>
                </a:solidFill>
                <a:effectLst/>
                <a:latin typeface="Source Code Pro" panose="020B0509030403020204" pitchFamily="49" charset="0"/>
              </a:rPr>
              <a:t>);</a:t>
            </a:r>
            <a:endParaRPr lang="en-US" i="0" dirty="0">
              <a:solidFill>
                <a:srgbClr val="000000"/>
              </a:solidFill>
              <a:effectLst/>
              <a:latin typeface="Raleway" pitchFamily="2" charset="0"/>
            </a:endParaRPr>
          </a:p>
        </p:txBody>
      </p:sp>
      <p:sp>
        <p:nvSpPr>
          <p:cNvPr id="15" name="TextBox 14"/>
          <p:cNvSpPr txBox="1"/>
          <p:nvPr/>
        </p:nvSpPr>
        <p:spPr>
          <a:xfrm>
            <a:off x="5570161" y="3514922"/>
            <a:ext cx="3210871" cy="954107"/>
          </a:xfrm>
          <a:prstGeom prst="rect">
            <a:avLst/>
          </a:prstGeom>
          <a:noFill/>
        </p:spPr>
        <p:txBody>
          <a:bodyPr wrap="square">
            <a:spAutoFit/>
          </a:bodyPr>
          <a:lstStyle/>
          <a:p>
            <a:pPr algn="ctr"/>
            <a:r>
              <a:rPr lang="en-US" b="0" i="0" dirty="0">
                <a:solidFill>
                  <a:srgbClr val="000000"/>
                </a:solidFill>
                <a:effectLst/>
                <a:latin typeface="Raleway" pitchFamily="2" charset="0"/>
              </a:rPr>
              <a:t>The signature of the </a:t>
            </a:r>
            <a:r>
              <a:rPr lang="en-US" b="1" i="0" dirty="0">
                <a:solidFill>
                  <a:srgbClr val="000000"/>
                </a:solidFill>
                <a:effectLst/>
                <a:latin typeface="Raleway" pitchFamily="2" charset="0"/>
              </a:rPr>
              <a:t>add </a:t>
            </a:r>
            <a:r>
              <a:rPr lang="en-US" i="0" dirty="0">
                <a:solidFill>
                  <a:srgbClr val="000000"/>
                </a:solidFill>
                <a:effectLst/>
                <a:latin typeface="Raleway" pitchFamily="2" charset="0"/>
              </a:rPr>
              <a:t>method is: </a:t>
            </a:r>
          </a:p>
          <a:p>
            <a:pPr algn="ctr"/>
            <a:r>
              <a:rPr lang="en-US" b="1" dirty="0" err="1">
                <a:solidFill>
                  <a:srgbClr val="00B050"/>
                </a:solidFill>
                <a:latin typeface="Raleway" pitchFamily="2" charset="0"/>
              </a:rPr>
              <a:t>boolean</a:t>
            </a:r>
            <a:r>
              <a:rPr lang="en-US" b="1" dirty="0">
                <a:solidFill>
                  <a:srgbClr val="00B050"/>
                </a:solidFill>
                <a:latin typeface="Raleway" pitchFamily="2" charset="0"/>
              </a:rPr>
              <a:t> add (E e); </a:t>
            </a:r>
            <a:endParaRPr lang="en-US" dirty="0">
              <a:solidFill>
                <a:schemeClr val="bg2"/>
              </a:solidFill>
              <a:latin typeface="Raleway" pitchFamily="2" charset="0"/>
            </a:endParaRPr>
          </a:p>
          <a:p>
            <a:pPr algn="ctr"/>
            <a:r>
              <a:rPr lang="en-US" dirty="0">
                <a:solidFill>
                  <a:schemeClr val="bg2"/>
                </a:solidFill>
                <a:latin typeface="Raleway" pitchFamily="2" charset="0"/>
              </a:rPr>
              <a:t>And will be compiled to </a:t>
            </a:r>
          </a:p>
          <a:p>
            <a:pPr algn="ctr"/>
            <a:r>
              <a:rPr lang="en-US" b="1" dirty="0" err="1">
                <a:solidFill>
                  <a:srgbClr val="00B050"/>
                </a:solidFill>
                <a:latin typeface="Raleway" pitchFamily="2" charset="0"/>
              </a:rPr>
              <a:t>boolean</a:t>
            </a:r>
            <a:r>
              <a:rPr lang="en-US" b="1" dirty="0">
                <a:solidFill>
                  <a:srgbClr val="00B050"/>
                </a:solidFill>
                <a:latin typeface="Raleway" pitchFamily="2" charset="0"/>
              </a:rPr>
              <a:t> add </a:t>
            </a:r>
            <a:r>
              <a:rPr lang="en-US" dirty="0">
                <a:solidFill>
                  <a:schemeClr val="bg2"/>
                </a:solidFill>
                <a:latin typeface="Raleway" pitchFamily="2" charset="0"/>
              </a:rPr>
              <a:t>(Object e); </a:t>
            </a:r>
          </a:p>
        </p:txBody>
      </p:sp>
      <p:sp>
        <p:nvSpPr>
          <p:cNvPr id="17" name="TextBox 16"/>
          <p:cNvSpPr txBox="1"/>
          <p:nvPr/>
        </p:nvSpPr>
        <p:spPr>
          <a:xfrm>
            <a:off x="673582" y="4168889"/>
            <a:ext cx="3947277" cy="523220"/>
          </a:xfrm>
          <a:prstGeom prst="rect">
            <a:avLst/>
          </a:prstGeom>
          <a:solidFill>
            <a:schemeClr val="tx2">
              <a:lumMod val="95000"/>
            </a:schemeClr>
          </a:solidFill>
        </p:spPr>
        <p:txBody>
          <a:bodyPr wrap="square">
            <a:spAutoFit/>
          </a:bodyPr>
          <a:lstStyle/>
          <a:p>
            <a:pPr algn="ctr"/>
            <a:r>
              <a:rPr lang="en-US" i="0" dirty="0">
                <a:solidFill>
                  <a:srgbClr val="000000"/>
                </a:solidFill>
                <a:effectLst/>
                <a:latin typeface="Raleway" pitchFamily="2" charset="0"/>
              </a:rPr>
              <a:t>Therefore, type parameters must be convertible to </a:t>
            </a:r>
            <a:r>
              <a:rPr lang="en-US" b="1" i="1" dirty="0">
                <a:solidFill>
                  <a:srgbClr val="000000"/>
                </a:solidFill>
                <a:effectLst/>
                <a:latin typeface="Raleway" pitchFamily="2" charset="0"/>
              </a:rPr>
              <a:t>Object</a:t>
            </a:r>
            <a:r>
              <a:rPr lang="en-US" i="0" dirty="0">
                <a:solidFill>
                  <a:srgbClr val="000000"/>
                </a:solidFill>
                <a:effectLst/>
                <a:latin typeface="Raleway" pitchFamily="2"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14929" y="143645"/>
            <a:ext cx="6114174"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Example: Create a Generic Class</a:t>
            </a:r>
          </a:p>
        </p:txBody>
      </p:sp>
      <p:pic>
        <p:nvPicPr>
          <p:cNvPr id="3" name="Picture 2"/>
          <p:cNvPicPr>
            <a:picLocks noChangeAspect="1"/>
          </p:cNvPicPr>
          <p:nvPr/>
        </p:nvPicPr>
        <p:blipFill>
          <a:blip r:embed="rId2"/>
          <a:stretch>
            <a:fillRect/>
          </a:stretch>
        </p:blipFill>
        <p:spPr>
          <a:xfrm>
            <a:off x="2502644" y="830637"/>
            <a:ext cx="4138712" cy="3692501"/>
          </a:xfrm>
          <a:prstGeom prst="roundRect">
            <a:avLst>
              <a:gd name="adj" fmla="val 3302"/>
            </a:avLst>
          </a:prstGeom>
          <a:ln>
            <a:noFill/>
          </a:ln>
          <a:effectLst>
            <a:outerShdw blurRad="76200" dist="38100" dir="7800000" algn="tl" rotWithShape="0">
              <a:srgbClr val="000000">
                <a:alpha val="4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14929" y="143645"/>
            <a:ext cx="6114174"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Example: Create a Generic Class</a:t>
            </a:r>
          </a:p>
        </p:txBody>
      </p:sp>
      <p:pic>
        <p:nvPicPr>
          <p:cNvPr id="3" name="Picture 2"/>
          <p:cNvPicPr>
            <a:picLocks noChangeAspect="1"/>
          </p:cNvPicPr>
          <p:nvPr/>
        </p:nvPicPr>
        <p:blipFill>
          <a:blip r:embed="rId2"/>
          <a:stretch>
            <a:fillRect/>
          </a:stretch>
        </p:blipFill>
        <p:spPr>
          <a:xfrm>
            <a:off x="345777" y="868031"/>
            <a:ext cx="4138712" cy="3762303"/>
          </a:xfrm>
          <a:prstGeom prst="roundRect">
            <a:avLst>
              <a:gd name="adj" fmla="val 3550"/>
            </a:avLst>
          </a:prstGeom>
          <a:ln>
            <a:noFill/>
          </a:ln>
          <a:effectLst>
            <a:outerShdw blurRad="76200" dist="38100" dir="7800000" algn="tl" rotWithShape="0">
              <a:srgbClr val="000000">
                <a:alpha val="40000"/>
              </a:srgbClr>
            </a:outerShdw>
          </a:effectLst>
        </p:spPr>
      </p:pic>
      <p:cxnSp>
        <p:nvCxnSpPr>
          <p:cNvPr id="4" name="Straight Arrow Connector 3"/>
          <p:cNvCxnSpPr/>
          <p:nvPr/>
        </p:nvCxnSpPr>
        <p:spPr>
          <a:xfrm>
            <a:off x="4484489" y="2571750"/>
            <a:ext cx="837618" cy="0"/>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3"/>
          <a:srcRect t="21291" r="41490"/>
          <a:stretch>
            <a:fillRect/>
          </a:stretch>
        </p:blipFill>
        <p:spPr>
          <a:xfrm>
            <a:off x="5405869" y="2184353"/>
            <a:ext cx="2872592" cy="774794"/>
          </a:xfrm>
          <a:prstGeom prst="rect">
            <a:avLst/>
          </a:prstGeom>
        </p:spPr>
      </p:pic>
      <p:sp>
        <p:nvSpPr>
          <p:cNvPr id="7" name="TextBox 6"/>
          <p:cNvSpPr txBox="1"/>
          <p:nvPr/>
        </p:nvSpPr>
        <p:spPr>
          <a:xfrm>
            <a:off x="5461710" y="1876576"/>
            <a:ext cx="2760910" cy="307777"/>
          </a:xfrm>
          <a:prstGeom prst="rect">
            <a:avLst/>
          </a:prstGeom>
          <a:solidFill>
            <a:schemeClr val="bg2">
              <a:lumMod val="10000"/>
              <a:lumOff val="90000"/>
            </a:schemeClr>
          </a:solidFill>
        </p:spPr>
        <p:txBody>
          <a:bodyPr wrap="square">
            <a:spAutoFit/>
          </a:bodyPr>
          <a:lstStyle/>
          <a:p>
            <a:pPr algn="ctr"/>
            <a:r>
              <a:rPr lang="en-US" b="1" i="0" dirty="0">
                <a:solidFill>
                  <a:srgbClr val="000000"/>
                </a:solidFill>
                <a:effectLst/>
                <a:latin typeface="Raleway" pitchFamily="2" charset="0"/>
              </a:rPr>
              <a:t>OUTPUT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14929" y="143645"/>
            <a:ext cx="6114174"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Example: Create a Generic Class</a:t>
            </a:r>
          </a:p>
        </p:txBody>
      </p:sp>
      <p:pic>
        <p:nvPicPr>
          <p:cNvPr id="3" name="Picture 2"/>
          <p:cNvPicPr>
            <a:picLocks noChangeAspect="1"/>
          </p:cNvPicPr>
          <p:nvPr/>
        </p:nvPicPr>
        <p:blipFill>
          <a:blip r:embed="rId2"/>
          <a:stretch>
            <a:fillRect/>
          </a:stretch>
        </p:blipFill>
        <p:spPr>
          <a:xfrm>
            <a:off x="345777" y="904317"/>
            <a:ext cx="4138712" cy="3762303"/>
          </a:xfrm>
          <a:prstGeom prst="roundRect">
            <a:avLst>
              <a:gd name="adj" fmla="val 3165"/>
            </a:avLst>
          </a:prstGeom>
          <a:ln>
            <a:noFill/>
          </a:ln>
          <a:effectLst>
            <a:outerShdw blurRad="76200" dist="38100" dir="7800000" algn="tl" rotWithShape="0">
              <a:srgbClr val="000000">
                <a:alpha val="40000"/>
              </a:srgbClr>
            </a:outerShdw>
          </a:effectLst>
        </p:spPr>
      </p:pic>
      <p:cxnSp>
        <p:nvCxnSpPr>
          <p:cNvPr id="4" name="Straight Arrow Connector 3"/>
          <p:cNvCxnSpPr/>
          <p:nvPr/>
        </p:nvCxnSpPr>
        <p:spPr>
          <a:xfrm>
            <a:off x="4484489" y="2571750"/>
            <a:ext cx="837618" cy="0"/>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33789" y="1183457"/>
            <a:ext cx="3364434" cy="3000821"/>
          </a:xfrm>
          <a:prstGeom prst="rect">
            <a:avLst/>
          </a:prstGeom>
          <a:solidFill>
            <a:schemeClr val="bg2">
              <a:lumMod val="10000"/>
              <a:lumOff val="9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2"/>
                </a:solidFill>
                <a:effectLst/>
                <a:latin typeface="Raleway" pitchFamily="2" charset="0"/>
              </a:rPr>
              <a:t>Here, </a:t>
            </a:r>
            <a:r>
              <a:rPr kumimoji="0" lang="en-US" altLang="en-US" sz="1050" b="1" i="0" u="none" strike="noStrike" cap="none" normalizeH="0" baseline="0" dirty="0">
                <a:ln>
                  <a:noFill/>
                </a:ln>
                <a:solidFill>
                  <a:schemeClr val="bg2"/>
                </a:solidFill>
                <a:effectLst/>
                <a:latin typeface="Raleway" pitchFamily="2" charset="0"/>
              </a:rPr>
              <a:t>T</a:t>
            </a:r>
            <a:r>
              <a:rPr kumimoji="0" lang="en-US" altLang="en-US" sz="1400" b="0" i="0" u="none" strike="noStrike" cap="none" normalizeH="0" baseline="0" dirty="0">
                <a:ln>
                  <a:noFill/>
                </a:ln>
                <a:solidFill>
                  <a:schemeClr val="bg2"/>
                </a:solidFill>
                <a:effectLst/>
                <a:latin typeface="Raleway" pitchFamily="2" charset="0"/>
              </a:rPr>
              <a:t> used inside the angle bracket </a:t>
            </a:r>
            <a:r>
              <a:rPr kumimoji="0" lang="en-US" altLang="en-US" sz="1050" b="0" i="0" u="none" strike="noStrike" cap="none" normalizeH="0" baseline="0" dirty="0">
                <a:ln>
                  <a:noFill/>
                </a:ln>
                <a:solidFill>
                  <a:schemeClr val="bg2"/>
                </a:solidFill>
                <a:effectLst/>
                <a:latin typeface="Raleway" pitchFamily="2" charset="0"/>
              </a:rPr>
              <a:t>&lt;&gt;</a:t>
            </a:r>
            <a:r>
              <a:rPr kumimoji="0" lang="en-US" altLang="en-US" sz="1400" b="0" i="0" u="none" strike="noStrike" cap="none" normalizeH="0" baseline="0" dirty="0">
                <a:ln>
                  <a:noFill/>
                </a:ln>
                <a:solidFill>
                  <a:schemeClr val="bg2"/>
                </a:solidFill>
                <a:effectLst/>
                <a:latin typeface="Raleway" pitchFamily="2" charset="0"/>
              </a:rPr>
              <a:t> indicates the </a:t>
            </a:r>
            <a:r>
              <a:rPr kumimoji="0" lang="en-US" altLang="en-US" sz="1400" b="1" i="0" u="none" strike="noStrike" cap="none" normalizeH="0" baseline="0" dirty="0">
                <a:ln>
                  <a:noFill/>
                </a:ln>
                <a:solidFill>
                  <a:schemeClr val="bg2"/>
                </a:solidFill>
                <a:effectLst/>
                <a:latin typeface="Raleway" pitchFamily="2" charset="0"/>
              </a:rPr>
              <a:t>type parameter</a:t>
            </a:r>
            <a:r>
              <a:rPr kumimoji="0" lang="en-US" altLang="en-US" sz="1400" b="0" i="0" u="none" strike="noStrike" cap="none" normalizeH="0" baseline="0" dirty="0">
                <a:ln>
                  <a:noFill/>
                </a:ln>
                <a:solidFill>
                  <a:schemeClr val="bg2"/>
                </a:solidFill>
                <a:effectLst/>
                <a:latin typeface="Raleway" pitchFamily="2" charset="0"/>
              </a:rPr>
              <a:t>. Inside the </a:t>
            </a:r>
            <a:r>
              <a:rPr kumimoji="0" lang="en-US" altLang="en-US" sz="1050" b="0" i="0" u="none" strike="noStrike" cap="none" normalizeH="0" baseline="0" dirty="0">
                <a:ln>
                  <a:noFill/>
                </a:ln>
                <a:solidFill>
                  <a:schemeClr val="bg2"/>
                </a:solidFill>
                <a:effectLst/>
                <a:latin typeface="Raleway" pitchFamily="2" charset="0"/>
              </a:rPr>
              <a:t>Main</a:t>
            </a:r>
            <a:r>
              <a:rPr kumimoji="0" lang="en-US" altLang="en-US" sz="1400" b="0" i="0" u="none" strike="noStrike" cap="none" normalizeH="0" baseline="0" dirty="0">
                <a:ln>
                  <a:noFill/>
                </a:ln>
                <a:solidFill>
                  <a:schemeClr val="bg2"/>
                </a:solidFill>
                <a:effectLst/>
                <a:latin typeface="Raleway" pitchFamily="2" charset="0"/>
              </a:rPr>
              <a:t> class, we have created two objects of </a:t>
            </a:r>
            <a:r>
              <a:rPr kumimoji="0" lang="en-US" altLang="en-US" sz="1050" b="0" i="0" u="none" strike="noStrike" cap="none" normalizeH="0" baseline="0" dirty="0" err="1">
                <a:ln>
                  <a:noFill/>
                </a:ln>
                <a:solidFill>
                  <a:schemeClr val="bg2"/>
                </a:solidFill>
                <a:effectLst/>
                <a:latin typeface="Raleway" pitchFamily="2" charset="0"/>
              </a:rPr>
              <a:t>GenericsClass</a:t>
            </a:r>
            <a:endParaRPr kumimoji="0" lang="en-US" altLang="en-US" sz="1050" b="0" i="0" u="none" strike="noStrike" cap="none" normalizeH="0" baseline="0" dirty="0">
              <a:ln>
                <a:noFill/>
              </a:ln>
              <a:solidFill>
                <a:schemeClr val="bg2"/>
              </a:solidFill>
              <a:effectLst/>
              <a:latin typeface="Raleway" pitchFamily="2"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700" b="0" i="0" u="none" strike="noStrike" cap="none" normalizeH="0" baseline="0" dirty="0">
              <a:ln>
                <a:noFill/>
              </a:ln>
              <a:solidFill>
                <a:schemeClr val="bg2"/>
              </a:solidFill>
              <a:effectLst/>
              <a:latin typeface="Raleway" pitchFamily="2"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050" b="0" i="0" u="none" strike="noStrike" cap="none" normalizeH="0" baseline="0" dirty="0" err="1">
                <a:ln>
                  <a:noFill/>
                </a:ln>
                <a:solidFill>
                  <a:schemeClr val="bg2"/>
                </a:solidFill>
                <a:effectLst/>
                <a:latin typeface="Raleway" pitchFamily="2" charset="0"/>
              </a:rPr>
              <a:t>intObj</a:t>
            </a:r>
            <a:r>
              <a:rPr kumimoji="0" lang="en-US" altLang="en-US" sz="1400" b="0" i="0" u="none" strike="noStrike" cap="none" normalizeH="0" baseline="0" dirty="0">
                <a:ln>
                  <a:noFill/>
                </a:ln>
                <a:solidFill>
                  <a:schemeClr val="bg2"/>
                </a:solidFill>
                <a:effectLst/>
                <a:latin typeface="Raleway" pitchFamily="2" charset="0"/>
              </a:rPr>
              <a:t> - Here, the type parameter </a:t>
            </a:r>
            <a:r>
              <a:rPr kumimoji="0" lang="en-US" altLang="en-US" sz="1050" b="0" i="0" u="none" strike="noStrike" cap="none" normalizeH="0" baseline="0" dirty="0">
                <a:ln>
                  <a:noFill/>
                </a:ln>
                <a:solidFill>
                  <a:schemeClr val="bg2"/>
                </a:solidFill>
                <a:effectLst/>
                <a:latin typeface="Raleway" pitchFamily="2" charset="0"/>
              </a:rPr>
              <a:t>T</a:t>
            </a:r>
            <a:r>
              <a:rPr kumimoji="0" lang="en-US" altLang="en-US" sz="1400" b="0" i="0" u="none" strike="noStrike" cap="none" normalizeH="0" baseline="0" dirty="0">
                <a:ln>
                  <a:noFill/>
                </a:ln>
                <a:solidFill>
                  <a:schemeClr val="bg2"/>
                </a:solidFill>
                <a:effectLst/>
                <a:latin typeface="Raleway" pitchFamily="2" charset="0"/>
              </a:rPr>
              <a:t> is replaced by </a:t>
            </a:r>
            <a:r>
              <a:rPr kumimoji="0" lang="en-US" altLang="en-US" sz="1050" b="0" i="0" u="none" strike="noStrike" cap="none" normalizeH="0" baseline="0" dirty="0">
                <a:ln>
                  <a:noFill/>
                </a:ln>
                <a:solidFill>
                  <a:schemeClr val="bg2"/>
                </a:solidFill>
                <a:effectLst/>
                <a:latin typeface="Raleway" pitchFamily="2" charset="0"/>
              </a:rPr>
              <a:t>Integer</a:t>
            </a:r>
            <a:r>
              <a:rPr kumimoji="0" lang="en-US" altLang="en-US" sz="1400" b="0" i="0" u="none" strike="noStrike" cap="none" normalizeH="0" baseline="0" dirty="0">
                <a:ln>
                  <a:noFill/>
                </a:ln>
                <a:solidFill>
                  <a:schemeClr val="bg2"/>
                </a:solidFill>
                <a:effectLst/>
                <a:latin typeface="Raleway" pitchFamily="2" charset="0"/>
              </a:rPr>
              <a:t>. Now, the </a:t>
            </a:r>
            <a:r>
              <a:rPr kumimoji="0" lang="en-US" altLang="en-US" sz="1050" b="0" i="0" u="none" strike="noStrike" cap="none" normalizeH="0" baseline="0" dirty="0" err="1">
                <a:ln>
                  <a:noFill/>
                </a:ln>
                <a:solidFill>
                  <a:schemeClr val="bg2"/>
                </a:solidFill>
                <a:effectLst/>
                <a:latin typeface="Raleway" pitchFamily="2" charset="0"/>
              </a:rPr>
              <a:t>GenericsClass</a:t>
            </a:r>
            <a:r>
              <a:rPr kumimoji="0" lang="en-US" altLang="en-US" sz="1400" b="0" i="0" u="none" strike="noStrike" cap="none" normalizeH="0" baseline="0" dirty="0">
                <a:ln>
                  <a:noFill/>
                </a:ln>
                <a:solidFill>
                  <a:schemeClr val="bg2"/>
                </a:solidFill>
                <a:effectLst/>
                <a:latin typeface="Raleway" pitchFamily="2" charset="0"/>
              </a:rPr>
              <a:t> works with integer data.</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050" b="0" i="0" u="none" strike="noStrike" cap="none" normalizeH="0" baseline="0" dirty="0" err="1">
                <a:ln>
                  <a:noFill/>
                </a:ln>
                <a:solidFill>
                  <a:schemeClr val="bg2"/>
                </a:solidFill>
                <a:effectLst/>
                <a:latin typeface="Raleway" pitchFamily="2" charset="0"/>
              </a:rPr>
              <a:t>stringObj</a:t>
            </a:r>
            <a:r>
              <a:rPr kumimoji="0" lang="en-US" altLang="en-US" sz="1400" b="0" i="0" u="none" strike="noStrike" cap="none" normalizeH="0" baseline="0" dirty="0">
                <a:ln>
                  <a:noFill/>
                </a:ln>
                <a:solidFill>
                  <a:schemeClr val="bg2"/>
                </a:solidFill>
                <a:effectLst/>
                <a:latin typeface="Raleway" pitchFamily="2" charset="0"/>
              </a:rPr>
              <a:t> - Here, the type parameter </a:t>
            </a:r>
            <a:r>
              <a:rPr kumimoji="0" lang="en-US" altLang="en-US" sz="1050" b="0" i="0" u="none" strike="noStrike" cap="none" normalizeH="0" baseline="0" dirty="0">
                <a:ln>
                  <a:noFill/>
                </a:ln>
                <a:solidFill>
                  <a:schemeClr val="bg2"/>
                </a:solidFill>
                <a:effectLst/>
                <a:latin typeface="Raleway" pitchFamily="2" charset="0"/>
              </a:rPr>
              <a:t>T</a:t>
            </a:r>
            <a:r>
              <a:rPr kumimoji="0" lang="en-US" altLang="en-US" sz="1400" b="0" i="0" u="none" strike="noStrike" cap="none" normalizeH="0" baseline="0" dirty="0">
                <a:ln>
                  <a:noFill/>
                </a:ln>
                <a:solidFill>
                  <a:schemeClr val="bg2"/>
                </a:solidFill>
                <a:effectLst/>
                <a:latin typeface="Raleway" pitchFamily="2" charset="0"/>
              </a:rPr>
              <a:t> is replaced by </a:t>
            </a:r>
            <a:r>
              <a:rPr kumimoji="0" lang="en-US" altLang="en-US" sz="1050" b="0" i="0" u="none" strike="noStrike" cap="none" normalizeH="0" baseline="0" dirty="0">
                <a:ln>
                  <a:noFill/>
                </a:ln>
                <a:solidFill>
                  <a:schemeClr val="bg2"/>
                </a:solidFill>
                <a:effectLst/>
                <a:latin typeface="Raleway" pitchFamily="2" charset="0"/>
              </a:rPr>
              <a:t>String</a:t>
            </a:r>
            <a:r>
              <a:rPr kumimoji="0" lang="en-US" altLang="en-US" sz="1400" b="0" i="0" u="none" strike="noStrike" cap="none" normalizeH="0" baseline="0" dirty="0">
                <a:ln>
                  <a:noFill/>
                </a:ln>
                <a:solidFill>
                  <a:schemeClr val="bg2"/>
                </a:solidFill>
                <a:effectLst/>
                <a:latin typeface="Raleway" pitchFamily="2" charset="0"/>
              </a:rPr>
              <a:t>. Now, the </a:t>
            </a:r>
            <a:r>
              <a:rPr kumimoji="0" lang="en-US" altLang="en-US" sz="1050" b="0" i="0" u="none" strike="noStrike" cap="none" normalizeH="0" baseline="0" dirty="0" err="1">
                <a:ln>
                  <a:noFill/>
                </a:ln>
                <a:solidFill>
                  <a:schemeClr val="bg2"/>
                </a:solidFill>
                <a:effectLst/>
                <a:latin typeface="Raleway" pitchFamily="2" charset="0"/>
              </a:rPr>
              <a:t>GenericsClass</a:t>
            </a:r>
            <a:r>
              <a:rPr kumimoji="0" lang="en-US" altLang="en-US" sz="1400" b="0" i="0" u="none" strike="noStrike" cap="none" normalizeH="0" baseline="0" dirty="0">
                <a:ln>
                  <a:noFill/>
                </a:ln>
                <a:solidFill>
                  <a:schemeClr val="bg2"/>
                </a:solidFill>
                <a:effectLst/>
                <a:latin typeface="Raleway" pitchFamily="2" charset="0"/>
              </a:rPr>
              <a:t> works with string 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636" y="1381621"/>
            <a:ext cx="4752726" cy="1815882"/>
          </a:xfrm>
          <a:prstGeom prst="rect">
            <a:avLst/>
          </a:prstGeom>
          <a:noFill/>
        </p:spPr>
        <p:txBody>
          <a:bodyPr wrap="square" lIns="91440" tIns="45720" rIns="91440" bIns="45720">
            <a:spAutoFit/>
          </a:bodyPr>
          <a:lstStyle/>
          <a:p>
            <a:pPr algn="ctr"/>
            <a:r>
              <a:rPr lang="en-US" sz="2800" b="0" cap="none" spc="0" dirty="0">
                <a:ln w="0"/>
                <a:solidFill>
                  <a:schemeClr val="accent2">
                    <a:lumMod val="75000"/>
                  </a:schemeClr>
                </a:solidFill>
                <a:latin typeface="Times New Roman" panose="02020603050405020304" pitchFamily="18" charset="0"/>
                <a:cs typeface="Times New Roman" panose="02020603050405020304" pitchFamily="18" charset="0"/>
              </a:rPr>
              <a:t>“The capacity to learn is a gift; the ability to learn is a skill; the willingness to learn is a choice</a:t>
            </a:r>
            <a:r>
              <a:rPr lang="en-US" sz="2800" dirty="0">
                <a:ln w="0"/>
                <a:solidFill>
                  <a:schemeClr val="accent2">
                    <a:lumMod val="75000"/>
                  </a:schemeClr>
                </a:solidFill>
                <a:latin typeface="Times New Roman" panose="02020603050405020304" pitchFamily="18" charset="0"/>
                <a:cs typeface="Times New Roman" panose="02020603050405020304" pitchFamily="18" charset="0"/>
              </a:rPr>
              <a:t>!”</a:t>
            </a:r>
            <a:endParaRPr lang="en-US" sz="2800" b="0" cap="none" spc="0" dirty="0">
              <a:ln w="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113631" y="3283305"/>
            <a:ext cx="2916735" cy="338554"/>
          </a:xfrm>
          <a:prstGeom prst="rect">
            <a:avLst/>
          </a:prstGeom>
          <a:noFill/>
        </p:spPr>
        <p:txBody>
          <a:bodyPr wrap="square" rtlCol="0">
            <a:spAutoFit/>
          </a:bodyPr>
          <a:lstStyle/>
          <a:p>
            <a:pPr algn="ctr"/>
            <a:r>
              <a:rPr lang="en-US" sz="1600" b="1" dirty="0">
                <a:solidFill>
                  <a:schemeClr val="bg2"/>
                </a:solidFill>
                <a:latin typeface="Bradley Hand ITC" panose="03070402050302030203" pitchFamily="66" charset="0"/>
              </a:rPr>
              <a:t>------- Brian Herbert------</a:t>
            </a:r>
          </a:p>
        </p:txBody>
      </p:sp>
      <p:pic>
        <p:nvPicPr>
          <p:cNvPr id="6" name="Picture 5"/>
          <p:cNvPicPr>
            <a:picLocks noChangeAspect="1"/>
          </p:cNvPicPr>
          <p:nvPr/>
        </p:nvPicPr>
        <p:blipFill rotWithShape="1">
          <a:blip r:embed="rId3"/>
          <a:srcRect l="18033" t="11779" r="12425" b="19803"/>
          <a:stretch>
            <a:fillRect/>
          </a:stretch>
        </p:blipFill>
        <p:spPr>
          <a:xfrm>
            <a:off x="4193043" y="635935"/>
            <a:ext cx="757910" cy="74568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Google Shape;602;p34"/>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p:cNvGrpSpPr/>
          <p:nvPr/>
        </p:nvGrpSpPr>
        <p:grpSpPr>
          <a:xfrm>
            <a:off x="2689804" y="1932120"/>
            <a:ext cx="3670950" cy="845645"/>
            <a:chOff x="6301042" y="4227741"/>
            <a:chExt cx="11566632" cy="3046801"/>
          </a:xfrm>
        </p:grpSpPr>
        <p:grpSp>
          <p:nvGrpSpPr>
            <p:cNvPr id="6" name="Google Shape;605;p34"/>
            <p:cNvGrpSpPr/>
            <p:nvPr/>
          </p:nvGrpSpPr>
          <p:grpSpPr>
            <a:xfrm>
              <a:off x="6301042" y="4227741"/>
              <a:ext cx="1473200" cy="1463040"/>
              <a:chOff x="6009640" y="3769678"/>
              <a:chExt cx="1473200" cy="1463040"/>
            </a:xfrm>
          </p:grpSpPr>
          <p:cxnSp>
            <p:nvCxnSpPr>
              <p:cNvPr id="10" name="Google Shape;606;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p:cNvGrpSpPr/>
            <p:nvPr/>
          </p:nvGrpSpPr>
          <p:grpSpPr>
            <a:xfrm rot="10800000">
              <a:off x="16394474" y="5811502"/>
              <a:ext cx="1473200" cy="1463040"/>
              <a:chOff x="6009640" y="3769678"/>
              <a:chExt cx="1473200" cy="1463040"/>
            </a:xfrm>
          </p:grpSpPr>
          <p:cxnSp>
            <p:nvCxnSpPr>
              <p:cNvPr id="8" name="Google Shape;609;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p:cNvSpPr txBox="1"/>
          <p:nvPr/>
        </p:nvSpPr>
        <p:spPr>
          <a:xfrm>
            <a:off x="1938928" y="2103523"/>
            <a:ext cx="5266144" cy="721351"/>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Wrapper Classes in JAVA</a:t>
            </a:r>
          </a:p>
        </p:txBody>
      </p:sp>
      <p:pic>
        <p:nvPicPr>
          <p:cNvPr id="4" name="Picture 3"/>
          <p:cNvPicPr>
            <a:picLocks noChangeAspect="1"/>
          </p:cNvPicPr>
          <p:nvPr/>
        </p:nvPicPr>
        <p:blipFill>
          <a:blip r:embed="rId2"/>
          <a:stretch>
            <a:fillRect/>
          </a:stretch>
        </p:blipFill>
        <p:spPr>
          <a:xfrm>
            <a:off x="1071245" y="953770"/>
            <a:ext cx="7000875" cy="3594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Autoboxing</a:t>
            </a:r>
          </a:p>
        </p:txBody>
      </p:sp>
      <p:grpSp>
        <p:nvGrpSpPr>
          <p:cNvPr id="6" name="Group 5">
            <a:extLst>
              <a:ext uri="{FF2B5EF4-FFF2-40B4-BE49-F238E27FC236}">
                <a16:creationId xmlns:a16="http://schemas.microsoft.com/office/drawing/2014/main" id="{EB495913-CBA4-18CA-83A5-0E7D745E8CF4}"/>
              </a:ext>
            </a:extLst>
          </p:cNvPr>
          <p:cNvGrpSpPr/>
          <p:nvPr/>
        </p:nvGrpSpPr>
        <p:grpSpPr>
          <a:xfrm>
            <a:off x="2275114" y="1571737"/>
            <a:ext cx="4593772" cy="1815882"/>
            <a:chOff x="2090057" y="1448365"/>
            <a:chExt cx="4593772" cy="1815882"/>
          </a:xfrm>
        </p:grpSpPr>
        <p:sp>
          <p:nvSpPr>
            <p:cNvPr id="5" name="Rectangle: Rounded Corners 4">
              <a:extLst>
                <a:ext uri="{FF2B5EF4-FFF2-40B4-BE49-F238E27FC236}">
                  <a16:creationId xmlns:a16="http://schemas.microsoft.com/office/drawing/2014/main" id="{F34C74D7-2401-3E59-DC81-76F6F0D5D4F1}"/>
                </a:ext>
              </a:extLst>
            </p:cNvPr>
            <p:cNvSpPr/>
            <p:nvPr/>
          </p:nvSpPr>
          <p:spPr>
            <a:xfrm>
              <a:off x="2090057" y="1448365"/>
              <a:ext cx="4593772" cy="1815882"/>
            </a:xfrm>
            <a:prstGeom prst="roundRect">
              <a:avLst>
                <a:gd name="adj" fmla="val 6012"/>
              </a:avLst>
            </a:prstGeom>
            <a:solidFill>
              <a:srgbClr val="A3E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p:cNvSpPr txBox="1"/>
            <p:nvPr/>
          </p:nvSpPr>
          <p:spPr>
            <a:xfrm>
              <a:off x="2148114" y="1448365"/>
              <a:ext cx="4535715" cy="1815882"/>
            </a:xfrm>
            <a:prstGeom prst="rect">
              <a:avLst/>
            </a:prstGeom>
            <a:noFill/>
          </p:spPr>
          <p:txBody>
            <a:bodyPr wrap="square" rtlCol="0" anchor="t">
              <a:spAutoFit/>
            </a:bodyPr>
            <a:lstStyle/>
            <a:p>
              <a:pPr algn="just"/>
              <a:r>
                <a:rPr lang="en-US" dirty="0">
                  <a:latin typeface="Times New Roman" panose="02020603050405020304" pitchFamily="18" charset="0"/>
                  <a:cs typeface="Times New Roman" panose="02020603050405020304" pitchFamily="18" charset="0"/>
                </a:rPr>
                <a:t>The automatic conversion of primitive data type into its corresponding wrapper class is known as autoboxing, for example, byte to Byte, char to Character, int to Integer, long to Long, float to Float,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to Boolean, double to Double, and short to Short.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Since Java 5, we do not need to use the </a:t>
              </a:r>
              <a:r>
                <a:rPr lang="en-US" dirty="0" err="1">
                  <a:latin typeface="Times New Roman" panose="02020603050405020304" pitchFamily="18" charset="0"/>
                  <a:cs typeface="Times New Roman" panose="02020603050405020304" pitchFamily="18" charset="0"/>
                </a:rPr>
                <a:t>valueOf</a:t>
              </a:r>
              <a:r>
                <a:rPr lang="en-US" dirty="0">
                  <a:latin typeface="Times New Roman" panose="02020603050405020304" pitchFamily="18" charset="0"/>
                  <a:cs typeface="Times New Roman" panose="02020603050405020304" pitchFamily="18" charset="0"/>
                </a:rPr>
                <a:t>() method of wrapper classes to convert the primitive into objects.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8344" y="762920"/>
            <a:ext cx="6010636" cy="3617660"/>
          </a:xfrm>
          <a:prstGeom prst="roundRect">
            <a:avLst>
              <a:gd name="adj" fmla="val 3828"/>
            </a:avLst>
          </a:prstGeom>
          <a:ln>
            <a:noFill/>
          </a:ln>
          <a:effectLst>
            <a:outerShdw blurRad="63500" sx="102000" sy="102000" algn="ctr"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Unboxing</a:t>
            </a:r>
            <a:br>
              <a:rPr lang="en-US"/>
            </a:br>
            <a:endParaRPr lang="en-US"/>
          </a:p>
        </p:txBody>
      </p:sp>
      <p:grpSp>
        <p:nvGrpSpPr>
          <p:cNvPr id="6" name="Group 5">
            <a:extLst>
              <a:ext uri="{FF2B5EF4-FFF2-40B4-BE49-F238E27FC236}">
                <a16:creationId xmlns:a16="http://schemas.microsoft.com/office/drawing/2014/main" id="{8F9E18C8-34C5-7CD2-F127-3FE401234312}"/>
              </a:ext>
            </a:extLst>
          </p:cNvPr>
          <p:cNvGrpSpPr/>
          <p:nvPr/>
        </p:nvGrpSpPr>
        <p:grpSpPr>
          <a:xfrm>
            <a:off x="250735" y="1257754"/>
            <a:ext cx="2724694" cy="2087788"/>
            <a:chOff x="410392" y="1235983"/>
            <a:chExt cx="2724694" cy="2087788"/>
          </a:xfrm>
        </p:grpSpPr>
        <p:sp>
          <p:nvSpPr>
            <p:cNvPr id="3" name="Rectangle: Rounded Corners 2">
              <a:extLst>
                <a:ext uri="{FF2B5EF4-FFF2-40B4-BE49-F238E27FC236}">
                  <a16:creationId xmlns:a16="http://schemas.microsoft.com/office/drawing/2014/main" id="{FA7FFA68-3362-E78A-1592-77C51DF98EB6}"/>
                </a:ext>
              </a:extLst>
            </p:cNvPr>
            <p:cNvSpPr/>
            <p:nvPr/>
          </p:nvSpPr>
          <p:spPr>
            <a:xfrm>
              <a:off x="410392" y="1235983"/>
              <a:ext cx="2724694" cy="2087788"/>
            </a:xfrm>
            <a:prstGeom prst="roundRect">
              <a:avLst>
                <a:gd name="adj" fmla="val 7629"/>
              </a:avLst>
            </a:prstGeom>
            <a:solidFill>
              <a:schemeClr val="bg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p:cNvSpPr txBox="1"/>
            <p:nvPr/>
          </p:nvSpPr>
          <p:spPr>
            <a:xfrm>
              <a:off x="410392" y="1235983"/>
              <a:ext cx="2724694" cy="2031325"/>
            </a:xfrm>
            <a:prstGeom prst="rect">
              <a:avLst/>
            </a:prstGeom>
            <a:noFill/>
          </p:spPr>
          <p:txBody>
            <a:bodyPr wrap="square" rtlCol="0" anchor="t">
              <a:spAutoFit/>
            </a:bodyPr>
            <a:lstStyle/>
            <a:p>
              <a:pPr algn="just"/>
              <a:r>
                <a:rPr lang="en-US" dirty="0">
                  <a:latin typeface="Times New Roman" panose="02020603050405020304" pitchFamily="18" charset="0"/>
                  <a:cs typeface="Times New Roman" panose="02020603050405020304" pitchFamily="18" charset="0"/>
                </a:rPr>
                <a:t>The automatic conversion of wrapper type into its corresponding primitive type is known as unboxing. It is the reverse process of autoboxing. Since Java 5, we do not need to use the </a:t>
              </a:r>
              <a:r>
                <a:rPr lang="en-US" dirty="0" err="1">
                  <a:latin typeface="Times New Roman" panose="02020603050405020304" pitchFamily="18" charset="0"/>
                  <a:cs typeface="Times New Roman" panose="02020603050405020304" pitchFamily="18" charset="0"/>
                </a:rPr>
                <a:t>intValue</a:t>
              </a:r>
              <a:r>
                <a:rPr lang="en-US" dirty="0">
                  <a:latin typeface="Times New Roman" panose="02020603050405020304" pitchFamily="18" charset="0"/>
                  <a:cs typeface="Times New Roman" panose="02020603050405020304" pitchFamily="18" charset="0"/>
                </a:rPr>
                <a:t>() method of wrapper classes to convert the wrapper type into primitives.</a:t>
              </a:r>
            </a:p>
          </p:txBody>
        </p:sp>
      </p:grpSp>
      <p:pic>
        <p:nvPicPr>
          <p:cNvPr id="5" name="Picture 4"/>
          <p:cNvPicPr>
            <a:picLocks noChangeAspect="1"/>
          </p:cNvPicPr>
          <p:nvPr/>
        </p:nvPicPr>
        <p:blipFill>
          <a:blip r:embed="rId2"/>
          <a:stretch>
            <a:fillRect/>
          </a:stretch>
        </p:blipFill>
        <p:spPr>
          <a:xfrm>
            <a:off x="3205792" y="963385"/>
            <a:ext cx="5744856" cy="3477988"/>
          </a:xfrm>
          <a:prstGeom prst="roundRect">
            <a:avLst>
              <a:gd name="adj" fmla="val 4773"/>
            </a:avLst>
          </a:prstGeom>
          <a:ln>
            <a:noFill/>
          </a:ln>
          <a:effectLst>
            <a:outerShdw blurRad="76200" dist="38100" dir="7800000" algn="tl" rotWithShape="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075182" y="143645"/>
            <a:ext cx="4993676"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Example: Wrapper classes</a:t>
            </a:r>
          </a:p>
        </p:txBody>
      </p:sp>
      <p:cxnSp>
        <p:nvCxnSpPr>
          <p:cNvPr id="4" name="Straight Arrow Connector 3"/>
          <p:cNvCxnSpPr/>
          <p:nvPr/>
        </p:nvCxnSpPr>
        <p:spPr>
          <a:xfrm>
            <a:off x="3853045" y="2669473"/>
            <a:ext cx="837618" cy="0"/>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9138" y="1915420"/>
            <a:ext cx="3364434" cy="1508105"/>
          </a:xfrm>
          <a:prstGeom prst="rect">
            <a:avLst/>
          </a:prstGeom>
          <a:solidFill>
            <a:schemeClr val="bg2">
              <a:lumMod val="10000"/>
              <a:lumOff val="9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Suppose you have a class A. You want to make a wrapper, B for it. </a:t>
            </a:r>
          </a:p>
          <a:p>
            <a:pPr marL="0" marR="0" lvl="0" indent="0" algn="l" defTabSz="914400" rtl="0" eaLnBrk="0" fontAlgn="base" latinLnBrk="0" hangingPunct="0">
              <a:lnSpc>
                <a:spcPct val="100000"/>
              </a:lnSpc>
              <a:spcBef>
                <a:spcPct val="0"/>
              </a:spcBef>
              <a:spcAft>
                <a:spcPct val="0"/>
              </a:spcAft>
              <a:buClrTx/>
              <a:buSzTx/>
              <a:buFontTx/>
              <a:buNone/>
            </a:pPr>
            <a:endParaRPr lang="en-US" altLang="en-US" sz="1200" dirty="0">
              <a:solidFill>
                <a:schemeClr val="bg2"/>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1200" dirty="0">
                <a:solidFill>
                  <a:schemeClr val="bg2"/>
                </a:solidFill>
                <a:latin typeface="Poppins" panose="00000500000000000000" pitchFamily="2" charset="0"/>
                <a:cs typeface="Poppins" panose="00000500000000000000" pitchFamily="2" charset="0"/>
              </a:rPr>
              <a:t>If A is generic, and you want B to be a generic wrapper, you just need to add the generic declaration. </a:t>
            </a: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dirty="0">
              <a:solidFill>
                <a:schemeClr val="tx1"/>
              </a:solidFill>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577941" y="1157937"/>
            <a:ext cx="2994484" cy="1436058"/>
          </a:xfrm>
          <a:prstGeom prst="roundRect">
            <a:avLst>
              <a:gd name="adj" fmla="val 8076"/>
            </a:avLst>
          </a:prstGeom>
          <a:ln>
            <a:noFill/>
          </a:ln>
          <a:effectLst>
            <a:outerShdw blurRad="76200" dist="38100" dir="7800000" algn="tl" rotWithShape="0">
              <a:srgbClr val="000000">
                <a:alpha val="40000"/>
              </a:srgbClr>
            </a:outerShdw>
          </a:effectLst>
        </p:spPr>
      </p:pic>
      <p:pic>
        <p:nvPicPr>
          <p:cNvPr id="11" name="Picture 10"/>
          <p:cNvPicPr>
            <a:picLocks noChangeAspect="1"/>
          </p:cNvPicPr>
          <p:nvPr/>
        </p:nvPicPr>
        <p:blipFill>
          <a:blip r:embed="rId3"/>
          <a:stretch>
            <a:fillRect/>
          </a:stretch>
        </p:blipFill>
        <p:spPr>
          <a:xfrm>
            <a:off x="577940" y="2758032"/>
            <a:ext cx="2994484" cy="1436056"/>
          </a:xfrm>
          <a:prstGeom prst="roundRect">
            <a:avLst>
              <a:gd name="adj" fmla="val 7570"/>
            </a:avLst>
          </a:prstGeom>
          <a:ln>
            <a:noFill/>
          </a:ln>
          <a:effectLst>
            <a:outerShdw blurRad="76200" dist="38100" dir="7800000" algn="tl" rotWithShape="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964849" y="143645"/>
            <a:ext cx="3214341"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Wrapper classes</a:t>
            </a:r>
          </a:p>
        </p:txBody>
      </p:sp>
      <p:sp>
        <p:nvSpPr>
          <p:cNvPr id="7" name="TextBox 6"/>
          <p:cNvSpPr txBox="1"/>
          <p:nvPr/>
        </p:nvSpPr>
        <p:spPr>
          <a:xfrm>
            <a:off x="1970147" y="931218"/>
            <a:ext cx="5203705" cy="1449371"/>
          </a:xfrm>
          <a:prstGeom prst="rect">
            <a:avLst/>
          </a:prstGeom>
          <a:solidFill>
            <a:schemeClr val="bg2">
              <a:lumMod val="10000"/>
              <a:lumOff val="90000"/>
            </a:schemeClr>
          </a:solidFill>
        </p:spPr>
        <p:txBody>
          <a:bodyPr wrap="square">
            <a:spAutoFit/>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As you know, using generics, we can write code without knowing the type of the objects the code operates on. It lets us create generic classes, constructors, and methods.</a:t>
            </a:r>
          </a:p>
          <a:p>
            <a:pPr marL="0" marR="0" lvl="0" indent="0" algn="ctr" defTabSz="914400" rtl="0" eaLnBrk="0" fontAlgn="base" latinLnBrk="0" hangingPunct="0">
              <a:lnSpc>
                <a:spcPct val="150000"/>
              </a:lnSpc>
              <a:spcBef>
                <a:spcPct val="0"/>
              </a:spcBef>
              <a:spcAft>
                <a:spcPct val="0"/>
              </a:spcAft>
              <a:buClrTx/>
              <a:buSzTx/>
              <a:buFontTx/>
              <a:buNone/>
            </a:pPr>
            <a:endPar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A generic class is defined using formal type parameters.</a:t>
            </a:r>
            <a:endParaRPr lang="en-US" altLang="en-US" sz="800" dirty="0">
              <a:solidFill>
                <a:schemeClr val="tx1"/>
              </a:solidFill>
              <a:latin typeface="Arial" panose="020B0604020202020204" pitchFamily="34" charset="0"/>
            </a:endParaRPr>
          </a:p>
        </p:txBody>
      </p:sp>
      <p:sp>
        <p:nvSpPr>
          <p:cNvPr id="9" name="TextBox 8"/>
          <p:cNvSpPr txBox="1"/>
          <p:nvPr/>
        </p:nvSpPr>
        <p:spPr>
          <a:xfrm>
            <a:off x="352496" y="2798902"/>
            <a:ext cx="3235302" cy="646331"/>
          </a:xfrm>
          <a:prstGeom prst="rect">
            <a:avLst/>
          </a:prstGeom>
          <a:noFill/>
        </p:spPr>
        <p:txBody>
          <a:bodyPr wrap="square">
            <a:spAutoFit/>
          </a:bodyPr>
          <a:lstStyle/>
          <a:p>
            <a:pPr algn="ctr"/>
            <a:r>
              <a:rPr lang="en-US" sz="1200" b="0" i="0" dirty="0">
                <a:solidFill>
                  <a:srgbClr val="333333"/>
                </a:solidFill>
                <a:effectLst/>
                <a:latin typeface="Helvetica Neue"/>
              </a:rPr>
              <a:t>The following simple code declares a class Wrapper that takes one formal type parameter:</a:t>
            </a:r>
            <a:endParaRPr lang="en-US" sz="1200" dirty="0"/>
          </a:p>
        </p:txBody>
      </p:sp>
      <p:sp>
        <p:nvSpPr>
          <p:cNvPr id="3" name="Rectangle 1"/>
          <p:cNvSpPr>
            <a:spLocks noChangeArrowheads="1"/>
          </p:cNvSpPr>
          <p:nvPr/>
        </p:nvSpPr>
        <p:spPr bwMode="auto">
          <a:xfrm>
            <a:off x="840887" y="3698481"/>
            <a:ext cx="2258520" cy="54051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rgbClr val="7F0055"/>
                </a:solidFill>
                <a:effectLst/>
                <a:latin typeface="Menlo"/>
              </a:rPr>
              <a:t>public</a:t>
            </a:r>
            <a:r>
              <a:rPr kumimoji="0" lang="en-US" altLang="en-US" sz="1600" b="0" i="0" u="none" strike="noStrike" cap="none" normalizeH="0" baseline="0" dirty="0">
                <a:ln>
                  <a:noFill/>
                </a:ln>
                <a:solidFill>
                  <a:srgbClr val="333333"/>
                </a:solidFill>
                <a:effectLst/>
                <a:latin typeface="Menlo"/>
              </a:rPr>
              <a:t> </a:t>
            </a:r>
            <a:r>
              <a:rPr kumimoji="0" lang="en-US" altLang="en-US" sz="1600" b="1" i="0" u="none" strike="noStrike" cap="none" normalizeH="0" baseline="0" dirty="0">
                <a:ln>
                  <a:noFill/>
                </a:ln>
                <a:solidFill>
                  <a:srgbClr val="7F0055"/>
                </a:solidFill>
                <a:effectLst/>
                <a:latin typeface="Menlo"/>
              </a:rPr>
              <a:t>class</a:t>
            </a:r>
            <a:r>
              <a:rPr kumimoji="0" lang="en-US" altLang="en-US" sz="1600" b="0" i="0" u="none" strike="noStrike" cap="none" normalizeH="0" baseline="0" dirty="0">
                <a:ln>
                  <a:noFill/>
                </a:ln>
                <a:solidFill>
                  <a:srgbClr val="333333"/>
                </a:solidFill>
                <a:effectLst/>
                <a:latin typeface="Menlo"/>
              </a:rPr>
              <a:t> Wrapper&lt;T&gt; {</a:t>
            </a:r>
            <a:br>
              <a:rPr kumimoji="0" lang="en-US" altLang="en-US" sz="1600" b="0" i="0" u="none" strike="noStrike" cap="none" normalizeH="0" baseline="0" dirty="0">
                <a:ln>
                  <a:noFill/>
                </a:ln>
                <a:solidFill>
                  <a:srgbClr val="333333"/>
                </a:solidFill>
                <a:effectLst/>
                <a:latin typeface="Menlo"/>
              </a:rPr>
            </a:br>
            <a:r>
              <a:rPr kumimoji="0" lang="en-US" altLang="en-US" sz="1600" b="0" i="0" u="none" strike="noStrike" cap="none" normalizeH="0" baseline="0" dirty="0">
                <a:ln>
                  <a:noFill/>
                </a:ln>
                <a:solidFill>
                  <a:srgbClr val="333333"/>
                </a:solidFill>
                <a:effectLst/>
                <a:latin typeface="Menlo"/>
              </a:rPr>
              <a:t>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3758595" y="3042731"/>
            <a:ext cx="4572000" cy="1169551"/>
          </a:xfrm>
          <a:prstGeom prst="rect">
            <a:avLst/>
          </a:prstGeom>
          <a:noFill/>
          <a:ln w="38100">
            <a:solidFill>
              <a:srgbClr val="050A19"/>
            </a:solidFill>
          </a:ln>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parameter has been given a name T.</a:t>
            </a:r>
          </a:p>
          <a:p>
            <a:pPr marL="285750"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 is a type variable, which could be any reference type in Java, such as String, Integer, Double, etc.</a:t>
            </a:r>
          </a:p>
          <a:p>
            <a:pPr marL="285750"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formal type parameter value is specified when the Wrapper class will be used.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String Operations</a:t>
            </a:r>
          </a:p>
        </p:txBody>
      </p:sp>
      <p:grpSp>
        <p:nvGrpSpPr>
          <p:cNvPr id="6" name="Group 5">
            <a:extLst>
              <a:ext uri="{FF2B5EF4-FFF2-40B4-BE49-F238E27FC236}">
                <a16:creationId xmlns:a16="http://schemas.microsoft.com/office/drawing/2014/main" id="{0BD179F8-2F70-9D40-730E-895B2BEF0CA1}"/>
              </a:ext>
            </a:extLst>
          </p:cNvPr>
          <p:cNvGrpSpPr/>
          <p:nvPr/>
        </p:nvGrpSpPr>
        <p:grpSpPr>
          <a:xfrm>
            <a:off x="1194708" y="1177925"/>
            <a:ext cx="3377292" cy="3227161"/>
            <a:chOff x="1194708" y="1177925"/>
            <a:chExt cx="3377292" cy="3227161"/>
          </a:xfrm>
        </p:grpSpPr>
        <p:sp>
          <p:nvSpPr>
            <p:cNvPr id="3" name="Rectangle: Rounded Corners 2">
              <a:extLst>
                <a:ext uri="{FF2B5EF4-FFF2-40B4-BE49-F238E27FC236}">
                  <a16:creationId xmlns:a16="http://schemas.microsoft.com/office/drawing/2014/main" id="{7F1FA65E-FAAD-E9FB-D9B3-63CA45E89CB4}"/>
                </a:ext>
              </a:extLst>
            </p:cNvPr>
            <p:cNvSpPr/>
            <p:nvPr/>
          </p:nvSpPr>
          <p:spPr>
            <a:xfrm>
              <a:off x="1194708" y="1177925"/>
              <a:ext cx="3377292" cy="3227161"/>
            </a:xfrm>
            <a:prstGeom prst="roundRect">
              <a:avLst>
                <a:gd name="adj" fmla="val 4074"/>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p:cNvSpPr txBox="1"/>
            <p:nvPr/>
          </p:nvSpPr>
          <p:spPr>
            <a:xfrm>
              <a:off x="1194708" y="1177925"/>
              <a:ext cx="3377292" cy="3108543"/>
            </a:xfrm>
            <a:prstGeom prst="rect">
              <a:avLst/>
            </a:prstGeom>
            <a:noFill/>
          </p:spPr>
          <p:txBody>
            <a:bodyPr wrap="square" rtlCol="0" anchor="t">
              <a:spAutoFit/>
            </a:bodyPr>
            <a:lstStyle/>
            <a:p>
              <a:pPr algn="just"/>
              <a:r>
                <a:rPr lang="en-US" dirty="0">
                  <a:latin typeface="Times New Roman" panose="02020603050405020304" pitchFamily="18" charset="0"/>
                  <a:cs typeface="Times New Roman" panose="02020603050405020304" pitchFamily="18" charset="0"/>
                </a:rPr>
                <a:t>public class </a:t>
              </a:r>
              <a:r>
                <a:rPr lang="en-US" dirty="0" err="1">
                  <a:latin typeface="Times New Roman" panose="02020603050405020304" pitchFamily="18" charset="0"/>
                  <a:cs typeface="Times New Roman" panose="02020603050405020304" pitchFamily="18" charset="0"/>
                </a:rPr>
                <a:t>StringExample</a:t>
              </a:r>
              <a:r>
                <a:rPr lang="en-US" dirty="0">
                  <a:latin typeface="Times New Roman" panose="02020603050405020304" pitchFamily="18" charset="0"/>
                  <a:cs typeface="Times New Roman" panose="02020603050405020304" pitchFamily="18" charset="0"/>
                </a:rPr>
                <a:t>{    </a:t>
              </a:r>
            </a:p>
            <a:p>
              <a:pPr lvl="8" algn="just"/>
              <a:r>
                <a:rPr lang="en-US" dirty="0">
                  <a:latin typeface="Times New Roman" panose="02020603050405020304" pitchFamily="18" charset="0"/>
                  <a:cs typeface="Times New Roman" panose="02020603050405020304" pitchFamily="18" charset="0"/>
                </a:rPr>
                <a:t>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pPr lvl="8" algn="just"/>
              <a:r>
                <a:rPr lang="en-US" dirty="0">
                  <a:latin typeface="Times New Roman" panose="02020603050405020304" pitchFamily="18" charset="0"/>
                  <a:cs typeface="Times New Roman" panose="02020603050405020304" pitchFamily="18" charset="0"/>
                </a:rPr>
                <a:t>String s1="java";//creating string by Java string literal    </a:t>
              </a:r>
            </a:p>
            <a:p>
              <a:pPr lvl="8" algn="just"/>
              <a:r>
                <a:rPr lang="en-US" dirty="0">
                  <a:latin typeface="Times New Roman" panose="02020603050405020304" pitchFamily="18" charset="0"/>
                  <a:cs typeface="Times New Roman" panose="02020603050405020304" pitchFamily="18" charset="0"/>
                </a:rPr>
                <a:t>char </a:t>
              </a:r>
              <a:r>
                <a:rPr lang="en-US" dirty="0" err="1">
                  <a:latin typeface="Times New Roman" panose="02020603050405020304" pitchFamily="18" charset="0"/>
                  <a:cs typeface="Times New Roman" panose="02020603050405020304" pitchFamily="18" charset="0"/>
                </a:rPr>
                <a:t>ch</a:t>
              </a:r>
              <a:r>
                <a:rPr lang="en-US" dirty="0">
                  <a:latin typeface="Times New Roman" panose="02020603050405020304" pitchFamily="18" charset="0"/>
                  <a:cs typeface="Times New Roman" panose="02020603050405020304" pitchFamily="18" charset="0"/>
                </a:rPr>
                <a:t>[]={'s','t','r','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n','g','s</a:t>
              </a:r>
              <a:r>
                <a:rPr lang="en-US" dirty="0">
                  <a:latin typeface="Times New Roman" panose="02020603050405020304" pitchFamily="18" charset="0"/>
                  <a:cs typeface="Times New Roman" panose="02020603050405020304" pitchFamily="18" charset="0"/>
                </a:rPr>
                <a:t>'};    </a:t>
              </a:r>
            </a:p>
            <a:p>
              <a:pPr lvl="8" algn="just"/>
              <a:r>
                <a:rPr lang="en-US" dirty="0">
                  <a:latin typeface="Times New Roman" panose="02020603050405020304" pitchFamily="18" charset="0"/>
                  <a:cs typeface="Times New Roman" panose="02020603050405020304" pitchFamily="18" charset="0"/>
                </a:rPr>
                <a:t>String s2=new String(</a:t>
              </a:r>
              <a:r>
                <a:rPr lang="en-US" dirty="0" err="1">
                  <a:latin typeface="Times New Roman" panose="02020603050405020304" pitchFamily="18" charset="0"/>
                  <a:cs typeface="Times New Roman" panose="02020603050405020304" pitchFamily="18" charset="0"/>
                </a:rPr>
                <a:t>ch</a:t>
              </a:r>
              <a:r>
                <a:rPr lang="en-US" dirty="0">
                  <a:latin typeface="Times New Roman" panose="02020603050405020304" pitchFamily="18" charset="0"/>
                  <a:cs typeface="Times New Roman" panose="02020603050405020304" pitchFamily="18" charset="0"/>
                </a:rPr>
                <a:t>);//converting char array to string    </a:t>
              </a:r>
            </a:p>
            <a:p>
              <a:pPr lvl="8" algn="just"/>
              <a:r>
                <a:rPr lang="en-US" dirty="0">
                  <a:latin typeface="Times New Roman" panose="02020603050405020304" pitchFamily="18" charset="0"/>
                  <a:cs typeface="Times New Roman" panose="02020603050405020304" pitchFamily="18" charset="0"/>
                </a:rPr>
                <a:t>String s3=new String("example");//creating Java string by new keyword    </a:t>
              </a:r>
            </a:p>
            <a:p>
              <a:pPr lvl="8" algn="just"/>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(s1);    </a:t>
              </a:r>
            </a:p>
            <a:p>
              <a:pPr lvl="8" algn="just"/>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(s2);    </a:t>
              </a:r>
            </a:p>
            <a:p>
              <a:pPr lvl="8" algn="just"/>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(s3);    </a:t>
              </a:r>
            </a:p>
            <a:p>
              <a:pPr lvl="8" algn="just"/>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p>
          </p:txBody>
        </p:sp>
      </p:grpSp>
      <p:pic>
        <p:nvPicPr>
          <p:cNvPr id="5" name="Picture 4"/>
          <p:cNvPicPr>
            <a:picLocks noChangeAspect="1"/>
          </p:cNvPicPr>
          <p:nvPr/>
        </p:nvPicPr>
        <p:blipFill>
          <a:blip r:embed="rId2"/>
          <a:stretch>
            <a:fillRect/>
          </a:stretch>
        </p:blipFill>
        <p:spPr>
          <a:xfrm>
            <a:off x="4902563" y="1438359"/>
            <a:ext cx="1828165" cy="1394460"/>
          </a:xfrm>
          <a:prstGeom prst="roundRect">
            <a:avLst>
              <a:gd name="adj" fmla="val 8340"/>
            </a:avLst>
          </a:prstGeom>
          <a:ln>
            <a:noFill/>
          </a:ln>
          <a:effectLst>
            <a:outerShdw blurRad="76200" dist="38100" dir="7800000" algn="tl" rotWithShape="0">
              <a:srgbClr val="000000">
                <a:alpha val="40000"/>
              </a:srgbClr>
            </a:outerShdw>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51624</TotalTime>
  <Words>2037</Words>
  <Application>Microsoft Office PowerPoint</Application>
  <PresentationFormat>On-screen Show (16:9)</PresentationFormat>
  <Paragraphs>151</Paragraphs>
  <Slides>29</Slides>
  <Notes>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29</vt:i4>
      </vt:variant>
    </vt:vector>
  </HeadingPairs>
  <TitlesOfParts>
    <vt:vector size="46" baseType="lpstr">
      <vt:lpstr>Bradley Hand ITC</vt:lpstr>
      <vt:lpstr>Helvetica Neue</vt:lpstr>
      <vt:lpstr>Menlo</vt:lpstr>
      <vt:lpstr>Wingdings</vt:lpstr>
      <vt:lpstr>Roboto</vt:lpstr>
      <vt:lpstr>Poppins</vt:lpstr>
      <vt:lpstr>Open Sans Light</vt:lpstr>
      <vt:lpstr>Times New Roman</vt:lpstr>
      <vt:lpstr>Arial</vt:lpstr>
      <vt:lpstr>Open Sans</vt:lpstr>
      <vt:lpstr>Raleway</vt:lpstr>
      <vt:lpstr>Lusitana</vt:lpstr>
      <vt:lpstr>Source Code Pro</vt:lpstr>
      <vt:lpstr>Calibri</vt:lpstr>
      <vt:lpstr>urw-din</vt:lpstr>
      <vt:lpstr>Simple Light</vt:lpstr>
      <vt:lpstr>Office Theme</vt:lpstr>
      <vt:lpstr>PowerPoint Presentation</vt:lpstr>
      <vt:lpstr>Wrapper Classes in JAVA</vt:lpstr>
      <vt:lpstr>Wrapper Classes in JAVA</vt:lpstr>
      <vt:lpstr>Autoboxing</vt:lpstr>
      <vt:lpstr>PowerPoint Presentation</vt:lpstr>
      <vt:lpstr>Unboxing </vt:lpstr>
      <vt:lpstr>PowerPoint Presentation</vt:lpstr>
      <vt:lpstr>PowerPoint Presentation</vt:lpstr>
      <vt:lpstr>String Operations</vt:lpstr>
      <vt:lpstr>Why String is Immutable or Final in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Hp</dc:creator>
  <cp:lastModifiedBy>BJIT LTD</cp:lastModifiedBy>
  <cp:revision>260</cp:revision>
  <dcterms:modified xsi:type="dcterms:W3CDTF">2023-04-05T09:51:41Z</dcterms:modified>
</cp:coreProperties>
</file>