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513d9700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513d9700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118a60fac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118a60fac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118a60fa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118a60fa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118a60fac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118a60fac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118a60fac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118a60fac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118a60fac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118a60fac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118a60fac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118a60fac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13d97000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13d97000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5118a60fac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5118a60fac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118a60fac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118a60fac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13d9700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13d9700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118a60fac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118a60fac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118a60fac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118a60fac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118a60fac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118a60fac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118a60fac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118a60fac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118a60fac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118a60fac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1.jpg"/><Relationship Id="rId5"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14.jpg"/><Relationship Id="rId5" Type="http://schemas.openxmlformats.org/officeDocument/2006/relationships/image" Target="../media/image2.jpg"/><Relationship Id="rId6" Type="http://schemas.openxmlformats.org/officeDocument/2006/relationships/image" Target="../media/image7.jpg"/><Relationship Id="rId7"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186800" y="16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 name="Google Shape;57;p13"/>
          <p:cNvSpPr txBox="1"/>
          <p:nvPr>
            <p:ph idx="1" type="body"/>
          </p:nvPr>
        </p:nvSpPr>
        <p:spPr>
          <a:xfrm>
            <a:off x="311700" y="733875"/>
            <a:ext cx="85206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                                   </a:t>
            </a:r>
            <a:r>
              <a:rPr b="1" lang="en" sz="3100"/>
              <a:t>  </a:t>
            </a:r>
            <a:r>
              <a:rPr b="1" lang="en" sz="3800"/>
              <a:t>“OBLIQ” </a:t>
            </a:r>
            <a:endParaRPr b="1" sz="3800"/>
          </a:p>
          <a:p>
            <a:pPr indent="0" lvl="0" marL="0" rtl="0" algn="l">
              <a:spcBef>
                <a:spcPts val="1200"/>
              </a:spcBef>
              <a:spcAft>
                <a:spcPts val="0"/>
              </a:spcAft>
              <a:buNone/>
            </a:pPr>
            <a:r>
              <a:rPr b="1" lang="en" sz="2500"/>
              <a:t>A Tasty and Healthy Meal Replacement Shake</a:t>
            </a:r>
            <a:endParaRPr b="1" sz="2500"/>
          </a:p>
          <a:p>
            <a:pPr indent="0" lvl="0" marL="0" rtl="0" algn="l">
              <a:spcBef>
                <a:spcPts val="1200"/>
              </a:spcBef>
              <a:spcAft>
                <a:spcPts val="1200"/>
              </a:spcAft>
              <a:buNone/>
            </a:pPr>
            <a:r>
              <a:rPr b="1" lang="en" sz="2500"/>
              <a:t>100% natural ingredients, no added sugar</a:t>
            </a:r>
            <a:endParaRPr b="1" sz="2500"/>
          </a:p>
        </p:txBody>
      </p:sp>
      <p:pic>
        <p:nvPicPr>
          <p:cNvPr id="58" name="Google Shape;58;p13"/>
          <p:cNvPicPr preferRelativeResize="0"/>
          <p:nvPr/>
        </p:nvPicPr>
        <p:blipFill>
          <a:blip r:embed="rId3">
            <a:alphaModFix/>
          </a:blip>
          <a:stretch>
            <a:fillRect/>
          </a:stretch>
        </p:blipFill>
        <p:spPr>
          <a:xfrm>
            <a:off x="4984550" y="2872650"/>
            <a:ext cx="3847751" cy="178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40125" y="7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2"/>
          <p:cNvSpPr txBox="1"/>
          <p:nvPr>
            <p:ph idx="1" type="body"/>
          </p:nvPr>
        </p:nvSpPr>
        <p:spPr>
          <a:xfrm>
            <a:off x="311700" y="772100"/>
            <a:ext cx="8520600" cy="379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Customer </a:t>
            </a:r>
            <a:r>
              <a:rPr b="1" lang="en"/>
              <a:t>referrals</a:t>
            </a:r>
            <a:endParaRPr b="1"/>
          </a:p>
          <a:p>
            <a:pPr indent="-342900" lvl="0" marL="457200" rtl="0" algn="l">
              <a:spcBef>
                <a:spcPts val="0"/>
              </a:spcBef>
              <a:spcAft>
                <a:spcPts val="0"/>
              </a:spcAft>
              <a:buSzPts val="1800"/>
              <a:buChar char="●"/>
            </a:pPr>
            <a:r>
              <a:rPr b="1" lang="en"/>
              <a:t>Engage with online food communities </a:t>
            </a:r>
            <a:endParaRPr b="1"/>
          </a:p>
          <a:p>
            <a:pPr indent="-342900" lvl="0" marL="457200" rtl="0" algn="l">
              <a:spcBef>
                <a:spcPts val="0"/>
              </a:spcBef>
              <a:spcAft>
                <a:spcPts val="0"/>
              </a:spcAft>
              <a:buSzPts val="1800"/>
              <a:buChar char="●"/>
            </a:pPr>
            <a:r>
              <a:rPr b="1" lang="en"/>
              <a:t>Collaborate with local schools and organization</a:t>
            </a:r>
            <a:endParaRPr b="1"/>
          </a:p>
          <a:p>
            <a:pPr indent="0" lvl="0" marL="0" rtl="0" algn="l">
              <a:spcBef>
                <a:spcPts val="1200"/>
              </a:spcBef>
              <a:spcAft>
                <a:spcPts val="0"/>
              </a:spcAft>
              <a:buNone/>
            </a:pPr>
            <a:r>
              <a:t/>
            </a:r>
            <a:endParaRPr b="1" u="sng"/>
          </a:p>
          <a:p>
            <a:pPr indent="0" lvl="0" marL="0" rtl="0" algn="l">
              <a:spcBef>
                <a:spcPts val="1200"/>
              </a:spcBef>
              <a:spcAft>
                <a:spcPts val="1200"/>
              </a:spcAft>
              <a:buNone/>
            </a:pPr>
            <a:r>
              <a:rPr b="1" lang="en" u="sng"/>
              <a:t>Note-</a:t>
            </a:r>
            <a:r>
              <a:rPr lang="en"/>
              <a:t> Regularly assess customer feedback and adapt your strategies accordingly to optimize your reach and engagements.</a:t>
            </a:r>
            <a:r>
              <a:rPr b="1" lang="en" u="sng"/>
              <a:t> </a:t>
            </a:r>
            <a:endParaRPr b="1" u="sng"/>
          </a:p>
        </p:txBody>
      </p:sp>
      <p:pic>
        <p:nvPicPr>
          <p:cNvPr id="126" name="Google Shape;126;p22"/>
          <p:cNvPicPr preferRelativeResize="0"/>
          <p:nvPr/>
        </p:nvPicPr>
        <p:blipFill>
          <a:blip r:embed="rId3">
            <a:alphaModFix/>
          </a:blip>
          <a:stretch>
            <a:fillRect/>
          </a:stretch>
        </p:blipFill>
        <p:spPr>
          <a:xfrm>
            <a:off x="6448525" y="3723463"/>
            <a:ext cx="2616230" cy="1261075"/>
          </a:xfrm>
          <a:prstGeom prst="rect">
            <a:avLst/>
          </a:prstGeom>
          <a:noFill/>
          <a:ln>
            <a:noFill/>
          </a:ln>
        </p:spPr>
      </p:pic>
      <p:pic>
        <p:nvPicPr>
          <p:cNvPr id="127" name="Google Shape;127;p22"/>
          <p:cNvPicPr preferRelativeResize="0"/>
          <p:nvPr/>
        </p:nvPicPr>
        <p:blipFill>
          <a:blip r:embed="rId4">
            <a:alphaModFix/>
          </a:blip>
          <a:stretch>
            <a:fillRect/>
          </a:stretch>
        </p:blipFill>
        <p:spPr>
          <a:xfrm>
            <a:off x="666625" y="3656100"/>
            <a:ext cx="2220675" cy="1328450"/>
          </a:xfrm>
          <a:prstGeom prst="rect">
            <a:avLst/>
          </a:prstGeom>
          <a:noFill/>
          <a:ln>
            <a:noFill/>
          </a:ln>
        </p:spPr>
      </p:pic>
      <p:pic>
        <p:nvPicPr>
          <p:cNvPr id="128" name="Google Shape;128;p22"/>
          <p:cNvPicPr preferRelativeResize="0"/>
          <p:nvPr/>
        </p:nvPicPr>
        <p:blipFill>
          <a:blip r:embed="rId5">
            <a:alphaModFix/>
          </a:blip>
          <a:stretch>
            <a:fillRect/>
          </a:stretch>
        </p:blipFill>
        <p:spPr>
          <a:xfrm>
            <a:off x="3122425" y="3656100"/>
            <a:ext cx="2756002" cy="132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34225" y="29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be different from others ?</a:t>
            </a:r>
            <a:endParaRPr/>
          </a:p>
        </p:txBody>
      </p:sp>
      <p:sp>
        <p:nvSpPr>
          <p:cNvPr id="134" name="Google Shape;134;p23"/>
          <p:cNvSpPr txBox="1"/>
          <p:nvPr>
            <p:ph idx="1" type="body"/>
          </p:nvPr>
        </p:nvSpPr>
        <p:spPr>
          <a:xfrm>
            <a:off x="434225" y="1033250"/>
            <a:ext cx="7983900" cy="3905700"/>
          </a:xfrm>
          <a:prstGeom prst="rect">
            <a:avLst/>
          </a:prstGeom>
        </p:spPr>
        <p:txBody>
          <a:bodyPr anchorCtr="0" anchor="t" bIns="91425" lIns="91425" spcFirstLastPara="1" rIns="91425" wrap="square" tIns="91425">
            <a:noAutofit/>
          </a:bodyPr>
          <a:lstStyle/>
          <a:p>
            <a:pPr indent="-343693" lvl="0" marL="457200" rtl="0" algn="l">
              <a:lnSpc>
                <a:spcPct val="95000"/>
              </a:lnSpc>
              <a:spcBef>
                <a:spcPts val="0"/>
              </a:spcBef>
              <a:spcAft>
                <a:spcPts val="0"/>
              </a:spcAft>
              <a:buSzPts val="1813"/>
              <a:buChar char="●"/>
            </a:pPr>
            <a:r>
              <a:rPr b="1" lang="en" sz="1812" u="sng"/>
              <a:t>Unique Flavours and Ingredients</a:t>
            </a:r>
            <a:endParaRPr b="1" sz="1812" u="sng"/>
          </a:p>
          <a:p>
            <a:pPr indent="0" lvl="0" marL="457200" rtl="0" algn="l">
              <a:lnSpc>
                <a:spcPct val="95000"/>
              </a:lnSpc>
              <a:spcBef>
                <a:spcPts val="1200"/>
              </a:spcBef>
              <a:spcAft>
                <a:spcPts val="0"/>
              </a:spcAft>
              <a:buNone/>
            </a:pPr>
            <a:r>
              <a:rPr lang="en" sz="1812"/>
              <a:t>Develop innovative and distinct shake recipes that stand out from the competition. Experiment with different combinations of ingredients, flavors, and textures to create signature shakes that customers can't find elsewhere.</a:t>
            </a:r>
            <a:endParaRPr sz="1812"/>
          </a:p>
          <a:p>
            <a:pPr indent="-343693" lvl="0" marL="457200" rtl="0" algn="l">
              <a:lnSpc>
                <a:spcPct val="95000"/>
              </a:lnSpc>
              <a:spcBef>
                <a:spcPts val="1200"/>
              </a:spcBef>
              <a:spcAft>
                <a:spcPts val="0"/>
              </a:spcAft>
              <a:buSzPts val="1813"/>
              <a:buChar char="●"/>
            </a:pPr>
            <a:r>
              <a:rPr b="1" lang="en" sz="1812" u="sng"/>
              <a:t>Customization Options </a:t>
            </a:r>
            <a:endParaRPr b="1" sz="1812" u="sng"/>
          </a:p>
          <a:p>
            <a:pPr indent="0" lvl="0" marL="0" rtl="0" algn="l">
              <a:lnSpc>
                <a:spcPct val="95000"/>
              </a:lnSpc>
              <a:spcBef>
                <a:spcPts val="1200"/>
              </a:spcBef>
              <a:spcAft>
                <a:spcPts val="0"/>
              </a:spcAft>
              <a:buNone/>
            </a:pPr>
            <a:r>
              <a:rPr lang="en" sz="1812"/>
              <a:t>        By offering various toppings, mix-ins, or extra add-on.</a:t>
            </a:r>
            <a:endParaRPr sz="1812"/>
          </a:p>
          <a:p>
            <a:pPr indent="-343693" lvl="0" marL="457200" rtl="0" algn="l">
              <a:lnSpc>
                <a:spcPct val="95000"/>
              </a:lnSpc>
              <a:spcBef>
                <a:spcPts val="1200"/>
              </a:spcBef>
              <a:spcAft>
                <a:spcPts val="0"/>
              </a:spcAft>
              <a:buSzPts val="1813"/>
              <a:buChar char="●"/>
            </a:pPr>
            <a:r>
              <a:rPr b="1" lang="en" sz="1812" u="sng"/>
              <a:t>Signature or Themed Shakes </a:t>
            </a:r>
            <a:endParaRPr b="1" sz="1812" u="sng"/>
          </a:p>
          <a:p>
            <a:pPr indent="0" lvl="0" marL="457200" rtl="0" algn="l">
              <a:lnSpc>
                <a:spcPct val="95000"/>
              </a:lnSpc>
              <a:spcBef>
                <a:spcPts val="1200"/>
              </a:spcBef>
              <a:spcAft>
                <a:spcPts val="0"/>
              </a:spcAft>
              <a:buNone/>
            </a:pPr>
            <a:r>
              <a:rPr lang="en" sz="1812"/>
              <a:t>Reflects your brand identity and local-culture. </a:t>
            </a:r>
            <a:endParaRPr sz="1812"/>
          </a:p>
          <a:p>
            <a:pPr indent="0" lvl="0" marL="0" rtl="0" algn="l">
              <a:lnSpc>
                <a:spcPct val="95000"/>
              </a:lnSpc>
              <a:spcBef>
                <a:spcPts val="1200"/>
              </a:spcBef>
              <a:spcAft>
                <a:spcPts val="1200"/>
              </a:spcAft>
              <a:buNone/>
            </a:pPr>
            <a:r>
              <a:t/>
            </a:r>
            <a:endParaRPr sz="1812"/>
          </a:p>
        </p:txBody>
      </p:sp>
      <p:pic>
        <p:nvPicPr>
          <p:cNvPr id="135" name="Google Shape;135;p23"/>
          <p:cNvPicPr preferRelativeResize="0"/>
          <p:nvPr/>
        </p:nvPicPr>
        <p:blipFill>
          <a:blip r:embed="rId3">
            <a:alphaModFix/>
          </a:blip>
          <a:stretch>
            <a:fillRect/>
          </a:stretch>
        </p:blipFill>
        <p:spPr>
          <a:xfrm>
            <a:off x="7119950" y="2509300"/>
            <a:ext cx="1672876" cy="250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50575" y="-14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4"/>
          <p:cNvSpPr txBox="1"/>
          <p:nvPr>
            <p:ph idx="1" type="body"/>
          </p:nvPr>
        </p:nvSpPr>
        <p:spPr>
          <a:xfrm>
            <a:off x="311700" y="427275"/>
            <a:ext cx="8520600" cy="4239600"/>
          </a:xfrm>
          <a:prstGeom prst="rect">
            <a:avLst/>
          </a:prstGeom>
        </p:spPr>
        <p:txBody>
          <a:bodyPr anchorCtr="0" anchor="t" bIns="91425" lIns="91425" spcFirstLastPara="1" rIns="91425" wrap="square" tIns="91425">
            <a:noAutofit/>
          </a:bodyPr>
          <a:lstStyle/>
          <a:p>
            <a:pPr indent="-334327" lvl="0" marL="457200" rtl="0" algn="l">
              <a:lnSpc>
                <a:spcPct val="95000"/>
              </a:lnSpc>
              <a:spcBef>
                <a:spcPts val="0"/>
              </a:spcBef>
              <a:spcAft>
                <a:spcPts val="0"/>
              </a:spcAft>
              <a:buSzPts val="1665"/>
              <a:buChar char="●"/>
            </a:pPr>
            <a:r>
              <a:rPr b="1" lang="en" sz="1665" u="sng"/>
              <a:t>Presentation and Aesthetics</a:t>
            </a:r>
            <a:endParaRPr b="1" sz="1665" u="sng"/>
          </a:p>
          <a:p>
            <a:pPr indent="0" lvl="0" marL="457200" rtl="0" algn="l">
              <a:lnSpc>
                <a:spcPct val="95000"/>
              </a:lnSpc>
              <a:spcBef>
                <a:spcPts val="1200"/>
              </a:spcBef>
              <a:spcAft>
                <a:spcPts val="0"/>
              </a:spcAft>
              <a:buSzPts val="1018"/>
              <a:buNone/>
            </a:pPr>
            <a:r>
              <a:rPr lang="en" sz="1672"/>
              <a:t>Invest in attractive glassware, garnishes,and presentation techniques .</a:t>
            </a:r>
            <a:endParaRPr sz="1672"/>
          </a:p>
          <a:p>
            <a:pPr indent="-334545" lvl="0" marL="457200" rtl="0" algn="l">
              <a:lnSpc>
                <a:spcPct val="60000"/>
              </a:lnSpc>
              <a:spcBef>
                <a:spcPts val="1200"/>
              </a:spcBef>
              <a:spcAft>
                <a:spcPts val="0"/>
              </a:spcAft>
              <a:buClr>
                <a:schemeClr val="dk2"/>
              </a:buClr>
              <a:buSzPts val="1668"/>
              <a:buFont typeface="Proxima Nova"/>
              <a:buChar char="●"/>
            </a:pPr>
            <a:r>
              <a:rPr b="1" lang="en" sz="1668" u="sng"/>
              <a:t>Health-Conscious Options</a:t>
            </a:r>
            <a:endParaRPr b="1" sz="1668" u="sng"/>
          </a:p>
          <a:p>
            <a:pPr indent="0" lvl="0" marL="0" rtl="0" algn="l">
              <a:lnSpc>
                <a:spcPct val="60000"/>
              </a:lnSpc>
              <a:spcBef>
                <a:spcPts val="0"/>
              </a:spcBef>
              <a:spcAft>
                <a:spcPts val="0"/>
              </a:spcAft>
              <a:buSzPts val="1018"/>
              <a:buNone/>
            </a:pPr>
            <a:r>
              <a:t/>
            </a:r>
            <a:endParaRPr b="1" sz="1668" u="sng"/>
          </a:p>
          <a:p>
            <a:pPr indent="0" lvl="0" marL="457200" rtl="0" algn="l">
              <a:lnSpc>
                <a:spcPct val="115000"/>
              </a:lnSpc>
              <a:spcBef>
                <a:spcPts val="0"/>
              </a:spcBef>
              <a:spcAft>
                <a:spcPts val="0"/>
              </a:spcAft>
              <a:buClr>
                <a:srgbClr val="000000"/>
              </a:buClr>
              <a:buSzPts val="1018"/>
              <a:buFont typeface="Arial"/>
              <a:buNone/>
            </a:pPr>
            <a:r>
              <a:rPr lang="en" sz="1668"/>
              <a:t>Offer a range of healthier shakes alternative to carter to health conscious consumers, such as low sugar, vegan or dairy free shakes made with nutritious ingredients.</a:t>
            </a:r>
            <a:endParaRPr sz="1668"/>
          </a:p>
          <a:p>
            <a:pPr indent="0" lvl="0" marL="0" rtl="0" algn="l">
              <a:lnSpc>
                <a:spcPct val="60000"/>
              </a:lnSpc>
              <a:spcBef>
                <a:spcPts val="0"/>
              </a:spcBef>
              <a:spcAft>
                <a:spcPts val="0"/>
              </a:spcAft>
              <a:buClr>
                <a:srgbClr val="000000"/>
              </a:buClr>
              <a:buSzPts val="1018"/>
              <a:buFont typeface="Arial"/>
              <a:buNone/>
            </a:pPr>
            <a:r>
              <a:rPr b="1" lang="en" sz="1668" u="sng"/>
              <a:t>     </a:t>
            </a:r>
            <a:endParaRPr b="1" sz="1668" u="sng"/>
          </a:p>
          <a:p>
            <a:pPr indent="-334545" lvl="0" marL="457200" rtl="0" algn="l">
              <a:lnSpc>
                <a:spcPct val="60000"/>
              </a:lnSpc>
              <a:spcBef>
                <a:spcPts val="0"/>
              </a:spcBef>
              <a:spcAft>
                <a:spcPts val="0"/>
              </a:spcAft>
              <a:buClr>
                <a:schemeClr val="dk2"/>
              </a:buClr>
              <a:buSzPts val="1668"/>
              <a:buFont typeface="Proxima Nova"/>
              <a:buChar char="●"/>
            </a:pPr>
            <a:r>
              <a:rPr b="1" lang="en" sz="1668" u="sng"/>
              <a:t>Engaging and Interactive Experience</a:t>
            </a:r>
            <a:endParaRPr sz="1668"/>
          </a:p>
          <a:p>
            <a:pPr indent="0" lvl="0" marL="457200" rtl="0" algn="l">
              <a:lnSpc>
                <a:spcPct val="100000"/>
              </a:lnSpc>
              <a:spcBef>
                <a:spcPts val="0"/>
              </a:spcBef>
              <a:spcAft>
                <a:spcPts val="0"/>
              </a:spcAft>
              <a:buClr>
                <a:srgbClr val="000000"/>
              </a:buClr>
              <a:buSzPts val="1018"/>
              <a:buFont typeface="Arial"/>
              <a:buNone/>
            </a:pPr>
            <a:r>
              <a:t/>
            </a:r>
            <a:endParaRPr sz="1668"/>
          </a:p>
          <a:p>
            <a:pPr indent="0" lvl="0" marL="457200" rtl="0" algn="l">
              <a:lnSpc>
                <a:spcPct val="100000"/>
              </a:lnSpc>
              <a:spcBef>
                <a:spcPts val="0"/>
              </a:spcBef>
              <a:spcAft>
                <a:spcPts val="0"/>
              </a:spcAft>
              <a:buClr>
                <a:srgbClr val="000000"/>
              </a:buClr>
              <a:buSzPts val="1018"/>
              <a:buFont typeface="Arial"/>
              <a:buNone/>
            </a:pPr>
            <a:r>
              <a:rPr lang="en" sz="1668"/>
              <a:t>Hosting events workshops or competition related to shakes, encourage customers participation by allowing them to vote for new flavours or collaborate in the creation process. </a:t>
            </a:r>
            <a:endParaRPr sz="1668"/>
          </a:p>
          <a:p>
            <a:pPr indent="0" lvl="0" marL="0" rtl="0" algn="l">
              <a:lnSpc>
                <a:spcPct val="60000"/>
              </a:lnSpc>
              <a:spcBef>
                <a:spcPts val="0"/>
              </a:spcBef>
              <a:spcAft>
                <a:spcPts val="0"/>
              </a:spcAft>
              <a:buClr>
                <a:srgbClr val="000000"/>
              </a:buClr>
              <a:buSzPts val="1018"/>
              <a:buFont typeface="Arial"/>
              <a:buNone/>
            </a:pPr>
            <a:r>
              <a:t/>
            </a:r>
            <a:endParaRPr sz="1668"/>
          </a:p>
          <a:p>
            <a:pPr indent="-334545" lvl="0" marL="457200" rtl="0" algn="l">
              <a:lnSpc>
                <a:spcPct val="60000"/>
              </a:lnSpc>
              <a:spcBef>
                <a:spcPts val="0"/>
              </a:spcBef>
              <a:spcAft>
                <a:spcPts val="0"/>
              </a:spcAft>
              <a:buClr>
                <a:schemeClr val="dk2"/>
              </a:buClr>
              <a:buSzPts val="1668"/>
              <a:buFont typeface="Proxima Nova"/>
              <a:buChar char="●"/>
            </a:pPr>
            <a:r>
              <a:rPr b="1" lang="en" sz="1668" u="sng"/>
              <a:t>Exceptional Customer-Services</a:t>
            </a:r>
            <a:endParaRPr b="1" sz="1668" u="sng"/>
          </a:p>
          <a:p>
            <a:pPr indent="0" lvl="0" marL="457200" rtl="0" algn="l">
              <a:lnSpc>
                <a:spcPct val="60000"/>
              </a:lnSpc>
              <a:spcBef>
                <a:spcPts val="0"/>
              </a:spcBef>
              <a:spcAft>
                <a:spcPts val="0"/>
              </a:spcAft>
              <a:buClr>
                <a:srgbClr val="000000"/>
              </a:buClr>
              <a:buSzPts val="1018"/>
              <a:buFont typeface="Arial"/>
              <a:buNone/>
            </a:pPr>
            <a:r>
              <a:t/>
            </a:r>
            <a:endParaRPr b="1" sz="1668" u="sng"/>
          </a:p>
          <a:p>
            <a:pPr indent="0" lvl="0" marL="457200" rtl="0" algn="l">
              <a:lnSpc>
                <a:spcPct val="60000"/>
              </a:lnSpc>
              <a:spcBef>
                <a:spcPts val="0"/>
              </a:spcBef>
              <a:spcAft>
                <a:spcPts val="0"/>
              </a:spcAft>
              <a:buClr>
                <a:srgbClr val="000000"/>
              </a:buClr>
              <a:buSzPts val="1018"/>
              <a:buFont typeface="Arial"/>
              <a:buNone/>
            </a:pPr>
            <a:r>
              <a:t/>
            </a:r>
            <a:endParaRPr sz="1668"/>
          </a:p>
          <a:p>
            <a:pPr indent="0" lvl="0" marL="457200" rtl="0" algn="l">
              <a:lnSpc>
                <a:spcPct val="60000"/>
              </a:lnSpc>
              <a:spcBef>
                <a:spcPts val="0"/>
              </a:spcBef>
              <a:spcAft>
                <a:spcPts val="0"/>
              </a:spcAft>
              <a:buClr>
                <a:srgbClr val="000000"/>
              </a:buClr>
              <a:buSzPts val="1018"/>
              <a:buFont typeface="Arial"/>
              <a:buNone/>
            </a:pPr>
            <a:r>
              <a:rPr lang="en" sz="1668"/>
              <a:t>Train your staff to be knowledgeable, Friendly and Attentive to customers needs.   </a:t>
            </a:r>
            <a:r>
              <a:rPr b="1" lang="en" sz="1668" u="sng"/>
              <a:t> </a:t>
            </a:r>
            <a:r>
              <a:rPr lang="en" sz="1668">
                <a:solidFill>
                  <a:srgbClr val="000000"/>
                </a:solidFill>
              </a:rPr>
              <a:t>  </a:t>
            </a:r>
            <a:endParaRPr b="1" sz="1668" u="sng">
              <a:solidFill>
                <a:srgbClr val="000000"/>
              </a:solidFill>
            </a:endParaRPr>
          </a:p>
          <a:p>
            <a:pPr indent="0" lvl="0" marL="0" rtl="0" algn="l">
              <a:lnSpc>
                <a:spcPct val="75000"/>
              </a:lnSpc>
              <a:spcBef>
                <a:spcPts val="0"/>
              </a:spcBef>
              <a:spcAft>
                <a:spcPts val="0"/>
              </a:spcAft>
              <a:buClr>
                <a:srgbClr val="000000"/>
              </a:buClr>
              <a:buSzPts val="1018"/>
              <a:buFont typeface="Arial"/>
              <a:buNone/>
            </a:pPr>
            <a:r>
              <a:t/>
            </a:r>
            <a:endParaRPr sz="1925"/>
          </a:p>
          <a:p>
            <a:pPr indent="0" lvl="0" marL="457200" rtl="0" algn="l">
              <a:lnSpc>
                <a:spcPct val="95000"/>
              </a:lnSpc>
              <a:spcBef>
                <a:spcPts val="1200"/>
              </a:spcBef>
              <a:spcAft>
                <a:spcPts val="1200"/>
              </a:spcAft>
              <a:buSzPts val="1018"/>
              <a:buNone/>
            </a:pPr>
            <a:r>
              <a:t/>
            </a:r>
            <a:endParaRPr sz="177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61900" y="-2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5"/>
          <p:cNvSpPr txBox="1"/>
          <p:nvPr>
            <p:ph idx="1" type="body"/>
          </p:nvPr>
        </p:nvSpPr>
        <p:spPr>
          <a:xfrm>
            <a:off x="0" y="454175"/>
            <a:ext cx="8520600" cy="4689600"/>
          </a:xfrm>
          <a:prstGeom prst="rect">
            <a:avLst/>
          </a:prstGeom>
        </p:spPr>
        <p:txBody>
          <a:bodyPr anchorCtr="0" anchor="t" bIns="91425" lIns="91425" spcFirstLastPara="1" rIns="91425" wrap="square" tIns="91425">
            <a:noAutofit/>
          </a:bodyPr>
          <a:lstStyle/>
          <a:p>
            <a:pPr indent="-335915" lvl="0" marL="457200" rtl="0" algn="l">
              <a:lnSpc>
                <a:spcPct val="80000"/>
              </a:lnSpc>
              <a:spcBef>
                <a:spcPts val="0"/>
              </a:spcBef>
              <a:spcAft>
                <a:spcPts val="0"/>
              </a:spcAft>
              <a:buClr>
                <a:schemeClr val="dk2"/>
              </a:buClr>
              <a:buSzPts val="1690"/>
              <a:buFont typeface="Proxima Nova"/>
              <a:buChar char="●"/>
            </a:pPr>
            <a:r>
              <a:rPr b="1" lang="en" sz="1690" u="sng"/>
              <a:t>Emphasize Sustainability </a:t>
            </a:r>
            <a:endParaRPr b="1" sz="1690" u="sng"/>
          </a:p>
          <a:p>
            <a:pPr indent="0" lvl="0" marL="457200" rtl="0" algn="l">
              <a:lnSpc>
                <a:spcPct val="80000"/>
              </a:lnSpc>
              <a:spcBef>
                <a:spcPts val="0"/>
              </a:spcBef>
              <a:spcAft>
                <a:spcPts val="0"/>
              </a:spcAft>
              <a:buSzPts val="935"/>
              <a:buNone/>
            </a:pPr>
            <a:r>
              <a:t/>
            </a:r>
            <a:endParaRPr sz="1590"/>
          </a:p>
          <a:p>
            <a:pPr indent="0" lvl="0" marL="457200" rtl="0" algn="l">
              <a:lnSpc>
                <a:spcPct val="80000"/>
              </a:lnSpc>
              <a:spcBef>
                <a:spcPts val="0"/>
              </a:spcBef>
              <a:spcAft>
                <a:spcPts val="0"/>
              </a:spcAft>
              <a:buSzPts val="935"/>
              <a:buNone/>
            </a:pPr>
            <a:r>
              <a:rPr lang="en" sz="1590"/>
              <a:t>Using biodegradable or reusable straws, minimizing food waste. Sourcing ingredients from sustainable and ethical suppliers.</a:t>
            </a:r>
            <a:endParaRPr sz="1590"/>
          </a:p>
          <a:p>
            <a:pPr indent="0" lvl="0" marL="457200" rtl="0" algn="l">
              <a:lnSpc>
                <a:spcPct val="80000"/>
              </a:lnSpc>
              <a:spcBef>
                <a:spcPts val="0"/>
              </a:spcBef>
              <a:spcAft>
                <a:spcPts val="0"/>
              </a:spcAft>
              <a:buSzPts val="935"/>
              <a:buNone/>
            </a:pPr>
            <a:r>
              <a:t/>
            </a:r>
            <a:endParaRPr sz="1590"/>
          </a:p>
          <a:p>
            <a:pPr indent="-335915" lvl="0" marL="457200" rtl="0" algn="l">
              <a:lnSpc>
                <a:spcPct val="80000"/>
              </a:lnSpc>
              <a:spcBef>
                <a:spcPts val="0"/>
              </a:spcBef>
              <a:spcAft>
                <a:spcPts val="0"/>
              </a:spcAft>
              <a:buClr>
                <a:schemeClr val="dk2"/>
              </a:buClr>
              <a:buSzPts val="1690"/>
              <a:buFont typeface="Proxima Nova"/>
              <a:buChar char="●"/>
            </a:pPr>
            <a:r>
              <a:rPr b="1" lang="en" sz="1690" u="sng"/>
              <a:t>Social Media Presence and Storytelling</a:t>
            </a:r>
            <a:endParaRPr b="1" sz="1690" u="sng"/>
          </a:p>
          <a:p>
            <a:pPr indent="0" lvl="0" marL="0" rtl="0" algn="l">
              <a:lnSpc>
                <a:spcPct val="80000"/>
              </a:lnSpc>
              <a:spcBef>
                <a:spcPts val="0"/>
              </a:spcBef>
              <a:spcAft>
                <a:spcPts val="0"/>
              </a:spcAft>
              <a:buSzPts val="935"/>
              <a:buNone/>
            </a:pPr>
            <a:r>
              <a:t/>
            </a:r>
            <a:endParaRPr sz="1590"/>
          </a:p>
          <a:p>
            <a:pPr indent="0" lvl="0" marL="457200" rtl="0" algn="l">
              <a:lnSpc>
                <a:spcPct val="80000"/>
              </a:lnSpc>
              <a:spcBef>
                <a:spcPts val="0"/>
              </a:spcBef>
              <a:spcAft>
                <a:spcPts val="0"/>
              </a:spcAft>
              <a:buSzPts val="935"/>
              <a:buNone/>
            </a:pPr>
            <a:r>
              <a:rPr lang="en" sz="1590"/>
              <a:t>Develop a strong presence on social media platforms to show your shakes,Interact with customers. </a:t>
            </a:r>
            <a:endParaRPr sz="1590"/>
          </a:p>
          <a:p>
            <a:pPr indent="0" lvl="0" marL="457200" rtl="0" algn="l">
              <a:lnSpc>
                <a:spcPct val="80000"/>
              </a:lnSpc>
              <a:spcBef>
                <a:spcPts val="0"/>
              </a:spcBef>
              <a:spcAft>
                <a:spcPts val="0"/>
              </a:spcAft>
              <a:buSzPts val="935"/>
              <a:buNone/>
            </a:pPr>
            <a:r>
              <a:rPr lang="en" sz="1590"/>
              <a:t>Use visually appealing imagery, engaging captions and user generated content to build a community around your brand.</a:t>
            </a:r>
            <a:endParaRPr sz="1590"/>
          </a:p>
          <a:p>
            <a:pPr indent="0" lvl="0" marL="914400" rtl="0" algn="l">
              <a:lnSpc>
                <a:spcPct val="80000"/>
              </a:lnSpc>
              <a:spcBef>
                <a:spcPts val="0"/>
              </a:spcBef>
              <a:spcAft>
                <a:spcPts val="0"/>
              </a:spcAft>
              <a:buSzPts val="935"/>
              <a:buNone/>
            </a:pPr>
            <a:r>
              <a:t/>
            </a:r>
            <a:endParaRPr sz="1590"/>
          </a:p>
          <a:p>
            <a:pPr indent="0" lvl="0" marL="0" rtl="0" algn="l">
              <a:lnSpc>
                <a:spcPct val="80000"/>
              </a:lnSpc>
              <a:spcBef>
                <a:spcPts val="0"/>
              </a:spcBef>
              <a:spcAft>
                <a:spcPts val="0"/>
              </a:spcAft>
              <a:buSzPts val="935"/>
              <a:buNone/>
            </a:pPr>
            <a:r>
              <a:t/>
            </a:r>
            <a:endParaRPr b="1" sz="1590" u="sng"/>
          </a:p>
          <a:p>
            <a:pPr indent="0" lvl="0" marL="0" rtl="0" algn="l">
              <a:lnSpc>
                <a:spcPct val="80000"/>
              </a:lnSpc>
              <a:spcBef>
                <a:spcPts val="0"/>
              </a:spcBef>
              <a:spcAft>
                <a:spcPts val="0"/>
              </a:spcAft>
              <a:buSzPts val="935"/>
              <a:buNone/>
            </a:pPr>
            <a:r>
              <a:t/>
            </a:r>
            <a:endParaRPr b="1" sz="1590" u="sng"/>
          </a:p>
          <a:p>
            <a:pPr indent="0" lvl="0" marL="0" rtl="0" algn="l">
              <a:lnSpc>
                <a:spcPct val="80000"/>
              </a:lnSpc>
              <a:spcBef>
                <a:spcPts val="0"/>
              </a:spcBef>
              <a:spcAft>
                <a:spcPts val="0"/>
              </a:spcAft>
              <a:buSzPts val="935"/>
              <a:buNone/>
            </a:pPr>
            <a:r>
              <a:rPr b="1" lang="en" sz="1590" u="sng"/>
              <a:t>Note</a:t>
            </a:r>
            <a:r>
              <a:rPr b="1" lang="en" sz="1590"/>
              <a:t> -</a:t>
            </a:r>
            <a:r>
              <a:rPr lang="en" sz="1590"/>
              <a:t> Successful differentiation involves a combination of factors that align with your target market’s preference and needs continuously research your competitors listen to customers feedback and stay innovative to stay in the shakes industries.</a:t>
            </a:r>
            <a:endParaRPr sz="1590"/>
          </a:p>
          <a:p>
            <a:pPr indent="0" lvl="0" marL="0" rtl="0" algn="l">
              <a:lnSpc>
                <a:spcPct val="80000"/>
              </a:lnSpc>
              <a:spcBef>
                <a:spcPts val="0"/>
              </a:spcBef>
              <a:spcAft>
                <a:spcPts val="0"/>
              </a:spcAft>
              <a:buSzPts val="935"/>
              <a:buNone/>
            </a:pPr>
            <a:r>
              <a:t/>
            </a:r>
            <a:endParaRPr sz="1590"/>
          </a:p>
          <a:p>
            <a:pPr indent="0" lvl="0" marL="0" rtl="0" algn="l">
              <a:lnSpc>
                <a:spcPct val="80000"/>
              </a:lnSpc>
              <a:spcBef>
                <a:spcPts val="0"/>
              </a:spcBef>
              <a:spcAft>
                <a:spcPts val="0"/>
              </a:spcAft>
              <a:buSzPts val="935"/>
              <a:buNone/>
            </a:pPr>
            <a:r>
              <a:t/>
            </a:r>
            <a:endParaRPr sz="1590"/>
          </a:p>
          <a:p>
            <a:pPr indent="0" lvl="0" marL="0" rtl="0" algn="l">
              <a:lnSpc>
                <a:spcPct val="80000"/>
              </a:lnSpc>
              <a:spcBef>
                <a:spcPts val="0"/>
              </a:spcBef>
              <a:spcAft>
                <a:spcPts val="0"/>
              </a:spcAft>
              <a:buSzPts val="935"/>
              <a:buNone/>
            </a:pPr>
            <a:r>
              <a:t/>
            </a:r>
            <a:endParaRPr sz="1590"/>
          </a:p>
          <a:p>
            <a:pPr indent="0" lvl="0" marL="0" rtl="0" algn="l">
              <a:lnSpc>
                <a:spcPct val="80000"/>
              </a:lnSpc>
              <a:spcBef>
                <a:spcPts val="0"/>
              </a:spcBef>
              <a:spcAft>
                <a:spcPts val="0"/>
              </a:spcAft>
              <a:buSzPts val="935"/>
              <a:buNone/>
            </a:pPr>
            <a:r>
              <a:t/>
            </a:r>
            <a:endParaRPr sz="1590"/>
          </a:p>
          <a:p>
            <a:pPr indent="0" lvl="0" marL="0" rtl="0" algn="l">
              <a:lnSpc>
                <a:spcPct val="80000"/>
              </a:lnSpc>
              <a:spcBef>
                <a:spcPts val="0"/>
              </a:spcBef>
              <a:spcAft>
                <a:spcPts val="0"/>
              </a:spcAft>
              <a:buSzPts val="935"/>
              <a:buNone/>
            </a:pPr>
            <a:r>
              <a:t/>
            </a:r>
            <a:endParaRPr sz="1590"/>
          </a:p>
          <a:p>
            <a:pPr indent="0" lvl="0" marL="0" rtl="0" algn="l">
              <a:lnSpc>
                <a:spcPct val="80000"/>
              </a:lnSpc>
              <a:spcBef>
                <a:spcPts val="0"/>
              </a:spcBef>
              <a:spcAft>
                <a:spcPts val="0"/>
              </a:spcAft>
              <a:buSzPts val="935"/>
              <a:buNone/>
            </a:pPr>
            <a:r>
              <a:t/>
            </a:r>
            <a:endParaRPr sz="1590"/>
          </a:p>
          <a:p>
            <a:pPr indent="0" lvl="0" marL="0" rtl="0" algn="l">
              <a:lnSpc>
                <a:spcPct val="95000"/>
              </a:lnSpc>
              <a:spcBef>
                <a:spcPts val="0"/>
              </a:spcBef>
              <a:spcAft>
                <a:spcPts val="1200"/>
              </a:spcAft>
              <a:buSzPts val="935"/>
              <a:buNone/>
            </a:pPr>
            <a:r>
              <a:t/>
            </a:r>
            <a:endParaRPr sz="1929"/>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sell to them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Develop</a:t>
            </a:r>
            <a:r>
              <a:rPr b="1" lang="en"/>
              <a:t> a compelling value proposition</a:t>
            </a:r>
            <a:endParaRPr b="1"/>
          </a:p>
          <a:p>
            <a:pPr indent="-342900" lvl="0" marL="457200" rtl="0" algn="l">
              <a:spcBef>
                <a:spcPts val="0"/>
              </a:spcBef>
              <a:spcAft>
                <a:spcPts val="0"/>
              </a:spcAft>
              <a:buSzPts val="1800"/>
              <a:buChar char="●"/>
            </a:pPr>
            <a:r>
              <a:rPr b="1" lang="en"/>
              <a:t>Engage with customers</a:t>
            </a:r>
            <a:endParaRPr b="1"/>
          </a:p>
          <a:p>
            <a:pPr indent="-342900" lvl="0" marL="457200" rtl="0" algn="l">
              <a:spcBef>
                <a:spcPts val="0"/>
              </a:spcBef>
              <a:spcAft>
                <a:spcPts val="0"/>
              </a:spcAft>
              <a:buSzPts val="1800"/>
              <a:buChar char="●"/>
            </a:pPr>
            <a:r>
              <a:rPr b="1" lang="en"/>
              <a:t>Offer </a:t>
            </a:r>
            <a:r>
              <a:rPr b="1" lang="en"/>
              <a:t>samples</a:t>
            </a:r>
            <a:r>
              <a:rPr b="1" lang="en"/>
              <a:t> and demonstrations</a:t>
            </a:r>
            <a:endParaRPr b="1"/>
          </a:p>
          <a:p>
            <a:pPr indent="-342900" lvl="0" marL="457200" rtl="0" algn="l">
              <a:spcBef>
                <a:spcPts val="0"/>
              </a:spcBef>
              <a:spcAft>
                <a:spcPts val="0"/>
              </a:spcAft>
              <a:buSzPts val="1800"/>
              <a:buChar char="●"/>
            </a:pPr>
            <a:r>
              <a:rPr b="1" lang="en"/>
              <a:t>Create attractive menu displays</a:t>
            </a:r>
            <a:endParaRPr b="1"/>
          </a:p>
          <a:p>
            <a:pPr indent="-342900" lvl="0" marL="457200" rtl="0" algn="l">
              <a:spcBef>
                <a:spcPts val="0"/>
              </a:spcBef>
              <a:spcAft>
                <a:spcPts val="0"/>
              </a:spcAft>
              <a:buSzPts val="1800"/>
              <a:buChar char="●"/>
            </a:pPr>
            <a:r>
              <a:rPr b="1" lang="en"/>
              <a:t>Offer bundle deals or combos</a:t>
            </a:r>
            <a:endParaRPr b="1"/>
          </a:p>
          <a:p>
            <a:pPr indent="-342900" lvl="0" marL="457200" rtl="0" algn="l">
              <a:spcBef>
                <a:spcPts val="0"/>
              </a:spcBef>
              <a:spcAft>
                <a:spcPts val="0"/>
              </a:spcAft>
              <a:buSzPts val="1800"/>
              <a:buChar char="●"/>
            </a:pPr>
            <a:r>
              <a:rPr b="1" lang="en"/>
              <a:t>Implement an online ordering system</a:t>
            </a:r>
            <a:endParaRPr b="1"/>
          </a:p>
          <a:p>
            <a:pPr indent="-342900" lvl="0" marL="457200" rtl="0" algn="l">
              <a:spcBef>
                <a:spcPts val="0"/>
              </a:spcBef>
              <a:spcAft>
                <a:spcPts val="0"/>
              </a:spcAft>
              <a:buSzPts val="1800"/>
              <a:buChar char="●"/>
            </a:pPr>
            <a:r>
              <a:rPr b="1" lang="en"/>
              <a:t>Seek feedback &amp; adapt </a:t>
            </a:r>
            <a:endParaRPr b="1"/>
          </a:p>
          <a:p>
            <a:pPr indent="0" lvl="0" marL="0" rtl="0" algn="l">
              <a:spcBef>
                <a:spcPts val="1200"/>
              </a:spcBef>
              <a:spcAft>
                <a:spcPts val="1200"/>
              </a:spcAft>
              <a:buNone/>
            </a:pPr>
            <a:r>
              <a:rPr b="1" lang="en" u="sng"/>
              <a:t>Note-</a:t>
            </a:r>
            <a:r>
              <a:rPr lang="en"/>
              <a:t> Selling is not just about transactions but also building relationships, providing exceptional experiences and consistently delivering on your value propositions by focusing on needs and </a:t>
            </a:r>
            <a:r>
              <a:rPr lang="en"/>
              <a:t>desires</a:t>
            </a:r>
            <a:r>
              <a:rPr lang="en"/>
              <a:t> of target consumers.</a:t>
            </a:r>
            <a:endParaRPr/>
          </a:p>
        </p:txBody>
      </p:sp>
      <p:pic>
        <p:nvPicPr>
          <p:cNvPr id="154" name="Google Shape;154;p26"/>
          <p:cNvPicPr preferRelativeResize="0"/>
          <p:nvPr/>
        </p:nvPicPr>
        <p:blipFill>
          <a:blip r:embed="rId3">
            <a:alphaModFix/>
          </a:blip>
          <a:stretch>
            <a:fillRect/>
          </a:stretch>
        </p:blipFill>
        <p:spPr>
          <a:xfrm>
            <a:off x="6457900" y="2089225"/>
            <a:ext cx="1993350" cy="1222925"/>
          </a:xfrm>
          <a:prstGeom prst="rect">
            <a:avLst/>
          </a:prstGeom>
          <a:noFill/>
          <a:ln>
            <a:noFill/>
          </a:ln>
        </p:spPr>
      </p:pic>
      <p:pic>
        <p:nvPicPr>
          <p:cNvPr id="155" name="Google Shape;155;p26"/>
          <p:cNvPicPr preferRelativeResize="0"/>
          <p:nvPr/>
        </p:nvPicPr>
        <p:blipFill>
          <a:blip r:embed="rId4">
            <a:alphaModFix/>
          </a:blip>
          <a:stretch>
            <a:fillRect/>
          </a:stretch>
        </p:blipFill>
        <p:spPr>
          <a:xfrm>
            <a:off x="6457900" y="554498"/>
            <a:ext cx="1993350" cy="11851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are the competitors </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Fast-food chains </a:t>
            </a:r>
            <a:endParaRPr b="1"/>
          </a:p>
          <a:p>
            <a:pPr indent="-342900" lvl="0" marL="457200" rtl="0" algn="l">
              <a:spcBef>
                <a:spcPts val="0"/>
              </a:spcBef>
              <a:spcAft>
                <a:spcPts val="0"/>
              </a:spcAft>
              <a:buSzPts val="1800"/>
              <a:buChar char="●"/>
            </a:pPr>
            <a:r>
              <a:rPr b="1" lang="en"/>
              <a:t>Ice-cream parlors</a:t>
            </a:r>
            <a:endParaRPr b="1"/>
          </a:p>
          <a:p>
            <a:pPr indent="-342900" lvl="0" marL="457200" rtl="0" algn="l">
              <a:spcBef>
                <a:spcPts val="0"/>
              </a:spcBef>
              <a:spcAft>
                <a:spcPts val="0"/>
              </a:spcAft>
              <a:buSzPts val="1800"/>
              <a:buChar char="●"/>
            </a:pPr>
            <a:r>
              <a:rPr b="1" lang="en"/>
              <a:t>Speciality shakes business</a:t>
            </a:r>
            <a:endParaRPr b="1"/>
          </a:p>
          <a:p>
            <a:pPr indent="-342900" lvl="0" marL="457200" rtl="0" algn="l">
              <a:spcBef>
                <a:spcPts val="0"/>
              </a:spcBef>
              <a:spcAft>
                <a:spcPts val="0"/>
              </a:spcAft>
              <a:buSzPts val="1800"/>
              <a:buChar char="●"/>
            </a:pPr>
            <a:r>
              <a:rPr b="1" lang="en"/>
              <a:t>Local cafes and dessert shops </a:t>
            </a:r>
            <a:endParaRPr b="1"/>
          </a:p>
          <a:p>
            <a:pPr indent="-342900" lvl="0" marL="457200" rtl="0" algn="l">
              <a:spcBef>
                <a:spcPts val="0"/>
              </a:spcBef>
              <a:spcAft>
                <a:spcPts val="0"/>
              </a:spcAft>
              <a:buSzPts val="1800"/>
              <a:buChar char="●"/>
            </a:pPr>
            <a:r>
              <a:rPr b="1" lang="en"/>
              <a:t>Smoothie and juice bars </a:t>
            </a:r>
            <a:endParaRPr b="1"/>
          </a:p>
          <a:p>
            <a:pPr indent="0" lvl="0" marL="0" rtl="0" algn="l">
              <a:spcBef>
                <a:spcPts val="1200"/>
              </a:spcBef>
              <a:spcAft>
                <a:spcPts val="1200"/>
              </a:spcAft>
              <a:buNone/>
            </a:pPr>
            <a:r>
              <a:rPr b="1" lang="en" u="sng"/>
              <a:t>Note</a:t>
            </a:r>
            <a:r>
              <a:rPr b="1" lang="en"/>
              <a:t>- </a:t>
            </a:r>
            <a:r>
              <a:rPr lang="en"/>
              <a:t>Analyze </a:t>
            </a:r>
            <a:r>
              <a:rPr lang="en"/>
              <a:t>their</a:t>
            </a:r>
            <a:r>
              <a:rPr lang="en"/>
              <a:t> offerings, pricing, target demographics and marketing strategies to understand how you can differentiate your shakes business and appeal to your target customers effectively.</a:t>
            </a:r>
            <a:endParaRPr/>
          </a:p>
        </p:txBody>
      </p:sp>
      <p:pic>
        <p:nvPicPr>
          <p:cNvPr id="162" name="Google Shape;162;p27"/>
          <p:cNvPicPr preferRelativeResize="0"/>
          <p:nvPr/>
        </p:nvPicPr>
        <p:blipFill>
          <a:blip r:embed="rId3">
            <a:alphaModFix/>
          </a:blip>
          <a:stretch>
            <a:fillRect/>
          </a:stretch>
        </p:blipFill>
        <p:spPr>
          <a:xfrm>
            <a:off x="6105725" y="647200"/>
            <a:ext cx="2059725" cy="2636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164100" y="4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8"/>
          <p:cNvSpPr txBox="1"/>
          <p:nvPr>
            <p:ph idx="1" type="body"/>
          </p:nvPr>
        </p:nvSpPr>
        <p:spPr>
          <a:xfrm>
            <a:off x="311700" y="681250"/>
            <a:ext cx="8520600" cy="3887700"/>
          </a:xfrm>
          <a:prstGeom prst="rect">
            <a:avLst/>
          </a:prstGeom>
          <a:solidFill>
            <a:srgbClr val="EFEFEF"/>
          </a:solidFill>
          <a:ln cap="flat" cmpd="sng" w="3810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6200"/>
              <a:t>     </a:t>
            </a:r>
            <a:endParaRPr sz="6200"/>
          </a:p>
          <a:p>
            <a:pPr indent="0" lvl="0" marL="0" rtl="0" algn="l">
              <a:spcBef>
                <a:spcPts val="1200"/>
              </a:spcBef>
              <a:spcAft>
                <a:spcPts val="0"/>
              </a:spcAft>
              <a:buNone/>
            </a:pPr>
            <a:r>
              <a:rPr lang="en" sz="6200"/>
              <a:t>         </a:t>
            </a:r>
            <a:r>
              <a:rPr lang="en" sz="6200"/>
              <a:t> THANK YOU</a:t>
            </a:r>
            <a:endParaRPr sz="6200"/>
          </a:p>
          <a:p>
            <a:pPr indent="0" lvl="0" marL="0" rtl="0" algn="l">
              <a:spcBef>
                <a:spcPts val="1200"/>
              </a:spcBef>
              <a:spcAft>
                <a:spcPts val="1200"/>
              </a:spcAft>
              <a:buNone/>
            </a:pPr>
            <a:r>
              <a:rPr lang="en" sz="6200"/>
              <a:t> </a:t>
            </a:r>
            <a:r>
              <a:rPr lang="en" sz="1000"/>
              <a:t>Created by- ARPIT CHAUDHARY</a:t>
            </a:r>
            <a:r>
              <a:rPr lang="en" sz="6200"/>
              <a:t>  </a:t>
            </a:r>
            <a:endParaRPr sz="6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Objectives </a:t>
            </a:r>
            <a:endParaRPr/>
          </a:p>
          <a:p>
            <a:pPr indent="0" lvl="0" marL="0" rtl="0" algn="l">
              <a:spcBef>
                <a:spcPts val="0"/>
              </a:spcBef>
              <a:spcAft>
                <a:spcPts val="0"/>
              </a:spcAft>
              <a:buNone/>
            </a:pPr>
            <a:r>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b="1" lang="en" sz="2300"/>
              <a:t>Profitability </a:t>
            </a:r>
            <a:endParaRPr b="1" sz="2300"/>
          </a:p>
          <a:p>
            <a:pPr indent="-374650" lvl="0" marL="457200" rtl="0" algn="l">
              <a:spcBef>
                <a:spcPts val="0"/>
              </a:spcBef>
              <a:spcAft>
                <a:spcPts val="0"/>
              </a:spcAft>
              <a:buSzPts val="2300"/>
              <a:buChar char="●"/>
            </a:pPr>
            <a:r>
              <a:rPr b="1" lang="en" sz="2300"/>
              <a:t>Meeting Customers Demand</a:t>
            </a:r>
            <a:endParaRPr b="1" sz="2300"/>
          </a:p>
          <a:p>
            <a:pPr indent="-374650" lvl="0" marL="457200" rtl="0" algn="l">
              <a:spcBef>
                <a:spcPts val="0"/>
              </a:spcBef>
              <a:spcAft>
                <a:spcPts val="0"/>
              </a:spcAft>
              <a:buSzPts val="2300"/>
              <a:buChar char="●"/>
            </a:pPr>
            <a:r>
              <a:rPr b="1" lang="en" sz="2300"/>
              <a:t>Differentiation</a:t>
            </a:r>
            <a:r>
              <a:rPr b="1" lang="en" sz="2300"/>
              <a:t> and Uniqueness</a:t>
            </a:r>
            <a:endParaRPr b="1" sz="2300"/>
          </a:p>
          <a:p>
            <a:pPr indent="-374650" lvl="0" marL="457200" rtl="0" algn="l">
              <a:spcBef>
                <a:spcPts val="0"/>
              </a:spcBef>
              <a:spcAft>
                <a:spcPts val="0"/>
              </a:spcAft>
              <a:buSzPts val="2300"/>
              <a:buChar char="●"/>
            </a:pPr>
            <a:r>
              <a:rPr b="1" lang="en" sz="2300"/>
              <a:t>Creating Memorable Experience</a:t>
            </a:r>
            <a:endParaRPr b="1" sz="2300"/>
          </a:p>
          <a:p>
            <a:pPr indent="-374650" lvl="0" marL="457200" rtl="0" algn="l">
              <a:spcBef>
                <a:spcPts val="0"/>
              </a:spcBef>
              <a:spcAft>
                <a:spcPts val="0"/>
              </a:spcAft>
              <a:buSzPts val="2300"/>
              <a:buChar char="●"/>
            </a:pPr>
            <a:r>
              <a:rPr b="1" lang="en" sz="2300"/>
              <a:t>Expansion &amp; Growth</a:t>
            </a:r>
            <a:r>
              <a:rPr b="1" lang="en" sz="2300"/>
              <a:t> </a:t>
            </a:r>
            <a:endParaRPr b="1" sz="2300"/>
          </a:p>
          <a:p>
            <a:pPr indent="-374650" lvl="0" marL="457200" rtl="0" algn="l">
              <a:spcBef>
                <a:spcPts val="0"/>
              </a:spcBef>
              <a:spcAft>
                <a:spcPts val="0"/>
              </a:spcAft>
              <a:buSzPts val="2300"/>
              <a:buChar char="●"/>
            </a:pPr>
            <a:r>
              <a:rPr b="1" lang="en" sz="2300"/>
              <a:t>Promoting a Healthy Lifestyle</a:t>
            </a:r>
            <a:endParaRPr b="1" sz="2300"/>
          </a:p>
        </p:txBody>
      </p:sp>
      <p:pic>
        <p:nvPicPr>
          <p:cNvPr id="65" name="Google Shape;65;p14"/>
          <p:cNvPicPr preferRelativeResize="0"/>
          <p:nvPr/>
        </p:nvPicPr>
        <p:blipFill>
          <a:blip r:embed="rId3">
            <a:alphaModFix/>
          </a:blip>
          <a:stretch>
            <a:fillRect/>
          </a:stretch>
        </p:blipFill>
        <p:spPr>
          <a:xfrm>
            <a:off x="6789875" y="491075"/>
            <a:ext cx="2181301" cy="1635974"/>
          </a:xfrm>
          <a:prstGeom prst="rect">
            <a:avLst/>
          </a:prstGeom>
          <a:noFill/>
          <a:ln>
            <a:noFill/>
          </a:ln>
        </p:spPr>
      </p:pic>
      <p:pic>
        <p:nvPicPr>
          <p:cNvPr id="66" name="Google Shape;66;p14"/>
          <p:cNvPicPr preferRelativeResize="0"/>
          <p:nvPr/>
        </p:nvPicPr>
        <p:blipFill>
          <a:blip r:embed="rId4">
            <a:alphaModFix/>
          </a:blip>
          <a:stretch>
            <a:fillRect/>
          </a:stretch>
        </p:blipFill>
        <p:spPr>
          <a:xfrm>
            <a:off x="7021222" y="3270025"/>
            <a:ext cx="2122776" cy="143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are the target consumers of the brand ?</a:t>
            </a:r>
            <a:endParaRPr/>
          </a:p>
        </p:txBody>
      </p:sp>
      <p:sp>
        <p:nvSpPr>
          <p:cNvPr id="72" name="Google Shape;72;p15"/>
          <p:cNvSpPr txBox="1"/>
          <p:nvPr>
            <p:ph idx="1" type="body"/>
          </p:nvPr>
        </p:nvSpPr>
        <p:spPr>
          <a:xfrm>
            <a:off x="311700" y="1017725"/>
            <a:ext cx="8520600" cy="3989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Childrens &amp; Teenagers</a:t>
            </a:r>
            <a:endParaRPr b="1" sz="2200"/>
          </a:p>
          <a:p>
            <a:pPr indent="-368300" lvl="0" marL="457200" rtl="0" algn="l">
              <a:spcBef>
                <a:spcPts val="0"/>
              </a:spcBef>
              <a:spcAft>
                <a:spcPts val="0"/>
              </a:spcAft>
              <a:buSzPts val="2200"/>
              <a:buChar char="●"/>
            </a:pPr>
            <a:r>
              <a:rPr b="1" lang="en" sz="2200"/>
              <a:t>Young adults &amp; college students </a:t>
            </a:r>
            <a:endParaRPr b="1" sz="2200"/>
          </a:p>
          <a:p>
            <a:pPr indent="-368300" lvl="0" marL="457200" rtl="0" algn="l">
              <a:spcBef>
                <a:spcPts val="0"/>
              </a:spcBef>
              <a:spcAft>
                <a:spcPts val="0"/>
              </a:spcAft>
              <a:buSzPts val="2200"/>
              <a:buChar char="●"/>
            </a:pPr>
            <a:r>
              <a:rPr b="1" lang="en" sz="2200"/>
              <a:t>Families </a:t>
            </a:r>
            <a:endParaRPr b="1" sz="2200"/>
          </a:p>
          <a:p>
            <a:pPr indent="-368300" lvl="0" marL="457200" rtl="0" algn="l">
              <a:spcBef>
                <a:spcPts val="0"/>
              </a:spcBef>
              <a:spcAft>
                <a:spcPts val="0"/>
              </a:spcAft>
              <a:buSzPts val="2200"/>
              <a:buChar char="●"/>
            </a:pPr>
            <a:r>
              <a:rPr b="1" lang="en" sz="2200"/>
              <a:t>Dessert Enthusiasts</a:t>
            </a:r>
            <a:endParaRPr b="1" sz="2200"/>
          </a:p>
          <a:p>
            <a:pPr indent="-368300" lvl="0" marL="457200" rtl="0" algn="l">
              <a:spcBef>
                <a:spcPts val="0"/>
              </a:spcBef>
              <a:spcAft>
                <a:spcPts val="0"/>
              </a:spcAft>
              <a:buSzPts val="2200"/>
              <a:buChar char="●"/>
            </a:pPr>
            <a:r>
              <a:rPr b="1" lang="en" sz="2200"/>
              <a:t>Health </a:t>
            </a:r>
            <a:r>
              <a:rPr b="1" lang="en" sz="2200"/>
              <a:t>conscious</a:t>
            </a:r>
            <a:r>
              <a:rPr b="1" lang="en" sz="2200"/>
              <a:t>-consumers</a:t>
            </a:r>
            <a:endParaRPr b="1" sz="2200"/>
          </a:p>
          <a:p>
            <a:pPr indent="-368300" lvl="0" marL="457200" rtl="0" algn="l">
              <a:spcBef>
                <a:spcPts val="0"/>
              </a:spcBef>
              <a:spcAft>
                <a:spcPts val="0"/>
              </a:spcAft>
              <a:buSzPts val="2200"/>
              <a:buChar char="●"/>
            </a:pPr>
            <a:r>
              <a:rPr b="1" lang="en" sz="2200"/>
              <a:t>Tourists &amp; visitors   </a:t>
            </a:r>
            <a:endParaRPr b="1" sz="2200"/>
          </a:p>
          <a:p>
            <a:pPr indent="0" lvl="0" marL="457200" rtl="0" algn="l">
              <a:spcBef>
                <a:spcPts val="1200"/>
              </a:spcBef>
              <a:spcAft>
                <a:spcPts val="1200"/>
              </a:spcAft>
              <a:buNone/>
            </a:pPr>
            <a:r>
              <a:t/>
            </a:r>
            <a:endParaRPr b="1" sz="2200"/>
          </a:p>
        </p:txBody>
      </p:sp>
      <p:pic>
        <p:nvPicPr>
          <p:cNvPr id="73" name="Google Shape;73;p15"/>
          <p:cNvPicPr preferRelativeResize="0"/>
          <p:nvPr/>
        </p:nvPicPr>
        <p:blipFill>
          <a:blip r:embed="rId3">
            <a:alphaModFix/>
          </a:blip>
          <a:stretch>
            <a:fillRect/>
          </a:stretch>
        </p:blipFill>
        <p:spPr>
          <a:xfrm>
            <a:off x="6880727" y="3634026"/>
            <a:ext cx="2127974" cy="1418649"/>
          </a:xfrm>
          <a:prstGeom prst="rect">
            <a:avLst/>
          </a:prstGeom>
          <a:noFill/>
          <a:ln>
            <a:noFill/>
          </a:ln>
        </p:spPr>
      </p:pic>
      <p:pic>
        <p:nvPicPr>
          <p:cNvPr id="74" name="Google Shape;74;p15"/>
          <p:cNvPicPr preferRelativeResize="0"/>
          <p:nvPr/>
        </p:nvPicPr>
        <p:blipFill>
          <a:blip r:embed="rId4">
            <a:alphaModFix/>
          </a:blip>
          <a:stretch>
            <a:fillRect/>
          </a:stretch>
        </p:blipFill>
        <p:spPr>
          <a:xfrm>
            <a:off x="4695975" y="3634025"/>
            <a:ext cx="2127976" cy="1418650"/>
          </a:xfrm>
          <a:prstGeom prst="rect">
            <a:avLst/>
          </a:prstGeom>
          <a:noFill/>
          <a:ln>
            <a:noFill/>
          </a:ln>
        </p:spPr>
      </p:pic>
      <p:pic>
        <p:nvPicPr>
          <p:cNvPr id="75" name="Google Shape;75;p15"/>
          <p:cNvPicPr preferRelativeResize="0"/>
          <p:nvPr/>
        </p:nvPicPr>
        <p:blipFill>
          <a:blip r:embed="rId5">
            <a:alphaModFix/>
          </a:blip>
          <a:stretch>
            <a:fillRect/>
          </a:stretch>
        </p:blipFill>
        <p:spPr>
          <a:xfrm>
            <a:off x="2444239" y="3634025"/>
            <a:ext cx="2194960" cy="1464075"/>
          </a:xfrm>
          <a:prstGeom prst="rect">
            <a:avLst/>
          </a:prstGeom>
          <a:noFill/>
          <a:ln>
            <a:noFill/>
          </a:ln>
        </p:spPr>
      </p:pic>
      <p:pic>
        <p:nvPicPr>
          <p:cNvPr id="76" name="Google Shape;76;p15"/>
          <p:cNvPicPr preferRelativeResize="0"/>
          <p:nvPr/>
        </p:nvPicPr>
        <p:blipFill>
          <a:blip r:embed="rId6">
            <a:alphaModFix/>
          </a:blip>
          <a:stretch>
            <a:fillRect/>
          </a:stretch>
        </p:blipFill>
        <p:spPr>
          <a:xfrm>
            <a:off x="0" y="3634025"/>
            <a:ext cx="2364251" cy="1464076"/>
          </a:xfrm>
          <a:prstGeom prst="rect">
            <a:avLst/>
          </a:prstGeom>
          <a:noFill/>
          <a:ln>
            <a:noFill/>
          </a:ln>
        </p:spPr>
      </p:pic>
      <p:pic>
        <p:nvPicPr>
          <p:cNvPr id="77" name="Google Shape;77;p15"/>
          <p:cNvPicPr preferRelativeResize="0"/>
          <p:nvPr/>
        </p:nvPicPr>
        <p:blipFill>
          <a:blip r:embed="rId7">
            <a:alphaModFix/>
          </a:blip>
          <a:stretch>
            <a:fillRect/>
          </a:stretch>
        </p:blipFill>
        <p:spPr>
          <a:xfrm>
            <a:off x="6880725" y="2056400"/>
            <a:ext cx="2127976" cy="146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one that you will try to sell?</a:t>
            </a:r>
            <a:endParaRPr/>
          </a:p>
          <a:p>
            <a:pPr indent="0" lvl="0" marL="0" rtl="0" algn="l">
              <a:spcBef>
                <a:spcPts val="0"/>
              </a:spcBef>
              <a:spcAft>
                <a:spcPts val="0"/>
              </a:spcAft>
              <a:buNone/>
            </a:pPr>
            <a:r>
              <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2200"/>
              <a:t>The target consumers for the brand 'obliq' are health-conscious individuals who are looking for a convenient and nutritious meal replacement option. The primary target audience for the initial sales efforts will be urban professionals, specifically those working in corporate environments. They often have busy schedules and may not have time for a proper meal during the day. By providing a filling and nutritious shake, 'obliq' can cater to their needs.</a:t>
            </a:r>
            <a:endParaRPr/>
          </a:p>
        </p:txBody>
      </p:sp>
      <p:pic>
        <p:nvPicPr>
          <p:cNvPr id="84" name="Google Shape;84;p16"/>
          <p:cNvPicPr preferRelativeResize="0"/>
          <p:nvPr/>
        </p:nvPicPr>
        <p:blipFill>
          <a:blip r:embed="rId3">
            <a:alphaModFix/>
          </a:blip>
          <a:stretch>
            <a:fillRect/>
          </a:stretch>
        </p:blipFill>
        <p:spPr>
          <a:xfrm>
            <a:off x="6856998" y="48200"/>
            <a:ext cx="2067480" cy="11042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095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7"/>
          <p:cNvSpPr txBox="1"/>
          <p:nvPr>
            <p:ph idx="1" type="body"/>
          </p:nvPr>
        </p:nvSpPr>
        <p:spPr>
          <a:xfrm>
            <a:off x="254950" y="572700"/>
            <a:ext cx="8520600" cy="382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u="sng"/>
              <a:t>Wide Appeal</a:t>
            </a:r>
            <a:endParaRPr b="1" sz="2100" u="sng"/>
          </a:p>
          <a:p>
            <a:pPr indent="0" lvl="0" marL="0" rtl="0" algn="l">
              <a:spcBef>
                <a:spcPts val="1200"/>
              </a:spcBef>
              <a:spcAft>
                <a:spcPts val="0"/>
              </a:spcAft>
              <a:buNone/>
            </a:pPr>
            <a:r>
              <a:rPr lang="en"/>
              <a:t>Shakes are generally popular among childrens &amp; teenagers due to </a:t>
            </a:r>
            <a:r>
              <a:rPr lang="en"/>
              <a:t>their</a:t>
            </a:r>
            <a:r>
              <a:rPr lang="en"/>
              <a:t> sweet and indulgent nature.</a:t>
            </a:r>
            <a:endParaRPr/>
          </a:p>
          <a:p>
            <a:pPr indent="0" lvl="0" marL="0" rtl="0" algn="l">
              <a:spcBef>
                <a:spcPts val="1200"/>
              </a:spcBef>
              <a:spcAft>
                <a:spcPts val="0"/>
              </a:spcAft>
              <a:buNone/>
            </a:pPr>
            <a:r>
              <a:rPr lang="en"/>
              <a:t>They often crave treats and are more likely to be open to try new flavors and combinations .</a:t>
            </a:r>
            <a:endParaRPr/>
          </a:p>
          <a:p>
            <a:pPr indent="0" lvl="0" marL="0" rtl="0" algn="l">
              <a:spcBef>
                <a:spcPts val="1200"/>
              </a:spcBef>
              <a:spcAft>
                <a:spcPts val="1200"/>
              </a:spcAft>
              <a:buNone/>
            </a:pPr>
            <a:r>
              <a:rPr lang="en"/>
              <a:t>Childrens and teenagers are more likely to become repeat customers.</a:t>
            </a:r>
            <a:endParaRPr/>
          </a:p>
        </p:txBody>
      </p:sp>
      <p:pic>
        <p:nvPicPr>
          <p:cNvPr id="91" name="Google Shape;91;p17"/>
          <p:cNvPicPr preferRelativeResize="0"/>
          <p:nvPr/>
        </p:nvPicPr>
        <p:blipFill>
          <a:blip r:embed="rId3">
            <a:alphaModFix/>
          </a:blip>
          <a:stretch>
            <a:fillRect/>
          </a:stretch>
        </p:blipFill>
        <p:spPr>
          <a:xfrm>
            <a:off x="5085000" y="3267400"/>
            <a:ext cx="2817525" cy="1546825"/>
          </a:xfrm>
          <a:prstGeom prst="rect">
            <a:avLst/>
          </a:prstGeom>
          <a:noFill/>
          <a:ln>
            <a:noFill/>
          </a:ln>
        </p:spPr>
      </p:pic>
      <p:pic>
        <p:nvPicPr>
          <p:cNvPr id="92" name="Google Shape;92;p17"/>
          <p:cNvPicPr preferRelativeResize="0"/>
          <p:nvPr/>
        </p:nvPicPr>
        <p:blipFill>
          <a:blip r:embed="rId4">
            <a:alphaModFix/>
          </a:blip>
          <a:stretch>
            <a:fillRect/>
          </a:stretch>
        </p:blipFill>
        <p:spPr>
          <a:xfrm>
            <a:off x="913186" y="3267400"/>
            <a:ext cx="2750489" cy="154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130025" y="11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8"/>
          <p:cNvSpPr txBox="1"/>
          <p:nvPr>
            <p:ph idx="1" type="body"/>
          </p:nvPr>
        </p:nvSpPr>
        <p:spPr>
          <a:xfrm>
            <a:off x="311700" y="760750"/>
            <a:ext cx="8520600" cy="38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u="sng"/>
              <a:t>Influence on Family D</a:t>
            </a:r>
            <a:r>
              <a:rPr b="1" lang="en" sz="2000" u="sng"/>
              <a:t>ecisions</a:t>
            </a:r>
            <a:r>
              <a:rPr b="1" lang="en" sz="2000" u="sng"/>
              <a:t> </a:t>
            </a:r>
            <a:endParaRPr b="1" sz="2000" u="sng"/>
          </a:p>
          <a:p>
            <a:pPr indent="0" lvl="0" marL="0" rtl="0" algn="l">
              <a:spcBef>
                <a:spcPts val="1200"/>
              </a:spcBef>
              <a:spcAft>
                <a:spcPts val="0"/>
              </a:spcAft>
              <a:buNone/>
            </a:pPr>
            <a:r>
              <a:rPr lang="en" sz="2000"/>
              <a:t>By targeting </a:t>
            </a:r>
            <a:r>
              <a:rPr lang="en" sz="2000"/>
              <a:t>children's</a:t>
            </a:r>
            <a:r>
              <a:rPr lang="en" sz="2000"/>
              <a:t> and teenagers you can indirectly reach </a:t>
            </a:r>
            <a:r>
              <a:rPr lang="en" sz="2000"/>
              <a:t>their</a:t>
            </a:r>
            <a:r>
              <a:rPr lang="en" sz="2000"/>
              <a:t> parents or guardians.</a:t>
            </a:r>
            <a:endParaRPr sz="2000"/>
          </a:p>
          <a:p>
            <a:pPr indent="0" lvl="0" marL="0" rtl="0" algn="l">
              <a:spcBef>
                <a:spcPts val="1200"/>
              </a:spcBef>
              <a:spcAft>
                <a:spcPts val="0"/>
              </a:spcAft>
              <a:buNone/>
            </a:pPr>
            <a:r>
              <a:rPr b="1" lang="en" sz="2000" u="sng"/>
              <a:t>Word of Mouth Marketing </a:t>
            </a:r>
            <a:endParaRPr b="1" sz="2000" u="sng"/>
          </a:p>
          <a:p>
            <a:pPr indent="0" lvl="0" marL="0" rtl="0" algn="l">
              <a:spcBef>
                <a:spcPts val="1200"/>
              </a:spcBef>
              <a:spcAft>
                <a:spcPts val="1200"/>
              </a:spcAft>
              <a:buNone/>
            </a:pPr>
            <a:r>
              <a:rPr lang="en" sz="2000"/>
              <a:t>Children’s &amp; teenagers can be effective brand </a:t>
            </a:r>
            <a:r>
              <a:rPr lang="en" sz="2000"/>
              <a:t>ambassadors</a:t>
            </a:r>
            <a:r>
              <a:rPr lang="en" sz="2000"/>
              <a:t> if  they enjoy your shakes &amp; have a </a:t>
            </a:r>
            <a:r>
              <a:rPr lang="en" sz="2000"/>
              <a:t>positive</a:t>
            </a:r>
            <a:r>
              <a:rPr lang="en" sz="2000"/>
              <a:t> experience on your business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reach the target consumers ?</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 sz="1900" u="sng"/>
              <a:t>Online Presence </a:t>
            </a:r>
            <a:endParaRPr b="1" sz="1900" u="sng"/>
          </a:p>
          <a:p>
            <a:pPr indent="0" lvl="0" marL="457200" rtl="0" algn="l">
              <a:spcBef>
                <a:spcPts val="1200"/>
              </a:spcBef>
              <a:spcAft>
                <a:spcPts val="1200"/>
              </a:spcAft>
              <a:buNone/>
            </a:pPr>
            <a:r>
              <a:rPr lang="en" sz="1900"/>
              <a:t>Create a </a:t>
            </a:r>
            <a:r>
              <a:rPr lang="en" sz="1900"/>
              <a:t>professional</a:t>
            </a:r>
            <a:r>
              <a:rPr lang="en" sz="1900"/>
              <a:t> and visually appealing websites for your business, optimize it for search </a:t>
            </a:r>
            <a:r>
              <a:rPr lang="en" sz="1900"/>
              <a:t>engines</a:t>
            </a:r>
            <a:r>
              <a:rPr lang="en" sz="1900"/>
              <a:t> to improve your online visibility, utilize social media platforms such as Instagram, Facebook, Twitter etc.</a:t>
            </a:r>
            <a:endParaRPr sz="1900"/>
          </a:p>
        </p:txBody>
      </p:sp>
      <p:pic>
        <p:nvPicPr>
          <p:cNvPr id="105" name="Google Shape;105;p19"/>
          <p:cNvPicPr preferRelativeResize="0"/>
          <p:nvPr/>
        </p:nvPicPr>
        <p:blipFill>
          <a:blip r:embed="rId3">
            <a:alphaModFix/>
          </a:blip>
          <a:stretch>
            <a:fillRect/>
          </a:stretch>
        </p:blipFill>
        <p:spPr>
          <a:xfrm>
            <a:off x="840250" y="2859300"/>
            <a:ext cx="7732253" cy="215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095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0"/>
          <p:cNvSpPr txBox="1"/>
          <p:nvPr>
            <p:ph idx="1" type="body"/>
          </p:nvPr>
        </p:nvSpPr>
        <p:spPr>
          <a:xfrm>
            <a:off x="311700" y="681250"/>
            <a:ext cx="8520600" cy="388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Local Marketing</a:t>
            </a:r>
            <a:endParaRPr b="1" u="sng"/>
          </a:p>
          <a:p>
            <a:pPr indent="0" lvl="0" marL="457200" rtl="0" algn="l">
              <a:spcBef>
                <a:spcPts val="1200"/>
              </a:spcBef>
              <a:spcAft>
                <a:spcPts val="0"/>
              </a:spcAft>
              <a:buNone/>
            </a:pPr>
            <a:r>
              <a:rPr lang="en"/>
              <a:t>Engage in local marketing to target consumers in area, Distributing flyers or </a:t>
            </a:r>
            <a:r>
              <a:rPr lang="en"/>
              <a:t>brochures</a:t>
            </a:r>
            <a:r>
              <a:rPr lang="en"/>
              <a:t> in nearby schools, community centers or local events.</a:t>
            </a:r>
            <a:endParaRPr/>
          </a:p>
          <a:p>
            <a:pPr indent="-342900" lvl="0" marL="457200" rtl="0" algn="l">
              <a:spcBef>
                <a:spcPts val="1200"/>
              </a:spcBef>
              <a:spcAft>
                <a:spcPts val="0"/>
              </a:spcAft>
              <a:buSzPts val="1800"/>
              <a:buChar char="●"/>
            </a:pPr>
            <a:r>
              <a:rPr b="1" lang="en" u="sng"/>
              <a:t>Promotions and Discount</a:t>
            </a:r>
            <a:endParaRPr b="1" u="sng"/>
          </a:p>
          <a:p>
            <a:pPr indent="0" lvl="0" marL="457200" rtl="0" algn="l">
              <a:spcBef>
                <a:spcPts val="1200"/>
              </a:spcBef>
              <a:spcAft>
                <a:spcPts val="0"/>
              </a:spcAft>
              <a:buNone/>
            </a:pPr>
            <a:r>
              <a:rPr lang="en"/>
              <a:t>Offer introductory promotions, loyalty </a:t>
            </a:r>
            <a:r>
              <a:rPr lang="en"/>
              <a:t>programs or discount to incentivize customers to try your shakes, promote these offer through your website, social media platforms and local advertising .</a:t>
            </a:r>
            <a:endParaRPr/>
          </a:p>
          <a:p>
            <a:pPr indent="0" lvl="0" marL="914400" rtl="0" algn="l">
              <a:spcBef>
                <a:spcPts val="120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5338025" y="3306850"/>
            <a:ext cx="3018749" cy="17528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20875" y="13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1"/>
          <p:cNvSpPr txBox="1"/>
          <p:nvPr>
            <p:ph idx="1" type="body"/>
          </p:nvPr>
        </p:nvSpPr>
        <p:spPr>
          <a:xfrm>
            <a:off x="311700" y="794800"/>
            <a:ext cx="8520600" cy="377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Influencer Partnerships</a:t>
            </a:r>
            <a:endParaRPr b="1" u="sng"/>
          </a:p>
          <a:p>
            <a:pPr indent="0" lvl="0" marL="457200" rtl="0" algn="l">
              <a:spcBef>
                <a:spcPts val="1200"/>
              </a:spcBef>
              <a:spcAft>
                <a:spcPts val="0"/>
              </a:spcAft>
              <a:buNone/>
            </a:pPr>
            <a:r>
              <a:rPr lang="en"/>
              <a:t>Collaborate with influencers or bloggers who have a </a:t>
            </a:r>
            <a:r>
              <a:rPr lang="en"/>
              <a:t>significant</a:t>
            </a:r>
            <a:r>
              <a:rPr lang="en"/>
              <a:t> following in your target market.</a:t>
            </a:r>
            <a:endParaRPr/>
          </a:p>
          <a:p>
            <a:pPr indent="-342900" lvl="0" marL="457200" rtl="0" algn="l">
              <a:spcBef>
                <a:spcPts val="1200"/>
              </a:spcBef>
              <a:spcAft>
                <a:spcPts val="0"/>
              </a:spcAft>
              <a:buSzPts val="1800"/>
              <a:buChar char="●"/>
            </a:pPr>
            <a:r>
              <a:rPr b="1" lang="en" u="sng"/>
              <a:t>Online Reviews and Testimonials </a:t>
            </a:r>
            <a:endParaRPr b="1" u="sng"/>
          </a:p>
          <a:p>
            <a:pPr indent="0" lvl="0" marL="457200" rtl="0" algn="l">
              <a:spcBef>
                <a:spcPts val="1200"/>
              </a:spcBef>
              <a:spcAft>
                <a:spcPts val="1200"/>
              </a:spcAft>
              <a:buNone/>
            </a:pPr>
            <a:r>
              <a:rPr lang="en"/>
              <a:t>Encourage satisfied customers to leave </a:t>
            </a:r>
            <a:r>
              <a:rPr lang="en"/>
              <a:t>positive</a:t>
            </a:r>
            <a:r>
              <a:rPr lang="en"/>
              <a:t> reviews and testimonials on platforms such as Google My Business.</a:t>
            </a:r>
            <a:endParaRPr/>
          </a:p>
        </p:txBody>
      </p:sp>
      <p:pic>
        <p:nvPicPr>
          <p:cNvPr id="119" name="Google Shape;119;p21"/>
          <p:cNvPicPr preferRelativeResize="0"/>
          <p:nvPr/>
        </p:nvPicPr>
        <p:blipFill>
          <a:blip r:embed="rId3">
            <a:alphaModFix/>
          </a:blip>
          <a:stretch>
            <a:fillRect/>
          </a:stretch>
        </p:blipFill>
        <p:spPr>
          <a:xfrm>
            <a:off x="5200275" y="3092975"/>
            <a:ext cx="3111074" cy="188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