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48" r:id="rId1"/>
  </p:sldMasterIdLst>
  <p:sldIdLst>
    <p:sldId id="256" r:id="rId2"/>
    <p:sldId id="257" r:id="rId3"/>
    <p:sldId id="258" r:id="rId4"/>
    <p:sldId id="261" r:id="rId5"/>
    <p:sldId id="262" r:id="rId6"/>
    <p:sldId id="273" r:id="rId7"/>
    <p:sldId id="263" r:id="rId8"/>
    <p:sldId id="266" r:id="rId9"/>
    <p:sldId id="267" r:id="rId10"/>
    <p:sldId id="268"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www.researchgate.net/scientific-contributions/Rohith-Viswanathan-G-2171736801" TargetMode="External"/><Relationship Id="rId3" Type="http://schemas.openxmlformats.org/officeDocument/2006/relationships/hyperlink" Target="https://www.researchgate.net/scientific-contributions/Zhenfu-Cao-14499237" TargetMode="External"/><Relationship Id="rId7" Type="http://schemas.openxmlformats.org/officeDocument/2006/relationships/hyperlink" Target="https://www.researchgate.net/profile/Sybi-Cynthia" TargetMode="External"/><Relationship Id="rId2" Type="http://schemas.openxmlformats.org/officeDocument/2006/relationships/hyperlink" Target="https://www.researchgate.net/profile/Jianting-Ning" TargetMode="External"/><Relationship Id="rId1" Type="http://schemas.openxmlformats.org/officeDocument/2006/relationships/slideLayout" Target="../slideLayouts/slideLayout7.xml"/><Relationship Id="rId6" Type="http://schemas.openxmlformats.org/officeDocument/2006/relationships/hyperlink" Target="https://www.researchgate.net/profile/John-Justin" TargetMode="External"/><Relationship Id="rId5" Type="http://schemas.openxmlformats.org/officeDocument/2006/relationships/hyperlink" Target="https://www.researchgate.net/scientific-contributions/Kaitai-Liang-2105090727" TargetMode="External"/><Relationship Id="rId4" Type="http://schemas.openxmlformats.org/officeDocument/2006/relationships/hyperlink" Target="https://www.researchgate.net/scientific-contributions/Xiaolei-Dong-26819504"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C663-165D-5807-53A0-A47D4420E2CB}"/>
              </a:ext>
            </a:extLst>
          </p:cNvPr>
          <p:cNvSpPr>
            <a:spLocks noGrp="1"/>
          </p:cNvSpPr>
          <p:nvPr>
            <p:ph type="ctrTitle"/>
          </p:nvPr>
        </p:nvSpPr>
        <p:spPr>
          <a:xfrm>
            <a:off x="1838325" y="476250"/>
            <a:ext cx="8515350" cy="1485900"/>
          </a:xfrm>
        </p:spPr>
        <p:txBody>
          <a:bodyPr/>
          <a:lstStyle/>
          <a:p>
            <a:r>
              <a:rPr lang="en-US" sz="3600" b="1" dirty="0">
                <a:solidFill>
                  <a:srgbClr val="FFFF00"/>
                </a:solidFill>
                <a:cs typeface="Times New Roman" panose="02020603050405020304" pitchFamily="18" charset="0"/>
              </a:rPr>
              <a:t>SECURE AND DATA ACCESS CONTROL FOR CLOUD STORAGE</a:t>
            </a:r>
            <a:endParaRPr lang="en-IN" sz="3600" dirty="0">
              <a:solidFill>
                <a:srgbClr val="FFFF00"/>
              </a:solidFill>
            </a:endParaRPr>
          </a:p>
        </p:txBody>
      </p:sp>
      <p:sp>
        <p:nvSpPr>
          <p:cNvPr id="3" name="Subtitle 2">
            <a:extLst>
              <a:ext uri="{FF2B5EF4-FFF2-40B4-BE49-F238E27FC236}">
                <a16:creationId xmlns:a16="http://schemas.microsoft.com/office/drawing/2014/main" id="{C86F2DDE-2A44-7BB0-1AE0-6B7A06C00B8F}"/>
              </a:ext>
            </a:extLst>
          </p:cNvPr>
          <p:cNvSpPr>
            <a:spLocks noGrp="1"/>
          </p:cNvSpPr>
          <p:nvPr>
            <p:ph type="subTitle" idx="1"/>
          </p:nvPr>
        </p:nvSpPr>
        <p:spPr>
          <a:xfrm>
            <a:off x="1174005" y="2998290"/>
            <a:ext cx="3302745" cy="861420"/>
          </a:xfrm>
        </p:spPr>
        <p:txBody>
          <a:bodyPr>
            <a:normAutofit fontScale="92500"/>
          </a:bodyPr>
          <a:lstStyle/>
          <a:p>
            <a:r>
              <a:rPr lang="en-US" sz="2000" dirty="0">
                <a:solidFill>
                  <a:srgbClr val="FF0000"/>
                </a:solidFill>
                <a:cs typeface="Times New Roman" panose="02020603050405020304" pitchFamily="18" charset="0"/>
              </a:rPr>
              <a:t>Under the Guidance of:</a:t>
            </a:r>
          </a:p>
          <a:p>
            <a:r>
              <a:rPr lang="en-US" sz="2000" dirty="0">
                <a:solidFill>
                  <a:srgbClr val="FF0000"/>
                </a:solidFill>
                <a:cs typeface="Times New Roman" panose="02020603050405020304" pitchFamily="18" charset="0"/>
              </a:rPr>
              <a:t>Mrs. A.M. SERMAKANI </a:t>
            </a:r>
            <a:endParaRPr lang="en-US" sz="2000" dirty="0">
              <a:highlight>
                <a:srgbClr val="000000"/>
              </a:highlight>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BDAB1E5-703D-FFE9-77D0-B0EEADAD61E5}"/>
              </a:ext>
            </a:extLst>
          </p:cNvPr>
          <p:cNvSpPr txBox="1"/>
          <p:nvPr/>
        </p:nvSpPr>
        <p:spPr>
          <a:xfrm>
            <a:off x="8258175" y="2998290"/>
            <a:ext cx="3381376" cy="1754326"/>
          </a:xfrm>
          <a:prstGeom prst="rect">
            <a:avLst/>
          </a:prstGeom>
          <a:noFill/>
        </p:spPr>
        <p:txBody>
          <a:bodyPr wrap="square" rtlCol="0">
            <a:spAutoFit/>
          </a:bodyPr>
          <a:lstStyle/>
          <a:p>
            <a:r>
              <a:rPr lang="en-US" sz="2400" dirty="0">
                <a:solidFill>
                  <a:schemeClr val="bg1"/>
                </a:solidFill>
                <a:cs typeface="Times New Roman" panose="02020603050405020304" pitchFamily="18" charset="0"/>
              </a:rPr>
              <a:t>Team Members:</a:t>
            </a:r>
          </a:p>
          <a:p>
            <a:r>
              <a:rPr lang="en-US" sz="2800" b="1" dirty="0">
                <a:solidFill>
                  <a:schemeClr val="bg1"/>
                </a:solidFill>
                <a:cs typeface="Times New Roman" panose="02020603050405020304" pitchFamily="18" charset="0"/>
              </a:rPr>
              <a:t>ARUN PRASAD V</a:t>
            </a:r>
          </a:p>
          <a:p>
            <a:r>
              <a:rPr lang="en-US" sz="2800" b="1" dirty="0">
                <a:solidFill>
                  <a:schemeClr val="bg1"/>
                </a:solidFill>
                <a:cs typeface="Times New Roman" panose="02020603050405020304" pitchFamily="18" charset="0"/>
              </a:rPr>
              <a:t>EZHILARASAN E</a:t>
            </a:r>
          </a:p>
          <a:p>
            <a:r>
              <a:rPr lang="en-US" sz="2800" b="1" dirty="0">
                <a:solidFill>
                  <a:schemeClr val="bg1"/>
                </a:solidFill>
                <a:cs typeface="Times New Roman" panose="02020603050405020304" pitchFamily="18" charset="0"/>
              </a:rPr>
              <a:t>JASWANTH B</a:t>
            </a:r>
            <a:endParaRPr lang="en-IN" sz="2800" b="1"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D7124B1A-2169-27C3-0CED-BFE52EF204B3}"/>
              </a:ext>
            </a:extLst>
          </p:cNvPr>
          <p:cNvSpPr txBox="1"/>
          <p:nvPr/>
        </p:nvSpPr>
        <p:spPr>
          <a:xfrm>
            <a:off x="1154954" y="5105400"/>
            <a:ext cx="2369295" cy="677108"/>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Date: 20-03-2023</a:t>
            </a:r>
            <a:endParaRPr lang="en-IN" sz="2000" dirty="0">
              <a:solidFill>
                <a:schemeClr val="bg1"/>
              </a:solidFill>
              <a:cs typeface="Times New Roman" panose="02020603050405020304" pitchFamily="18" charset="0"/>
            </a:endParaRPr>
          </a:p>
          <a:p>
            <a:endParaRPr lang="en-IN" dirty="0">
              <a:solidFill>
                <a:schemeClr val="bg1"/>
              </a:solidFill>
            </a:endParaRPr>
          </a:p>
        </p:txBody>
      </p:sp>
      <p:sp>
        <p:nvSpPr>
          <p:cNvPr id="7" name="TextBox 6">
            <a:extLst>
              <a:ext uri="{FF2B5EF4-FFF2-40B4-BE49-F238E27FC236}">
                <a16:creationId xmlns:a16="http://schemas.microsoft.com/office/drawing/2014/main" id="{EDD377A6-4ED6-90C1-8032-6E1692CD4C06}"/>
              </a:ext>
            </a:extLst>
          </p:cNvPr>
          <p:cNvSpPr txBox="1"/>
          <p:nvPr/>
        </p:nvSpPr>
        <p:spPr>
          <a:xfrm>
            <a:off x="8353425" y="5257800"/>
            <a:ext cx="2190750" cy="677108"/>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Domain: </a:t>
            </a:r>
            <a:r>
              <a:rPr lang="en-US" sz="2000" b="1" dirty="0">
                <a:solidFill>
                  <a:schemeClr val="bg1"/>
                </a:solidFill>
                <a:cs typeface="Times New Roman" panose="02020603050405020304" pitchFamily="18" charset="0"/>
              </a:rPr>
              <a:t>CLOUD  </a:t>
            </a:r>
          </a:p>
          <a:p>
            <a:endParaRPr lang="en-IN" dirty="0"/>
          </a:p>
        </p:txBody>
      </p:sp>
    </p:spTree>
    <p:extLst>
      <p:ext uri="{BB962C8B-B14F-4D97-AF65-F5344CB8AC3E}">
        <p14:creationId xmlns:p14="http://schemas.microsoft.com/office/powerpoint/2010/main" val="33648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DB8C0-AC9A-C464-F02F-605A2963CE63}"/>
              </a:ext>
            </a:extLst>
          </p:cNvPr>
          <p:cNvSpPr txBox="1"/>
          <p:nvPr/>
        </p:nvSpPr>
        <p:spPr>
          <a:xfrm>
            <a:off x="423862" y="616611"/>
            <a:ext cx="11344275" cy="6241389"/>
          </a:xfrm>
          <a:prstGeom prst="rect">
            <a:avLst/>
          </a:prstGeom>
          <a:noFill/>
        </p:spPr>
        <p:txBody>
          <a:bodyPr wrap="square" rtlCol="0">
            <a:spAutoFit/>
          </a:bodyPr>
          <a:lstStyle/>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3. File Permission &amp; Policy File Creation</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Different data owners will generate different file permission keys to their files and issues those keys to users under the organization to access their files. And also generates policy files to their data that who can access their data.  Policy File will split the key for read the file, write the file, download the file and delete the file. </a:t>
            </a:r>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4. Tracing who is guilty</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Authorized DUs are able to access (e.g. read, write, download, delete and decrypt) the outsourced data. Senior Employees have all the permission to access the files (read, write, delete, &amp; download). Fresher’s only having the permission to read the files. Some Employees have the permission to read and write. And some employees have all the permissions except delete the data.  If any Senior Employee leaks or shares their secret permission keys to their junior they will request to download or delete the Data Owners Data. While entering the key system will generate attribute set for their role in background validate that the user has all rights to access the data. If the attributes set is not matched to the Data Owners policy files they will be claimed as guilty. </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39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EB60-AEE7-6B31-7AF4-13B198BA22C7}"/>
              </a:ext>
            </a:extLst>
          </p:cNvPr>
          <p:cNvSpPr>
            <a:spLocks noGrp="1"/>
          </p:cNvSpPr>
          <p:nvPr>
            <p:ph type="title"/>
          </p:nvPr>
        </p:nvSpPr>
        <p:spPr/>
        <p:txBody>
          <a:bodyPr/>
          <a:lstStyle/>
          <a:p>
            <a:r>
              <a:rPr lang="en-IN" b="1" dirty="0">
                <a:latin typeface="+mn-lt"/>
              </a:rPr>
              <a:t>HARDWARE </a:t>
            </a:r>
            <a:r>
              <a:rPr lang="en-IN" b="1" dirty="0"/>
              <a:t>AND</a:t>
            </a:r>
            <a:r>
              <a:rPr lang="en-IN" b="1" dirty="0">
                <a:latin typeface="+mn-lt"/>
              </a:rPr>
              <a:t> SOFTWARE REQUIREMEWNTS</a:t>
            </a:r>
          </a:p>
        </p:txBody>
      </p:sp>
      <p:sp>
        <p:nvSpPr>
          <p:cNvPr id="3" name="Content Placeholder 2">
            <a:extLst>
              <a:ext uri="{FF2B5EF4-FFF2-40B4-BE49-F238E27FC236}">
                <a16:creationId xmlns:a16="http://schemas.microsoft.com/office/drawing/2014/main" id="{FFB5916D-9835-1303-CA8E-1809D1E1C5DE}"/>
              </a:ext>
            </a:extLst>
          </p:cNvPr>
          <p:cNvSpPr>
            <a:spLocks noGrp="1"/>
          </p:cNvSpPr>
          <p:nvPr>
            <p:ph sz="half" idx="1"/>
          </p:nvPr>
        </p:nvSpPr>
        <p:spPr>
          <a:xfrm>
            <a:off x="1154954" y="2603501"/>
            <a:ext cx="4825158" cy="2120900"/>
          </a:xfrm>
        </p:spPr>
        <p:txBody>
          <a:bodyPr>
            <a:normAutofit fontScale="92500" lnSpcReduction="20000"/>
          </a:bodyPr>
          <a:lstStyle/>
          <a:p>
            <a:pPr marL="0" indent="0">
              <a:buNone/>
            </a:pPr>
            <a:r>
              <a:rPr lang="en-IN" sz="2000" b="1" dirty="0">
                <a:solidFill>
                  <a:srgbClr val="3333FF"/>
                </a:solidFill>
              </a:rPr>
              <a:t>HARDWARE RECQUIREMENTS</a:t>
            </a:r>
          </a:p>
          <a:p>
            <a:endParaRPr lang="en-IN" dirty="0"/>
          </a:p>
          <a:p>
            <a:r>
              <a:rPr lang="en-US" dirty="0"/>
              <a:t>Hard Disk	: 	80GB and Above</a:t>
            </a:r>
          </a:p>
          <a:p>
            <a:pPr lvl="0"/>
            <a:r>
              <a:rPr lang="en-US" dirty="0"/>
              <a:t>RAM		: 	4GB and Above</a:t>
            </a:r>
          </a:p>
          <a:p>
            <a:pPr lvl="0"/>
            <a:r>
              <a:rPr lang="en-US" dirty="0"/>
              <a:t>Processor:	P IV and Above</a:t>
            </a:r>
          </a:p>
          <a:p>
            <a:endParaRPr lang="en-IN" dirty="0"/>
          </a:p>
        </p:txBody>
      </p:sp>
      <p:sp>
        <p:nvSpPr>
          <p:cNvPr id="4" name="Content Placeholder 3">
            <a:extLst>
              <a:ext uri="{FF2B5EF4-FFF2-40B4-BE49-F238E27FC236}">
                <a16:creationId xmlns:a16="http://schemas.microsoft.com/office/drawing/2014/main" id="{13F4A790-C952-EF85-2163-ADAE4A61E2E8}"/>
              </a:ext>
            </a:extLst>
          </p:cNvPr>
          <p:cNvSpPr>
            <a:spLocks noGrp="1"/>
          </p:cNvSpPr>
          <p:nvPr>
            <p:ph sz="half" idx="2"/>
          </p:nvPr>
        </p:nvSpPr>
        <p:spPr>
          <a:xfrm>
            <a:off x="6208712" y="2603500"/>
            <a:ext cx="4825159" cy="2816225"/>
          </a:xfrm>
        </p:spPr>
        <p:txBody>
          <a:bodyPr>
            <a:normAutofit fontScale="92500" lnSpcReduction="20000"/>
          </a:bodyPr>
          <a:lstStyle/>
          <a:p>
            <a:pPr marL="0" indent="0">
              <a:buNone/>
            </a:pPr>
            <a:r>
              <a:rPr lang="en-IN" sz="2000" b="1" dirty="0">
                <a:solidFill>
                  <a:srgbClr val="3333FF"/>
                </a:solidFill>
              </a:rPr>
              <a:t>SOFTWARE RECQUIREMENTS</a:t>
            </a:r>
          </a:p>
          <a:p>
            <a:endParaRPr lang="en-IN" dirty="0"/>
          </a:p>
          <a:p>
            <a:pPr lvl="0"/>
            <a:r>
              <a:rPr lang="en-US" dirty="0"/>
              <a:t>Windows 7 and above</a:t>
            </a:r>
          </a:p>
          <a:p>
            <a:pPr lvl="0"/>
            <a:r>
              <a:rPr lang="en-US" dirty="0"/>
              <a:t>JDK 1.7</a:t>
            </a:r>
          </a:p>
          <a:p>
            <a:pPr lvl="0"/>
            <a:r>
              <a:rPr lang="en-US" dirty="0"/>
              <a:t>J2EE </a:t>
            </a:r>
          </a:p>
          <a:p>
            <a:pPr lvl="0"/>
            <a:r>
              <a:rPr lang="en-US" dirty="0"/>
              <a:t>Java Virtual Machine (JVM)</a:t>
            </a:r>
          </a:p>
          <a:p>
            <a:pPr lvl="0"/>
            <a:r>
              <a:rPr lang="en-US" dirty="0"/>
              <a:t>Tomcat 7.0</a:t>
            </a:r>
          </a:p>
          <a:p>
            <a:pPr lvl="0"/>
            <a:r>
              <a:rPr lang="en-US" dirty="0"/>
              <a:t>MySQL</a:t>
            </a:r>
          </a:p>
          <a:p>
            <a:endParaRPr lang="en-IN" dirty="0"/>
          </a:p>
        </p:txBody>
      </p:sp>
      <p:sp>
        <p:nvSpPr>
          <p:cNvPr id="5" name="TextBox 4">
            <a:extLst>
              <a:ext uri="{FF2B5EF4-FFF2-40B4-BE49-F238E27FC236}">
                <a16:creationId xmlns:a16="http://schemas.microsoft.com/office/drawing/2014/main" id="{E4C1372D-80A9-2CB5-EAF4-6E54337153AE}"/>
              </a:ext>
            </a:extLst>
          </p:cNvPr>
          <p:cNvSpPr txBox="1"/>
          <p:nvPr/>
        </p:nvSpPr>
        <p:spPr>
          <a:xfrm>
            <a:off x="1154954" y="5781675"/>
            <a:ext cx="9589246" cy="400110"/>
          </a:xfrm>
          <a:prstGeom prst="rect">
            <a:avLst/>
          </a:prstGeom>
          <a:noFill/>
        </p:spPr>
        <p:txBody>
          <a:bodyPr wrap="square" rtlCol="0">
            <a:spAutoFit/>
          </a:bodyPr>
          <a:lstStyle/>
          <a:p>
            <a:pPr marL="342900" lvl="2" indent="-342900"/>
            <a:r>
              <a:rPr lang="en-US" sz="2000" b="1" dirty="0">
                <a:solidFill>
                  <a:srgbClr val="3333FF"/>
                </a:solidFill>
              </a:rPr>
              <a:t>TECHNOLOGY USED: </a:t>
            </a:r>
            <a:r>
              <a:rPr lang="en-US" dirty="0"/>
              <a:t>J2EE (JSP, Servlets), JavaScript, HTML , CSS, AJAX.</a:t>
            </a:r>
            <a:endParaRPr lang="en-US" sz="1600" dirty="0"/>
          </a:p>
        </p:txBody>
      </p:sp>
    </p:spTree>
    <p:extLst>
      <p:ext uri="{BB962C8B-B14F-4D97-AF65-F5344CB8AC3E}">
        <p14:creationId xmlns:p14="http://schemas.microsoft.com/office/powerpoint/2010/main" val="2040018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9AC13B8A-9969-BB5D-7325-1A608844311A}"/>
              </a:ext>
            </a:extLst>
          </p:cNvPr>
          <p:cNvPicPr/>
          <p:nvPr/>
        </p:nvPicPr>
        <p:blipFill>
          <a:blip r:embed="rId2" cstate="print"/>
          <a:stretch>
            <a:fillRect/>
          </a:stretch>
        </p:blipFill>
        <p:spPr>
          <a:xfrm>
            <a:off x="1302774" y="1472090"/>
            <a:ext cx="9586451" cy="4692736"/>
          </a:xfrm>
          <a:prstGeom prst="rect">
            <a:avLst/>
          </a:prstGeom>
        </p:spPr>
      </p:pic>
    </p:spTree>
    <p:extLst>
      <p:ext uri="{BB962C8B-B14F-4D97-AF65-F5344CB8AC3E}">
        <p14:creationId xmlns:p14="http://schemas.microsoft.com/office/powerpoint/2010/main" val="935898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F70C-FE8F-0B07-53EE-7E98839CB8A3}"/>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51033BE2-B898-B796-C4D8-824C1327A3A3}"/>
              </a:ext>
            </a:extLst>
          </p:cNvPr>
          <p:cNvSpPr>
            <a:spLocks noGrp="1"/>
          </p:cNvSpPr>
          <p:nvPr>
            <p:ph idx="1"/>
          </p:nvPr>
        </p:nvSpPr>
        <p:spPr>
          <a:xfrm>
            <a:off x="942975" y="2447925"/>
            <a:ext cx="9905999" cy="4114800"/>
          </a:xfrm>
        </p:spPr>
        <p:txBody>
          <a:bodyPr>
            <a:normAutofit fontScale="92500" lnSpcReduction="10000"/>
          </a:bodyPr>
          <a:lstStyle/>
          <a:p>
            <a:pPr algn="just"/>
            <a:r>
              <a:rPr lang="en-US" sz="2000" dirty="0">
                <a:latin typeface="+mj-lt"/>
                <a:cs typeface="Times New Roman" pitchFamily="18" charset="0"/>
              </a:rPr>
              <a:t>Data owners will store their data in public cloud along with encryption and particular set of attributes to access control on the cloud data. Cloud owners have all rights to download and delete their data whenever they want. While uploading the data into public cloud they will assign some attribute set to their data.</a:t>
            </a:r>
          </a:p>
          <a:p>
            <a:pPr algn="just"/>
            <a:r>
              <a:rPr lang="en-US" sz="2000" dirty="0">
                <a:latin typeface="+mj-lt"/>
                <a:cs typeface="Times New Roman" pitchFamily="18" charset="0"/>
              </a:rPr>
              <a:t>If any authorized cloud user wants to download their data they should enter that particular attribute set to perform further actions on data owner’s data. A cloud user wants to register their details under cloud organization to access the data owner’s data.</a:t>
            </a:r>
          </a:p>
          <a:p>
            <a:pPr algn="just"/>
            <a:r>
              <a:rPr lang="en-US" sz="2000" dirty="0">
                <a:latin typeface="+mj-lt"/>
                <a:cs typeface="Times New Roman" pitchFamily="18" charset="0"/>
              </a:rPr>
              <a:t>Users want to submit their details as attributes along with their designation. Based on the user details Semi-Trusted Authority generates decryption keys to get control on owner’s data. An user can perform a lot of operations over the cloud data. If the user wants to read or write the cloud data he needs to be entering some read or write operations related attributes.</a:t>
            </a:r>
          </a:p>
          <a:p>
            <a:endParaRPr lang="en-IN" dirty="0"/>
          </a:p>
        </p:txBody>
      </p:sp>
    </p:spTree>
    <p:extLst>
      <p:ext uri="{BB962C8B-B14F-4D97-AF65-F5344CB8AC3E}">
        <p14:creationId xmlns:p14="http://schemas.microsoft.com/office/powerpoint/2010/main" val="405436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713-1095-04FA-3D6E-20F5CD719463}"/>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B03BE472-E51C-CBAB-13AC-993FE192033D}"/>
              </a:ext>
            </a:extLst>
          </p:cNvPr>
          <p:cNvSpPr>
            <a:spLocks noGrp="1"/>
          </p:cNvSpPr>
          <p:nvPr>
            <p:ph idx="1"/>
          </p:nvPr>
        </p:nvSpPr>
        <p:spPr>
          <a:xfrm>
            <a:off x="695325" y="2743199"/>
            <a:ext cx="10810875" cy="3933825"/>
          </a:xfrm>
        </p:spPr>
        <p:txBody>
          <a:bodyPr>
            <a:normAutofit lnSpcReduction="10000"/>
          </a:bodyPr>
          <a:lstStyle/>
          <a:p>
            <a:pPr>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Cloud data integrity checking with an identity-based auditing mechanism from RSA</a:t>
            </a:r>
            <a:r>
              <a:rPr lang="en-US" b="1" dirty="0">
                <a:ea typeface="Times New Roman" panose="02020603050405020304" pitchFamily="18" charset="0"/>
                <a:cs typeface="Times New Roman" panose="02020603050405020304" pitchFamily="18" charset="0"/>
              </a:rPr>
              <a:t>.</a:t>
            </a:r>
          </a:p>
          <a:p>
            <a:pPr marL="0" indent="0" algn="just">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Yong </a:t>
            </a:r>
            <a:r>
              <a:rPr lang="en-US" sz="1800" dirty="0" err="1">
                <a:effectLst/>
                <a:ea typeface="Times New Roman" panose="02020603050405020304" pitchFamily="18" charset="0"/>
                <a:cs typeface="Times New Roman" panose="02020603050405020304" pitchFamily="18" charset="0"/>
              </a:rPr>
              <a:t>Yua</a:t>
            </a:r>
            <a:r>
              <a:rPr lang="en-US" sz="1800" dirty="0">
                <a:effectLst/>
                <a:ea typeface="Times New Roman" panose="02020603050405020304" pitchFamily="18" charset="0"/>
                <a:cs typeface="Times New Roman" panose="02020603050405020304" pitchFamily="18" charset="0"/>
              </a:rPr>
              <a:t>, Liang </a:t>
            </a:r>
            <a:r>
              <a:rPr lang="en-US" sz="1800" dirty="0" err="1">
                <a:effectLst/>
                <a:ea typeface="Times New Roman" panose="02020603050405020304" pitchFamily="18" charset="0"/>
                <a:cs typeface="Times New Roman" panose="02020603050405020304" pitchFamily="18" charset="0"/>
              </a:rPr>
              <a:t>Xuea</a:t>
            </a:r>
            <a:r>
              <a:rPr lang="en-US" sz="1800" dirty="0">
                <a:effectLst/>
                <a:ea typeface="Times New Roman" panose="02020603050405020304" pitchFamily="18" charset="0"/>
                <a:cs typeface="Times New Roman" panose="02020603050405020304" pitchFamily="18" charset="0"/>
              </a:rPr>
              <a:t>, Man Ho </a:t>
            </a:r>
            <a:r>
              <a:rPr lang="en-US" sz="1800" dirty="0" err="1">
                <a:effectLst/>
                <a:ea typeface="Times New Roman" panose="02020603050405020304" pitchFamily="18" charset="0"/>
                <a:cs typeface="Times New Roman" panose="02020603050405020304" pitchFamily="18" charset="0"/>
              </a:rPr>
              <a:t>Aub</a:t>
            </a:r>
            <a:r>
              <a:rPr lang="en-US" sz="1800" dirty="0">
                <a:effectLst/>
                <a:ea typeface="Times New Roman" panose="02020603050405020304" pitchFamily="18" charset="0"/>
                <a:cs typeface="Times New Roman" panose="02020603050405020304" pitchFamily="18" charset="0"/>
              </a:rPr>
              <a:t>, Willy Susilo, Jianbing Ni, </a:t>
            </a:r>
            <a:r>
              <a:rPr lang="en-US" sz="1800" dirty="0" err="1">
                <a:effectLst/>
                <a:ea typeface="Times New Roman" panose="02020603050405020304" pitchFamily="18" charset="0"/>
                <a:cs typeface="Times New Roman" panose="02020603050405020304" pitchFamily="18" charset="0"/>
              </a:rPr>
              <a:t>Yafang</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Zhanga</a:t>
            </a:r>
            <a:r>
              <a:rPr lang="en-US" sz="1800" dirty="0">
                <a:effectLst/>
                <a:ea typeface="Times New Roman" panose="02020603050405020304" pitchFamily="18" charset="0"/>
                <a:cs typeface="Times New Roman" panose="02020603050405020304" pitchFamily="18" charset="0"/>
              </a:rPr>
              <a:t>, Athanasios V. </a:t>
            </a:r>
            <a:r>
              <a:rPr lang="en-US" sz="1800" dirty="0" err="1">
                <a:effectLst/>
                <a:ea typeface="Times New Roman" panose="02020603050405020304" pitchFamily="18" charset="0"/>
                <a:cs typeface="Times New Roman" panose="02020603050405020304" pitchFamily="18" charset="0"/>
              </a:rPr>
              <a:t>Vasilakos</a:t>
            </a:r>
            <a:r>
              <a:rPr lang="en-US" sz="1800" dirty="0">
                <a:effectLst/>
                <a:ea typeface="Times New Roman" panose="02020603050405020304" pitchFamily="18" charset="0"/>
                <a:cs typeface="Times New Roman" panose="02020603050405020304" pitchFamily="18" charset="0"/>
              </a:rPr>
              <a:t>, Jian </a:t>
            </a:r>
            <a:r>
              <a:rPr lang="en-US" sz="1800" dirty="0" err="1">
                <a:effectLst/>
                <a:ea typeface="Times New Roman" panose="02020603050405020304" pitchFamily="18" charset="0"/>
                <a:cs typeface="Times New Roman" panose="02020603050405020304" pitchFamily="18" charset="0"/>
              </a:rPr>
              <a:t>Shene</a:t>
            </a:r>
            <a:r>
              <a:rPr lang="en-US" sz="1800" dirty="0">
                <a:effectLst/>
                <a:ea typeface="Times New Roman" panose="02020603050405020304" pitchFamily="18" charset="0"/>
                <a:cs typeface="Times New Roman" panose="02020603050405020304" pitchFamily="18" charset="0"/>
              </a:rPr>
              <a:t>.</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p>
          <a:p>
            <a:pPr>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ENCRYPTED DATA MANAGEMENT WITH DEDUPLICATION IN CLOUD COMPUTING</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TRUPTI RONGARE</a:t>
            </a: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3522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D89F55-2A74-997C-03B0-D4A40DBDBDF5}"/>
              </a:ext>
            </a:extLst>
          </p:cNvPr>
          <p:cNvSpPr txBox="1"/>
          <p:nvPr/>
        </p:nvSpPr>
        <p:spPr>
          <a:xfrm>
            <a:off x="609601" y="985254"/>
            <a:ext cx="9715499" cy="2443746"/>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Leveraging software defined networking for security policy enforcement</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iaqiangLiu,YongLi</a:t>
            </a:r>
            <a:r>
              <a:rPr lang="en-US" sz="1800" dirty="0" err="1">
                <a:effectLst/>
                <a:ea typeface="FJLCK I+ MTSY"/>
                <a:cs typeface="Times New Roman" panose="02020603050405020304" pitchFamily="18" charset="0"/>
              </a:rPr>
              <a:t>,HuandongWang</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DepengJin</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LiSu</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LieguangZeng</a:t>
            </a:r>
            <a:r>
              <a:rPr lang="en-US" sz="1800" dirty="0">
                <a:effectLst/>
                <a:ea typeface="FJLCK I+ MTSY"/>
                <a:cs typeface="Times New Roman" panose="02020603050405020304" pitchFamily="18" charset="0"/>
              </a:rPr>
              <a:t>, </a:t>
            </a:r>
            <a:r>
              <a:rPr lang="en-US" sz="1800" dirty="0" err="1">
                <a:effectLst/>
                <a:ea typeface="FJLCK I+ MTSY"/>
                <a:cs typeface="Times New Roman" panose="02020603050405020304" pitchFamily="18" charset="0"/>
              </a:rPr>
              <a:t>ThanosVasilakos</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2015</a:t>
            </a:r>
            <a:endParaRPr lang="en-IN" sz="1800" dirty="0">
              <a:effectLst/>
              <a:ea typeface="Times New Roman" panose="02020603050405020304" pitchFamily="18" charset="0"/>
              <a:cs typeface="Times New Roman" panose="02020603050405020304" pitchFamily="18" charset="0"/>
            </a:endParaRPr>
          </a:p>
          <a:p>
            <a:pPr algn="just"/>
            <a:endParaRPr lang="en-IN" dirty="0"/>
          </a:p>
        </p:txBody>
      </p:sp>
      <p:sp>
        <p:nvSpPr>
          <p:cNvPr id="3" name="TextBox 2">
            <a:extLst>
              <a:ext uri="{FF2B5EF4-FFF2-40B4-BE49-F238E27FC236}">
                <a16:creationId xmlns:a16="http://schemas.microsoft.com/office/drawing/2014/main" id="{D337CA10-3601-02C2-32AC-07BFDC95C1CE}"/>
              </a:ext>
            </a:extLst>
          </p:cNvPr>
          <p:cNvSpPr txBox="1"/>
          <p:nvPr/>
        </p:nvSpPr>
        <p:spPr>
          <a:xfrm>
            <a:off x="609601" y="3249031"/>
            <a:ext cx="9820274" cy="2125197"/>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SeDaSC</a:t>
            </a:r>
            <a:r>
              <a:rPr lang="en-US" sz="1800" dirty="0">
                <a:effectLst/>
                <a:ea typeface="Times New Roman" panose="02020603050405020304" pitchFamily="18" charset="0"/>
                <a:cs typeface="Times New Roman" panose="02020603050405020304" pitchFamily="18" charset="0"/>
              </a:rPr>
              <a:t>: Secure Data Sharing in Clouds</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ea typeface="Times New Roman" panose="02020603050405020304" pitchFamily="18" charset="0"/>
                <a:cs typeface="Times New Roman" panose="02020603050405020304" pitchFamily="18" charset="0"/>
              </a:rPr>
              <a:t> </a:t>
            </a: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Mazhar Ali, Revathi </a:t>
            </a:r>
            <a:r>
              <a:rPr lang="en-US" sz="1800" dirty="0" err="1">
                <a:effectLst/>
                <a:ea typeface="Times New Roman" panose="02020603050405020304" pitchFamily="18" charset="0"/>
                <a:cs typeface="Times New Roman" panose="02020603050405020304" pitchFamily="18" charset="0"/>
              </a:rPr>
              <a:t>Dhamotharan</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Eraj</a:t>
            </a:r>
            <a:r>
              <a:rPr lang="en-US" sz="1800" dirty="0">
                <a:effectLst/>
                <a:ea typeface="Times New Roman" panose="02020603050405020304" pitchFamily="18" charset="0"/>
                <a:cs typeface="Times New Roman" panose="02020603050405020304" pitchFamily="18" charset="0"/>
              </a:rPr>
              <a:t> Khan, Samee U. Khan, Athanasios V. </a:t>
            </a:r>
            <a:r>
              <a:rPr lang="en-US" sz="1800" dirty="0" err="1">
                <a:effectLst/>
                <a:ea typeface="Times New Roman" panose="02020603050405020304" pitchFamily="18" charset="0"/>
                <a:cs typeface="Times New Roman" panose="02020603050405020304" pitchFamily="18" charset="0"/>
              </a:rPr>
              <a:t>Vasilakos</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Keqin</a:t>
            </a:r>
            <a:r>
              <a:rPr lang="en-US" sz="1800" dirty="0">
                <a:effectLst/>
                <a:ea typeface="Times New Roman" panose="02020603050405020304" pitchFamily="18" charset="0"/>
                <a:cs typeface="Times New Roman" panose="02020603050405020304" pitchFamily="18" charset="0"/>
              </a:rPr>
              <a:t> Li, Albert Y. </a:t>
            </a:r>
            <a:r>
              <a:rPr lang="en-US" sz="1800" dirty="0" err="1">
                <a:effectLst/>
                <a:ea typeface="Times New Roman" panose="02020603050405020304" pitchFamily="18" charset="0"/>
                <a:cs typeface="Times New Roman" panose="02020603050405020304" pitchFamily="18" charset="0"/>
              </a:rPr>
              <a:t>Zomaya</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2015</a:t>
            </a:r>
            <a:endParaRPr lang="en-IN" sz="1800" dirty="0">
              <a:effectLst/>
              <a:ea typeface="Times New Roman" panose="02020603050405020304" pitchFamily="18" charset="0"/>
              <a:cs typeface="Times New Roman" panose="02020603050405020304" pitchFamily="18" charset="0"/>
            </a:endParaRPr>
          </a:p>
          <a:p>
            <a:pPr algn="just"/>
            <a:endParaRPr lang="en-IN" dirty="0"/>
          </a:p>
        </p:txBody>
      </p:sp>
      <p:sp>
        <p:nvSpPr>
          <p:cNvPr id="4" name="TextBox 3">
            <a:extLst>
              <a:ext uri="{FF2B5EF4-FFF2-40B4-BE49-F238E27FC236}">
                <a16:creationId xmlns:a16="http://schemas.microsoft.com/office/drawing/2014/main" id="{F35186BC-CDD0-3B58-4C2E-15A7F12C2C06}"/>
              </a:ext>
            </a:extLst>
          </p:cNvPr>
          <p:cNvSpPr txBox="1"/>
          <p:nvPr/>
        </p:nvSpPr>
        <p:spPr>
          <a:xfrm>
            <a:off x="609601" y="5194258"/>
            <a:ext cx="9820274" cy="1356975"/>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Security and Privacy for Storage and Computation in Cloud Computing</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K. Sharmila1, V. Vinoth Kumar</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2014</a:t>
            </a:r>
            <a:endParaRPr lang="en-IN"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28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1B0F4F-518E-047D-672D-BF697B05C1A1}"/>
              </a:ext>
            </a:extLst>
          </p:cNvPr>
          <p:cNvSpPr txBox="1"/>
          <p:nvPr/>
        </p:nvSpPr>
        <p:spPr>
          <a:xfrm>
            <a:off x="752472" y="1144326"/>
            <a:ext cx="10410825" cy="1803764"/>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v"/>
            </a:pPr>
            <a:r>
              <a:rPr lang="en-US" sz="1800" b="1" u="sng" dirty="0">
                <a:solidFill>
                  <a:srgbClr val="FF3300"/>
                </a:solidFill>
                <a:effectLst/>
                <a:ea typeface="Times New Roman" panose="02020603050405020304" pitchFamily="18" charset="0"/>
                <a:cs typeface="Times New Roman" panose="02020603050405020304" pitchFamily="18" charset="0"/>
              </a:rPr>
              <a:t>Project Title</a:t>
            </a:r>
            <a:r>
              <a:rPr lang="en-US" sz="1800" b="1" dirty="0">
                <a:solidFill>
                  <a:srgbClr val="FF3300"/>
                </a:solidFill>
                <a:effectLst/>
                <a:ea typeface="Times New Roman" panose="02020603050405020304" pitchFamily="18" charset="0"/>
                <a:cs typeface="Times New Roman" panose="02020603050405020304" pitchFamily="18" charset="0"/>
              </a:rPr>
              <a:t>:</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Large Universe Ciphertext-Policy</a:t>
            </a:r>
            <a:r>
              <a:rPr lang="en-IN" sz="1200" dirty="0">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Attribute-Based Encryption with White-Box</a:t>
            </a:r>
            <a:endParaRPr lang="en-IN" sz="1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ea typeface="Times New Roman" panose="02020603050405020304" pitchFamily="18" charset="0"/>
                <a:cs typeface="Times New Roman" panose="02020603050405020304" pitchFamily="18" charset="0"/>
              </a:rPr>
              <a:t>Traceability</a:t>
            </a:r>
            <a:endParaRPr lang="en-IN" sz="12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Jianting</a:t>
            </a:r>
            <a:r>
              <a:rPr lang="en-US" sz="1800" dirty="0">
                <a:effectLst/>
                <a:ea typeface="Times New Roman" panose="02020603050405020304" pitchFamily="18" charset="0"/>
                <a:cs typeface="Times New Roman" panose="02020603050405020304" pitchFamily="18" charset="0"/>
              </a:rPr>
              <a:t> Ning, </a:t>
            </a:r>
            <a:r>
              <a:rPr lang="en-US" sz="1800" dirty="0" err="1">
                <a:effectLst/>
                <a:ea typeface="Times New Roman" panose="02020603050405020304" pitchFamily="18" charset="0"/>
                <a:cs typeface="Times New Roman" panose="02020603050405020304" pitchFamily="18" charset="0"/>
              </a:rPr>
              <a:t>Zhenfu</a:t>
            </a:r>
            <a:r>
              <a:rPr lang="en-US" sz="1800" dirty="0">
                <a:effectLst/>
                <a:ea typeface="Times New Roman" panose="02020603050405020304" pitchFamily="18" charset="0"/>
                <a:cs typeface="Times New Roman" panose="02020603050405020304" pitchFamily="18" charset="0"/>
              </a:rPr>
              <a:t> Cao, </a:t>
            </a:r>
            <a:r>
              <a:rPr lang="en-US" sz="1800" dirty="0" err="1">
                <a:effectLst/>
                <a:ea typeface="Times New Roman" panose="02020603050405020304" pitchFamily="18" charset="0"/>
                <a:cs typeface="Times New Roman" panose="02020603050405020304" pitchFamily="18" charset="0"/>
              </a:rPr>
              <a:t>Xiaolei</a:t>
            </a:r>
            <a:r>
              <a:rPr lang="en-US" sz="1800" dirty="0">
                <a:effectLst/>
                <a:ea typeface="Times New Roman" panose="02020603050405020304" pitchFamily="18" charset="0"/>
                <a:cs typeface="Times New Roman" panose="02020603050405020304" pitchFamily="18" charset="0"/>
              </a:rPr>
              <a:t> Dong, </a:t>
            </a:r>
            <a:r>
              <a:rPr lang="en-US" sz="1800" dirty="0" err="1">
                <a:effectLst/>
                <a:ea typeface="Times New Roman" panose="02020603050405020304" pitchFamily="18" charset="0"/>
                <a:cs typeface="Times New Roman" panose="02020603050405020304" pitchFamily="18" charset="0"/>
              </a:rPr>
              <a:t>Lifei</a:t>
            </a:r>
            <a:r>
              <a:rPr lang="en-US" sz="1800" dirty="0">
                <a:effectLst/>
                <a:ea typeface="Times New Roman" panose="02020603050405020304" pitchFamily="18" charset="0"/>
                <a:cs typeface="Times New Roman" panose="02020603050405020304" pitchFamily="18" charset="0"/>
              </a:rPr>
              <a:t> Wei, and </a:t>
            </a:r>
            <a:r>
              <a:rPr lang="en-US" sz="1800" dirty="0" err="1">
                <a:effectLst/>
                <a:ea typeface="Times New Roman" panose="02020603050405020304" pitchFamily="18" charset="0"/>
                <a:cs typeface="Times New Roman" panose="02020603050405020304" pitchFamily="18" charset="0"/>
              </a:rPr>
              <a:t>Xiaodong</a:t>
            </a:r>
            <a:r>
              <a:rPr lang="en-US" sz="1800" dirty="0">
                <a:effectLst/>
                <a:ea typeface="Times New Roman" panose="02020603050405020304" pitchFamily="18" charset="0"/>
                <a:cs typeface="Times New Roman" panose="02020603050405020304" pitchFamily="18" charset="0"/>
              </a:rPr>
              <a:t> Lin</a:t>
            </a:r>
            <a:r>
              <a:rPr lang="en-US" sz="1800" b="1" dirty="0">
                <a:effectLst/>
                <a:ea typeface="Times New Roman" panose="02020603050405020304" pitchFamily="18" charset="0"/>
                <a:cs typeface="Times New Roman" panose="02020603050405020304" pitchFamily="18" charset="0"/>
              </a:rPr>
              <a:t> </a:t>
            </a:r>
            <a:endParaRPr lang="en-IN" sz="12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2014</a:t>
            </a:r>
            <a:endParaRPr lang="en-IN" sz="1200" dirty="0">
              <a:effectLst/>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5316DA-BA96-1880-3F1B-BE2CA06A5D81}"/>
              </a:ext>
            </a:extLst>
          </p:cNvPr>
          <p:cNvSpPr txBox="1"/>
          <p:nvPr/>
        </p:nvSpPr>
        <p:spPr>
          <a:xfrm>
            <a:off x="638172" y="3083667"/>
            <a:ext cx="10410825" cy="1356975"/>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Attribute Based Data Sharing with Attribute Revocation</a:t>
            </a:r>
            <a:endParaRPr lang="en-IN" sz="1800" dirty="0">
              <a:effectLst/>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Author Name</a:t>
            </a:r>
            <a:r>
              <a:rPr lang="en-US" sz="1800" dirty="0">
                <a:solidFill>
                  <a:srgbClr val="FF3300"/>
                </a:solidFill>
                <a:effectLst/>
                <a:ea typeface="Times New Roman" panose="02020603050405020304" pitchFamily="18" charset="0"/>
                <a:cs typeface="Times New Roman" panose="02020603050405020304" pitchFamily="18" charset="0"/>
              </a:rPr>
              <a:t>:</a:t>
            </a:r>
            <a:r>
              <a:rPr lang="en-US" sz="1800" b="1" dirty="0">
                <a:solidFill>
                  <a:srgbClr val="FF3300"/>
                </a:solidFill>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Shucheng</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YuCong</a:t>
            </a:r>
            <a:r>
              <a:rPr lang="en-US" sz="1800" dirty="0">
                <a:effectLst/>
                <a:ea typeface="Times New Roman" panose="02020603050405020304" pitchFamily="18" charset="0"/>
                <a:cs typeface="Times New Roman" panose="02020603050405020304" pitchFamily="18" charset="0"/>
              </a:rPr>
              <a:t> Wang, </a:t>
            </a:r>
            <a:r>
              <a:rPr lang="en-US" sz="1800" dirty="0" err="1">
                <a:effectLst/>
                <a:ea typeface="Times New Roman" panose="02020603050405020304" pitchFamily="18" charset="0"/>
                <a:cs typeface="Times New Roman" panose="02020603050405020304" pitchFamily="18" charset="0"/>
              </a:rPr>
              <a:t>Kui</a:t>
            </a:r>
            <a:r>
              <a:rPr lang="en-US" sz="1800" dirty="0">
                <a:effectLst/>
                <a:ea typeface="Times New Roman" panose="02020603050405020304" pitchFamily="18" charset="0"/>
                <a:cs typeface="Times New Roman" panose="02020603050405020304" pitchFamily="18" charset="0"/>
              </a:rPr>
              <a:t> Ren</a:t>
            </a:r>
            <a:endParaRPr lang="en-IN" sz="1800"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2010 </a:t>
            </a:r>
            <a:endParaRPr lang="en-IN" sz="1800" dirty="0">
              <a:effectLst/>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1837D1B-A6AE-18DB-2586-2671D974FC12}"/>
              </a:ext>
            </a:extLst>
          </p:cNvPr>
          <p:cNvSpPr txBox="1"/>
          <p:nvPr/>
        </p:nvSpPr>
        <p:spPr>
          <a:xfrm>
            <a:off x="638172" y="4671469"/>
            <a:ext cx="10410824" cy="1912960"/>
          </a:xfrm>
          <a:prstGeom prst="rect">
            <a:avLst/>
          </a:prstGeom>
          <a:noFill/>
        </p:spPr>
        <p:txBody>
          <a:bodyPr wrap="square" rtlCol="0">
            <a:spAutoFit/>
          </a:bodyPr>
          <a:lstStyle/>
          <a:p>
            <a:pPr marL="285750" indent="-285750" algn="just">
              <a:lnSpc>
                <a:spcPct val="115000"/>
              </a:lnSpc>
              <a:spcAft>
                <a:spcPts val="1000"/>
              </a:spcAft>
              <a:buFont typeface="Wingdings" panose="05000000000000000000" pitchFamily="2" charset="2"/>
              <a:buChar char="v"/>
            </a:pPr>
            <a:r>
              <a:rPr lang="en-US" sz="1800" b="1" dirty="0">
                <a:solidFill>
                  <a:srgbClr val="FF3300"/>
                </a:solidFill>
                <a:effectLst/>
                <a:ea typeface="Times New Roman" panose="02020603050405020304" pitchFamily="18" charset="0"/>
                <a:cs typeface="Times New Roman" panose="02020603050405020304" pitchFamily="18" charset="0"/>
              </a:rPr>
              <a:t>Project Title:</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Expressive, Efficient and Revocable Data Access Control for Multi-Authority Cloud Storage</a:t>
            </a:r>
            <a:endParaRPr lang="en-IN" dirty="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solidFill>
                  <a:srgbClr val="FF3300"/>
                </a:solidFill>
                <a:effectLst/>
                <a:ea typeface="Times New Roman" panose="02020603050405020304" pitchFamily="18" charset="0"/>
              </a:rPr>
              <a:t>Author Name</a:t>
            </a:r>
            <a:r>
              <a:rPr lang="en-US" sz="1800" dirty="0">
                <a:solidFill>
                  <a:srgbClr val="FF3300"/>
                </a:solidFill>
                <a:effectLst/>
                <a:ea typeface="Times New Roman" panose="02020603050405020304" pitchFamily="18" charset="0"/>
              </a:rPr>
              <a:t>:</a:t>
            </a:r>
            <a:r>
              <a:rPr lang="en-US" sz="1800" b="1" dirty="0">
                <a:solidFill>
                  <a:srgbClr val="FF3300"/>
                </a:solidFill>
                <a:effectLst/>
                <a:ea typeface="Times New Roman" panose="02020603050405020304" pitchFamily="18" charset="0"/>
              </a:rPr>
              <a:t> </a:t>
            </a:r>
            <a:r>
              <a:rPr lang="en-US" sz="1800" dirty="0">
                <a:solidFill>
                  <a:srgbClr val="000000"/>
                </a:solidFill>
                <a:effectLst/>
                <a:ea typeface="Times New Roman" panose="02020603050405020304" pitchFamily="18" charset="0"/>
              </a:rPr>
              <a:t>Chetan Bulla </a:t>
            </a:r>
            <a:r>
              <a:rPr lang="en-US" sz="1800" dirty="0" err="1">
                <a:solidFill>
                  <a:srgbClr val="000000"/>
                </a:solidFill>
                <a:effectLst/>
                <a:ea typeface="Times New Roman" panose="02020603050405020304" pitchFamily="18" charset="0"/>
              </a:rPr>
              <a:t>Akshata</a:t>
            </a:r>
            <a:r>
              <a:rPr lang="en-US" sz="1800" dirty="0">
                <a:solidFill>
                  <a:srgbClr val="000000"/>
                </a:solidFill>
                <a:effectLst/>
                <a:ea typeface="Times New Roman" panose="02020603050405020304" pitchFamily="18" charset="0"/>
              </a:rPr>
              <a:t> R. Patil, Priyanka B. </a:t>
            </a:r>
            <a:r>
              <a:rPr lang="en-US" sz="1800" dirty="0" err="1">
                <a:solidFill>
                  <a:srgbClr val="000000"/>
                </a:solidFill>
                <a:effectLst/>
                <a:ea typeface="Times New Roman" panose="02020603050405020304" pitchFamily="18" charset="0"/>
              </a:rPr>
              <a:t>Guttedar</a:t>
            </a:r>
            <a:r>
              <a:rPr lang="en-US" sz="1800" dirty="0">
                <a:solidFill>
                  <a:srgbClr val="000000"/>
                </a:solidFill>
                <a:effectLst/>
                <a:ea typeface="Times New Roman" panose="02020603050405020304" pitchFamily="18" charset="0"/>
              </a:rPr>
              <a:t> and Reshma G. </a:t>
            </a:r>
            <a:r>
              <a:rPr lang="en-US" sz="1800" dirty="0" err="1">
                <a:solidFill>
                  <a:srgbClr val="000000"/>
                </a:solidFill>
                <a:effectLst/>
                <a:ea typeface="Times New Roman" panose="02020603050405020304" pitchFamily="18" charset="0"/>
              </a:rPr>
              <a:t>Giddenavar</a:t>
            </a:r>
            <a:endParaRPr lang="en-US" sz="1800" dirty="0">
              <a:solidFill>
                <a:srgbClr val="000000"/>
              </a:solidFill>
              <a:effectLst/>
              <a:ea typeface="Times New Roman" panose="02020603050405020304" pitchFamily="18" charset="0"/>
            </a:endParaRPr>
          </a:p>
          <a:p>
            <a:pPr marL="0" indent="0">
              <a:lnSpc>
                <a:spcPct val="115000"/>
              </a:lnSpc>
              <a:spcAft>
                <a:spcPts val="1000"/>
              </a:spcAft>
              <a:buNone/>
            </a:pPr>
            <a:r>
              <a:rPr lang="en-US" sz="1800" b="1" dirty="0">
                <a:solidFill>
                  <a:srgbClr val="FF3300"/>
                </a:solidFill>
                <a:effectLst/>
                <a:ea typeface="Times New Roman" panose="02020603050405020304" pitchFamily="18" charset="0"/>
                <a:cs typeface="Times New Roman" panose="02020603050405020304" pitchFamily="18" charset="0"/>
              </a:rPr>
              <a:t>Year of publishing</a:t>
            </a:r>
            <a:r>
              <a:rPr lang="en-US" sz="1800" dirty="0">
                <a:solidFill>
                  <a:srgbClr val="FF3300"/>
                </a:solidFill>
                <a:effectLst/>
                <a:ea typeface="Times New Roman" panose="02020603050405020304" pitchFamily="18" charset="0"/>
                <a:cs typeface="Times New Roman" panose="02020603050405020304" pitchFamily="18" charset="0"/>
              </a:rPr>
              <a:t>: </a:t>
            </a:r>
            <a:r>
              <a:rPr lang="en-US" sz="1800" dirty="0">
                <a:effectLst/>
                <a:ea typeface="Times New Roman" panose="02020603050405020304" pitchFamily="18" charset="0"/>
                <a:cs typeface="Times New Roman" panose="02020603050405020304" pitchFamily="18" charset="0"/>
              </a:rPr>
              <a:t>2016</a:t>
            </a:r>
            <a:endParaRPr lang="en-IN" sz="18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95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34BCA8-0CAB-E560-FC7B-BA322170E83C}"/>
              </a:ext>
            </a:extLst>
          </p:cNvPr>
          <p:cNvSpPr txBox="1"/>
          <p:nvPr/>
        </p:nvSpPr>
        <p:spPr>
          <a:xfrm>
            <a:off x="619125" y="1114425"/>
            <a:ext cx="10010775" cy="1774332"/>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b="1" dirty="0">
                <a:solidFill>
                  <a:srgbClr val="FF3300"/>
                </a:solidFill>
                <a:effectLst/>
                <a:ea typeface="Times New Roman" panose="02020603050405020304" pitchFamily="18" charset="0"/>
                <a:cs typeface="Times New Roman" panose="02020603050405020304" pitchFamily="18" charset="0"/>
              </a:rPr>
              <a:t>Project </a:t>
            </a:r>
            <a:r>
              <a:rPr lang="en-US" b="1" dirty="0">
                <a:solidFill>
                  <a:srgbClr val="FF3300"/>
                </a:solidFill>
                <a:ea typeface="Times New Roman" panose="02020603050405020304" pitchFamily="18" charset="0"/>
                <a:cs typeface="Times New Roman" panose="02020603050405020304" pitchFamily="18" charset="0"/>
              </a:rPr>
              <a:t>T</a:t>
            </a:r>
            <a:r>
              <a:rPr lang="en-US" b="1" dirty="0">
                <a:solidFill>
                  <a:srgbClr val="FF3300"/>
                </a:solidFill>
                <a:effectLst/>
                <a:ea typeface="Times New Roman" panose="02020603050405020304" pitchFamily="18" charset="0"/>
                <a:cs typeface="Times New Roman" panose="02020603050405020304" pitchFamily="18" charset="0"/>
              </a:rPr>
              <a:t>itle: </a:t>
            </a:r>
            <a:r>
              <a:rPr lang="en-US" b="0" i="0" dirty="0" err="1">
                <a:solidFill>
                  <a:srgbClr val="111111"/>
                </a:solidFill>
                <a:effectLst/>
              </a:rPr>
              <a:t>CryptCloud</a:t>
            </a:r>
            <a:r>
              <a:rPr lang="en-US" b="0" i="0" dirty="0">
                <a:solidFill>
                  <a:srgbClr val="111111"/>
                </a:solidFill>
                <a:effectLst/>
              </a:rPr>
              <a:t>+: Secure and Expressive Data Access Control for Cloud Storage</a:t>
            </a:r>
            <a:endParaRPr lang="en-IN" dirty="0">
              <a:effectLst/>
              <a:ea typeface="Times New Roman" panose="02020603050405020304" pitchFamily="18" charset="0"/>
              <a:cs typeface="Times New Roman" panose="02020603050405020304" pitchFamily="18" charset="0"/>
            </a:endParaRPr>
          </a:p>
          <a:p>
            <a:pPr algn="l"/>
            <a:r>
              <a:rPr lang="en-US" b="1" dirty="0">
                <a:solidFill>
                  <a:srgbClr val="FF3300"/>
                </a:solidFill>
                <a:effectLst/>
                <a:ea typeface="Times New Roman" panose="02020603050405020304" pitchFamily="18" charset="0"/>
                <a:cs typeface="Times New Roman" panose="02020603050405020304" pitchFamily="18" charset="0"/>
              </a:rPr>
              <a:t>Author Name</a:t>
            </a:r>
            <a:r>
              <a:rPr lang="en-US" dirty="0">
                <a:solidFill>
                  <a:srgbClr val="FF3300"/>
                </a:solidFill>
                <a:effectLst/>
                <a:ea typeface="Times New Roman" panose="02020603050405020304" pitchFamily="18" charset="0"/>
                <a:cs typeface="Times New Roman" panose="02020603050405020304" pitchFamily="18" charset="0"/>
              </a:rPr>
              <a:t>: </a:t>
            </a:r>
            <a:r>
              <a:rPr lang="en-IN" i="0" strike="noStrike" dirty="0" err="1">
                <a:effectLst/>
                <a:hlinkClick r:id="rId2">
                  <a:extLst>
                    <a:ext uri="{A12FA001-AC4F-418D-AE19-62706E023703}">
                      <ahyp:hlinkClr xmlns:ahyp="http://schemas.microsoft.com/office/drawing/2018/hyperlinkcolor" val="tx"/>
                    </a:ext>
                  </a:extLst>
                </a:hlinkClick>
              </a:rPr>
              <a:t>Jianting</a:t>
            </a:r>
            <a:r>
              <a:rPr lang="en-IN" i="0" strike="noStrike" dirty="0">
                <a:effectLst/>
                <a:hlinkClick r:id="rId2">
                  <a:extLst>
                    <a:ext uri="{A12FA001-AC4F-418D-AE19-62706E023703}">
                      <ahyp:hlinkClr xmlns:ahyp="http://schemas.microsoft.com/office/drawing/2018/hyperlinkcolor" val="tx"/>
                    </a:ext>
                  </a:extLst>
                </a:hlinkClick>
              </a:rPr>
              <a:t> Ning</a:t>
            </a:r>
            <a:r>
              <a:rPr lang="en-IN" dirty="0"/>
              <a:t>, </a:t>
            </a:r>
            <a:r>
              <a:rPr lang="en-IN" i="0" strike="noStrike" dirty="0" err="1">
                <a:effectLst/>
                <a:hlinkClick r:id="rId3">
                  <a:extLst>
                    <a:ext uri="{A12FA001-AC4F-418D-AE19-62706E023703}">
                      <ahyp:hlinkClr xmlns:ahyp="http://schemas.microsoft.com/office/drawing/2018/hyperlinkcolor" val="tx"/>
                    </a:ext>
                  </a:extLst>
                </a:hlinkClick>
              </a:rPr>
              <a:t>Zhenfu</a:t>
            </a:r>
            <a:r>
              <a:rPr lang="en-IN" i="0" strike="noStrike" dirty="0">
                <a:effectLst/>
                <a:hlinkClick r:id="rId3">
                  <a:extLst>
                    <a:ext uri="{A12FA001-AC4F-418D-AE19-62706E023703}">
                      <ahyp:hlinkClr xmlns:ahyp="http://schemas.microsoft.com/office/drawing/2018/hyperlinkcolor" val="tx"/>
                    </a:ext>
                  </a:extLst>
                </a:hlinkClick>
              </a:rPr>
              <a:t> Cao</a:t>
            </a:r>
            <a:r>
              <a:rPr lang="en-IN" i="0" strike="noStrike" dirty="0">
                <a:effectLst/>
              </a:rPr>
              <a:t>, </a:t>
            </a:r>
            <a:r>
              <a:rPr lang="en-IN" i="0" strike="noStrike" dirty="0" err="1">
                <a:effectLst/>
                <a:hlinkClick r:id="rId4">
                  <a:extLst>
                    <a:ext uri="{A12FA001-AC4F-418D-AE19-62706E023703}">
                      <ahyp:hlinkClr xmlns:ahyp="http://schemas.microsoft.com/office/drawing/2018/hyperlinkcolor" val="tx"/>
                    </a:ext>
                  </a:extLst>
                </a:hlinkClick>
              </a:rPr>
              <a:t>Xiaolei</a:t>
            </a:r>
            <a:r>
              <a:rPr lang="en-IN" i="0" strike="noStrike" dirty="0">
                <a:effectLst/>
                <a:hlinkClick r:id="rId4">
                  <a:extLst>
                    <a:ext uri="{A12FA001-AC4F-418D-AE19-62706E023703}">
                      <ahyp:hlinkClr xmlns:ahyp="http://schemas.microsoft.com/office/drawing/2018/hyperlinkcolor" val="tx"/>
                    </a:ext>
                  </a:extLst>
                </a:hlinkClick>
              </a:rPr>
              <a:t> Dong</a:t>
            </a:r>
            <a:r>
              <a:rPr lang="en-IN" i="0" strike="noStrike" dirty="0">
                <a:effectLst/>
              </a:rPr>
              <a:t>, </a:t>
            </a:r>
            <a:r>
              <a:rPr lang="en-IN" i="0" strike="noStrike" dirty="0" err="1">
                <a:effectLst/>
                <a:hlinkClick r:id="rId5">
                  <a:extLst>
                    <a:ext uri="{A12FA001-AC4F-418D-AE19-62706E023703}">
                      <ahyp:hlinkClr xmlns:ahyp="http://schemas.microsoft.com/office/drawing/2018/hyperlinkcolor" val="tx"/>
                    </a:ext>
                  </a:extLst>
                </a:hlinkClick>
              </a:rPr>
              <a:t>Kaitai</a:t>
            </a:r>
            <a:r>
              <a:rPr lang="en-IN" i="0" strike="noStrike" dirty="0">
                <a:effectLst/>
                <a:hlinkClick r:id="rId5">
                  <a:extLst>
                    <a:ext uri="{A12FA001-AC4F-418D-AE19-62706E023703}">
                      <ahyp:hlinkClr xmlns:ahyp="http://schemas.microsoft.com/office/drawing/2018/hyperlinkcolor" val="tx"/>
                    </a:ext>
                  </a:extLst>
                </a:hlinkClick>
              </a:rPr>
              <a:t> Liang</a:t>
            </a:r>
            <a:endParaRPr lang="en-IN" i="0" strike="noStrike" dirty="0">
              <a:effectLst/>
            </a:endParaRPr>
          </a:p>
          <a:p>
            <a:pPr algn="l"/>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FF3300"/>
                </a:solidFill>
                <a:effectLst/>
                <a:ea typeface="Times New Roman" panose="02020603050405020304" pitchFamily="18" charset="0"/>
                <a:cs typeface="Times New Roman" panose="02020603050405020304" pitchFamily="18" charset="0"/>
              </a:rPr>
              <a:t>Year of publishing</a:t>
            </a:r>
            <a:r>
              <a:rPr lang="en-US" dirty="0">
                <a:solidFill>
                  <a:srgbClr val="FF3300"/>
                </a:solidFill>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2018</a:t>
            </a:r>
            <a:endParaRPr lang="en-IN" dirty="0">
              <a:effectLst/>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BE34BF-DE45-E489-DDCB-19139FE75E81}"/>
              </a:ext>
            </a:extLst>
          </p:cNvPr>
          <p:cNvSpPr txBox="1"/>
          <p:nvPr/>
        </p:nvSpPr>
        <p:spPr>
          <a:xfrm>
            <a:off x="619124" y="3429000"/>
            <a:ext cx="9686925" cy="1774332"/>
          </a:xfrm>
          <a:prstGeom prst="rect">
            <a:avLst/>
          </a:prstGeom>
          <a:noFill/>
        </p:spPr>
        <p:txBody>
          <a:bodyPr wrap="square" rtlCol="0">
            <a:spAutoFit/>
          </a:bodyPr>
          <a:lstStyle/>
          <a:p>
            <a:pPr marL="285750" indent="-285750">
              <a:lnSpc>
                <a:spcPct val="115000"/>
              </a:lnSpc>
              <a:spcAft>
                <a:spcPts val="1000"/>
              </a:spcAft>
              <a:buFont typeface="Wingdings" panose="05000000000000000000" pitchFamily="2" charset="2"/>
              <a:buChar char="v"/>
            </a:pPr>
            <a:r>
              <a:rPr lang="en-US" b="1" dirty="0">
                <a:solidFill>
                  <a:srgbClr val="FF3300"/>
                </a:solidFill>
                <a:effectLst/>
                <a:ea typeface="Times New Roman" panose="02020603050405020304" pitchFamily="18" charset="0"/>
                <a:cs typeface="Times New Roman" panose="02020603050405020304" pitchFamily="18" charset="0"/>
              </a:rPr>
              <a:t>Project </a:t>
            </a:r>
            <a:r>
              <a:rPr lang="en-US" b="1" dirty="0">
                <a:solidFill>
                  <a:srgbClr val="FF3300"/>
                </a:solidFill>
                <a:ea typeface="Times New Roman" panose="02020603050405020304" pitchFamily="18" charset="0"/>
                <a:cs typeface="Times New Roman" panose="02020603050405020304" pitchFamily="18" charset="0"/>
              </a:rPr>
              <a:t>T</a:t>
            </a:r>
            <a:r>
              <a:rPr lang="en-US" b="1" dirty="0">
                <a:solidFill>
                  <a:srgbClr val="FF3300"/>
                </a:solidFill>
                <a:effectLst/>
                <a:ea typeface="Times New Roman" panose="02020603050405020304" pitchFamily="18" charset="0"/>
                <a:cs typeface="Times New Roman" panose="02020603050405020304" pitchFamily="18" charset="0"/>
              </a:rPr>
              <a:t>itle: </a:t>
            </a:r>
            <a:r>
              <a:rPr lang="en-US" b="0" i="0" dirty="0" err="1">
                <a:solidFill>
                  <a:srgbClr val="111111"/>
                </a:solidFill>
                <a:effectLst/>
              </a:rPr>
              <a:t>CryptCloud</a:t>
            </a:r>
            <a:r>
              <a:rPr lang="en-US" b="0" i="0" dirty="0">
                <a:solidFill>
                  <a:srgbClr val="111111"/>
                </a:solidFill>
                <a:effectLst/>
              </a:rPr>
              <a:t> Secure and Expressive Data Access Control for Cloud Storage</a:t>
            </a:r>
            <a:endParaRPr lang="en-IN" dirty="0">
              <a:effectLst/>
              <a:ea typeface="Times New Roman" panose="02020603050405020304" pitchFamily="18" charset="0"/>
              <a:cs typeface="Times New Roman" panose="02020603050405020304" pitchFamily="18" charset="0"/>
            </a:endParaRPr>
          </a:p>
          <a:p>
            <a:pPr algn="l"/>
            <a:r>
              <a:rPr lang="en-US" b="1" dirty="0">
                <a:solidFill>
                  <a:srgbClr val="FF3300"/>
                </a:solidFill>
                <a:effectLst/>
                <a:ea typeface="Times New Roman" panose="02020603050405020304" pitchFamily="18" charset="0"/>
                <a:cs typeface="Times New Roman" panose="02020603050405020304" pitchFamily="18" charset="0"/>
              </a:rPr>
              <a:t>Author Name</a:t>
            </a:r>
            <a:r>
              <a:rPr lang="en-US" dirty="0">
                <a:solidFill>
                  <a:srgbClr val="FF3300"/>
                </a:solidFill>
                <a:effectLst/>
                <a:ea typeface="Times New Roman" panose="02020603050405020304" pitchFamily="18" charset="0"/>
                <a:cs typeface="Times New Roman" panose="02020603050405020304" pitchFamily="18" charset="0"/>
              </a:rPr>
              <a:t>: </a:t>
            </a:r>
            <a:r>
              <a:rPr lang="en-IN" i="0" strike="noStrike" dirty="0">
                <a:effectLst/>
                <a:hlinkClick r:id="rId6">
                  <a:extLst>
                    <a:ext uri="{A12FA001-AC4F-418D-AE19-62706E023703}">
                      <ahyp:hlinkClr xmlns:ahyp="http://schemas.microsoft.com/office/drawing/2018/hyperlinkcolor" val="tx"/>
                    </a:ext>
                  </a:extLst>
                </a:hlinkClick>
              </a:rPr>
              <a:t>John Justin</a:t>
            </a:r>
            <a:r>
              <a:rPr lang="en-IN" i="0" strike="noStrike" dirty="0">
                <a:effectLst/>
              </a:rPr>
              <a:t>, </a:t>
            </a:r>
            <a:r>
              <a:rPr lang="en-IN" i="0" strike="noStrike" dirty="0" err="1">
                <a:effectLst/>
                <a:hlinkClick r:id="rId7">
                  <a:extLst>
                    <a:ext uri="{A12FA001-AC4F-418D-AE19-62706E023703}">
                      <ahyp:hlinkClr xmlns:ahyp="http://schemas.microsoft.com/office/drawing/2018/hyperlinkcolor" val="tx"/>
                    </a:ext>
                  </a:extLst>
                </a:hlinkClick>
              </a:rPr>
              <a:t>Sybi</a:t>
            </a:r>
            <a:r>
              <a:rPr lang="en-IN" i="0" strike="noStrike" dirty="0">
                <a:effectLst/>
                <a:hlinkClick r:id="rId7">
                  <a:extLst>
                    <a:ext uri="{A12FA001-AC4F-418D-AE19-62706E023703}">
                      <ahyp:hlinkClr xmlns:ahyp="http://schemas.microsoft.com/office/drawing/2018/hyperlinkcolor" val="tx"/>
                    </a:ext>
                  </a:extLst>
                </a:hlinkClick>
              </a:rPr>
              <a:t> Cynthia</a:t>
            </a:r>
            <a:r>
              <a:rPr lang="en-IN" dirty="0"/>
              <a:t>, </a:t>
            </a:r>
            <a:r>
              <a:rPr lang="en-IN" i="0" strike="noStrike" dirty="0">
                <a:effectLst/>
                <a:hlinkClick r:id="rId8">
                  <a:extLst>
                    <a:ext uri="{A12FA001-AC4F-418D-AE19-62706E023703}">
                      <ahyp:hlinkClr xmlns:ahyp="http://schemas.microsoft.com/office/drawing/2018/hyperlinkcolor" val="tx"/>
                    </a:ext>
                  </a:extLst>
                </a:hlinkClick>
              </a:rPr>
              <a:t>Rohith Viswanathan G</a:t>
            </a:r>
            <a:endParaRPr lang="en-IN" i="0" strike="noStrike" dirty="0">
              <a:effectLst/>
            </a:endParaRPr>
          </a:p>
          <a:p>
            <a:pPr algn="l"/>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FF3300"/>
                </a:solidFill>
                <a:effectLst/>
                <a:ea typeface="Times New Roman" panose="02020603050405020304" pitchFamily="18" charset="0"/>
                <a:cs typeface="Times New Roman" panose="02020603050405020304" pitchFamily="18" charset="0"/>
              </a:rPr>
              <a:t>Year of publishing</a:t>
            </a:r>
            <a:r>
              <a:rPr lang="en-US" dirty="0">
                <a:solidFill>
                  <a:srgbClr val="FF3300"/>
                </a:solidFill>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2019</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0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50668E-13BE-918C-7A0A-B4FA92035E10}"/>
              </a:ext>
            </a:extLst>
          </p:cNvPr>
          <p:cNvSpPr txBox="1"/>
          <p:nvPr/>
        </p:nvSpPr>
        <p:spPr>
          <a:xfrm>
            <a:off x="2770494" y="130367"/>
            <a:ext cx="5762998" cy="646331"/>
          </a:xfrm>
          <a:prstGeom prst="rect">
            <a:avLst/>
          </a:prstGeom>
          <a:noFill/>
        </p:spPr>
        <p:txBody>
          <a:bodyPr wrap="square" rtlCol="0">
            <a:spAutoFit/>
          </a:bodyPr>
          <a:lstStyle/>
          <a:p>
            <a:r>
              <a:rPr lang="en-IN" sz="3600" b="1" dirty="0">
                <a:solidFill>
                  <a:srgbClr val="FF3300"/>
                </a:solidFill>
              </a:rPr>
              <a:t>SYSTEM ARCHITECTURE</a:t>
            </a:r>
          </a:p>
        </p:txBody>
      </p:sp>
      <p:sp>
        <p:nvSpPr>
          <p:cNvPr id="2072" name="Rectangle 174">
            <a:extLst>
              <a:ext uri="{FF2B5EF4-FFF2-40B4-BE49-F238E27FC236}">
                <a16:creationId xmlns:a16="http://schemas.microsoft.com/office/drawing/2014/main" id="{624E7034-1C83-827D-E7CE-ED726709325B}"/>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2073" name="Group 125">
            <a:extLst>
              <a:ext uri="{FF2B5EF4-FFF2-40B4-BE49-F238E27FC236}">
                <a16:creationId xmlns:a16="http://schemas.microsoft.com/office/drawing/2014/main" id="{72A682AE-406B-6DDD-D589-93D4E4898DB3}"/>
              </a:ext>
            </a:extLst>
          </p:cNvPr>
          <p:cNvGrpSpPr>
            <a:grpSpLocks noChangeAspect="1"/>
          </p:cNvGrpSpPr>
          <p:nvPr/>
        </p:nvGrpSpPr>
        <p:grpSpPr bwMode="auto">
          <a:xfrm>
            <a:off x="1666876" y="1088833"/>
            <a:ext cx="7734300" cy="5638800"/>
            <a:chOff x="2604" y="1912"/>
            <a:chExt cx="7919" cy="9311"/>
          </a:xfrm>
        </p:grpSpPr>
        <p:pic>
          <p:nvPicPr>
            <p:cNvPr id="2220" name="Picture 172">
              <a:extLst>
                <a:ext uri="{FF2B5EF4-FFF2-40B4-BE49-F238E27FC236}">
                  <a16:creationId xmlns:a16="http://schemas.microsoft.com/office/drawing/2014/main" id="{6E4F66CD-6BB6-8233-2F6D-D6D0BC33C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 y="1912"/>
              <a:ext cx="1344" cy="1344"/>
            </a:xfrm>
            <a:prstGeom prst="rect">
              <a:avLst/>
            </a:prstGeom>
            <a:noFill/>
            <a:extLst>
              <a:ext uri="{909E8E84-426E-40DD-AFC4-6F175D3DCCD1}">
                <a14:hiddenFill xmlns:a14="http://schemas.microsoft.com/office/drawing/2010/main">
                  <a:solidFill>
                    <a:srgbClr val="FFFFFF"/>
                  </a:solidFill>
                </a14:hiddenFill>
              </a:ext>
            </a:extLst>
          </p:spPr>
        </p:pic>
        <p:pic>
          <p:nvPicPr>
            <p:cNvPr id="2219" name="Picture 171">
              <a:extLst>
                <a:ext uri="{FF2B5EF4-FFF2-40B4-BE49-F238E27FC236}">
                  <a16:creationId xmlns:a16="http://schemas.microsoft.com/office/drawing/2014/main" id="{44ACD55B-2101-8D33-70CE-A59B3FAE2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0" y="2020"/>
              <a:ext cx="1402" cy="1401"/>
            </a:xfrm>
            <a:prstGeom prst="rect">
              <a:avLst/>
            </a:prstGeom>
            <a:noFill/>
            <a:extLst>
              <a:ext uri="{909E8E84-426E-40DD-AFC4-6F175D3DCCD1}">
                <a14:hiddenFill xmlns:a14="http://schemas.microsoft.com/office/drawing/2010/main">
                  <a:solidFill>
                    <a:srgbClr val="FFFFFF"/>
                  </a:solidFill>
                </a14:hiddenFill>
              </a:ext>
            </a:extLst>
          </p:spPr>
        </p:pic>
        <p:pic>
          <p:nvPicPr>
            <p:cNvPr id="2218" name="Picture 170">
              <a:extLst>
                <a:ext uri="{FF2B5EF4-FFF2-40B4-BE49-F238E27FC236}">
                  <a16:creationId xmlns:a16="http://schemas.microsoft.com/office/drawing/2014/main" id="{2C4CE6B2-D4DA-38E1-404A-EA2E97F1C9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0" y="4704"/>
              <a:ext cx="1343" cy="1346"/>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a:extLst>
                <a:ext uri="{FF2B5EF4-FFF2-40B4-BE49-F238E27FC236}">
                  <a16:creationId xmlns:a16="http://schemas.microsoft.com/office/drawing/2014/main" id="{74C785C4-4EAE-990E-FC12-A75A306531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 y="1912"/>
              <a:ext cx="1342" cy="1344"/>
            </a:xfrm>
            <a:prstGeom prst="rect">
              <a:avLst/>
            </a:prstGeom>
            <a:noFill/>
            <a:extLst>
              <a:ext uri="{909E8E84-426E-40DD-AFC4-6F175D3DCCD1}">
                <a14:hiddenFill xmlns:a14="http://schemas.microsoft.com/office/drawing/2010/main">
                  <a:solidFill>
                    <a:srgbClr val="FFFFFF"/>
                  </a:solidFill>
                </a14:hiddenFill>
              </a:ext>
            </a:extLst>
          </p:spPr>
        </p:pic>
        <p:pic>
          <p:nvPicPr>
            <p:cNvPr id="2216" name="Picture 168">
              <a:extLst>
                <a:ext uri="{FF2B5EF4-FFF2-40B4-BE49-F238E27FC236}">
                  <a16:creationId xmlns:a16="http://schemas.microsoft.com/office/drawing/2014/main" id="{F90D9C53-FE4B-16B7-B248-4715624878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 y="4895"/>
              <a:ext cx="1155" cy="1155"/>
            </a:xfrm>
            <a:prstGeom prst="rect">
              <a:avLst/>
            </a:prstGeom>
            <a:noFill/>
            <a:extLst>
              <a:ext uri="{909E8E84-426E-40DD-AFC4-6F175D3DCCD1}">
                <a14:hiddenFill xmlns:a14="http://schemas.microsoft.com/office/drawing/2010/main">
                  <a:solidFill>
                    <a:srgbClr val="FFFFFF"/>
                  </a:solidFill>
                </a14:hiddenFill>
              </a:ext>
            </a:extLst>
          </p:spPr>
        </p:pic>
        <p:pic>
          <p:nvPicPr>
            <p:cNvPr id="2215" name="Picture 167">
              <a:extLst>
                <a:ext uri="{FF2B5EF4-FFF2-40B4-BE49-F238E27FC236}">
                  <a16:creationId xmlns:a16="http://schemas.microsoft.com/office/drawing/2014/main" id="{EDEA09D3-37B8-7E86-1E93-6941B323F1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2" y="9268"/>
              <a:ext cx="781" cy="872"/>
            </a:xfrm>
            <a:prstGeom prst="rect">
              <a:avLst/>
            </a:prstGeom>
            <a:noFill/>
            <a:extLst>
              <a:ext uri="{909E8E84-426E-40DD-AFC4-6F175D3DCCD1}">
                <a14:hiddenFill xmlns:a14="http://schemas.microsoft.com/office/drawing/2010/main">
                  <a:solidFill>
                    <a:srgbClr val="FFFFFF"/>
                  </a:solidFill>
                </a14:hiddenFill>
              </a:ext>
            </a:extLst>
          </p:spPr>
        </p:pic>
        <p:pic>
          <p:nvPicPr>
            <p:cNvPr id="2214" name="Picture 166">
              <a:extLst>
                <a:ext uri="{FF2B5EF4-FFF2-40B4-BE49-F238E27FC236}">
                  <a16:creationId xmlns:a16="http://schemas.microsoft.com/office/drawing/2014/main" id="{31996650-CC2C-FEA3-169D-0A16F79D270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0" y="10140"/>
              <a:ext cx="793" cy="652"/>
            </a:xfrm>
            <a:prstGeom prst="rect">
              <a:avLst/>
            </a:prstGeom>
            <a:noFill/>
            <a:extLst>
              <a:ext uri="{909E8E84-426E-40DD-AFC4-6F175D3DCCD1}">
                <a14:hiddenFill xmlns:a14="http://schemas.microsoft.com/office/drawing/2010/main">
                  <a:solidFill>
                    <a:srgbClr val="FFFFFF"/>
                  </a:solidFill>
                </a14:hiddenFill>
              </a:ext>
            </a:extLst>
          </p:spPr>
        </p:pic>
        <p:pic>
          <p:nvPicPr>
            <p:cNvPr id="2213" name="Picture 165">
              <a:extLst>
                <a:ext uri="{FF2B5EF4-FFF2-40B4-BE49-F238E27FC236}">
                  <a16:creationId xmlns:a16="http://schemas.microsoft.com/office/drawing/2014/main" id="{0B24EF47-53BF-C70C-F1C5-38ED2AB36E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23" y="10086"/>
              <a:ext cx="700" cy="706"/>
            </a:xfrm>
            <a:prstGeom prst="rect">
              <a:avLst/>
            </a:prstGeom>
            <a:noFill/>
            <a:extLst>
              <a:ext uri="{909E8E84-426E-40DD-AFC4-6F175D3DCCD1}">
                <a14:hiddenFill xmlns:a14="http://schemas.microsoft.com/office/drawing/2010/main">
                  <a:solidFill>
                    <a:srgbClr val="FFFFFF"/>
                  </a:solidFill>
                </a14:hiddenFill>
              </a:ext>
            </a:extLst>
          </p:spPr>
        </p:pic>
        <p:pic>
          <p:nvPicPr>
            <p:cNvPr id="2212" name="Picture 164">
              <a:extLst>
                <a:ext uri="{FF2B5EF4-FFF2-40B4-BE49-F238E27FC236}">
                  <a16:creationId xmlns:a16="http://schemas.microsoft.com/office/drawing/2014/main" id="{0437E8E6-D42B-6ABD-0E0E-89A96C11D7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38" y="9301"/>
              <a:ext cx="785" cy="785"/>
            </a:xfrm>
            <a:prstGeom prst="rect">
              <a:avLst/>
            </a:prstGeom>
            <a:noFill/>
            <a:extLst>
              <a:ext uri="{909E8E84-426E-40DD-AFC4-6F175D3DCCD1}">
                <a14:hiddenFill xmlns:a14="http://schemas.microsoft.com/office/drawing/2010/main">
                  <a:solidFill>
                    <a:srgbClr val="FFFFFF"/>
                  </a:solidFill>
                </a14:hiddenFill>
              </a:ext>
            </a:extLst>
          </p:spPr>
        </p:pic>
        <p:sp>
          <p:nvSpPr>
            <p:cNvPr id="2075" name="Text Box 163">
              <a:extLst>
                <a:ext uri="{FF2B5EF4-FFF2-40B4-BE49-F238E27FC236}">
                  <a16:creationId xmlns:a16="http://schemas.microsoft.com/office/drawing/2014/main" id="{35523803-9949-3996-46FE-9A6703FCD145}"/>
                </a:ext>
              </a:extLst>
            </p:cNvPr>
            <p:cNvSpPr txBox="1">
              <a:spLocks noChangeArrowheads="1"/>
            </p:cNvSpPr>
            <p:nvPr/>
          </p:nvSpPr>
          <p:spPr bwMode="auto">
            <a:xfrm>
              <a:off x="9560" y="2290"/>
              <a:ext cx="871" cy="30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STA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6" name="Text Box 162">
              <a:extLst>
                <a:ext uri="{FF2B5EF4-FFF2-40B4-BE49-F238E27FC236}">
                  <a16:creationId xmlns:a16="http://schemas.microsoft.com/office/drawing/2014/main" id="{1430573D-0FBF-58F1-50C2-176642FA3BA3}"/>
                </a:ext>
              </a:extLst>
            </p:cNvPr>
            <p:cNvSpPr txBox="1">
              <a:spLocks noChangeArrowheads="1"/>
            </p:cNvSpPr>
            <p:nvPr/>
          </p:nvSpPr>
          <p:spPr bwMode="auto">
            <a:xfrm>
              <a:off x="3162" y="6050"/>
              <a:ext cx="1367" cy="3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Upload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7" name="Text Box 161">
              <a:extLst>
                <a:ext uri="{FF2B5EF4-FFF2-40B4-BE49-F238E27FC236}">
                  <a16:creationId xmlns:a16="http://schemas.microsoft.com/office/drawing/2014/main" id="{9A1F014C-B0D7-25CF-83F2-711D0309540E}"/>
                </a:ext>
              </a:extLst>
            </p:cNvPr>
            <p:cNvSpPr txBox="1">
              <a:spLocks noChangeArrowheads="1"/>
            </p:cNvSpPr>
            <p:nvPr/>
          </p:nvSpPr>
          <p:spPr bwMode="auto">
            <a:xfrm>
              <a:off x="2991" y="3132"/>
              <a:ext cx="1441" cy="3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Data Owners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78" name="Text Box 160">
              <a:extLst>
                <a:ext uri="{FF2B5EF4-FFF2-40B4-BE49-F238E27FC236}">
                  <a16:creationId xmlns:a16="http://schemas.microsoft.com/office/drawing/2014/main" id="{CC60991F-7A47-AB97-FC10-922D981B88A4}"/>
                </a:ext>
              </a:extLst>
            </p:cNvPr>
            <p:cNvSpPr txBox="1">
              <a:spLocks noChangeArrowheads="1"/>
            </p:cNvSpPr>
            <p:nvPr/>
          </p:nvSpPr>
          <p:spPr bwMode="auto">
            <a:xfrm>
              <a:off x="5765" y="3132"/>
              <a:ext cx="1293" cy="39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Public Cloud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79" name="Text Box 159">
              <a:extLst>
                <a:ext uri="{FF2B5EF4-FFF2-40B4-BE49-F238E27FC236}">
                  <a16:creationId xmlns:a16="http://schemas.microsoft.com/office/drawing/2014/main" id="{26EF104E-FB64-BA7A-2D15-C3947F14AF32}"/>
                </a:ext>
              </a:extLst>
            </p:cNvPr>
            <p:cNvSpPr txBox="1">
              <a:spLocks noChangeArrowheads="1"/>
            </p:cNvSpPr>
            <p:nvPr/>
          </p:nvSpPr>
          <p:spPr bwMode="auto">
            <a:xfrm>
              <a:off x="8628" y="6050"/>
              <a:ext cx="1500" cy="3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Cloud Users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0" name="Text Box 158">
              <a:extLst>
                <a:ext uri="{FF2B5EF4-FFF2-40B4-BE49-F238E27FC236}">
                  <a16:creationId xmlns:a16="http://schemas.microsoft.com/office/drawing/2014/main" id="{C843DDFF-6CED-A90D-42BD-F69A98F20F28}"/>
                </a:ext>
              </a:extLst>
            </p:cNvPr>
            <p:cNvSpPr txBox="1">
              <a:spLocks noChangeArrowheads="1"/>
            </p:cNvSpPr>
            <p:nvPr/>
          </p:nvSpPr>
          <p:spPr bwMode="auto">
            <a:xfrm>
              <a:off x="2849" y="4052"/>
              <a:ext cx="1777"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Permission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1" name="Text Box 157">
              <a:extLst>
                <a:ext uri="{FF2B5EF4-FFF2-40B4-BE49-F238E27FC236}">
                  <a16:creationId xmlns:a16="http://schemas.microsoft.com/office/drawing/2014/main" id="{18B06CCA-9B3B-E512-520E-0793A9679110}"/>
                </a:ext>
              </a:extLst>
            </p:cNvPr>
            <p:cNvSpPr txBox="1">
              <a:spLocks noChangeArrowheads="1"/>
            </p:cNvSpPr>
            <p:nvPr/>
          </p:nvSpPr>
          <p:spPr bwMode="auto">
            <a:xfrm>
              <a:off x="2849" y="6848"/>
              <a:ext cx="1777" cy="40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Encrypt Files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2" name="Text Box 156">
              <a:extLst>
                <a:ext uri="{FF2B5EF4-FFF2-40B4-BE49-F238E27FC236}">
                  <a16:creationId xmlns:a16="http://schemas.microsoft.com/office/drawing/2014/main" id="{961C5FEF-8ECA-0F9B-A16E-BBFCB8F999B7}"/>
                </a:ext>
              </a:extLst>
            </p:cNvPr>
            <p:cNvSpPr txBox="1">
              <a:spLocks noChangeArrowheads="1"/>
            </p:cNvSpPr>
            <p:nvPr/>
          </p:nvSpPr>
          <p:spPr bwMode="auto">
            <a:xfrm>
              <a:off x="2849" y="7761"/>
              <a:ext cx="1777" cy="40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Policy File Creation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3" name="AutoShape 155">
              <a:extLst>
                <a:ext uri="{FF2B5EF4-FFF2-40B4-BE49-F238E27FC236}">
                  <a16:creationId xmlns:a16="http://schemas.microsoft.com/office/drawing/2014/main" id="{642365C0-20E7-0B59-6256-21F3DD7988F5}"/>
                </a:ext>
              </a:extLst>
            </p:cNvPr>
            <p:cNvSpPr>
              <a:spLocks noChangeShapeType="1"/>
            </p:cNvSpPr>
            <p:nvPr/>
          </p:nvSpPr>
          <p:spPr bwMode="auto">
            <a:xfrm>
              <a:off x="4626" y="7964"/>
              <a:ext cx="1779"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4" name="AutoShape 154">
              <a:extLst>
                <a:ext uri="{FF2B5EF4-FFF2-40B4-BE49-F238E27FC236}">
                  <a16:creationId xmlns:a16="http://schemas.microsoft.com/office/drawing/2014/main" id="{E38A9062-5FBD-8CF7-FEFF-50D777F782B4}"/>
                </a:ext>
              </a:extLst>
            </p:cNvPr>
            <p:cNvSpPr>
              <a:spLocks noChangeShapeType="1"/>
            </p:cNvSpPr>
            <p:nvPr/>
          </p:nvSpPr>
          <p:spPr bwMode="auto">
            <a:xfrm flipV="1">
              <a:off x="6402" y="3527"/>
              <a:ext cx="10" cy="443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5" name="Text Box 153">
              <a:extLst>
                <a:ext uri="{FF2B5EF4-FFF2-40B4-BE49-F238E27FC236}">
                  <a16:creationId xmlns:a16="http://schemas.microsoft.com/office/drawing/2014/main" id="{BE8266F6-00DA-AD1B-07FF-BF06FC62CC02}"/>
                </a:ext>
              </a:extLst>
            </p:cNvPr>
            <p:cNvSpPr txBox="1">
              <a:spLocks noChangeArrowheads="1"/>
            </p:cNvSpPr>
            <p:nvPr/>
          </p:nvSpPr>
          <p:spPr bwMode="auto">
            <a:xfrm>
              <a:off x="8479" y="6771"/>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Registration &amp; Login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6" name="AutoShape 152">
              <a:extLst>
                <a:ext uri="{FF2B5EF4-FFF2-40B4-BE49-F238E27FC236}">
                  <a16:creationId xmlns:a16="http://schemas.microsoft.com/office/drawing/2014/main" id="{ADC552B8-80BA-91DF-1194-F97180B8F58B}"/>
                </a:ext>
              </a:extLst>
            </p:cNvPr>
            <p:cNvSpPr>
              <a:spLocks noChangeShapeType="1"/>
            </p:cNvSpPr>
            <p:nvPr/>
          </p:nvSpPr>
          <p:spPr bwMode="auto">
            <a:xfrm>
              <a:off x="9354" y="3344"/>
              <a:ext cx="1" cy="12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7" name="Text Box 151">
              <a:extLst>
                <a:ext uri="{FF2B5EF4-FFF2-40B4-BE49-F238E27FC236}">
                  <a16:creationId xmlns:a16="http://schemas.microsoft.com/office/drawing/2014/main" id="{0947295B-D300-4FA6-4EA6-2EA191A67698}"/>
                </a:ext>
              </a:extLst>
            </p:cNvPr>
            <p:cNvSpPr txBox="1">
              <a:spLocks noChangeArrowheads="1"/>
            </p:cNvSpPr>
            <p:nvPr/>
          </p:nvSpPr>
          <p:spPr bwMode="auto">
            <a:xfrm>
              <a:off x="7645" y="10912"/>
              <a:ext cx="2878" cy="31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File Read, Write, Download, Delete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8" name="Text Box 150">
              <a:extLst>
                <a:ext uri="{FF2B5EF4-FFF2-40B4-BE49-F238E27FC236}">
                  <a16:creationId xmlns:a16="http://schemas.microsoft.com/office/drawing/2014/main" id="{8EF60D18-01A6-D8EB-8C9F-477E47E6DC79}"/>
                </a:ext>
              </a:extLst>
            </p:cNvPr>
            <p:cNvSpPr txBox="1">
              <a:spLocks noChangeArrowheads="1"/>
            </p:cNvSpPr>
            <p:nvPr/>
          </p:nvSpPr>
          <p:spPr bwMode="auto">
            <a:xfrm>
              <a:off x="7382" y="3897"/>
              <a:ext cx="1829" cy="67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Generates Attribute based decryption keys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89" name="AutoShape 149">
              <a:extLst>
                <a:ext uri="{FF2B5EF4-FFF2-40B4-BE49-F238E27FC236}">
                  <a16:creationId xmlns:a16="http://schemas.microsoft.com/office/drawing/2014/main" id="{432EE043-982B-E422-34B7-13A8CBFC717A}"/>
                </a:ext>
              </a:extLst>
            </p:cNvPr>
            <p:cNvSpPr>
              <a:spLocks noChangeShapeType="1"/>
            </p:cNvSpPr>
            <p:nvPr/>
          </p:nvSpPr>
          <p:spPr bwMode="auto">
            <a:xfrm>
              <a:off x="9378" y="6444"/>
              <a:ext cx="1"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0" name="AutoShape 148">
              <a:extLst>
                <a:ext uri="{FF2B5EF4-FFF2-40B4-BE49-F238E27FC236}">
                  <a16:creationId xmlns:a16="http://schemas.microsoft.com/office/drawing/2014/main" id="{D25DAA85-5615-BE4B-1DE6-A6AA6956EBF7}"/>
                </a:ext>
              </a:extLst>
            </p:cNvPr>
            <p:cNvSpPr>
              <a:spLocks noChangeShapeType="1"/>
            </p:cNvSpPr>
            <p:nvPr/>
          </p:nvSpPr>
          <p:spPr bwMode="auto">
            <a:xfrm flipH="1" flipV="1">
              <a:off x="7210" y="2590"/>
              <a:ext cx="95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1" name="AutoShape 147">
              <a:extLst>
                <a:ext uri="{FF2B5EF4-FFF2-40B4-BE49-F238E27FC236}">
                  <a16:creationId xmlns:a16="http://schemas.microsoft.com/office/drawing/2014/main" id="{9535F39D-299C-4DA3-C2E3-A62F4FAF6E5E}"/>
                </a:ext>
              </a:extLst>
            </p:cNvPr>
            <p:cNvSpPr>
              <a:spLocks noChangeShapeType="1"/>
            </p:cNvSpPr>
            <p:nvPr/>
          </p:nvSpPr>
          <p:spPr bwMode="auto">
            <a:xfrm>
              <a:off x="4529" y="2584"/>
              <a:ext cx="1236"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2" name="AutoShape 146">
              <a:extLst>
                <a:ext uri="{FF2B5EF4-FFF2-40B4-BE49-F238E27FC236}">
                  <a16:creationId xmlns:a16="http://schemas.microsoft.com/office/drawing/2014/main" id="{D24EAA48-F19D-9290-FD52-AED9807FA37F}"/>
                </a:ext>
              </a:extLst>
            </p:cNvPr>
            <p:cNvSpPr>
              <a:spLocks noChangeShapeType="1"/>
            </p:cNvSpPr>
            <p:nvPr/>
          </p:nvSpPr>
          <p:spPr bwMode="auto">
            <a:xfrm flipH="1">
              <a:off x="4529" y="2917"/>
              <a:ext cx="1159"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3" name="AutoShape 145">
              <a:extLst>
                <a:ext uri="{FF2B5EF4-FFF2-40B4-BE49-F238E27FC236}">
                  <a16:creationId xmlns:a16="http://schemas.microsoft.com/office/drawing/2014/main" id="{26261215-38D2-1F89-2CDA-71A8CD35EA03}"/>
                </a:ext>
              </a:extLst>
            </p:cNvPr>
            <p:cNvSpPr>
              <a:spLocks noChangeShapeType="1"/>
            </p:cNvSpPr>
            <p:nvPr/>
          </p:nvSpPr>
          <p:spPr bwMode="auto">
            <a:xfrm>
              <a:off x="3735" y="6444"/>
              <a:ext cx="1" cy="3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4" name="AutoShape 144">
              <a:extLst>
                <a:ext uri="{FF2B5EF4-FFF2-40B4-BE49-F238E27FC236}">
                  <a16:creationId xmlns:a16="http://schemas.microsoft.com/office/drawing/2014/main" id="{7ADE175C-1AD2-267F-952B-C6E2E1114B74}"/>
                </a:ext>
              </a:extLst>
            </p:cNvPr>
            <p:cNvSpPr>
              <a:spLocks noChangeShapeType="1"/>
            </p:cNvSpPr>
            <p:nvPr/>
          </p:nvSpPr>
          <p:spPr bwMode="auto">
            <a:xfrm>
              <a:off x="3732" y="7256"/>
              <a:ext cx="6" cy="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5" name="AutoShape 143">
              <a:extLst>
                <a:ext uri="{FF2B5EF4-FFF2-40B4-BE49-F238E27FC236}">
                  <a16:creationId xmlns:a16="http://schemas.microsoft.com/office/drawing/2014/main" id="{8795506F-C6CF-9CFA-2EA3-8E8F15A61278}"/>
                </a:ext>
              </a:extLst>
            </p:cNvPr>
            <p:cNvSpPr>
              <a:spLocks noChangeShapeType="1"/>
            </p:cNvSpPr>
            <p:nvPr/>
          </p:nvSpPr>
          <p:spPr bwMode="auto">
            <a:xfrm>
              <a:off x="3739" y="3547"/>
              <a:ext cx="6" cy="50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96" name="AutoShape 142">
              <a:extLst>
                <a:ext uri="{FF2B5EF4-FFF2-40B4-BE49-F238E27FC236}">
                  <a16:creationId xmlns:a16="http://schemas.microsoft.com/office/drawing/2014/main" id="{1FD1FE26-8A73-9EA4-9AB8-FD4301FF0EEF}"/>
                </a:ext>
              </a:extLst>
            </p:cNvPr>
            <p:cNvSpPr>
              <a:spLocks noChangeShapeType="1"/>
            </p:cNvSpPr>
            <p:nvPr/>
          </p:nvSpPr>
          <p:spPr bwMode="auto">
            <a:xfrm flipH="1">
              <a:off x="3732" y="4457"/>
              <a:ext cx="6" cy="4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06" name="Text Box 141">
              <a:extLst>
                <a:ext uri="{FF2B5EF4-FFF2-40B4-BE49-F238E27FC236}">
                  <a16:creationId xmlns:a16="http://schemas.microsoft.com/office/drawing/2014/main" id="{DBBF3D1F-301F-FE2A-FDC0-3746024234C5}"/>
                </a:ext>
              </a:extLst>
            </p:cNvPr>
            <p:cNvSpPr txBox="1">
              <a:spLocks noChangeArrowheads="1"/>
            </p:cNvSpPr>
            <p:nvPr/>
          </p:nvSpPr>
          <p:spPr bwMode="auto">
            <a:xfrm>
              <a:off x="8479" y="7467"/>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Enter Decryption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5" name="AutoShape 140">
              <a:extLst>
                <a:ext uri="{FF2B5EF4-FFF2-40B4-BE49-F238E27FC236}">
                  <a16:creationId xmlns:a16="http://schemas.microsoft.com/office/drawing/2014/main" id="{51F34ADC-D614-AFCD-2281-D6422768C268}"/>
                </a:ext>
              </a:extLst>
            </p:cNvPr>
            <p:cNvSpPr>
              <a:spLocks noChangeShapeType="1"/>
            </p:cNvSpPr>
            <p:nvPr/>
          </p:nvSpPr>
          <p:spPr bwMode="auto">
            <a:xfrm>
              <a:off x="9352" y="7140"/>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16" name="Text Box 139">
              <a:extLst>
                <a:ext uri="{FF2B5EF4-FFF2-40B4-BE49-F238E27FC236}">
                  <a16:creationId xmlns:a16="http://schemas.microsoft.com/office/drawing/2014/main" id="{8F802B02-D9F9-239A-BAF5-CBA12370A0D5}"/>
                </a:ext>
              </a:extLst>
            </p:cNvPr>
            <p:cNvSpPr txBox="1">
              <a:spLocks noChangeArrowheads="1"/>
            </p:cNvSpPr>
            <p:nvPr/>
          </p:nvSpPr>
          <p:spPr bwMode="auto">
            <a:xfrm>
              <a:off x="8479" y="8166"/>
              <a:ext cx="1770" cy="4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File permission key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7" name="Text Box 138">
              <a:extLst>
                <a:ext uri="{FF2B5EF4-FFF2-40B4-BE49-F238E27FC236}">
                  <a16:creationId xmlns:a16="http://schemas.microsoft.com/office/drawing/2014/main" id="{D558D5F8-93DD-622D-AE32-C104B4C005C2}"/>
                </a:ext>
              </a:extLst>
            </p:cNvPr>
            <p:cNvSpPr txBox="1">
              <a:spLocks noChangeArrowheads="1"/>
            </p:cNvSpPr>
            <p:nvPr/>
          </p:nvSpPr>
          <p:spPr bwMode="auto">
            <a:xfrm>
              <a:off x="8479" y="8806"/>
              <a:ext cx="1770"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True User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18" name="AutoShape 137">
              <a:extLst>
                <a:ext uri="{FF2B5EF4-FFF2-40B4-BE49-F238E27FC236}">
                  <a16:creationId xmlns:a16="http://schemas.microsoft.com/office/drawing/2014/main" id="{021BDFB1-1369-FCC8-279D-013B2722EE27}"/>
                </a:ext>
              </a:extLst>
            </p:cNvPr>
            <p:cNvSpPr>
              <a:spLocks noChangeShapeType="1"/>
            </p:cNvSpPr>
            <p:nvPr/>
          </p:nvSpPr>
          <p:spPr bwMode="auto">
            <a:xfrm>
              <a:off x="9354" y="7871"/>
              <a:ext cx="1"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19" name="AutoShape 136">
              <a:extLst>
                <a:ext uri="{FF2B5EF4-FFF2-40B4-BE49-F238E27FC236}">
                  <a16:creationId xmlns:a16="http://schemas.microsoft.com/office/drawing/2014/main" id="{E2D2A0F6-50B5-DB00-E4F3-6897E7F074AA}"/>
                </a:ext>
              </a:extLst>
            </p:cNvPr>
            <p:cNvSpPr>
              <a:spLocks noChangeShapeType="1"/>
            </p:cNvSpPr>
            <p:nvPr/>
          </p:nvSpPr>
          <p:spPr bwMode="auto">
            <a:xfrm>
              <a:off x="9355" y="8479"/>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0" name="AutoShape 135">
              <a:extLst>
                <a:ext uri="{FF2B5EF4-FFF2-40B4-BE49-F238E27FC236}">
                  <a16:creationId xmlns:a16="http://schemas.microsoft.com/office/drawing/2014/main" id="{8292835F-1481-2A71-5AC8-C61B2BE629C2}"/>
                </a:ext>
              </a:extLst>
            </p:cNvPr>
            <p:cNvSpPr>
              <a:spLocks noChangeShapeType="1"/>
            </p:cNvSpPr>
            <p:nvPr/>
          </p:nvSpPr>
          <p:spPr bwMode="auto">
            <a:xfrm>
              <a:off x="9357" y="9146"/>
              <a:ext cx="1" cy="47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1" name="Text Box 134">
              <a:extLst>
                <a:ext uri="{FF2B5EF4-FFF2-40B4-BE49-F238E27FC236}">
                  <a16:creationId xmlns:a16="http://schemas.microsoft.com/office/drawing/2014/main" id="{C04FE8D0-1AA6-3488-AB51-E3A0F64399DD}"/>
                </a:ext>
              </a:extLst>
            </p:cNvPr>
            <p:cNvSpPr txBox="1">
              <a:spLocks noChangeArrowheads="1"/>
            </p:cNvSpPr>
            <p:nvPr/>
          </p:nvSpPr>
          <p:spPr bwMode="auto">
            <a:xfrm>
              <a:off x="6412" y="8806"/>
              <a:ext cx="1537"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Key Leakage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2" name="Text Box 133">
              <a:extLst>
                <a:ext uri="{FF2B5EF4-FFF2-40B4-BE49-F238E27FC236}">
                  <a16:creationId xmlns:a16="http://schemas.microsoft.com/office/drawing/2014/main" id="{2D84A078-FFDD-7CFD-06DC-01CB1228F651}"/>
                </a:ext>
              </a:extLst>
            </p:cNvPr>
            <p:cNvSpPr txBox="1">
              <a:spLocks noChangeArrowheads="1"/>
            </p:cNvSpPr>
            <p:nvPr/>
          </p:nvSpPr>
          <p:spPr bwMode="auto">
            <a:xfrm>
              <a:off x="6412" y="9473"/>
              <a:ext cx="1537" cy="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Account Blocked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23" name="AutoShape 132">
              <a:extLst>
                <a:ext uri="{FF2B5EF4-FFF2-40B4-BE49-F238E27FC236}">
                  <a16:creationId xmlns:a16="http://schemas.microsoft.com/office/drawing/2014/main" id="{54082952-3511-35E6-C4C8-56ABE5782471}"/>
                </a:ext>
              </a:extLst>
            </p:cNvPr>
            <p:cNvSpPr>
              <a:spLocks noChangeShapeType="1"/>
            </p:cNvSpPr>
            <p:nvPr/>
          </p:nvSpPr>
          <p:spPr bwMode="auto">
            <a:xfrm>
              <a:off x="7210" y="9146"/>
              <a:ext cx="2" cy="32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4" name="AutoShape 131">
              <a:extLst>
                <a:ext uri="{FF2B5EF4-FFF2-40B4-BE49-F238E27FC236}">
                  <a16:creationId xmlns:a16="http://schemas.microsoft.com/office/drawing/2014/main" id="{5803E7D1-37F2-6114-9E8B-1DAD2B25B145}"/>
                </a:ext>
              </a:extLst>
            </p:cNvPr>
            <p:cNvSpPr>
              <a:spLocks noChangeShapeType="1"/>
            </p:cNvSpPr>
            <p:nvPr/>
          </p:nvSpPr>
          <p:spPr bwMode="auto">
            <a:xfrm flipH="1">
              <a:off x="7949" y="8976"/>
              <a:ext cx="530"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5" name="AutoShape 130">
              <a:extLst>
                <a:ext uri="{FF2B5EF4-FFF2-40B4-BE49-F238E27FC236}">
                  <a16:creationId xmlns:a16="http://schemas.microsoft.com/office/drawing/2014/main" id="{E20F3C2D-5448-A480-F517-3C9D955F7ECB}"/>
                </a:ext>
              </a:extLst>
            </p:cNvPr>
            <p:cNvSpPr>
              <a:spLocks noChangeShapeType="1"/>
            </p:cNvSpPr>
            <p:nvPr/>
          </p:nvSpPr>
          <p:spPr bwMode="auto">
            <a:xfrm>
              <a:off x="2604" y="8976"/>
              <a:ext cx="3808"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6" name="AutoShape 129">
              <a:extLst>
                <a:ext uri="{FF2B5EF4-FFF2-40B4-BE49-F238E27FC236}">
                  <a16:creationId xmlns:a16="http://schemas.microsoft.com/office/drawing/2014/main" id="{CDBC2EA7-E1C7-430B-1AAE-03EA160C3A29}"/>
                </a:ext>
              </a:extLst>
            </p:cNvPr>
            <p:cNvSpPr>
              <a:spLocks noChangeShapeType="1"/>
            </p:cNvSpPr>
            <p:nvPr/>
          </p:nvSpPr>
          <p:spPr bwMode="auto">
            <a:xfrm>
              <a:off x="2604" y="2584"/>
              <a:ext cx="1" cy="6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8" name="AutoShape 128">
              <a:extLst>
                <a:ext uri="{FF2B5EF4-FFF2-40B4-BE49-F238E27FC236}">
                  <a16:creationId xmlns:a16="http://schemas.microsoft.com/office/drawing/2014/main" id="{34375DC0-A31A-47A1-1BFE-0A8581069DC1}"/>
                </a:ext>
              </a:extLst>
            </p:cNvPr>
            <p:cNvSpPr>
              <a:spLocks noChangeShapeType="1"/>
            </p:cNvSpPr>
            <p:nvPr/>
          </p:nvSpPr>
          <p:spPr bwMode="auto">
            <a:xfrm flipV="1">
              <a:off x="2604" y="2584"/>
              <a:ext cx="484" cy="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9" name="Text Box 127">
              <a:extLst>
                <a:ext uri="{FF2B5EF4-FFF2-40B4-BE49-F238E27FC236}">
                  <a16:creationId xmlns:a16="http://schemas.microsoft.com/office/drawing/2014/main" id="{81CD993B-E49A-4D48-4481-DA1E6FC8267C}"/>
                </a:ext>
              </a:extLst>
            </p:cNvPr>
            <p:cNvSpPr txBox="1">
              <a:spLocks noChangeArrowheads="1"/>
            </p:cNvSpPr>
            <p:nvPr/>
          </p:nvSpPr>
          <p:spPr bwMode="auto">
            <a:xfrm>
              <a:off x="3618" y="8570"/>
              <a:ext cx="2070" cy="31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Informs to Data Owners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30" name="Text Box 126">
              <a:extLst>
                <a:ext uri="{FF2B5EF4-FFF2-40B4-BE49-F238E27FC236}">
                  <a16:creationId xmlns:a16="http://schemas.microsoft.com/office/drawing/2014/main" id="{1DE74613-B65E-9CBC-3817-E94B0D570AA7}"/>
                </a:ext>
              </a:extLst>
            </p:cNvPr>
            <p:cNvSpPr txBox="1">
              <a:spLocks noChangeArrowheads="1"/>
            </p:cNvSpPr>
            <p:nvPr/>
          </p:nvSpPr>
          <p:spPr bwMode="auto">
            <a:xfrm>
              <a:off x="4317" y="3111"/>
              <a:ext cx="1585" cy="86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owners have all rights to delete and edit their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75465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B338-92C0-3E9A-4491-D8BEB1F2F7FC}"/>
              </a:ext>
            </a:extLst>
          </p:cNvPr>
          <p:cNvSpPr>
            <a:spLocks noGrp="1"/>
          </p:cNvSpPr>
          <p:nvPr>
            <p:ph type="title"/>
          </p:nvPr>
        </p:nvSpPr>
        <p:spPr/>
        <p:txBody>
          <a:bodyPr/>
          <a:lstStyle/>
          <a:p>
            <a:r>
              <a:rPr lang="en-IN" b="1" dirty="0"/>
              <a:t>LIST OF MODULES</a:t>
            </a:r>
          </a:p>
        </p:txBody>
      </p:sp>
      <p:sp>
        <p:nvSpPr>
          <p:cNvPr id="3" name="Content Placeholder 2">
            <a:extLst>
              <a:ext uri="{FF2B5EF4-FFF2-40B4-BE49-F238E27FC236}">
                <a16:creationId xmlns:a16="http://schemas.microsoft.com/office/drawing/2014/main" id="{24CA60B3-98A2-E2FE-9819-E396F8141623}"/>
              </a:ext>
            </a:extLst>
          </p:cNvPr>
          <p:cNvSpPr>
            <a:spLocks noGrp="1"/>
          </p:cNvSpPr>
          <p:nvPr>
            <p:ph idx="1"/>
          </p:nvPr>
        </p:nvSpPr>
        <p:spPr/>
        <p:txBody>
          <a:bodyPr/>
          <a:lstStyle/>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Organization profile creation &amp; Key Generation</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Data Owners File Upload</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File Permission &amp; Policy File Creation</a:t>
            </a:r>
            <a:endParaRPr lang="en-IN" sz="1800" b="1" dirty="0">
              <a:effectLst/>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800" b="1" dirty="0">
                <a:effectLst/>
                <a:ea typeface="Times New Roman" panose="02020603050405020304" pitchFamily="18" charset="0"/>
                <a:cs typeface="Times New Roman" panose="02020603050405020304" pitchFamily="18" charset="0"/>
              </a:rPr>
              <a:t>Tracing who is guilty</a:t>
            </a:r>
            <a:endParaRPr lang="en-IN" sz="1800" b="1" dirty="0">
              <a:effectLst/>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8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B481E-680D-73DF-7229-81DA11D9ADE5}"/>
              </a:ext>
            </a:extLst>
          </p:cNvPr>
          <p:cNvSpPr txBox="1"/>
          <p:nvPr/>
        </p:nvSpPr>
        <p:spPr>
          <a:xfrm>
            <a:off x="533399" y="586447"/>
            <a:ext cx="10925175" cy="6184963"/>
          </a:xfrm>
          <a:prstGeom prst="rect">
            <a:avLst/>
          </a:prstGeom>
          <a:noFill/>
        </p:spPr>
        <p:txBody>
          <a:bodyPr wrap="square" rtlCol="0">
            <a:spAutoFit/>
          </a:bodyPr>
          <a:lstStyle/>
          <a:p>
            <a:pPr algn="just">
              <a:lnSpc>
                <a:spcPct val="150000"/>
              </a:lnSpc>
              <a:spcAft>
                <a:spcPts val="1000"/>
              </a:spcAft>
            </a:pPr>
            <a:r>
              <a:rPr lang="en-US" sz="2800" b="1" dirty="0">
                <a:solidFill>
                  <a:srgbClr val="FF3300"/>
                </a:solidFill>
                <a:effectLst/>
                <a:ea typeface="Times New Roman" panose="02020603050405020304" pitchFamily="18" charset="0"/>
                <a:cs typeface="Times New Roman" panose="02020603050405020304" pitchFamily="18" charset="0"/>
              </a:rPr>
              <a:t>MODULE DESCRIPTION</a:t>
            </a: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1. Organization profile creation &amp; Key Generation</a:t>
            </a:r>
            <a:endParaRPr lang="en-IN" dirty="0">
              <a:solidFill>
                <a:srgbClr val="3333FF"/>
              </a:solidFill>
              <a:effectLst/>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US" dirty="0">
                <a:effectLst/>
                <a:ea typeface="Times New Roman" panose="02020603050405020304" pitchFamily="18" charset="0"/>
                <a:cs typeface="Times New Roman" panose="02020603050405020304" pitchFamily="18" charset="0"/>
              </a:rPr>
              <a:t>User has an initial level Registration Process at the web end. The users provide their own personal information for this process. The server in turn stores the information in its database. Now the Accountable STA (semi-trusted Authority) generates decryption keys to the users based on their Attributes Set (e.g. name, mail-id, contact number etc..,). User gets the provenance to access the Organization data after getting decryption keys from Accountable STA.</a:t>
            </a:r>
            <a:endParaRPr lang="en-IN" dirty="0">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solidFill>
                  <a:srgbClr val="3333FF"/>
                </a:solidFill>
                <a:effectLst/>
                <a:ea typeface="Times New Roman" panose="02020603050405020304" pitchFamily="18" charset="0"/>
                <a:cs typeface="Times New Roman" panose="02020603050405020304" pitchFamily="18" charset="0"/>
              </a:rPr>
              <a:t>2. Data Owners File Upload</a:t>
            </a:r>
            <a:endParaRPr lang="en-IN" dirty="0">
              <a:solidFill>
                <a:srgbClr val="3333FF"/>
              </a:solidFill>
              <a:effectLst/>
              <a:ea typeface="Times New Roman" panose="02020603050405020304" pitchFamily="18" charset="0"/>
              <a:cs typeface="Times New Roman" panose="02020603050405020304" pitchFamily="18" charset="0"/>
            </a:endParaRPr>
          </a:p>
          <a:p>
            <a:pPr algn="just">
              <a:lnSpc>
                <a:spcPct val="150000"/>
              </a:lnSpc>
              <a:spcAft>
                <a:spcPts val="1000"/>
              </a:spcAft>
            </a:pPr>
            <a:r>
              <a:rPr lang="en-US" b="1" dirty="0">
                <a:effectLst/>
                <a:ea typeface="Times New Roman" panose="02020603050405020304" pitchFamily="18" charset="0"/>
                <a:cs typeface="Times New Roman" panose="02020603050405020304" pitchFamily="18" charset="0"/>
              </a:rPr>
              <a:t> 	</a:t>
            </a:r>
            <a:r>
              <a:rPr lang="en-US" dirty="0">
                <a:effectLst/>
                <a:ea typeface="Times New Roman" panose="02020603050405020304" pitchFamily="18" charset="0"/>
                <a:cs typeface="Times New Roman" panose="02020603050405020304" pitchFamily="18" charset="0"/>
              </a:rPr>
              <a:t>In this module data owners create their accounts under the public cloud and upload their data into public cloud. While uploading the files into public cloud data owners will encrypt their data using RSA Encryption algorithm and generates public key and secret key. And also generates one unique file access permission key for the users under the organization to access their data.</a:t>
            </a:r>
            <a:endParaRPr lang="en-IN"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336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198</TotalTime>
  <Words>1100</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 Boardroom</vt:lpstr>
      <vt:lpstr>SECURE AND DATA ACCESS CONTROL FOR CLOUD STORAGE</vt:lpstr>
      <vt:lpstr>ABSTRACT</vt:lpstr>
      <vt:lpstr>LITERATURE SURVEY</vt:lpstr>
      <vt:lpstr>PowerPoint Presentation</vt:lpstr>
      <vt:lpstr>PowerPoint Presentation</vt:lpstr>
      <vt:lpstr>PowerPoint Presentation</vt:lpstr>
      <vt:lpstr>PowerPoint Presentation</vt:lpstr>
      <vt:lpstr>LIST OF MODULES</vt:lpstr>
      <vt:lpstr>PowerPoint Presentation</vt:lpstr>
      <vt:lpstr>PowerPoint Presentation</vt:lpstr>
      <vt:lpstr>HARDWARE AND SOFTWARE REQUIREMEWNTS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AND DATA ACCESS CONTROL FOR CLOUD STORAGE</dc:title>
  <dc:creator>Arun Prasad V</dc:creator>
  <cp:lastModifiedBy>Arun Prasad V</cp:lastModifiedBy>
  <cp:revision>14</cp:revision>
  <dcterms:created xsi:type="dcterms:W3CDTF">2023-03-16T04:28:16Z</dcterms:created>
  <dcterms:modified xsi:type="dcterms:W3CDTF">2023-03-19T03:38:40Z</dcterms:modified>
</cp:coreProperties>
</file>