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65" r:id="rId3"/>
    <p:sldId id="257" r:id="rId4"/>
    <p:sldId id="258" r:id="rId5"/>
    <p:sldId id="267" r:id="rId6"/>
    <p:sldId id="259" r:id="rId7"/>
    <p:sldId id="260" r:id="rId8"/>
    <p:sldId id="261" r:id="rId9"/>
    <p:sldId id="266" r:id="rId10"/>
    <p:sldId id="262"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276313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167EB-BAAF-4630-8C3E-C3BD5A7A4CA5}"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193830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211740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05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1487236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3023472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2928844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712776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394308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241538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149625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167EB-BAAF-4630-8C3E-C3BD5A7A4CA5}"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51887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167EB-BAAF-4630-8C3E-C3BD5A7A4CA5}"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313282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359285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370422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2167EB-BAAF-4630-8C3E-C3BD5A7A4CA5}" type="datetimeFigureOut">
              <a:rPr lang="en-IN" smtClean="0"/>
              <a:t>13-02-2023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394387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167EB-BAAF-4630-8C3E-C3BD5A7A4CA5}"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F20C0-2E52-4CD4-8D87-0089479CEE5C}" type="slidenum">
              <a:rPr lang="en-IN" smtClean="0"/>
              <a:t>‹#›</a:t>
            </a:fld>
            <a:endParaRPr lang="en-IN"/>
          </a:p>
        </p:txBody>
      </p:sp>
    </p:spTree>
    <p:extLst>
      <p:ext uri="{BB962C8B-B14F-4D97-AF65-F5344CB8AC3E}">
        <p14:creationId xmlns:p14="http://schemas.microsoft.com/office/powerpoint/2010/main" val="123806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2167EB-BAAF-4630-8C3E-C3BD5A7A4CA5}" type="datetimeFigureOut">
              <a:rPr lang="en-IN" smtClean="0"/>
              <a:t>13-02-2023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2F20C0-2E52-4CD4-8D87-0089479CEE5C}" type="slidenum">
              <a:rPr lang="en-IN" smtClean="0"/>
              <a:t>‹#›</a:t>
            </a:fld>
            <a:endParaRPr lang="en-IN"/>
          </a:p>
        </p:txBody>
      </p:sp>
    </p:spTree>
    <p:extLst>
      <p:ext uri="{BB962C8B-B14F-4D97-AF65-F5344CB8AC3E}">
        <p14:creationId xmlns:p14="http://schemas.microsoft.com/office/powerpoint/2010/main" val="1918583625"/>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C8CA-2AFE-9404-A406-174BEFE48FF4}"/>
              </a:ext>
            </a:extLst>
          </p:cNvPr>
          <p:cNvSpPr>
            <a:spLocks noGrp="1"/>
          </p:cNvSpPr>
          <p:nvPr>
            <p:ph type="ctrTitle"/>
          </p:nvPr>
        </p:nvSpPr>
        <p:spPr>
          <a:xfrm>
            <a:off x="1398798" y="723120"/>
            <a:ext cx="9394404" cy="1876425"/>
          </a:xfrm>
        </p:spPr>
        <p:txBody>
          <a:bodyPr/>
          <a:lstStyle/>
          <a:p>
            <a:r>
              <a:rPr lang="en-US" sz="3200" b="1" dirty="0">
                <a:solidFill>
                  <a:srgbClr val="FFFF00"/>
                </a:solidFill>
                <a:latin typeface="Times New Roman" panose="02020603050405020304" pitchFamily="18" charset="0"/>
                <a:cs typeface="Times New Roman" panose="02020603050405020304" pitchFamily="18" charset="0"/>
              </a:rPr>
              <a:t>CRYPT CLOUD+: SECURE AND  EXPRESSIVE DATA ACCESS CONTROL FOR CLOUD STORAGE</a:t>
            </a:r>
            <a:br>
              <a:rPr lang="en-US" sz="3600" b="1" dirty="0">
                <a:solidFill>
                  <a:srgbClr val="FFFF00"/>
                </a:solidFill>
                <a:latin typeface="Times New Roman" panose="02020603050405020304" pitchFamily="18" charset="0"/>
                <a:cs typeface="Times New Roman" panose="02020603050405020304" pitchFamily="18" charset="0"/>
              </a:rPr>
            </a:b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C416BC-EFCA-71FB-6CC2-C109B330BCAC}"/>
              </a:ext>
            </a:extLst>
          </p:cNvPr>
          <p:cNvSpPr>
            <a:spLocks noGrp="1"/>
          </p:cNvSpPr>
          <p:nvPr>
            <p:ph type="subTitle" idx="1"/>
          </p:nvPr>
        </p:nvSpPr>
        <p:spPr>
          <a:xfrm>
            <a:off x="552077" y="3114926"/>
            <a:ext cx="4664820" cy="861420"/>
          </a:xfrm>
        </p:spPr>
        <p:txBody>
          <a:bodyPr>
            <a:normAutofit/>
          </a:bodyPr>
          <a:lstStyle/>
          <a:p>
            <a:r>
              <a:rPr lang="en-US" b="1" i="1" dirty="0">
                <a:solidFill>
                  <a:srgbClr val="FF0000"/>
                </a:solidFill>
                <a:latin typeface="Times New Roman" panose="02020603050405020304" pitchFamily="18" charset="0"/>
                <a:cs typeface="Times New Roman" panose="02020603050405020304" pitchFamily="18" charset="0"/>
              </a:rPr>
              <a:t>Under the Guidance of:</a:t>
            </a:r>
          </a:p>
          <a:p>
            <a:r>
              <a:rPr lang="en-US" b="1" i="1" dirty="0">
                <a:solidFill>
                  <a:srgbClr val="FF0000"/>
                </a:solidFill>
                <a:latin typeface="Times New Roman" panose="02020603050405020304" pitchFamily="18" charset="0"/>
                <a:cs typeface="Times New Roman" panose="02020603050405020304" pitchFamily="18" charset="0"/>
              </a:rPr>
              <a:t>MRS. A.M. SERMAKANI </a:t>
            </a:r>
            <a:endParaRPr lang="en-US" dirty="0">
              <a:highlight>
                <a:srgbClr val="000000"/>
              </a:highlight>
              <a:latin typeface="Times New Roman" panose="02020603050405020304" pitchFamily="18"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8D9CFF1-D8F8-7767-40A3-B9049C673332}"/>
              </a:ext>
            </a:extLst>
          </p:cNvPr>
          <p:cNvSpPr txBox="1"/>
          <p:nvPr/>
        </p:nvSpPr>
        <p:spPr>
          <a:xfrm>
            <a:off x="8591550" y="3114926"/>
            <a:ext cx="289597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Team Members:</a:t>
            </a:r>
          </a:p>
          <a:p>
            <a:r>
              <a:rPr lang="en-US" sz="2400" b="1" dirty="0">
                <a:latin typeface="Times New Roman" panose="02020603050405020304" pitchFamily="18" charset="0"/>
                <a:cs typeface="Times New Roman" panose="02020603050405020304" pitchFamily="18" charset="0"/>
              </a:rPr>
              <a:t>ARUN PRASAD V</a:t>
            </a:r>
          </a:p>
          <a:p>
            <a:r>
              <a:rPr lang="en-US" sz="2400" b="1" dirty="0">
                <a:latin typeface="Times New Roman" panose="02020603050405020304" pitchFamily="18" charset="0"/>
                <a:cs typeface="Times New Roman" panose="02020603050405020304" pitchFamily="18" charset="0"/>
              </a:rPr>
              <a:t>EZHILARASAN E</a:t>
            </a:r>
          </a:p>
          <a:p>
            <a:r>
              <a:rPr lang="en-US" sz="2400" b="1" dirty="0">
                <a:latin typeface="Times New Roman" panose="02020603050405020304" pitchFamily="18" charset="0"/>
                <a:cs typeface="Times New Roman" panose="02020603050405020304" pitchFamily="18" charset="0"/>
              </a:rPr>
              <a:t>JASWANTH B</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EDDBE66-E602-FD16-8235-04F925D6C174}"/>
              </a:ext>
            </a:extLst>
          </p:cNvPr>
          <p:cNvSpPr txBox="1"/>
          <p:nvPr/>
        </p:nvSpPr>
        <p:spPr>
          <a:xfrm>
            <a:off x="8671508" y="5533342"/>
            <a:ext cx="5179219" cy="89255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Domain: </a:t>
            </a:r>
            <a:r>
              <a:rPr lang="en-US" sz="2800" b="1" dirty="0">
                <a:latin typeface="Times New Roman" panose="02020603050405020304" pitchFamily="18" charset="0"/>
                <a:cs typeface="Times New Roman" panose="02020603050405020304" pitchFamily="18" charset="0"/>
              </a:rPr>
              <a:t>CLOUD </a:t>
            </a:r>
          </a:p>
          <a:p>
            <a:endParaRPr lang="en-IN" sz="2400" dirty="0"/>
          </a:p>
        </p:txBody>
      </p:sp>
      <p:sp>
        <p:nvSpPr>
          <p:cNvPr id="7" name="TextBox 6">
            <a:extLst>
              <a:ext uri="{FF2B5EF4-FFF2-40B4-BE49-F238E27FC236}">
                <a16:creationId xmlns:a16="http://schemas.microsoft.com/office/drawing/2014/main" id="{06DFDBA7-453B-766A-8EFC-3DE2C90B51FD}"/>
              </a:ext>
            </a:extLst>
          </p:cNvPr>
          <p:cNvSpPr txBox="1"/>
          <p:nvPr/>
        </p:nvSpPr>
        <p:spPr>
          <a:xfrm>
            <a:off x="552077" y="5533342"/>
            <a:ext cx="250544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Date: 14-02-2023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34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E894-EEF0-AFF4-AAE0-2D4C2A3C0EDB}"/>
              </a:ext>
            </a:extLst>
          </p:cNvPr>
          <p:cNvSpPr>
            <a:spLocks noGrp="1"/>
          </p:cNvSpPr>
          <p:nvPr>
            <p:ph type="title"/>
          </p:nvPr>
        </p:nvSpPr>
        <p:spPr/>
        <p:txBody>
          <a:bodyPr/>
          <a:lstStyle/>
          <a:p>
            <a:r>
              <a:rPr lang="en-US" sz="3200" b="1" dirty="0">
                <a:solidFill>
                  <a:srgbClr val="FFFF00"/>
                </a:solidFill>
                <a:latin typeface="Times New Roman" panose="02020603050405020304" pitchFamily="18" charset="0"/>
                <a:cs typeface="Times New Roman" panose="02020603050405020304" pitchFamily="18" charset="0"/>
              </a:rPr>
              <a:t>FUNCTIONAL REQUIREMENTS</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0A4A51-FE8A-B857-C248-E9D5B5BFCCB8}"/>
              </a:ext>
            </a:extLst>
          </p:cNvPr>
          <p:cNvSpPr>
            <a:spLocks noGrp="1"/>
          </p:cNvSpPr>
          <p:nvPr>
            <p:ph idx="1"/>
          </p:nvPr>
        </p:nvSpPr>
        <p:spPr>
          <a:xfrm>
            <a:off x="828676" y="1181100"/>
            <a:ext cx="7619999" cy="5676899"/>
          </a:xfrm>
        </p:spPr>
        <p:txBody>
          <a:bodyPr>
            <a:normAutofit fontScale="85000" lnSpcReduction="20000"/>
          </a:bodyPr>
          <a:lstStyle/>
          <a:p>
            <a:pPr algn="just"/>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3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3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0" lvl="0" indent="-342900">
              <a:lnSpc>
                <a:spcPct val="150000"/>
              </a:lnSpc>
              <a:spcAft>
                <a:spcPts val="1000"/>
              </a:spcAft>
              <a:buFont typeface="Wingdings" panose="05000000000000000000" pitchFamily="2" charset="2"/>
              <a:buChar char=""/>
              <a:tabLst>
                <a:tab pos="457200"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Windows 10</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0" lvl="0" indent="-342900">
              <a:lnSpc>
                <a:spcPct val="150000"/>
              </a:lnSpc>
              <a:spcAft>
                <a:spcPts val="1000"/>
              </a:spcAft>
              <a:buFont typeface="Wingdings" panose="05000000000000000000" pitchFamily="2" charset="2"/>
              <a:buChar char=""/>
              <a:tabLst>
                <a:tab pos="457200"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JDK 1.7</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0" lvl="0" indent="-342900">
              <a:lnSpc>
                <a:spcPct val="150000"/>
              </a:lnSpc>
              <a:spcAft>
                <a:spcPts val="1000"/>
              </a:spcAft>
              <a:buFont typeface="Wingdings" panose="05000000000000000000" pitchFamily="2" charset="2"/>
              <a:buChar char=""/>
              <a:tabLst>
                <a:tab pos="457200"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J2EE </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0" lvl="0" indent="-342900">
              <a:lnSpc>
                <a:spcPct val="150000"/>
              </a:lnSpc>
              <a:spcAft>
                <a:spcPts val="1000"/>
              </a:spcAft>
              <a:buFont typeface="Wingdings" panose="05000000000000000000" pitchFamily="2" charset="2"/>
              <a:buChar char=""/>
              <a:tabLst>
                <a:tab pos="457200"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Tomcat 7.0</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0" lvl="0" indent="-342900">
              <a:lnSpc>
                <a:spcPct val="150000"/>
              </a:lnSpc>
              <a:spcAft>
                <a:spcPts val="1000"/>
              </a:spcAft>
              <a:buFont typeface="Wingdings" panose="05000000000000000000" pitchFamily="2" charset="2"/>
              <a:buChar char=""/>
              <a:tabLst>
                <a:tab pos="457200"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163967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E8BD8-AFDD-5359-D1DE-6987876F35EA}"/>
              </a:ext>
            </a:extLst>
          </p:cNvPr>
          <p:cNvSpPr txBox="1"/>
          <p:nvPr/>
        </p:nvSpPr>
        <p:spPr>
          <a:xfrm>
            <a:off x="847725" y="804862"/>
            <a:ext cx="11058525" cy="6062685"/>
          </a:xfrm>
          <a:prstGeom prst="rect">
            <a:avLst/>
          </a:prstGeom>
          <a:noFill/>
        </p:spPr>
        <p:txBody>
          <a:bodyPr wrap="square" rtlCol="0">
            <a:spAutoFit/>
          </a:bodyPr>
          <a:lstStyle/>
          <a:p>
            <a:pPr algn="just">
              <a:lnSpc>
                <a:spcPct val="150000"/>
              </a:lnSpc>
              <a:spcAft>
                <a:spcPts val="1000"/>
              </a:spcAft>
            </a:pPr>
            <a: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3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0" lvl="0" indent="-342900" algn="just">
              <a:lnSpc>
                <a:spcPct val="150000"/>
              </a:lnSpc>
              <a:spcAft>
                <a:spcPts val="600"/>
              </a:spcAft>
              <a:buFont typeface="Wingdings" panose="05000000000000000000" pitchFamily="2" charset="2"/>
              <a:buChar char=""/>
              <a:tabLst>
                <a:tab pos="457200" algn="l"/>
              </a:tabLst>
            </a:pPr>
            <a:r>
              <a:rPr lang="en-US" sz="2800" dirty="0">
                <a:effectLst/>
                <a:latin typeface="Times New Roman" panose="02020603050405020304" pitchFamily="18" charset="0"/>
                <a:ea typeface="Times New Roman" panose="02020603050405020304" pitchFamily="18" charset="0"/>
              </a:rPr>
              <a:t>Hard Disk	: 	80GB and Above</a:t>
            </a:r>
            <a:endParaRPr lang="en-IN" sz="2800" dirty="0">
              <a:effectLst/>
              <a:latin typeface="Times New Roman" panose="02020603050405020304" pitchFamily="18" charset="0"/>
              <a:ea typeface="Times New Roman" panose="02020603050405020304" pitchFamily="18" charset="0"/>
            </a:endParaRPr>
          </a:p>
          <a:p>
            <a:pPr marL="342900" marR="457200" lvl="0" indent="-342900" algn="just">
              <a:lnSpc>
                <a:spcPct val="150000"/>
              </a:lnSpc>
              <a:spcAft>
                <a:spcPts val="600"/>
              </a:spcAft>
              <a:buFont typeface="Wingdings" panose="05000000000000000000" pitchFamily="2" charset="2"/>
              <a:buChar char=""/>
              <a:tabLst>
                <a:tab pos="457200" algn="l"/>
              </a:tabLst>
            </a:pPr>
            <a:r>
              <a:rPr lang="en-US" sz="2800" dirty="0">
                <a:effectLst/>
                <a:latin typeface="Times New Roman" panose="02020603050405020304" pitchFamily="18" charset="0"/>
                <a:ea typeface="Times New Roman" panose="02020603050405020304" pitchFamily="18" charset="0"/>
              </a:rPr>
              <a:t>RAM		: 	4GB and Above</a:t>
            </a:r>
            <a:endParaRPr lang="en-IN" sz="2800" dirty="0">
              <a:effectLst/>
              <a:latin typeface="Times New Roman" panose="02020603050405020304" pitchFamily="18" charset="0"/>
              <a:ea typeface="Times New Roman" panose="02020603050405020304" pitchFamily="18" charset="0"/>
            </a:endParaRPr>
          </a:p>
          <a:p>
            <a:pPr marL="342900" marR="457200" lvl="0" indent="-342900" algn="just">
              <a:lnSpc>
                <a:spcPct val="150000"/>
              </a:lnSpc>
              <a:spcAft>
                <a:spcPts val="600"/>
              </a:spcAft>
              <a:buFont typeface="Wingdings" panose="05000000000000000000" pitchFamily="2" charset="2"/>
              <a:buChar char=""/>
              <a:tabLst>
                <a:tab pos="457200" algn="l"/>
              </a:tabLst>
            </a:pPr>
            <a:r>
              <a:rPr lang="en-US" sz="2800" dirty="0">
                <a:effectLst/>
                <a:latin typeface="Times New Roman" panose="02020603050405020304" pitchFamily="18" charset="0"/>
                <a:ea typeface="Times New Roman" panose="02020603050405020304" pitchFamily="18" charset="0"/>
              </a:rPr>
              <a:t>Processor	:	P IV and Above</a:t>
            </a:r>
          </a:p>
          <a:p>
            <a:pPr marR="457200" lvl="0" algn="just">
              <a:lnSpc>
                <a:spcPct val="150000"/>
              </a:lnSpc>
              <a:spcAft>
                <a:spcPts val="600"/>
              </a:spcAft>
              <a:tabLst>
                <a:tab pos="457200" algn="l"/>
              </a:tabLst>
            </a:pPr>
            <a:endParaRPr lang="en-US" sz="28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US"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Technology Used:</a:t>
            </a:r>
            <a:endParaRPr lang="en-IN" sz="3200" b="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J2EE (JSP, Servlets), JavaScript, HTML, CSS, AJAX.</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R="457200" lvl="0" algn="just">
              <a:lnSpc>
                <a:spcPct val="150000"/>
              </a:lnSpc>
              <a:spcAft>
                <a:spcPts val="600"/>
              </a:spcAft>
              <a:tabLst>
                <a:tab pos="457200" algn="l"/>
              </a:tabLst>
            </a:pP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059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82CCA6-E2EB-42D0-4856-A6CE1871156A}"/>
              </a:ext>
            </a:extLst>
          </p:cNvPr>
          <p:cNvSpPr txBox="1"/>
          <p:nvPr/>
        </p:nvSpPr>
        <p:spPr>
          <a:xfrm>
            <a:off x="1504951" y="2644170"/>
            <a:ext cx="9991724" cy="1569660"/>
          </a:xfrm>
          <a:prstGeom prst="rect">
            <a:avLst/>
          </a:prstGeom>
          <a:noFill/>
        </p:spPr>
        <p:txBody>
          <a:bodyPr wrap="square" rtlCol="0">
            <a:spAutoFit/>
          </a:bodyPr>
          <a:lstStyle/>
          <a:p>
            <a:r>
              <a:rPr lang="en-IN"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0608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B9BB-B211-9F29-8E17-9AEB52FE320A}"/>
              </a:ext>
            </a:extLst>
          </p:cNvPr>
          <p:cNvSpPr>
            <a:spLocks noGrp="1"/>
          </p:cNvSpPr>
          <p:nvPr>
            <p:ph type="title"/>
          </p:nvPr>
        </p:nvSpPr>
        <p:spPr>
          <a:xfrm>
            <a:off x="646112" y="452718"/>
            <a:ext cx="4468814" cy="766482"/>
          </a:xfrm>
        </p:spPr>
        <p:txBody>
          <a:bodyPr/>
          <a:lstStyle/>
          <a:p>
            <a:r>
              <a:rPr lang="en-US" sz="3200" b="1" dirty="0">
                <a:solidFill>
                  <a:srgbClr val="FFFF00"/>
                </a:solidFill>
                <a:latin typeface="Times New Roman" panose="02020603050405020304" pitchFamily="18" charset="0"/>
                <a:cs typeface="Times New Roman" panose="02020603050405020304" pitchFamily="18" charset="0"/>
              </a:rPr>
              <a:t>INTRODUCTION</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D3812B-BE8B-6B02-FC02-C63CA2371647}"/>
              </a:ext>
            </a:extLst>
          </p:cNvPr>
          <p:cNvSpPr>
            <a:spLocks noGrp="1"/>
          </p:cNvSpPr>
          <p:nvPr>
            <p:ph idx="1"/>
          </p:nvPr>
        </p:nvSpPr>
        <p:spPr>
          <a:xfrm>
            <a:off x="627856" y="1271306"/>
            <a:ext cx="10936288" cy="5133976"/>
          </a:xfrm>
        </p:spPr>
        <p:txBody>
          <a:bodyPr>
            <a:noAutofit/>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main aim of this project is to provide integrity of an organization data which is in public cloud.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only authorized users can gain access to the data, which has been outsourced to cloud, at anywhere and anytime.</a:t>
            </a:r>
          </a:p>
          <a:p>
            <a:pPr algn="just"/>
            <a:r>
              <a:rPr lang="en-US" sz="2400" dirty="0">
                <a:latin typeface="Times New Roman" panose="02020603050405020304" pitchFamily="18" charset="0"/>
                <a:cs typeface="Times New Roman" panose="02020603050405020304" pitchFamily="18" charset="0"/>
              </a:rPr>
              <a:t>Ciphertext-Policy Attribute-Based Encryption (CP-ABE) may be an effective solution to guarantee the confidentiality of data and provide fine-grained access control here.</a:t>
            </a:r>
          </a:p>
          <a:p>
            <a:pPr algn="just"/>
            <a:r>
              <a:rPr lang="en-US" sz="2400" dirty="0">
                <a:latin typeface="Times New Roman" panose="02020603050405020304" pitchFamily="18" charset="0"/>
                <a:cs typeface="Times New Roman" panose="02020603050405020304" pitchFamily="18" charset="0"/>
              </a:rPr>
              <a:t>Authorized cloud users then are granted access credentials (decryption keys) corresponding to their attribute sets (e.g., student role, faculty member role, or visitor role), which can be used to obtain access to the outsourced data. A cloud user’s access credential (decryption key) is usually issued by a semi-trusted authority based on the attributes the user possesses.</a:t>
            </a:r>
          </a:p>
          <a:p>
            <a:pPr algn="just"/>
            <a:r>
              <a:rPr lang="en-US" sz="2400" dirty="0">
                <a:latin typeface="Times New Roman" panose="02020603050405020304" pitchFamily="18" charset="0"/>
                <a:cs typeface="Times New Roman" panose="02020603050405020304" pitchFamily="18" charset="0"/>
              </a:rPr>
              <a:t>We Propose </a:t>
            </a:r>
            <a:r>
              <a:rPr lang="en-US" sz="2400" dirty="0" err="1">
                <a:latin typeface="Times New Roman" panose="02020603050405020304" pitchFamily="18" charset="0"/>
                <a:cs typeface="Times New Roman" panose="02020603050405020304" pitchFamily="18" charset="0"/>
              </a:rPr>
              <a:t>CryptCloud</a:t>
            </a:r>
            <a:r>
              <a:rPr lang="en-US" sz="2400" dirty="0">
                <a:latin typeface="Times New Roman" panose="02020603050405020304" pitchFamily="18" charset="0"/>
                <a:cs typeface="Times New Roman" panose="02020603050405020304" pitchFamily="18" charset="0"/>
              </a:rPr>
              <a:t>+ an accountable authority and revocable CP-ABE based cloud storage system with white-box traceability and auditing.</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1738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CEF6-0226-2737-B9E4-3CE216FC7861}"/>
              </a:ext>
            </a:extLst>
          </p:cNvPr>
          <p:cNvSpPr>
            <a:spLocks noGrp="1"/>
          </p:cNvSpPr>
          <p:nvPr>
            <p:ph type="title"/>
          </p:nvPr>
        </p:nvSpPr>
        <p:spPr>
          <a:xfrm>
            <a:off x="646112" y="452718"/>
            <a:ext cx="2735264" cy="1400530"/>
          </a:xfrm>
        </p:spPr>
        <p:txBody>
          <a:bodyPr/>
          <a:lstStyle/>
          <a:p>
            <a:r>
              <a:rPr lang="en-US" sz="3200" b="1" dirty="0">
                <a:solidFill>
                  <a:srgbClr val="FFFF00"/>
                </a:solidFill>
                <a:latin typeface="Times New Roman" panose="02020603050405020304" pitchFamily="18" charset="0"/>
                <a:cs typeface="Times New Roman" panose="02020603050405020304" pitchFamily="18" charset="0"/>
              </a:rPr>
              <a:t>ABSTRACT</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65DB25-F44F-75DE-18FA-69087F628B62}"/>
              </a:ext>
            </a:extLst>
          </p:cNvPr>
          <p:cNvSpPr>
            <a:spLocks noGrp="1"/>
          </p:cNvSpPr>
          <p:nvPr>
            <p:ph idx="1"/>
          </p:nvPr>
        </p:nvSpPr>
        <p:spPr>
          <a:xfrm>
            <a:off x="646112" y="1371600"/>
            <a:ext cx="11269663" cy="5276849"/>
          </a:xfrm>
        </p:spPr>
        <p:txBody>
          <a:bodyPr>
            <a:normAutofit fontScale="92500" lnSpcReduction="20000"/>
          </a:bodyPr>
          <a:lstStyle/>
          <a:p>
            <a:pPr algn="just"/>
            <a:r>
              <a:rPr lang="en-US" sz="3000" dirty="0">
                <a:latin typeface="Times New Roman" pitchFamily="18" charset="0"/>
                <a:cs typeface="Times New Roman" pitchFamily="18" charset="0"/>
              </a:rPr>
              <a:t>Data owners will store their data in public cloud along with encryption and particular set of attributes to access control on the cloud data. Cloud owners have all rights to download and delete their data whenever they want. While uploading the data into public cloud they will assign some attribute set to their data.</a:t>
            </a:r>
          </a:p>
          <a:p>
            <a:pPr algn="just"/>
            <a:r>
              <a:rPr lang="en-US" sz="3000" dirty="0">
                <a:latin typeface="Times New Roman" pitchFamily="18" charset="0"/>
                <a:cs typeface="Times New Roman" pitchFamily="18" charset="0"/>
              </a:rPr>
              <a:t>If any authorized cloud user wants to download their data they should enter that particular attribute set to perform further actions on data owner’s data. A cloud user wants to register their details under cloud organization to access the data owner’s data.</a:t>
            </a:r>
          </a:p>
          <a:p>
            <a:pPr algn="just"/>
            <a:r>
              <a:rPr lang="en-US" sz="3000" dirty="0">
                <a:latin typeface="Times New Roman" pitchFamily="18" charset="0"/>
                <a:cs typeface="Times New Roman" pitchFamily="18" charset="0"/>
              </a:rPr>
              <a:t>Users want to submit their details as attributes along with their designation. Based on the user details Semi-Trusted Authority generates decryption keys to get control on owner’s data. An user can perform a lot of operations over the cloud data. If the user wants to read or write the cloud data he needs to be entering some read or write operations related attributes.</a:t>
            </a:r>
          </a:p>
          <a:p>
            <a:pPr algn="just"/>
            <a:endParaRPr lang="en-IN" dirty="0"/>
          </a:p>
        </p:txBody>
      </p:sp>
    </p:spTree>
    <p:extLst>
      <p:ext uri="{BB962C8B-B14F-4D97-AF65-F5344CB8AC3E}">
        <p14:creationId xmlns:p14="http://schemas.microsoft.com/office/powerpoint/2010/main" val="198006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507D2B-0AD2-EAA0-BCB1-F2EA82674FC7}"/>
              </a:ext>
            </a:extLst>
          </p:cNvPr>
          <p:cNvSpPr txBox="1"/>
          <p:nvPr/>
        </p:nvSpPr>
        <p:spPr>
          <a:xfrm>
            <a:off x="600075" y="1438275"/>
            <a:ext cx="11315700" cy="5816977"/>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itchFamily="18" charset="0"/>
              </a:rPr>
              <a:t>Foe each and every action user in an organization would be verified with their unique attribute set. These attributes would be shared by the admins to the authorized users in cloud organization.</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itchFamily="18" charset="0"/>
              </a:rPr>
              <a:t>These attributes will be stored in the policy files in a cloud. If any user leaks their unique decryption key to the any malicious user data owners wants to trace by sending audit request to auditor and auditor will process the data owners request and concludes that who is the guilty.</a:t>
            </a:r>
          </a:p>
          <a:p>
            <a:pPr algn="just"/>
            <a:endParaRPr lang="en-US" sz="2800" dirty="0">
              <a:latin typeface="Times New Roman" panose="02020603050405020304" pitchFamily="18" charset="0"/>
              <a:cs typeface="Times New Roman" pitchFamily="18" charset="0"/>
            </a:endParaRPr>
          </a:p>
          <a:p>
            <a:pPr algn="just"/>
            <a:endParaRPr lang="en-US" sz="1800" dirty="0">
              <a:latin typeface="Times New Roman" panose="02020603050405020304" pitchFamily="18" charset="0"/>
              <a:cs typeface="Times New Roman" pitchFamily="18" charset="0"/>
            </a:endParaRPr>
          </a:p>
          <a:p>
            <a:pPr marL="457200" indent="-457200" algn="just">
              <a:buFont typeface="Arial" panose="020B0604020202020204" pitchFamily="34" charset="0"/>
              <a:buChar char="•"/>
            </a:pPr>
            <a:endParaRPr lang="en-US" dirty="0"/>
          </a:p>
          <a:p>
            <a:pPr algn="just"/>
            <a:endParaRPr lang="en-US" sz="2800" dirty="0">
              <a:latin typeface="Times New Roman" panose="02020603050405020304" pitchFamily="18" charset="0"/>
              <a:cs typeface="Times New Roman" pitchFamily="18" charset="0"/>
            </a:endParaRPr>
          </a:p>
          <a:p>
            <a:pPr algn="just"/>
            <a:endParaRPr lang="en-US" sz="2800" dirty="0">
              <a:latin typeface="Times New Roman" panose="02020603050405020304" pitchFamily="18" charset="0"/>
              <a:cs typeface="Times New Roman"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76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4A9B-0414-9273-63E2-2FB3C4D0340E}"/>
              </a:ext>
            </a:extLst>
          </p:cNvPr>
          <p:cNvSpPr>
            <a:spLocks noGrp="1"/>
          </p:cNvSpPr>
          <p:nvPr>
            <p:ph type="title"/>
          </p:nvPr>
        </p:nvSpPr>
        <p:spPr/>
        <p:txBody>
          <a:bodyPr/>
          <a:lstStyle/>
          <a:p>
            <a:r>
              <a:rPr lang="en-IN" sz="3200" b="1" dirty="0">
                <a:solidFill>
                  <a:srgbClr val="FFFF00"/>
                </a:solidFill>
                <a:latin typeface="Times New Roman" panose="02020603050405020304" pitchFamily="18" charset="0"/>
                <a:cs typeface="Times New Roman" panose="02020603050405020304" pitchFamily="18" charset="0"/>
              </a:rPr>
              <a:t>MOTIVATION AND SCOPE OF THE PROJECT</a:t>
            </a:r>
          </a:p>
        </p:txBody>
      </p:sp>
      <p:sp>
        <p:nvSpPr>
          <p:cNvPr id="3" name="Content Placeholder 2">
            <a:extLst>
              <a:ext uri="{FF2B5EF4-FFF2-40B4-BE49-F238E27FC236}">
                <a16:creationId xmlns:a16="http://schemas.microsoft.com/office/drawing/2014/main" id="{56A94F68-9A5B-54AA-04B3-29B6BAD724EE}"/>
              </a:ext>
            </a:extLst>
          </p:cNvPr>
          <p:cNvSpPr>
            <a:spLocks noGrp="1"/>
          </p:cNvSpPr>
          <p:nvPr>
            <p:ph idx="1"/>
          </p:nvPr>
        </p:nvSpPr>
        <p:spPr>
          <a:xfrm>
            <a:off x="818543" y="1540809"/>
            <a:ext cx="10363807" cy="4195481"/>
          </a:xfrm>
        </p:spPr>
        <p:txBody>
          <a:bodyPr>
            <a:noAutofit/>
          </a:bodyPr>
          <a:lstStyle/>
          <a:p>
            <a:pPr algn="just"/>
            <a:r>
              <a:rPr lang="en-US" sz="2800" dirty="0">
                <a:latin typeface="Times New Roman" panose="02020603050405020304" pitchFamily="18" charset="0"/>
                <a:cs typeface="Times New Roman" panose="02020603050405020304" pitchFamily="18" charset="0"/>
              </a:rPr>
              <a:t>A particular challenge here is on how to guarantee that only authorized users can gain access to the data, which has been outsourced to cloud, at anywhere and anytime.</a:t>
            </a:r>
          </a:p>
          <a:p>
            <a:pPr algn="just"/>
            <a:r>
              <a:rPr lang="en-US" sz="2800" dirty="0">
                <a:latin typeface="Times New Roman" panose="02020603050405020304" pitchFamily="18" charset="0"/>
                <a:cs typeface="Times New Roman" panose="02020603050405020304" pitchFamily="18" charset="0"/>
              </a:rPr>
              <a:t>A cloud user’s access credential (decryption key) is usually issued by a semi-trusted authority based on the attributes the user possesses.</a:t>
            </a:r>
          </a:p>
          <a:p>
            <a:pPr algn="just"/>
            <a:r>
              <a:rPr lang="en-US" sz="2800" dirty="0">
                <a:latin typeface="Times New Roman" panose="02020603050405020304" pitchFamily="18" charset="0"/>
                <a:cs typeface="Times New Roman" panose="02020603050405020304" pitchFamily="18" charset="0"/>
              </a:rPr>
              <a:t>We propose </a:t>
            </a:r>
            <a:r>
              <a:rPr lang="en-US" sz="2800" dirty="0" err="1">
                <a:latin typeface="Times New Roman" panose="02020603050405020304" pitchFamily="18" charset="0"/>
                <a:cs typeface="Times New Roman" panose="02020603050405020304" pitchFamily="18" charset="0"/>
              </a:rPr>
              <a:t>CryptCloud</a:t>
            </a:r>
            <a:r>
              <a:rPr lang="en-US" sz="2800" dirty="0">
                <a:latin typeface="Times New Roman" panose="02020603050405020304" pitchFamily="18" charset="0"/>
                <a:cs typeface="Times New Roman" panose="02020603050405020304" pitchFamily="18" charset="0"/>
              </a:rPr>
              <a:t>+, an accountable authority and revocable CP-ABE based cloud storage system with white-box traceability and auditing. </a:t>
            </a:r>
          </a:p>
        </p:txBody>
      </p:sp>
    </p:spTree>
    <p:extLst>
      <p:ext uri="{BB962C8B-B14F-4D97-AF65-F5344CB8AC3E}">
        <p14:creationId xmlns:p14="http://schemas.microsoft.com/office/powerpoint/2010/main" val="11528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FD0D-DD21-8B9A-AB46-9F3B79989986}"/>
              </a:ext>
            </a:extLst>
          </p:cNvPr>
          <p:cNvSpPr>
            <a:spLocks noGrp="1"/>
          </p:cNvSpPr>
          <p:nvPr>
            <p:ph type="title"/>
          </p:nvPr>
        </p:nvSpPr>
        <p:spPr/>
        <p:txBody>
          <a:bodyPr/>
          <a:lstStyle/>
          <a:p>
            <a:r>
              <a:rPr lang="en-US" sz="3200" b="1" dirty="0">
                <a:solidFill>
                  <a:srgbClr val="FFFF00"/>
                </a:solidFill>
                <a:latin typeface="Times New Roman" panose="02020603050405020304" pitchFamily="18" charset="0"/>
                <a:cs typeface="Times New Roman" panose="02020603050405020304" pitchFamily="18" charset="0"/>
              </a:rPr>
              <a:t>EXISTING SYSTEM</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4B7E4D-80FA-51B3-99DA-854C709D4F7C}"/>
              </a:ext>
            </a:extLst>
          </p:cNvPr>
          <p:cNvSpPr>
            <a:spLocks noGrp="1"/>
          </p:cNvSpPr>
          <p:nvPr>
            <p:ph idx="1"/>
          </p:nvPr>
        </p:nvSpPr>
        <p:spPr>
          <a:xfrm>
            <a:off x="785812" y="1252537"/>
            <a:ext cx="10620375" cy="5253038"/>
          </a:xfrm>
        </p:spPr>
        <p:txBody>
          <a:bodyPr>
            <a:noAutofit/>
          </a:bodyPr>
          <a:lstStyle/>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In existing system the CP-ABE may help us prevent security breach from outside attackers. But when an insider of the organization is suspected to commit the “crimes” related to the redistribution of decryption rights and the circulation of user information in plain format for illicit financial gains, how could we conclusively determine that the insider is guilty?</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In addition to the above questions, we have one more which is related to key generation authority. A cloud user’s access credential (i.e., decryption key) is usually issued by a semi-trusted authority based on the attributes the user possesses. How could we guarantee that this particular authority will not (re-)distribute the generated access credentials to others.</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itchFamily="18" charset="0"/>
            </a:endParaRPr>
          </a:p>
          <a:p>
            <a:pPr algn="just"/>
            <a:endParaRPr lang="en-US" sz="2800" dirty="0">
              <a:latin typeface="Times New Roman" panose="02020603050405020304" pitchFamily="18" charset="0"/>
              <a:cs typeface="Times New Roman"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92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9047-D36B-C462-A136-BE9EF321CF2D}"/>
              </a:ext>
            </a:extLst>
          </p:cNvPr>
          <p:cNvSpPr>
            <a:spLocks noGrp="1"/>
          </p:cNvSpPr>
          <p:nvPr>
            <p:ph type="title"/>
          </p:nvPr>
        </p:nvSpPr>
        <p:spPr>
          <a:xfrm>
            <a:off x="646112" y="452718"/>
            <a:ext cx="9117014" cy="1400530"/>
          </a:xfrm>
        </p:spPr>
        <p:txBody>
          <a:bodyPr/>
          <a:lstStyle/>
          <a:p>
            <a:r>
              <a:rPr lang="en-US" sz="3200" b="1" dirty="0">
                <a:solidFill>
                  <a:srgbClr val="FFFF00"/>
                </a:solidFill>
                <a:latin typeface="Times New Roman" panose="02020603050405020304" pitchFamily="18" charset="0"/>
                <a:cs typeface="Times New Roman" panose="02020603050405020304" pitchFamily="18" charset="0"/>
              </a:rPr>
              <a:t>EXISTING SYSTEM - DISADVANTAGES</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9DD01B-C391-1950-0335-514800D2D8BF}"/>
              </a:ext>
            </a:extLst>
          </p:cNvPr>
          <p:cNvSpPr>
            <a:spLocks noGrp="1"/>
          </p:cNvSpPr>
          <p:nvPr>
            <p:ph idx="1"/>
          </p:nvPr>
        </p:nvSpPr>
        <p:spPr>
          <a:xfrm>
            <a:off x="981076" y="1853248"/>
            <a:ext cx="8896349" cy="4395151"/>
          </a:xfrm>
        </p:spPr>
        <p:txBody>
          <a:bodyPr/>
          <a:lstStyle/>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existing CP-ABE based cloud storage systems fail to consider the case where access credential is misused.</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Don’t Provided in file access policy.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Users who leak their access credentials can’t be traced and   identified.</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58838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2378-9372-80D7-33FC-749003D3E2F6}"/>
              </a:ext>
            </a:extLst>
          </p:cNvPr>
          <p:cNvSpPr>
            <a:spLocks noGrp="1"/>
          </p:cNvSpPr>
          <p:nvPr>
            <p:ph type="title"/>
          </p:nvPr>
        </p:nvSpPr>
        <p:spPr/>
        <p:txBody>
          <a:bodyPr/>
          <a:lstStyle/>
          <a:p>
            <a:r>
              <a:rPr lang="en-US" sz="3200" b="1" dirty="0">
                <a:solidFill>
                  <a:srgbClr val="FFFF00"/>
                </a:solidFill>
                <a:latin typeface="Times New Roman" panose="02020603050405020304" pitchFamily="18" charset="0"/>
                <a:cs typeface="Times New Roman" panose="02020603050405020304" pitchFamily="18" charset="0"/>
              </a:rPr>
              <a:t>PROPOSED SYSTEM</a:t>
            </a:r>
            <a:endParaRPr lang="en-IN" sz="32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615561-1BF3-DC10-99B9-AE1F4EE84A59}"/>
              </a:ext>
            </a:extLst>
          </p:cNvPr>
          <p:cNvSpPr>
            <a:spLocks noGrp="1"/>
          </p:cNvSpPr>
          <p:nvPr>
            <p:ph idx="1"/>
          </p:nvPr>
        </p:nvSpPr>
        <p:spPr>
          <a:xfrm>
            <a:off x="762000" y="1495424"/>
            <a:ext cx="10783889" cy="4752975"/>
          </a:xfrm>
        </p:spPr>
        <p:txBody>
          <a:bodyPr>
            <a:noAutofit/>
          </a:bodyPr>
          <a:lstStyle/>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In this work, we have addressed the challenge of credential leakage in CP-ABE based cloud storage system by designing an accountable authority and revocable Crypt Cloud which supports white-box traceability and auditing (referred to as Crypt Cloud+). </a:t>
            </a: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This is the first CP-ABE based cloud storage system that simultaneously supports white-box traceability, accountable authority, auditing and effective revocation. Specifically, Crypt Cloud+ allows us to trace and revoke malicious cloud users (leaking credentials). </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Our approach can be also used in the case where the users’ credentials are redistributed by the semi-trusted authority.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4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DBC0-6DF5-E216-4A71-5B00ED07FC60}"/>
              </a:ext>
            </a:extLst>
          </p:cNvPr>
          <p:cNvSpPr>
            <a:spLocks noGrp="1"/>
          </p:cNvSpPr>
          <p:nvPr>
            <p:ph type="title"/>
          </p:nvPr>
        </p:nvSpPr>
        <p:spPr/>
        <p:txBody>
          <a:bodyPr/>
          <a:lstStyle/>
          <a:p>
            <a:r>
              <a:rPr lang="en-IN" sz="3200" b="1" dirty="0">
                <a:solidFill>
                  <a:srgbClr val="FFFF00"/>
                </a:solidFill>
                <a:latin typeface="Times New Roman" panose="02020603050405020304" pitchFamily="18" charset="0"/>
                <a:cs typeface="Times New Roman" panose="02020603050405020304" pitchFamily="18" charset="0"/>
              </a:rPr>
              <a:t>PROPOSED SYSTEM - ADVANTAGES</a:t>
            </a:r>
          </a:p>
        </p:txBody>
      </p:sp>
      <p:sp>
        <p:nvSpPr>
          <p:cNvPr id="3" name="Content Placeholder 2">
            <a:extLst>
              <a:ext uri="{FF2B5EF4-FFF2-40B4-BE49-F238E27FC236}">
                <a16:creationId xmlns:a16="http://schemas.microsoft.com/office/drawing/2014/main" id="{7AC08F0D-FF67-E866-C2E9-FEFB288CDA6C}"/>
              </a:ext>
            </a:extLst>
          </p:cNvPr>
          <p:cNvSpPr>
            <a:spLocks noGrp="1"/>
          </p:cNvSpPr>
          <p:nvPr>
            <p:ph idx="1"/>
          </p:nvPr>
        </p:nvSpPr>
        <p:spPr>
          <a:xfrm>
            <a:off x="890588" y="1619251"/>
            <a:ext cx="10410824" cy="4524374"/>
          </a:xfrm>
        </p:spPr>
        <p:txBody>
          <a:bodyPr>
            <a:normAutofit/>
          </a:bodyPr>
          <a:lstStyle/>
          <a:p>
            <a:pPr marL="342900" lvl="0" indent="-342900" algn="just">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Provide general extensions (of our system) on the large universe, the multi-use, and the prime-order setting cases, so that the solution introduced in this paper is more scalable in real-world application.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conference version and further present two enhanced constructions, namely ATER-CP-ABE and ATIR-CP-ABE. These constructions allow us to effectively revoke the malicious users explicitly or implicitly.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892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232</TotalTime>
  <Words>946</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Symbol</vt:lpstr>
      <vt:lpstr>Times New Roman</vt:lpstr>
      <vt:lpstr>Wingdings</vt:lpstr>
      <vt:lpstr>Wingdings 3</vt:lpstr>
      <vt:lpstr>Ion</vt:lpstr>
      <vt:lpstr>CRYPT CLOUD+: SECURE AND  EXPRESSIVE DATA ACCESS CONTROL FOR CLOUD STORAGE </vt:lpstr>
      <vt:lpstr>INTRODUCTION </vt:lpstr>
      <vt:lpstr>ABSTRACT</vt:lpstr>
      <vt:lpstr>PowerPoint Presentation</vt:lpstr>
      <vt:lpstr>MOTIVATION AND SCOPE OF THE PROJECT</vt:lpstr>
      <vt:lpstr>EXISTING SYSTEM</vt:lpstr>
      <vt:lpstr>EXISTING SYSTEM - DISADVANTAGES</vt:lpstr>
      <vt:lpstr>PROPOSED SYSTEM</vt:lpstr>
      <vt:lpstr>PROPOSED SYSTEM - ADVANTAGES</vt:lpstr>
      <vt:lpstr>FUNCTIONAL REQUIREMENTS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 Cloud+: Secure and Expressive Data Access Control for Cloud Storage </dc:title>
  <dc:creator>Arun Prasad V</dc:creator>
  <cp:lastModifiedBy>Arun Prasad V</cp:lastModifiedBy>
  <cp:revision>32</cp:revision>
  <dcterms:created xsi:type="dcterms:W3CDTF">2023-02-12T04:01:03Z</dcterms:created>
  <dcterms:modified xsi:type="dcterms:W3CDTF">2023-02-13T14:06:14Z</dcterms:modified>
</cp:coreProperties>
</file>