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Smart Person Detector and Counter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Haseeb Ahmed 20-ARID-484</a:t>
            </a:r>
          </a:p>
          <a:p>
            <a:r>
              <a:rPr lang="en-US" dirty="0"/>
              <a:t>Asad Abbas 20-ARID-464</a:t>
            </a:r>
          </a:p>
          <a:p>
            <a:r>
              <a:rPr lang="en-US" dirty="0"/>
              <a:t>Muhammad Khalil 20-ARID-512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9344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/>
              <a:t>Supervised By:</a:t>
            </a:r>
          </a:p>
          <a:p>
            <a:r>
              <a:rPr lang="en-US" dirty="0"/>
              <a:t>Dr. Muhammad Aqib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" y="335466"/>
            <a:ext cx="1849504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957" y="7483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Software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609" y="1412101"/>
            <a:ext cx="10688782" cy="5167745"/>
          </a:xfrm>
        </p:spPr>
        <p:txBody>
          <a:bodyPr>
            <a:normAutofit fontScale="92500" lnSpcReduction="100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b="1" dirty="0">
                <a:cs typeface="Times New Roman" panose="02020603050405020304" pitchFamily="18" charset="0"/>
              </a:rPr>
              <a:t>Agile Methodology: </a:t>
            </a:r>
            <a:r>
              <a:rPr lang="en-US" dirty="0">
                <a:cs typeface="Times New Roman" panose="02020603050405020304" pitchFamily="18" charset="0"/>
              </a:rPr>
              <a:t>Adopting Agile for the project due to its iterative and incremental nature.</a:t>
            </a:r>
            <a:endParaRPr lang="en-US" b="1" dirty="0"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b="1" dirty="0">
                <a:cs typeface="Times New Roman" panose="02020603050405020304" pitchFamily="18" charset="0"/>
              </a:rPr>
              <a:t>Dynamic Requirements:</a:t>
            </a:r>
            <a:r>
              <a:rPr lang="en-US" dirty="0">
                <a:cs typeface="Times New Roman" panose="02020603050405020304" pitchFamily="18" charset="0"/>
              </a:rPr>
              <a:t> Aligns with the project's dynamic requirements and the need for continuous adaptation.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b="1" dirty="0">
                <a:cs typeface="Times New Roman" panose="02020603050405020304" pitchFamily="18" charset="0"/>
              </a:rPr>
              <a:t>Regular Feedback:</a:t>
            </a:r>
            <a:r>
              <a:rPr lang="en-US" dirty="0">
                <a:cs typeface="Times New Roman" panose="02020603050405020304" pitchFamily="18" charset="0"/>
              </a:rPr>
              <a:t> Facilitates regular feedback cycles and collaboration among team members.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b="1" dirty="0">
                <a:cs typeface="Times New Roman" panose="02020603050405020304" pitchFamily="18" charset="0"/>
              </a:rPr>
              <a:t>Quick Adjustments:</a:t>
            </a:r>
            <a:r>
              <a:rPr lang="en-US" dirty="0">
                <a:cs typeface="Times New Roman" panose="02020603050405020304" pitchFamily="18" charset="0"/>
              </a:rPr>
              <a:t> Enables quick adjustments and enhancements in response to evolving scenarios.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b="1" dirty="0">
                <a:cs typeface="Times New Roman" panose="02020603050405020304" pitchFamily="18" charset="0"/>
              </a:rPr>
              <a:t>Flexible Development:</a:t>
            </a:r>
            <a:r>
              <a:rPr lang="en-US" dirty="0">
                <a:cs typeface="Times New Roman" panose="02020603050405020304" pitchFamily="18" charset="0"/>
              </a:rPr>
              <a:t> Supports a flexible development process in sync with evolving computer vision and machine learning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90261744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7F231D-E200-C8C9-86EF-747168167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124127"/>
              </p:ext>
            </p:extLst>
          </p:nvPr>
        </p:nvGraphicFramePr>
        <p:xfrm>
          <a:off x="1097280" y="1547444"/>
          <a:ext cx="10325795" cy="4389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4593">
                  <a:extLst>
                    <a:ext uri="{9D8B030D-6E8A-4147-A177-3AD203B41FA5}">
                      <a16:colId xmlns:a16="http://schemas.microsoft.com/office/drawing/2014/main" val="3049707942"/>
                    </a:ext>
                  </a:extLst>
                </a:gridCol>
                <a:gridCol w="4036152">
                  <a:extLst>
                    <a:ext uri="{9D8B030D-6E8A-4147-A177-3AD203B41FA5}">
                      <a16:colId xmlns:a16="http://schemas.microsoft.com/office/drawing/2014/main" val="1601617648"/>
                    </a:ext>
                  </a:extLst>
                </a:gridCol>
                <a:gridCol w="3275050">
                  <a:extLst>
                    <a:ext uri="{9D8B030D-6E8A-4147-A177-3AD203B41FA5}">
                      <a16:colId xmlns:a16="http://schemas.microsoft.com/office/drawing/2014/main" val="425703741"/>
                    </a:ext>
                  </a:extLst>
                </a:gridCol>
              </a:tblGrid>
              <a:tr h="403404"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Tools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And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Technologies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Tools &amp; Technologies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Version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6331144"/>
                  </a:ext>
                </a:extLst>
              </a:tr>
              <a:tr h="75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Visual Studio Code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4526668"/>
                  </a:ext>
                </a:extLst>
              </a:tr>
              <a:tr h="377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Git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2.7.4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708696"/>
                  </a:ext>
                </a:extLst>
              </a:tr>
              <a:tr h="543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TensorFlow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2.5.0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41548"/>
                  </a:ext>
                </a:extLst>
              </a:tr>
              <a:tr h="385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OpenCV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4.5.2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931617"/>
                  </a:ext>
                </a:extLst>
              </a:tr>
              <a:tr h="385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Python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3.11.5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723115"/>
                  </a:ext>
                </a:extLst>
              </a:tr>
              <a:tr h="385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Node.js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33713"/>
                  </a:ext>
                </a:extLst>
              </a:tr>
              <a:tr h="385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React.js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868927"/>
                  </a:ext>
                </a:extLst>
              </a:tr>
              <a:tr h="385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Express.js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4.18.2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3620323"/>
                  </a:ext>
                </a:extLst>
              </a:tr>
              <a:tr h="385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MongoDB (atlas)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 6.0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25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9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EFBE9-5BF2-1E30-4746-ED1F4D91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9AAA22FB-D034-8CD9-97BE-7C840E1A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8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Problem Solution</a:t>
            </a:r>
          </a:p>
          <a:p>
            <a:r>
              <a:rPr lang="en-US" dirty="0"/>
              <a:t>Advantages/Benefits of proposed system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Software Methodology</a:t>
            </a:r>
          </a:p>
          <a:p>
            <a:r>
              <a:rPr lang="en-US" dirty="0"/>
              <a:t>Tools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The Smart Person Detector and Counter project is revolutionizing event management with advanced technology.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Specialized cameras and facial recognition enhance attendance tracking accuracy.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The system records attendee duration, providing valuable insights into engagement.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Prevents double counting for trustworthy data.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Benefits include improved decision-making, resource allocation, and enhanced attendee experiences.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This project signifies a new era of event management characterized by efficiency, precision,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925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GB" b="1" dirty="0">
                <a:cs typeface="Times New Roman" panose="02020603050405020304" pitchFamily="18" charset="0"/>
              </a:rPr>
              <a:t>Detecting and Counting People in Surveillance Applications</a:t>
            </a:r>
          </a:p>
          <a:p>
            <a:pPr lvl="2"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Components: visual tracking, autocalibration, crowd segmentation, counting/event recognition.</a:t>
            </a:r>
          </a:p>
          <a:p>
            <a:pPr lvl="2"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Uses site geometry for improved detection and efficient counting.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b="1" dirty="0">
                <a:cs typeface="Times New Roman" panose="02020603050405020304" pitchFamily="18" charset="0"/>
              </a:rPr>
              <a:t>People Detecting and Counting System</a:t>
            </a:r>
          </a:p>
          <a:p>
            <a:pPr lvl="2"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Utilizes a Raspberry Pi camera for image capture.</a:t>
            </a:r>
          </a:p>
          <a:p>
            <a:pPr lvl="2"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Model training on specific datasets using a laptop.</a:t>
            </a:r>
          </a:p>
          <a:p>
            <a:pPr lvl="2"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Raspberry Pi 3 Model B for counting and sending data to a web server.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b="1" dirty="0">
                <a:cs typeface="Times New Roman" panose="02020603050405020304" pitchFamily="18" charset="0"/>
              </a:rPr>
              <a:t>A Deep Neural Network Approach for Top View People Detection and Counting</a:t>
            </a:r>
          </a:p>
          <a:p>
            <a:pPr lvl="2"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Introduces Single Shot Detector (SSD) deep neural network for top-view people detection and counting.</a:t>
            </a:r>
          </a:p>
        </p:txBody>
      </p:sp>
    </p:spTree>
    <p:extLst>
      <p:ext uri="{BB962C8B-B14F-4D97-AF65-F5344CB8AC3E}">
        <p14:creationId xmlns:p14="http://schemas.microsoft.com/office/powerpoint/2010/main" val="1911130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0" y="3088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9DE032-C20D-A79D-CEC4-82FB076AB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230244"/>
              </p:ext>
            </p:extLst>
          </p:nvPr>
        </p:nvGraphicFramePr>
        <p:xfrm>
          <a:off x="576775" y="1505243"/>
          <a:ext cx="10915576" cy="5043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6355">
                  <a:extLst>
                    <a:ext uri="{9D8B030D-6E8A-4147-A177-3AD203B41FA5}">
                      <a16:colId xmlns:a16="http://schemas.microsoft.com/office/drawing/2014/main" val="1307344051"/>
                    </a:ext>
                  </a:extLst>
                </a:gridCol>
                <a:gridCol w="2339052">
                  <a:extLst>
                    <a:ext uri="{9D8B030D-6E8A-4147-A177-3AD203B41FA5}">
                      <a16:colId xmlns:a16="http://schemas.microsoft.com/office/drawing/2014/main" val="2356783649"/>
                    </a:ext>
                  </a:extLst>
                </a:gridCol>
                <a:gridCol w="2339052">
                  <a:extLst>
                    <a:ext uri="{9D8B030D-6E8A-4147-A177-3AD203B41FA5}">
                      <a16:colId xmlns:a16="http://schemas.microsoft.com/office/drawing/2014/main" val="3528646536"/>
                    </a:ext>
                  </a:extLst>
                </a:gridCol>
                <a:gridCol w="2046671">
                  <a:extLst>
                    <a:ext uri="{9D8B030D-6E8A-4147-A177-3AD203B41FA5}">
                      <a16:colId xmlns:a16="http://schemas.microsoft.com/office/drawing/2014/main" val="2958850538"/>
                    </a:ext>
                  </a:extLst>
                </a:gridCol>
                <a:gridCol w="1364446">
                  <a:extLst>
                    <a:ext uri="{9D8B030D-6E8A-4147-A177-3AD203B41FA5}">
                      <a16:colId xmlns:a16="http://schemas.microsoft.com/office/drawing/2014/main" val="3644540246"/>
                    </a:ext>
                  </a:extLst>
                </a:gridCol>
              </a:tblGrid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Features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Proposed Project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System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System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System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9724531"/>
                  </a:ext>
                </a:extLst>
              </a:tr>
              <a:tr h="7759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Person Detection 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Low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703522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Project’s Purpose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General / Specific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Specific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Specific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Specific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090701"/>
                  </a:ext>
                </a:extLst>
              </a:tr>
              <a:tr h="7759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Real-time Counting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Limited (No Real-time Counting)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170405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Web Deployment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8529418"/>
                  </a:ext>
                </a:extLst>
              </a:tr>
              <a:tr h="7759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High-resolution Camera Integration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652210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Detection Algorithms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Yolo v8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VGG-16 &amp; SVM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SSD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528587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Movement Tracking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5368942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In/Out Log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1760975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Person Recognition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06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00289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Count Total Attendance:</a:t>
            </a:r>
            <a:r>
              <a:rPr lang="en-US" dirty="0">
                <a:cs typeface="Times New Roman" panose="02020603050405020304" pitchFamily="18" charset="0"/>
              </a:rPr>
              <a:t> Develop a precise method for automated total attendee counting.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Track Individual Attendance:</a:t>
            </a:r>
            <a:r>
              <a:rPr lang="en-US" dirty="0">
                <a:cs typeface="Times New Roman" panose="02020603050405020304" pitchFamily="18" charset="0"/>
              </a:rPr>
              <a:t> Implement non-intrusive, automated individual attendance tracking.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Time Stump Calculation:</a:t>
            </a:r>
            <a:r>
              <a:rPr lang="en-US" dirty="0">
                <a:cs typeface="Times New Roman" panose="02020603050405020304" pitchFamily="18" charset="0"/>
              </a:rPr>
              <a:t> Record average attendee engagement time for insights.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Eliminate Manual Entry:</a:t>
            </a:r>
            <a:r>
              <a:rPr lang="en-US" dirty="0">
                <a:cs typeface="Times New Roman" panose="02020603050405020304" pitchFamily="18" charset="0"/>
              </a:rPr>
              <a:t> Replace error-prone manual attendance sheets.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Versatility:</a:t>
            </a:r>
            <a:r>
              <a:rPr lang="en-US" dirty="0">
                <a:cs typeface="Times New Roman" panose="02020603050405020304" pitchFamily="18" charset="0"/>
              </a:rPr>
              <a:t> Create a versatile solution applicable to diverse event settings.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Accuracy:</a:t>
            </a:r>
            <a:r>
              <a:rPr lang="en-US" dirty="0">
                <a:cs typeface="Times New Roman" panose="02020603050405020304" pitchFamily="18" charset="0"/>
              </a:rPr>
              <a:t> Addressing a critical need for efficient, accurate event data collection.</a:t>
            </a:r>
            <a:endParaRPr lang="en-GB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2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Introducing the Smart Person Detector and Counter project for event management.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Utilizes advanced facial recognition and strategically placed cameras for precise attendance tracking in real-time.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Records individual timestamps for attendee engagement insights.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Advanced algorithms prevent duplicate entries, ensuring data accuracy.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User-friendly interface offers real-time data access and post-event analysis.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Setting a new standard in event management by streamlining processes and enhancing accuracy for all stakeholders.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989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Advantages/Benefits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100" b="1" dirty="0">
                <a:cs typeface="Times New Roman" panose="02020603050405020304" pitchFamily="18" charset="0"/>
              </a:rPr>
              <a:t>Automated Tracking:</a:t>
            </a:r>
            <a:r>
              <a:rPr lang="en-US" sz="2100" dirty="0">
                <a:cs typeface="Times New Roman" panose="02020603050405020304" pitchFamily="18" charset="0"/>
              </a:rPr>
              <a:t> Eliminates manual processes, saving time and reducing errors.</a:t>
            </a:r>
          </a:p>
          <a:p>
            <a:pPr lvl="0">
              <a:lnSpc>
                <a:spcPct val="150000"/>
              </a:lnSpc>
            </a:pPr>
            <a:r>
              <a:rPr lang="en-US" sz="2100" b="1" dirty="0">
                <a:cs typeface="Times New Roman" panose="02020603050405020304" pitchFamily="18" charset="0"/>
              </a:rPr>
              <a:t>Real-time Data:</a:t>
            </a:r>
            <a:r>
              <a:rPr lang="en-US" sz="2100" dirty="0">
                <a:cs typeface="Times New Roman" panose="02020603050405020304" pitchFamily="18" charset="0"/>
              </a:rPr>
              <a:t> Provides instant person count data for on-the-fly event adjustments.</a:t>
            </a:r>
          </a:p>
          <a:p>
            <a:pPr lvl="0">
              <a:lnSpc>
                <a:spcPct val="150000"/>
              </a:lnSpc>
            </a:pPr>
            <a:r>
              <a:rPr lang="en-US" sz="2100" b="1" dirty="0">
                <a:cs typeface="Times New Roman" panose="02020603050405020304" pitchFamily="18" charset="0"/>
              </a:rPr>
              <a:t>Precision:</a:t>
            </a:r>
            <a:r>
              <a:rPr lang="en-US" sz="2100" dirty="0">
                <a:cs typeface="Times New Roman" panose="02020603050405020304" pitchFamily="18" charset="0"/>
              </a:rPr>
              <a:t> Utilizes facial recognition technology for highly accurate counts.</a:t>
            </a:r>
          </a:p>
          <a:p>
            <a:pPr lvl="0">
              <a:lnSpc>
                <a:spcPct val="150000"/>
              </a:lnSpc>
            </a:pPr>
            <a:r>
              <a:rPr lang="en-US" sz="2100" b="1" dirty="0">
                <a:cs typeface="Times New Roman" panose="02020603050405020304" pitchFamily="18" charset="0"/>
              </a:rPr>
              <a:t>Engagement Insights:</a:t>
            </a:r>
            <a:r>
              <a:rPr lang="en-US" sz="2100" dirty="0">
                <a:cs typeface="Times New Roman" panose="02020603050405020304" pitchFamily="18" charset="0"/>
              </a:rPr>
              <a:t> Records individual timestamps for valuable attendee behavior insights.</a:t>
            </a:r>
          </a:p>
          <a:p>
            <a:pPr lvl="0">
              <a:lnSpc>
                <a:spcPct val="150000"/>
              </a:lnSpc>
            </a:pPr>
            <a:r>
              <a:rPr lang="en-US" sz="2100" b="1" dirty="0">
                <a:cs typeface="Times New Roman" panose="02020603050405020304" pitchFamily="18" charset="0"/>
              </a:rPr>
              <a:t>Duplicate Entry Prevention:</a:t>
            </a:r>
            <a:r>
              <a:rPr lang="en-US" sz="2100" dirty="0">
                <a:cs typeface="Times New Roman" panose="02020603050405020304" pitchFamily="18" charset="0"/>
              </a:rPr>
              <a:t> Advanced algorithms ensure data integrity by preventing double counting.</a:t>
            </a:r>
          </a:p>
          <a:p>
            <a:pPr lvl="0">
              <a:lnSpc>
                <a:spcPct val="150000"/>
              </a:lnSpc>
            </a:pPr>
            <a:r>
              <a:rPr lang="en-US" sz="2100" b="1" dirty="0">
                <a:cs typeface="Times New Roman" panose="02020603050405020304" pitchFamily="18" charset="0"/>
              </a:rPr>
              <a:t>Efficiency:</a:t>
            </a:r>
            <a:r>
              <a:rPr lang="en-US" sz="2100" dirty="0">
                <a:cs typeface="Times New Roman" panose="02020603050405020304" pitchFamily="18" charset="0"/>
              </a:rPr>
              <a:t> User-friendly interface streamlines event management for greater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151665241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55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510145"/>
            <a:ext cx="10771909" cy="46981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Focus on Facial Recognition:</a:t>
            </a:r>
            <a:r>
              <a:rPr lang="en-US" dirty="0">
                <a:cs typeface="Times New Roman" panose="02020603050405020304" pitchFamily="18" charset="0"/>
              </a:rPr>
              <a:t> The project prioritizes precise face detection using facial recognition technology.</a:t>
            </a:r>
          </a:p>
          <a:p>
            <a:pPr marL="457200" lvl="1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Visibility and Uncovering:</a:t>
            </a:r>
            <a:r>
              <a:rPr lang="en-US" dirty="0">
                <a:cs typeface="Times New Roman" panose="02020603050405020304" pitchFamily="18" charset="0"/>
              </a:rPr>
              <a:t> Ensures attendees' faces are visible and uncovered for accurate recognition in typical lighting conditions.</a:t>
            </a:r>
          </a:p>
          <a:p>
            <a:pPr marL="457200" lvl="1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Lighting Consideration:</a:t>
            </a:r>
            <a:r>
              <a:rPr lang="en-US" dirty="0">
                <a:cs typeface="Times New Roman" panose="02020603050405020304" pitchFamily="18" charset="0"/>
              </a:rPr>
              <a:t> Adequate lighting is a key component to enable accurate recognition.</a:t>
            </a:r>
          </a:p>
          <a:p>
            <a:pPr marL="457200" lvl="1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Entry and Exit Gate Differentiation:</a:t>
            </a:r>
            <a:r>
              <a:rPr lang="en-US" dirty="0">
                <a:cs typeface="Times New Roman" panose="02020603050405020304" pitchFamily="18" charset="0"/>
              </a:rPr>
              <a:t> The system distinguishes between entry and exit gates for precise counting and tracking.</a:t>
            </a:r>
          </a:p>
          <a:p>
            <a:pPr marL="457200" lvl="1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Defined Scope:</a:t>
            </a:r>
            <a:r>
              <a:rPr lang="en-US" dirty="0">
                <a:cs typeface="Times New Roman" panose="02020603050405020304" pitchFamily="18" charset="0"/>
              </a:rPr>
              <a:t> Establishes project boundaries and objectives centered around unobstructed and well-lit facial recognition.</a:t>
            </a:r>
          </a:p>
          <a:p>
            <a:pPr marL="457200" lvl="1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Future Customization:</a:t>
            </a:r>
            <a:r>
              <a:rPr lang="en-US" dirty="0">
                <a:cs typeface="Times New Roman" panose="02020603050405020304" pitchFamily="18" charset="0"/>
              </a:rPr>
              <a:t> Leaves room for potential customization and feature expansion in later project phases.</a:t>
            </a:r>
          </a:p>
        </p:txBody>
      </p:sp>
    </p:spTree>
    <p:extLst>
      <p:ext uri="{BB962C8B-B14F-4D97-AF65-F5344CB8AC3E}">
        <p14:creationId xmlns:p14="http://schemas.microsoft.com/office/powerpoint/2010/main" val="39955917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764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Times New Roman</vt:lpstr>
      <vt:lpstr>Office Theme</vt:lpstr>
      <vt:lpstr>Smart Person Detector and Counter</vt:lpstr>
      <vt:lpstr>Table of Contents</vt:lpstr>
      <vt:lpstr>Introduction</vt:lpstr>
      <vt:lpstr>Literature Review</vt:lpstr>
      <vt:lpstr>Benchmarking</vt:lpstr>
      <vt:lpstr>Problem Statement</vt:lpstr>
      <vt:lpstr>Problem Solution</vt:lpstr>
      <vt:lpstr>Advantages/Benefits of proposed system</vt:lpstr>
      <vt:lpstr>Scope</vt:lpstr>
      <vt:lpstr>Software Methodology</vt:lpstr>
      <vt:lpstr>Tools and 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Muhammad Khalil</cp:lastModifiedBy>
  <cp:revision>27</cp:revision>
  <dcterms:created xsi:type="dcterms:W3CDTF">2023-09-14T10:20:42Z</dcterms:created>
  <dcterms:modified xsi:type="dcterms:W3CDTF">2023-09-21T03:20:49Z</dcterms:modified>
</cp:coreProperties>
</file>