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90"/>
  </p:notesMasterIdLst>
  <p:handoutMasterIdLst>
    <p:handoutMasterId r:id="rId91"/>
  </p:handoutMasterIdLst>
  <p:sldIdLst>
    <p:sldId id="1066" r:id="rId5"/>
    <p:sldId id="1172" r:id="rId6"/>
    <p:sldId id="818" r:id="rId7"/>
    <p:sldId id="820" r:id="rId8"/>
    <p:sldId id="827" r:id="rId9"/>
    <p:sldId id="828" r:id="rId10"/>
    <p:sldId id="1064" r:id="rId11"/>
    <p:sldId id="1067" r:id="rId12"/>
    <p:sldId id="1085" r:id="rId13"/>
    <p:sldId id="1069" r:id="rId14"/>
    <p:sldId id="339" r:id="rId15"/>
    <p:sldId id="1075" r:id="rId16"/>
    <p:sldId id="821" r:id="rId17"/>
    <p:sldId id="822" r:id="rId18"/>
    <p:sldId id="823" r:id="rId19"/>
    <p:sldId id="1167" r:id="rId20"/>
    <p:sldId id="1168" r:id="rId21"/>
    <p:sldId id="1169" r:id="rId22"/>
    <p:sldId id="1170" r:id="rId23"/>
    <p:sldId id="1171" r:id="rId24"/>
    <p:sldId id="1076" r:id="rId25"/>
    <p:sldId id="1093" r:id="rId26"/>
    <p:sldId id="1094" r:id="rId27"/>
    <p:sldId id="830" r:id="rId28"/>
    <p:sldId id="831" r:id="rId29"/>
    <p:sldId id="832" r:id="rId30"/>
    <p:sldId id="833" r:id="rId31"/>
    <p:sldId id="1062" r:id="rId32"/>
    <p:sldId id="1061" r:id="rId33"/>
    <p:sldId id="359" r:id="rId34"/>
    <p:sldId id="318" r:id="rId35"/>
    <p:sldId id="329" r:id="rId36"/>
    <p:sldId id="1091" r:id="rId37"/>
    <p:sldId id="1107" r:id="rId38"/>
    <p:sldId id="338" r:id="rId39"/>
    <p:sldId id="358" r:id="rId40"/>
    <p:sldId id="313" r:id="rId41"/>
    <p:sldId id="815" r:id="rId42"/>
    <p:sldId id="814" r:id="rId43"/>
    <p:sldId id="1087" r:id="rId44"/>
    <p:sldId id="1086" r:id="rId45"/>
    <p:sldId id="1088" r:id="rId46"/>
    <p:sldId id="1129" r:id="rId47"/>
    <p:sldId id="1130" r:id="rId48"/>
    <p:sldId id="1131" r:id="rId49"/>
    <p:sldId id="1132" r:id="rId50"/>
    <p:sldId id="1133" r:id="rId51"/>
    <p:sldId id="1134" r:id="rId52"/>
    <p:sldId id="1135" r:id="rId53"/>
    <p:sldId id="1136" r:id="rId54"/>
    <p:sldId id="1137" r:id="rId55"/>
    <p:sldId id="1138" r:id="rId56"/>
    <p:sldId id="1139" r:id="rId57"/>
    <p:sldId id="1140" r:id="rId58"/>
    <p:sldId id="1141" r:id="rId59"/>
    <p:sldId id="1142" r:id="rId60"/>
    <p:sldId id="1143" r:id="rId61"/>
    <p:sldId id="1144" r:id="rId62"/>
    <p:sldId id="1145" r:id="rId63"/>
    <p:sldId id="1146" r:id="rId64"/>
    <p:sldId id="1147" r:id="rId65"/>
    <p:sldId id="1148" r:id="rId66"/>
    <p:sldId id="1149" r:id="rId67"/>
    <p:sldId id="1150" r:id="rId68"/>
    <p:sldId id="1151" r:id="rId69"/>
    <p:sldId id="1152" r:id="rId70"/>
    <p:sldId id="1153" r:id="rId71"/>
    <p:sldId id="1154" r:id="rId72"/>
    <p:sldId id="1155" r:id="rId73"/>
    <p:sldId id="1156" r:id="rId74"/>
    <p:sldId id="1157" r:id="rId75"/>
    <p:sldId id="1158" r:id="rId76"/>
    <p:sldId id="1159" r:id="rId77"/>
    <p:sldId id="1160" r:id="rId78"/>
    <p:sldId id="1161" r:id="rId79"/>
    <p:sldId id="1162" r:id="rId80"/>
    <p:sldId id="1070" r:id="rId81"/>
    <p:sldId id="1063" r:id="rId82"/>
    <p:sldId id="1173" r:id="rId83"/>
    <p:sldId id="1174" r:id="rId84"/>
    <p:sldId id="1175" r:id="rId85"/>
    <p:sldId id="1176" r:id="rId86"/>
    <p:sldId id="1192" r:id="rId87"/>
    <p:sldId id="1193" r:id="rId88"/>
    <p:sldId id="1194" r:id="rId89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43467B"/>
    <a:srgbClr val="87175F"/>
    <a:srgbClr val="1D9BA1"/>
    <a:srgbClr val="9A652F"/>
    <a:srgbClr val="F69E1D"/>
    <a:srgbClr val="F43030"/>
    <a:srgbClr val="D9DAE5"/>
    <a:srgbClr val="E9E9EC"/>
    <a:srgbClr val="BCE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0" autoAdjust="0"/>
    <p:restoredTop sz="96374" autoAdjust="0"/>
  </p:normalViewPr>
  <p:slideViewPr>
    <p:cSldViewPr>
      <p:cViewPr varScale="1">
        <p:scale>
          <a:sx n="111" d="100"/>
          <a:sy n="111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2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fficial\Office%20Data\_BoM%20Meetings\BOM%20(2019-09)%2052nd\Subscription%20Increase%20on%20RBDC%20Format%2020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fficial\Office%20Data\_BoM%20Meetings\BOM%20(2019-09)%2052nd\Subscription%20Increase%20on%20RBDC%20Format%20202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922881009483842"/>
          <c:y val="1.7478501574201669E-2"/>
          <c:w val="0.4150065458341905"/>
          <c:h val="0.96471952326988075"/>
        </c:manualLayout>
      </c:layout>
      <c:pieChart>
        <c:varyColors val="1"/>
        <c:ser>
          <c:idx val="0"/>
          <c:order val="0"/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'Income-Expenditure'!$F$12:$K$12</c:f>
              <c:strCache>
                <c:ptCount val="6"/>
                <c:pt idx="0">
                  <c:v>Subscription</c:v>
                </c:pt>
                <c:pt idx="1">
                  <c:v>BF Building Rent</c:v>
                </c:pt>
                <c:pt idx="2">
                  <c:v>Profit on Investment</c:v>
                </c:pt>
                <c:pt idx="3">
                  <c:v>Profit on Bank A/C</c:v>
                </c:pt>
                <c:pt idx="4">
                  <c:v>Rent from  B/Filling Station</c:v>
                </c:pt>
                <c:pt idx="5">
                  <c:v>Rent from B/CNG Filling Station</c:v>
                </c:pt>
              </c:strCache>
            </c:strRef>
          </c:cat>
          <c:val>
            <c:numRef>
              <c:f>'Income-Expenditure'!$F$13:$K$13</c:f>
            </c:numRef>
          </c:val>
          <c:extLst>
            <c:ext xmlns:c16="http://schemas.microsoft.com/office/drawing/2014/chart" uri="{C3380CC4-5D6E-409C-BE32-E72D297353CC}">
              <c16:uniqueId val="{00000000-480D-4400-AC32-9AC6BC7E67B1}"/>
            </c:ext>
          </c:extLst>
        </c:ser>
        <c:ser>
          <c:idx val="1"/>
          <c:order val="1"/>
          <c:explosion val="7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480D-4400-AC32-9AC6BC7E67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480D-4400-AC32-9AC6BC7E67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480D-4400-AC32-9AC6BC7E67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480D-4400-AC32-9AC6BC7E67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480D-4400-AC32-9AC6BC7E67B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480D-4400-AC32-9AC6BC7E67B1}"/>
              </c:ext>
            </c:extLst>
          </c:dPt>
          <c:dLbls>
            <c:dLbl>
              <c:idx val="0"/>
              <c:layout>
                <c:manualLayout>
                  <c:x val="1.057692670132618E-2"/>
                  <c:y val="7.2882094972279701E-3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7623385074668985"/>
                      <c:h val="5.06437233557761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480D-4400-AC32-9AC6BC7E67B1}"/>
                </c:ext>
              </c:extLst>
            </c:dLbl>
            <c:dLbl>
              <c:idx val="1"/>
              <c:layout>
                <c:manualLayout>
                  <c:x val="-0.15724884021514071"/>
                  <c:y val="-2.0485166659927737E-2"/>
                </c:manualLayout>
              </c:layout>
              <c:numFmt formatCode="0.00%" sourceLinked="0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400" b="1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0324415980583252"/>
                      <c:h val="5.477959537389064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480D-4400-AC32-9AC6BC7E67B1}"/>
                </c:ext>
              </c:extLst>
            </c:dLbl>
            <c:dLbl>
              <c:idx val="2"/>
              <c:layout>
                <c:manualLayout>
                  <c:x val="-5.2929672756984923E-2"/>
                  <c:y val="-1.3998865656831736E-2"/>
                </c:manualLayout>
              </c:layout>
              <c:numFmt formatCode="0.00%" sourceLinked="0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400" b="1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546442860897048"/>
                      <c:h val="5.132367356707213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480D-4400-AC32-9AC6BC7E67B1}"/>
                </c:ext>
              </c:extLst>
            </c:dLbl>
            <c:dLbl>
              <c:idx val="3"/>
              <c:layout>
                <c:manualLayout>
                  <c:x val="-0.12233472262345708"/>
                  <c:y val="0.11691744976050934"/>
                </c:manualLayout>
              </c:layout>
              <c:numFmt formatCode="0.00%" sourceLinked="0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400" b="1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3504776625131651"/>
                      <c:h val="5.132367356707213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480D-4400-AC32-9AC6BC7E67B1}"/>
                </c:ext>
              </c:extLst>
            </c:dLbl>
            <c:dLbl>
              <c:idx val="4"/>
              <c:layout>
                <c:manualLayout>
                  <c:x val="-9.6641570010276873E-2"/>
                  <c:y val="7.7706878294157697E-3"/>
                </c:manualLayout>
              </c:layout>
              <c:numFmt formatCode="0.00%" sourceLinked="0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400" b="1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6375816203517877"/>
                      <c:h val="4.36765832447241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480D-4400-AC32-9AC6BC7E67B1}"/>
                </c:ext>
              </c:extLst>
            </c:dLbl>
            <c:dLbl>
              <c:idx val="5"/>
              <c:layout>
                <c:manualLayout>
                  <c:x val="-6.5726812204013108E-2"/>
                  <c:y val="-5.4706048846696463E-2"/>
                </c:manualLayout>
              </c:layout>
              <c:numFmt formatCode="0.00%" sourceLinked="0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400" b="1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9915823960707211"/>
                      <c:h val="5.477959537389064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480D-4400-AC32-9AC6BC7E67B1}"/>
                </c:ext>
              </c:extLst>
            </c:dLbl>
            <c:numFmt formatCode="0.00%" sourceLinked="0"/>
            <c:spPr>
              <a:no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1"/>
            <c:showVal val="0"/>
            <c:showCatName val="1"/>
            <c:showSerName val="0"/>
            <c:showPercent val="1"/>
            <c:showBubbleSize val="0"/>
            <c:separator>, </c:separator>
            <c:showLeaderLines val="1"/>
            <c:leaderLines>
              <c:spPr>
                <a:ln w="19050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'Income-Expenditure'!$F$12:$K$12</c:f>
              <c:strCache>
                <c:ptCount val="6"/>
                <c:pt idx="0">
                  <c:v>Subscription</c:v>
                </c:pt>
                <c:pt idx="1">
                  <c:v>BF Building Rent</c:v>
                </c:pt>
                <c:pt idx="2">
                  <c:v>Profit on Investment</c:v>
                </c:pt>
                <c:pt idx="3">
                  <c:v>Profit on Bank A/C</c:v>
                </c:pt>
                <c:pt idx="4">
                  <c:v>Rent from  B/Filling Station</c:v>
                </c:pt>
                <c:pt idx="5">
                  <c:v>Rent from B/CNG Filling Station</c:v>
                </c:pt>
              </c:strCache>
            </c:strRef>
          </c:cat>
          <c:val>
            <c:numRef>
              <c:f>'Income-Expenditure'!$F$14:$K$14</c:f>
              <c:numCache>
                <c:formatCode>#.00,,</c:formatCode>
                <c:ptCount val="6"/>
                <c:pt idx="0">
                  <c:v>644252208</c:v>
                </c:pt>
                <c:pt idx="1">
                  <c:v>32206710</c:v>
                </c:pt>
                <c:pt idx="2">
                  <c:v>174636422</c:v>
                </c:pt>
                <c:pt idx="3">
                  <c:v>4667868</c:v>
                </c:pt>
                <c:pt idx="4">
                  <c:v>2844000</c:v>
                </c:pt>
                <c:pt idx="5">
                  <c:v>6144000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80D-4400-AC32-9AC6BC7E67B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314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922881009483842"/>
          <c:y val="1.7478501574201669E-2"/>
          <c:w val="0.4150065458341905"/>
          <c:h val="0.96471952326988075"/>
        </c:manualLayout>
      </c:layout>
      <c:pieChart>
        <c:varyColors val="1"/>
        <c:ser>
          <c:idx val="0"/>
          <c:order val="0"/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'Income-Expenditure'!$F$12:$K$12</c:f>
              <c:strCache>
                <c:ptCount val="6"/>
                <c:pt idx="0">
                  <c:v>Subscription</c:v>
                </c:pt>
                <c:pt idx="1">
                  <c:v>BF Building Rent</c:v>
                </c:pt>
                <c:pt idx="2">
                  <c:v>Profit on Investment</c:v>
                </c:pt>
                <c:pt idx="3">
                  <c:v>Profit on Bank A/C</c:v>
                </c:pt>
                <c:pt idx="4">
                  <c:v>Rent from B/Filling Station</c:v>
                </c:pt>
                <c:pt idx="5">
                  <c:v>Rent from B/CNG Filling Station</c:v>
                </c:pt>
              </c:strCache>
            </c:strRef>
          </c:cat>
          <c:val>
            <c:numRef>
              <c:f>'Income-Expenditure'!$F$13:$K$13</c:f>
            </c:numRef>
          </c:val>
          <c:extLst>
            <c:ext xmlns:c16="http://schemas.microsoft.com/office/drawing/2014/chart" uri="{C3380CC4-5D6E-409C-BE32-E72D297353CC}">
              <c16:uniqueId val="{00000000-480D-4400-AC32-9AC6BC7E67B1}"/>
            </c:ext>
          </c:extLst>
        </c:ser>
        <c:ser>
          <c:idx val="1"/>
          <c:order val="1"/>
          <c:explosion val="4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480D-4400-AC32-9AC6BC7E67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480D-4400-AC32-9AC6BC7E67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480D-4400-AC32-9AC6BC7E67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480D-4400-AC32-9AC6BC7E67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480D-4400-AC32-9AC6BC7E67B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480D-4400-AC32-9AC6BC7E67B1}"/>
              </c:ext>
            </c:extLst>
          </c:dPt>
          <c:dLbls>
            <c:dLbl>
              <c:idx val="0"/>
              <c:layout>
                <c:manualLayout>
                  <c:x val="1.1633923150085299E-2"/>
                  <c:y val="-1.49036117873127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7198969201223122"/>
                      <c:h val="7.23839337119513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480D-4400-AC32-9AC6BC7E67B1}"/>
                </c:ext>
              </c:extLst>
            </c:dLbl>
            <c:dLbl>
              <c:idx val="1"/>
              <c:layout>
                <c:manualLayout>
                  <c:x val="-0.11002194841923346"/>
                  <c:y val="1.2567713620969831E-2"/>
                </c:manualLayout>
              </c:layout>
              <c:numFmt formatCode="0.00%" sourceLinked="0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400" b="1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9943795654794827"/>
                      <c:h val="5.336374276419102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480D-4400-AC32-9AC6BC7E67B1}"/>
                </c:ext>
              </c:extLst>
            </c:dLbl>
            <c:dLbl>
              <c:idx val="2"/>
              <c:layout>
                <c:manualLayout>
                  <c:x val="-7.1069279162262217E-2"/>
                  <c:y val="1.9804451477323466E-2"/>
                </c:manualLayout>
              </c:layout>
              <c:numFmt formatCode="0.00%" sourceLinked="0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400" b="1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373577192200941"/>
                      <c:h val="5.231485781915422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480D-4400-AC32-9AC6BC7E67B1}"/>
                </c:ext>
              </c:extLst>
            </c:dLbl>
            <c:dLbl>
              <c:idx val="3"/>
              <c:layout>
                <c:manualLayout>
                  <c:x val="-9.5894508023993741E-2"/>
                  <c:y val="3.3088287524301501E-3"/>
                </c:manualLayout>
              </c:layout>
              <c:numFmt formatCode="0.00%" sourceLinked="0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400" b="1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528971304488427"/>
                      <c:h val="6.00616129747876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480D-4400-AC32-9AC6BC7E67B1}"/>
                </c:ext>
              </c:extLst>
            </c:dLbl>
            <c:dLbl>
              <c:idx val="4"/>
              <c:layout>
                <c:manualLayout>
                  <c:x val="-5.1447726779149459E-2"/>
                  <c:y val="-4.9395071617706683E-2"/>
                </c:manualLayout>
              </c:layout>
              <c:numFmt formatCode="0.00%" sourceLinked="0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400" b="1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7402653121128229"/>
                      <c:h val="6.104055768593993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480D-4400-AC32-9AC6BC7E67B1}"/>
                </c:ext>
              </c:extLst>
            </c:dLbl>
            <c:dLbl>
              <c:idx val="5"/>
              <c:layout>
                <c:manualLayout>
                  <c:x val="-3.3916488531276809E-2"/>
                  <c:y val="-0.14571687100507394"/>
                </c:manualLayout>
              </c:layout>
              <c:numFmt formatCode="0.00%" sourceLinked="0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400" b="1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9354650365421997"/>
                      <c:h val="5.537037178698389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480D-4400-AC32-9AC6BC7E67B1}"/>
                </c:ext>
              </c:extLst>
            </c:dLbl>
            <c:numFmt formatCode="0.00%" sourceLinked="0"/>
            <c:spPr>
              <a:no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400" b="1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222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'Income-Expenditure'!$F$12:$K$12</c:f>
              <c:strCache>
                <c:ptCount val="6"/>
                <c:pt idx="0">
                  <c:v>Subscription</c:v>
                </c:pt>
                <c:pt idx="1">
                  <c:v>BF Building Rent</c:v>
                </c:pt>
                <c:pt idx="2">
                  <c:v>Profit on Investment</c:v>
                </c:pt>
                <c:pt idx="3">
                  <c:v>Profit on Bank A/C</c:v>
                </c:pt>
                <c:pt idx="4">
                  <c:v>Rent from B/Filling Station</c:v>
                </c:pt>
                <c:pt idx="5">
                  <c:v>Rent from B/CNG Filling Station</c:v>
                </c:pt>
              </c:strCache>
            </c:strRef>
          </c:cat>
          <c:val>
            <c:numRef>
              <c:f>'Income-Expenditure'!$F$18:$K$18</c:f>
              <c:numCache>
                <c:formatCode>#.00,,</c:formatCode>
                <c:ptCount val="6"/>
                <c:pt idx="0">
                  <c:v>2570596123</c:v>
                </c:pt>
                <c:pt idx="1">
                  <c:v>45236338</c:v>
                </c:pt>
                <c:pt idx="2">
                  <c:v>159186252</c:v>
                </c:pt>
                <c:pt idx="3">
                  <c:v>56317189</c:v>
                </c:pt>
                <c:pt idx="4">
                  <c:v>5070000</c:v>
                </c:pt>
                <c:pt idx="5">
                  <c:v>10424000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80D-4400-AC32-9AC6BC7E67B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95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022580061037052"/>
          <c:y val="8.0732080852628257E-2"/>
          <c:w val="0.41311735326983734"/>
          <c:h val="0.81314026750276203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43467B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837-473A-84A8-3D8BC3DC2C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837-473A-84A8-3D8BC3DC2C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837-473A-84A8-3D8BC3DC2CF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837-473A-84A8-3D8BC3DC2CFB}"/>
              </c:ext>
            </c:extLst>
          </c:dPt>
          <c:dPt>
            <c:idx val="4"/>
            <c:bubble3D val="0"/>
            <c:spPr>
              <a:solidFill>
                <a:srgbClr val="1D9BA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837-473A-84A8-3D8BC3DC2CFB}"/>
              </c:ext>
            </c:extLst>
          </c:dPt>
          <c:dPt>
            <c:idx val="5"/>
            <c:bubble3D val="0"/>
            <c:spPr>
              <a:solidFill>
                <a:srgbClr val="87175F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837-473A-84A8-3D8BC3DC2CF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837-473A-84A8-3D8BC3DC2CF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837-473A-84A8-3D8BC3DC2CFB}"/>
              </c:ext>
            </c:extLst>
          </c:dPt>
          <c:dLbls>
            <c:dLbl>
              <c:idx val="0"/>
              <c:layout>
                <c:manualLayout>
                  <c:x val="-3.4833815732215653E-2"/>
                  <c:y val="-5.7723086291134929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37-473A-84A8-3D8BC3DC2CFB}"/>
                </c:ext>
              </c:extLst>
            </c:dLbl>
            <c:dLbl>
              <c:idx val="1"/>
              <c:layout>
                <c:manualLayout>
                  <c:x val="0.18327972550501581"/>
                  <c:y val="0.16701459186078138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837-473A-84A8-3D8BC3DC2CFB}"/>
                </c:ext>
              </c:extLst>
            </c:dLbl>
            <c:dLbl>
              <c:idx val="2"/>
              <c:layout>
                <c:manualLayout>
                  <c:x val="7.6398938865603963E-2"/>
                  <c:y val="2.0532429596469455E-3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837-473A-84A8-3D8BC3DC2CFB}"/>
                </c:ext>
              </c:extLst>
            </c:dLbl>
            <c:dLbl>
              <c:idx val="3"/>
              <c:layout>
                <c:manualLayout>
                  <c:x val="5.0476529934496736E-2"/>
                  <c:y val="-7.3161778559846541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33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751727760982091"/>
                      <c:h val="4.516665819897671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D837-473A-84A8-3D8BC3DC2CFB}"/>
                </c:ext>
              </c:extLst>
            </c:dLbl>
            <c:dLbl>
              <c:idx val="4"/>
              <c:layout>
                <c:manualLayout>
                  <c:x val="5.7382026991434201E-2"/>
                  <c:y val="-2.9969248224737954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33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5045734849525902"/>
                      <c:h val="4.278570626439702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D837-473A-84A8-3D8BC3DC2CFB}"/>
                </c:ext>
              </c:extLst>
            </c:dLbl>
            <c:dLbl>
              <c:idx val="5"/>
              <c:layout>
                <c:manualLayout>
                  <c:x val="8.1943036851266554E-2"/>
                  <c:y val="-3.7595418523543672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837-473A-84A8-3D8BC3DC2CFB}"/>
                </c:ext>
              </c:extLst>
            </c:dLbl>
            <c:dLbl>
              <c:idx val="6"/>
              <c:layout>
                <c:manualLayout>
                  <c:x val="9.6939719464293805E-2"/>
                  <c:y val="-1.8074237331414073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837-473A-84A8-3D8BC3DC2CFB}"/>
                </c:ext>
              </c:extLst>
            </c:dLbl>
            <c:dLbl>
              <c:idx val="7"/>
              <c:layout>
                <c:manualLayout>
                  <c:x val="0.10333723045783519"/>
                  <c:y val="1.2547804171765072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33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422225705418899"/>
                      <c:h val="4.754761013355640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D837-473A-84A8-3D8BC3DC2CFB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33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1"/>
            <c:showVal val="0"/>
            <c:showCatName val="1"/>
            <c:showSerName val="0"/>
            <c:showPercent val="1"/>
            <c:showBubbleSize val="0"/>
            <c:separator>, </c:separator>
            <c:showLeaderLines val="1"/>
            <c:leaderLines>
              <c:spPr>
                <a:ln w="25400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ExpenditureRatioChart!$B$1:$I$1</c:f>
              <c:strCache>
                <c:ptCount val="8"/>
                <c:pt idx="0">
                  <c:v>Lump Sum Grant</c:v>
                </c:pt>
                <c:pt idx="1">
                  <c:v>Retirement Grant</c:v>
                </c:pt>
                <c:pt idx="2">
                  <c:v>Merit Scholarship</c:v>
                </c:pt>
                <c:pt idx="3">
                  <c:v>Monthly Grant (Deceased)</c:v>
                </c:pt>
                <c:pt idx="4">
                  <c:v>Monthly Grant (Invalided)</c:v>
                </c:pt>
                <c:pt idx="5">
                  <c:v>Funeral Charges</c:v>
                </c:pt>
                <c:pt idx="6">
                  <c:v>Estab. Expenses BFC</c:v>
                </c:pt>
                <c:pt idx="7">
                  <c:v>Estab. Expenses Building</c:v>
                </c:pt>
              </c:strCache>
            </c:strRef>
          </c:cat>
          <c:val>
            <c:numRef>
              <c:f>ExpenditureRatioChart!$B$3:$I$3</c:f>
              <c:numCache>
                <c:formatCode>#.00,,</c:formatCode>
                <c:ptCount val="8"/>
                <c:pt idx="0">
                  <c:v>342850000</c:v>
                </c:pt>
                <c:pt idx="1">
                  <c:v>140875000</c:v>
                </c:pt>
                <c:pt idx="2">
                  <c:v>6864000</c:v>
                </c:pt>
                <c:pt idx="3">
                  <c:v>58795616</c:v>
                </c:pt>
                <c:pt idx="4">
                  <c:v>22176000</c:v>
                </c:pt>
                <c:pt idx="5">
                  <c:v>9726000</c:v>
                </c:pt>
                <c:pt idx="6">
                  <c:v>16063236</c:v>
                </c:pt>
                <c:pt idx="7">
                  <c:v>6984685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837-473A-84A8-3D8BC3DC2CF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37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584317585301838"/>
          <c:y val="8.0732080852628257E-2"/>
          <c:w val="0.41311735326983734"/>
          <c:h val="0.81314026750276203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43467B"/>
              </a:solidFill>
              <a:ln>
                <a:noFill/>
              </a:ln>
              <a:effectLst>
                <a:outerShdw blurRad="50800" dist="12700" dir="5400000" algn="ctr" rotWithShape="0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837-473A-84A8-3D8BC3DC2CFB}"/>
              </c:ext>
            </c:extLst>
          </c:dPt>
          <c:dPt>
            <c:idx val="1"/>
            <c:bubble3D val="0"/>
            <c:spPr>
              <a:solidFill>
                <a:srgbClr val="F69E1D"/>
              </a:solidFill>
              <a:ln>
                <a:noFill/>
              </a:ln>
              <a:effectLst>
                <a:outerShdw blurRad="50800" dist="12700" dir="5400000" algn="ctr" rotWithShape="0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837-473A-84A8-3D8BC3DC2CF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3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50800" dist="12700" dir="5400000" algn="ctr" rotWithShape="0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837-473A-84A8-3D8BC3DC2CF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4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50800" dist="12700" dir="5400000" algn="ctr" rotWithShape="0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837-473A-84A8-3D8BC3DC2CF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5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50800" dist="12700" dir="5400000" algn="ctr" rotWithShape="0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837-473A-84A8-3D8BC3DC2CF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6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50800" dist="12700" dir="5400000" algn="ctr" rotWithShape="0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837-473A-84A8-3D8BC3DC2CFB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lumMod val="60000"/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50800" dist="12700" dir="5400000" algn="ctr" rotWithShape="0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837-473A-84A8-3D8BC3DC2CFB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2">
                      <a:lumMod val="60000"/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50800" dist="12700" dir="5400000" algn="ctr" rotWithShape="0">
                  <a:srgbClr val="000000">
                    <a:alpha val="5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837-473A-84A8-3D8BC3DC2CFB}"/>
              </c:ext>
            </c:extLst>
          </c:dPt>
          <c:dLbls>
            <c:dLbl>
              <c:idx val="0"/>
              <c:layout>
                <c:manualLayout>
                  <c:x val="6.72601440022699E-2"/>
                  <c:y val="6.8336320146921606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37-473A-84A8-3D8BC3DC2CFB}"/>
                </c:ext>
              </c:extLst>
            </c:dLbl>
            <c:dLbl>
              <c:idx val="1"/>
              <c:layout>
                <c:manualLayout>
                  <c:x val="-4.27927927927928E-2"/>
                  <c:y val="-2.3809519345796898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837-473A-84A8-3D8BC3DC2CFB}"/>
                </c:ext>
              </c:extLst>
            </c:dLbl>
            <c:dLbl>
              <c:idx val="2"/>
              <c:layout>
                <c:manualLayout>
                  <c:x val="7.5791170107115072E-2"/>
                  <c:y val="-0.16371153661201038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440661133574519"/>
                      <c:h val="4.861903850411725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D837-473A-84A8-3D8BC3DC2CFB}"/>
                </c:ext>
              </c:extLst>
            </c:dLbl>
            <c:dLbl>
              <c:idx val="3"/>
              <c:layout>
                <c:manualLayout>
                  <c:x val="7.2723673476626227E-2"/>
                  <c:y val="-0.1097864436095906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6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6964300915088318"/>
                      <c:h val="4.48571344474813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D837-473A-84A8-3D8BC3DC2CFB}"/>
                </c:ext>
              </c:extLst>
            </c:dLbl>
            <c:dLbl>
              <c:idx val="4"/>
              <c:layout>
                <c:manualLayout>
                  <c:x val="6.8260933177271763E-2"/>
                  <c:y val="-5.2924249545510019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6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7190093636944029"/>
                      <c:h val="4.48571344474813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D837-473A-84A8-3D8BC3DC2CFB}"/>
                </c:ext>
              </c:extLst>
            </c:dLbl>
            <c:dLbl>
              <c:idx val="5"/>
              <c:layout>
                <c:manualLayout>
                  <c:x val="7.8517681066893663E-2"/>
                  <c:y val="1.2267151805933251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837-473A-84A8-3D8BC3DC2CFB}"/>
                </c:ext>
              </c:extLst>
            </c:dLbl>
            <c:dLbl>
              <c:idx val="6"/>
              <c:layout>
                <c:manualLayout>
                  <c:x val="6.662561183230474E-2"/>
                  <c:y val="6.8556230116942229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6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3014417961268352"/>
                      <c:h val="5.438094218580011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D837-473A-84A8-3D8BC3DC2CFB}"/>
                </c:ext>
              </c:extLst>
            </c:dLbl>
            <c:dLbl>
              <c:idx val="7"/>
              <c:layout>
                <c:manualLayout>
                  <c:x val="6.3705220969000498E-2"/>
                  <c:y val="0.1185886541828544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6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6289192736043127"/>
                      <c:h val="5.199999025122042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D837-473A-84A8-3D8BC3DC2CFB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6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, </c:separator>
            <c:showLeaderLines val="1"/>
            <c:leaderLines>
              <c:spPr>
                <a:ln w="254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ExpenditureRatioChart!$B$1:$I$1</c:f>
              <c:strCache>
                <c:ptCount val="8"/>
                <c:pt idx="0">
                  <c:v>Lump Sum Grant</c:v>
                </c:pt>
                <c:pt idx="1">
                  <c:v>Retirement Grant</c:v>
                </c:pt>
                <c:pt idx="2">
                  <c:v>Merit Scholarship</c:v>
                </c:pt>
                <c:pt idx="3">
                  <c:v>Monthly Grant (Deceased)</c:v>
                </c:pt>
                <c:pt idx="4">
                  <c:v>Monthly Grant (Invalided)</c:v>
                </c:pt>
                <c:pt idx="5">
                  <c:v>Funeral Charges</c:v>
                </c:pt>
                <c:pt idx="6">
                  <c:v>Estab. Expenses BFC</c:v>
                </c:pt>
                <c:pt idx="7">
                  <c:v>Estab. Expenses Building</c:v>
                </c:pt>
              </c:strCache>
            </c:strRef>
          </c:cat>
          <c:val>
            <c:numRef>
              <c:f>ExpenditureRatioChart!$B$2:$I$2</c:f>
              <c:numCache>
                <c:formatCode>#.00,,</c:formatCode>
                <c:ptCount val="8"/>
                <c:pt idx="0">
                  <c:v>335300000</c:v>
                </c:pt>
                <c:pt idx="1">
                  <c:v>3598675000</c:v>
                </c:pt>
                <c:pt idx="2">
                  <c:v>6928000</c:v>
                </c:pt>
                <c:pt idx="3">
                  <c:v>38603241</c:v>
                </c:pt>
                <c:pt idx="4">
                  <c:v>14916000</c:v>
                </c:pt>
                <c:pt idx="5">
                  <c:v>9312000</c:v>
                </c:pt>
                <c:pt idx="6">
                  <c:v>35677392</c:v>
                </c:pt>
                <c:pt idx="7">
                  <c:v>26237223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837-473A-84A8-3D8BC3DC2CF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76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Receipts 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7753314762059229E-2"/>
                  <c:y val="-5.80482697235813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45A-4EFD-9624-E77E010AA223}"/>
                </c:ext>
              </c:extLst>
            </c:dLbl>
            <c:dLbl>
              <c:idx val="1"/>
              <c:layout>
                <c:manualLayout>
                  <c:x val="-3.7835109273851801E-2"/>
                  <c:y val="3.28604172765504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45A-4EFD-9624-E77E010AA223}"/>
                </c:ext>
              </c:extLst>
            </c:dLbl>
            <c:dLbl>
              <c:idx val="4"/>
              <c:layout>
                <c:manualLayout>
                  <c:x val="-6.8071065934439956E-2"/>
                  <c:y val="3.28604172765503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45A-4EFD-9624-E77E010AA223}"/>
                </c:ext>
              </c:extLst>
            </c:dLbl>
            <c:dLbl>
              <c:idx val="5"/>
              <c:layout>
                <c:manualLayout>
                  <c:x val="-5.4208598480725165E-2"/>
                  <c:y val="2.6590852655851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45A-4EFD-9624-E77E010AA2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2020-21</c:v>
                </c:pt>
                <c:pt idx="1">
                  <c:v>2021-22</c:v>
                </c:pt>
                <c:pt idx="2">
                  <c:v>2022-23</c:v>
                </c:pt>
                <c:pt idx="3">
                  <c:v>2023-24</c:v>
                </c:pt>
                <c:pt idx="4">
                  <c:v>2024-25</c:v>
                </c:pt>
                <c:pt idx="5">
                  <c:v>2025-26</c:v>
                </c:pt>
                <c:pt idx="6">
                  <c:v>2026-27</c:v>
                </c:pt>
                <c:pt idx="7">
                  <c:v>2027-28</c:v>
                </c:pt>
                <c:pt idx="8">
                  <c:v>2028-29</c:v>
                </c:pt>
                <c:pt idx="9">
                  <c:v>2029-30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3103</c:v>
                </c:pt>
                <c:pt idx="1">
                  <c:v>2375</c:v>
                </c:pt>
                <c:pt idx="2">
                  <c:v>1255</c:v>
                </c:pt>
                <c:pt idx="3" formatCode="General">
                  <c:v>-47</c:v>
                </c:pt>
                <c:pt idx="4">
                  <c:v>-1730</c:v>
                </c:pt>
                <c:pt idx="5">
                  <c:v>-3530</c:v>
                </c:pt>
                <c:pt idx="6">
                  <c:v>-4997</c:v>
                </c:pt>
                <c:pt idx="7">
                  <c:v>-5562</c:v>
                </c:pt>
                <c:pt idx="8">
                  <c:v>-6440</c:v>
                </c:pt>
                <c:pt idx="9">
                  <c:v>-7217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5A-4EFD-9624-E77E010AA2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Expenditure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7359469856377109E-2"/>
                  <c:y val="6.43180811775328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45A-4EFD-9624-E77E010AA223}"/>
                </c:ext>
              </c:extLst>
            </c:dLbl>
            <c:dLbl>
              <c:idx val="1"/>
              <c:layout>
                <c:manualLayout>
                  <c:x val="-2.9879918484325241E-2"/>
                  <c:y val="-3.28601704432976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45A-4EFD-9624-E77E010AA223}"/>
                </c:ext>
              </c:extLst>
            </c:dLbl>
            <c:dLbl>
              <c:idx val="2"/>
              <c:layout>
                <c:manualLayout>
                  <c:x val="-2.9879918484325287E-2"/>
                  <c:y val="-4.53992996846952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45A-4EFD-9624-E77E010AA223}"/>
                </c:ext>
              </c:extLst>
            </c:dLbl>
            <c:dLbl>
              <c:idx val="3"/>
              <c:layout>
                <c:manualLayout>
                  <c:x val="-3.4920815740221531E-2"/>
                  <c:y val="-3.91297350639964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45A-4EFD-9624-E77E010AA223}"/>
                </c:ext>
              </c:extLst>
            </c:dLbl>
            <c:dLbl>
              <c:idx val="4"/>
              <c:layout>
                <c:manualLayout>
                  <c:x val="-3.2400367112273384E-2"/>
                  <c:y val="-2.97253881329483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45A-4EFD-9624-E77E010AA223}"/>
                </c:ext>
              </c:extLst>
            </c:dLbl>
            <c:dLbl>
              <c:idx val="5"/>
              <c:layout>
                <c:manualLayout>
                  <c:x val="-2.4839021228429046E-2"/>
                  <c:y val="-3.28601704432977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45A-4EFD-9624-E77E010AA223}"/>
                </c:ext>
              </c:extLst>
            </c:dLbl>
            <c:dLbl>
              <c:idx val="6"/>
              <c:layout>
                <c:manualLayout>
                  <c:x val="-2.7359469856377099E-2"/>
                  <c:y val="4.864416962578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45A-4EFD-9624-E77E010AA223}"/>
                </c:ext>
              </c:extLst>
            </c:dLbl>
            <c:dLbl>
              <c:idx val="7"/>
              <c:layout>
                <c:manualLayout>
                  <c:x val="-2.7359469856377005E-2"/>
                  <c:y val="-3.59949527536470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45A-4EFD-9624-E77E010AA223}"/>
                </c:ext>
              </c:extLst>
            </c:dLbl>
            <c:dLbl>
              <c:idx val="8"/>
              <c:layout>
                <c:manualLayout>
                  <c:x val="-2.8619694170351262E-2"/>
                  <c:y val="4.23746050050872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45A-4EFD-9624-E77E010AA223}"/>
                </c:ext>
              </c:extLst>
            </c:dLbl>
            <c:dLbl>
              <c:idx val="9"/>
              <c:layout>
                <c:manualLayout>
                  <c:x val="-2.9879918484325241E-2"/>
                  <c:y val="-3.9129735063996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45A-4EFD-9624-E77E010AA2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2020-21</c:v>
                </c:pt>
                <c:pt idx="1">
                  <c:v>2021-22</c:v>
                </c:pt>
                <c:pt idx="2">
                  <c:v>2022-23</c:v>
                </c:pt>
                <c:pt idx="3">
                  <c:v>2023-24</c:v>
                </c:pt>
                <c:pt idx="4">
                  <c:v>2024-25</c:v>
                </c:pt>
                <c:pt idx="5">
                  <c:v>2025-26</c:v>
                </c:pt>
                <c:pt idx="6">
                  <c:v>2026-27</c:v>
                </c:pt>
                <c:pt idx="7">
                  <c:v>2027-28</c:v>
                </c:pt>
                <c:pt idx="8">
                  <c:v>2028-29</c:v>
                </c:pt>
                <c:pt idx="9">
                  <c:v>2029-30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3767</c:v>
                </c:pt>
                <c:pt idx="1">
                  <c:v>4254</c:v>
                </c:pt>
                <c:pt idx="2">
                  <c:v>4531</c:v>
                </c:pt>
                <c:pt idx="3">
                  <c:v>5003</c:v>
                </c:pt>
                <c:pt idx="4">
                  <c:v>5212</c:v>
                </c:pt>
                <c:pt idx="5">
                  <c:v>5231</c:v>
                </c:pt>
                <c:pt idx="6">
                  <c:v>4446</c:v>
                </c:pt>
                <c:pt idx="7">
                  <c:v>4872</c:v>
                </c:pt>
                <c:pt idx="8">
                  <c:v>4892</c:v>
                </c:pt>
                <c:pt idx="9">
                  <c:v>5096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C45A-4EFD-9624-E77E010AA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4915168"/>
        <c:axId val="985106112"/>
      </c:lineChart>
      <c:catAx>
        <c:axId val="117491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106112"/>
        <c:crosses val="autoZero"/>
        <c:auto val="1"/>
        <c:lblAlgn val="ctr"/>
        <c:lblOffset val="100"/>
        <c:noMultiLvlLbl val="0"/>
      </c:catAx>
      <c:valAx>
        <c:axId val="98510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91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Receipts 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7753314762059229E-2"/>
                  <c:y val="-5.80482697235813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52A-41F3-8C9C-5AEA5D83488C}"/>
                </c:ext>
              </c:extLst>
            </c:dLbl>
            <c:dLbl>
              <c:idx val="1"/>
              <c:layout>
                <c:manualLayout>
                  <c:x val="-3.7835109273851801E-2"/>
                  <c:y val="3.28604172765504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52A-41F3-8C9C-5AEA5D83488C}"/>
                </c:ext>
              </c:extLst>
            </c:dLbl>
            <c:dLbl>
              <c:idx val="4"/>
              <c:layout>
                <c:manualLayout>
                  <c:x val="-1.8922317689451157E-2"/>
                  <c:y val="-5.17787051028825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52A-41F3-8C9C-5AEA5D83488C}"/>
                </c:ext>
              </c:extLst>
            </c:dLbl>
            <c:dLbl>
              <c:idx val="5"/>
              <c:layout>
                <c:manualLayout>
                  <c:x val="-5.4208598480725165E-2"/>
                  <c:y val="2.6590852655851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52A-41F3-8C9C-5AEA5D8348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2020-21</c:v>
                </c:pt>
                <c:pt idx="1">
                  <c:v>2021-22</c:v>
                </c:pt>
                <c:pt idx="2">
                  <c:v>2022-23</c:v>
                </c:pt>
                <c:pt idx="3">
                  <c:v>2023-24</c:v>
                </c:pt>
                <c:pt idx="4">
                  <c:v>2024-25</c:v>
                </c:pt>
                <c:pt idx="5">
                  <c:v>2025-26</c:v>
                </c:pt>
                <c:pt idx="6">
                  <c:v>2026-27</c:v>
                </c:pt>
                <c:pt idx="7">
                  <c:v>2027-28</c:v>
                </c:pt>
                <c:pt idx="8">
                  <c:v>2028-29</c:v>
                </c:pt>
                <c:pt idx="9">
                  <c:v>2029-30</c:v>
                </c:pt>
              </c:strCache>
            </c:strRef>
          </c:cat>
          <c:val>
            <c:numRef>
              <c:f>Sheet1!$B$2:$B$11</c:f>
              <c:numCache>
                <c:formatCode>0</c:formatCode>
                <c:ptCount val="10"/>
                <c:pt idx="0">
                  <c:v>4603</c:v>
                </c:pt>
                <c:pt idx="1">
                  <c:v>3828</c:v>
                </c:pt>
                <c:pt idx="2">
                  <c:v>2603</c:v>
                </c:pt>
                <c:pt idx="3">
                  <c:v>1196</c:v>
                </c:pt>
                <c:pt idx="4">
                  <c:v>-592</c:v>
                </c:pt>
                <c:pt idx="5">
                  <c:v>-2496</c:v>
                </c:pt>
                <c:pt idx="6">
                  <c:v>-4068</c:v>
                </c:pt>
                <c:pt idx="7">
                  <c:v>-4739</c:v>
                </c:pt>
                <c:pt idx="8">
                  <c:v>-5721</c:v>
                </c:pt>
                <c:pt idx="9">
                  <c:v>-6604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2A-41F3-8C9C-5AEA5D8348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Expenditure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7359469856377109E-2"/>
                  <c:y val="6.43180811775328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52A-41F3-8C9C-5AEA5D83488C}"/>
                </c:ext>
              </c:extLst>
            </c:dLbl>
            <c:dLbl>
              <c:idx val="1"/>
              <c:layout>
                <c:manualLayout>
                  <c:x val="-2.9879918484325241E-2"/>
                  <c:y val="-3.28601704432976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52A-41F3-8C9C-5AEA5D83488C}"/>
                </c:ext>
              </c:extLst>
            </c:dLbl>
            <c:dLbl>
              <c:idx val="2"/>
              <c:layout>
                <c:manualLayout>
                  <c:x val="-2.9879918484325287E-2"/>
                  <c:y val="-4.53992996846952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52A-41F3-8C9C-5AEA5D83488C}"/>
                </c:ext>
              </c:extLst>
            </c:dLbl>
            <c:dLbl>
              <c:idx val="3"/>
              <c:layout>
                <c:manualLayout>
                  <c:x val="-3.4920815740221531E-2"/>
                  <c:y val="-3.91297350639964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52A-41F3-8C9C-5AEA5D83488C}"/>
                </c:ext>
              </c:extLst>
            </c:dLbl>
            <c:dLbl>
              <c:idx val="4"/>
              <c:layout>
                <c:manualLayout>
                  <c:x val="-3.2400367112273384E-2"/>
                  <c:y val="-2.97253881329483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52A-41F3-8C9C-5AEA5D83488C}"/>
                </c:ext>
              </c:extLst>
            </c:dLbl>
            <c:dLbl>
              <c:idx val="5"/>
              <c:layout>
                <c:manualLayout>
                  <c:x val="-2.4839021228429046E-2"/>
                  <c:y val="-3.28601704432977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52A-41F3-8C9C-5AEA5D83488C}"/>
                </c:ext>
              </c:extLst>
            </c:dLbl>
            <c:dLbl>
              <c:idx val="6"/>
              <c:layout>
                <c:manualLayout>
                  <c:x val="-2.7359469856377099E-2"/>
                  <c:y val="4.864416962578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52A-41F3-8C9C-5AEA5D83488C}"/>
                </c:ext>
              </c:extLst>
            </c:dLbl>
            <c:dLbl>
              <c:idx val="7"/>
              <c:layout>
                <c:manualLayout>
                  <c:x val="-2.7359469856377005E-2"/>
                  <c:y val="-3.59949527536470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52A-41F3-8C9C-5AEA5D83488C}"/>
                </c:ext>
              </c:extLst>
            </c:dLbl>
            <c:dLbl>
              <c:idx val="8"/>
              <c:layout>
                <c:manualLayout>
                  <c:x val="-2.8619694170351262E-2"/>
                  <c:y val="4.23746050050872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52A-41F3-8C9C-5AEA5D83488C}"/>
                </c:ext>
              </c:extLst>
            </c:dLbl>
            <c:dLbl>
              <c:idx val="9"/>
              <c:layout>
                <c:manualLayout>
                  <c:x val="-2.9879918484325241E-2"/>
                  <c:y val="-3.9129735063996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52A-41F3-8C9C-5AEA5D8348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2020-21</c:v>
                </c:pt>
                <c:pt idx="1">
                  <c:v>2021-22</c:v>
                </c:pt>
                <c:pt idx="2">
                  <c:v>2022-23</c:v>
                </c:pt>
                <c:pt idx="3">
                  <c:v>2023-24</c:v>
                </c:pt>
                <c:pt idx="4">
                  <c:v>2024-25</c:v>
                </c:pt>
                <c:pt idx="5">
                  <c:v>2025-26</c:v>
                </c:pt>
                <c:pt idx="6">
                  <c:v>2026-27</c:v>
                </c:pt>
                <c:pt idx="7">
                  <c:v>2027-28</c:v>
                </c:pt>
                <c:pt idx="8">
                  <c:v>2028-29</c:v>
                </c:pt>
                <c:pt idx="9">
                  <c:v>2029-30</c:v>
                </c:pt>
              </c:strCache>
            </c:strRef>
          </c:cat>
          <c:val>
            <c:numRef>
              <c:f>Sheet1!$C$2:$C$11</c:f>
              <c:numCache>
                <c:formatCode>0</c:formatCode>
                <c:ptCount val="10"/>
                <c:pt idx="0">
                  <c:v>3767</c:v>
                </c:pt>
                <c:pt idx="1">
                  <c:v>4254</c:v>
                </c:pt>
                <c:pt idx="2">
                  <c:v>4531</c:v>
                </c:pt>
                <c:pt idx="3">
                  <c:v>5003</c:v>
                </c:pt>
                <c:pt idx="4">
                  <c:v>5212</c:v>
                </c:pt>
                <c:pt idx="5">
                  <c:v>5231</c:v>
                </c:pt>
                <c:pt idx="6">
                  <c:v>4446</c:v>
                </c:pt>
                <c:pt idx="7">
                  <c:v>4872</c:v>
                </c:pt>
                <c:pt idx="8">
                  <c:v>4892</c:v>
                </c:pt>
                <c:pt idx="9">
                  <c:v>5096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252A-41F3-8C9C-5AEA5D8348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4915168"/>
        <c:axId val="985106112"/>
      </c:lineChart>
      <c:catAx>
        <c:axId val="117491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106112"/>
        <c:crosses val="autoZero"/>
        <c:auto val="1"/>
        <c:lblAlgn val="ctr"/>
        <c:lblOffset val="100"/>
        <c:noMultiLvlLbl val="0"/>
      </c:catAx>
      <c:valAx>
        <c:axId val="98510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91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342" tIns="45671" rIns="91342" bIns="45671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342" tIns="45671" rIns="91342" bIns="45671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30/11/2020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3"/>
            <a:ext cx="2945659" cy="498134"/>
          </a:xfrm>
          <a:prstGeom prst="rect">
            <a:avLst/>
          </a:prstGeom>
        </p:spPr>
        <p:txBody>
          <a:bodyPr vert="horz" lIns="91342" tIns="45671" rIns="91342" bIns="45671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3"/>
            <a:ext cx="2945659" cy="498134"/>
          </a:xfrm>
          <a:prstGeom prst="rect">
            <a:avLst/>
          </a:prstGeom>
        </p:spPr>
        <p:txBody>
          <a:bodyPr vert="horz" lIns="91342" tIns="45671" rIns="91342" bIns="45671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342" tIns="45671" rIns="91342" bIns="45671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342" tIns="45671" rIns="91342" bIns="45671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30/11/2020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42" tIns="45671" rIns="91342" bIns="45671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342" tIns="45671" rIns="91342" bIns="4567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59" cy="498134"/>
          </a:xfrm>
          <a:prstGeom prst="rect">
            <a:avLst/>
          </a:prstGeom>
        </p:spPr>
        <p:txBody>
          <a:bodyPr vert="horz" lIns="91342" tIns="45671" rIns="91342" bIns="45671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59" cy="498134"/>
          </a:xfrm>
          <a:prstGeom prst="rect">
            <a:avLst/>
          </a:prstGeom>
        </p:spPr>
        <p:txBody>
          <a:bodyPr vert="horz" lIns="91342" tIns="45671" rIns="91342" bIns="45671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4203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Receipts of funds from AG is not consistent as reflected in hyperlink.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0116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BFC employees : 	34</a:t>
            </a:r>
          </a:p>
          <a:p>
            <a:r>
              <a:rPr lang="en-US" dirty="0"/>
              <a:t>BF Building Employees : 	16</a:t>
            </a:r>
          </a:p>
          <a:p>
            <a:r>
              <a:rPr lang="en-US" dirty="0"/>
              <a:t>Total		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0406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4195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1 of Funds are those Funds which are contributed by Gazetted officers BS-16 &amp;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3621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Part 2 of Funds are those Funds which are contributed by Non-Gazetted officers BS-1 to BS-15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2189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BS-01 : 566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REVENUE &amp; ESTATE DEPARTMENT</a:t>
            </a:r>
            <a:r>
              <a:rPr lang="en-US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	     346 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ADMINISTRATION OF JUSTICE</a:t>
            </a:r>
            <a:r>
              <a:rPr lang="en-US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	       15 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HEALTH</a:t>
            </a:r>
            <a:r>
              <a:rPr lang="en-US" sz="2800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			151 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IRRIGATION</a:t>
            </a:r>
            <a:r>
              <a:rPr lang="en-US" sz="2800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			  10 </a:t>
            </a:r>
          </a:p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TECHNICAL EDUCATION AND MANPOWER</a:t>
            </a:r>
            <a:r>
              <a:rPr lang="en-GB" sz="2800" dirty="0"/>
              <a:t>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2 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RELIEF REHABILITATION AND SETTLEMENT</a:t>
            </a:r>
            <a:r>
              <a:rPr lang="en-GB" sz="2800" dirty="0"/>
              <a:t>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42 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BS-02 : 219</a:t>
            </a:r>
          </a:p>
          <a:p>
            <a:endParaRPr lang="en-US" dirty="0"/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HEALTH</a:t>
            </a:r>
            <a:r>
              <a:rPr lang="en-US" sz="2800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  96 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FISHERIES</a:t>
            </a:r>
            <a:r>
              <a:rPr lang="en-US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2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IRRIGATION</a:t>
            </a:r>
            <a:r>
              <a:rPr lang="en-US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78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TECHNICAL EDUCATION AND MANPOWER</a:t>
            </a:r>
            <a:r>
              <a:rPr lang="en-US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4480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8018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794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002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2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4580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0538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9524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877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2021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821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1497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868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Investment at the end of FY (30 Jun)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09124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67466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514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69647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69793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6526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733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91190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3130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98165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70762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8135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99846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3399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17549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72168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28736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2474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84594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3825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08451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38531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681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6016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213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+mj-lt"/>
              </a:rPr>
              <a:t>Lump Sum Grant (Inservice Death Grant)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+mj-lt"/>
              </a:rPr>
              <a:t>Monthly Grant (For Widows &amp; Invalid) For 15 </a:t>
            </a:r>
            <a:r>
              <a:rPr lang="en-GB" sz="1200" b="1" dirty="0" err="1">
                <a:latin typeface="+mj-lt"/>
              </a:rPr>
              <a:t>YeaPKR</a:t>
            </a:r>
            <a:endParaRPr lang="en-GB" sz="1200" b="1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08096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63800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4334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967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51927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41172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8065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5101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76341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4812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762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39456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2859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43482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86559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6187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6627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1611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4355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03702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475895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6497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060305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1982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816529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09272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82198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80669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232799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32841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10341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66637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215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155448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7182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92084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853913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2085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03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sz="14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sz="14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sz="14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sz="14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sz="14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sz="14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sz="14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  <p:transition spd="med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  <p:transition spd="med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  <p:transition spd="med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  <p:transition spd="med"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  <p:transition spd="med"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  <p:transition spd="med">
    <p:wip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  <p:transition spd="med">
    <p:wip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  <p:transition spd="med">
    <p:wip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  <p:transition spd="med">
    <p:wip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  <p:transition spd="med">
    <p:wip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  <p:transition spd="med">
    <p:wip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  <p:transition spd="med">
    <p:wip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  <p:transition spd="med">
    <p:wip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  <p:transition spd="med">
    <p:wip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  <p:transition spd="med">
    <p:wip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  <p:transition spd="med">
    <p:wip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  <p:transition spd="med">
    <p:wip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transition spd="med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jpeg"/><Relationship Id="rId7" Type="http://schemas.openxmlformats.org/officeDocument/2006/relationships/slide" Target="slide2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4.xml"/><Relationship Id="rId5" Type="http://schemas.openxmlformats.org/officeDocument/2006/relationships/slide" Target="slide31.xml"/><Relationship Id="rId4" Type="http://schemas.openxmlformats.org/officeDocument/2006/relationships/slide" Target="slide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1.xml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1.xml"/><Relationship Id="rId4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1.xml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1.xml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4" Type="http://schemas.openxmlformats.org/officeDocument/2006/relationships/slide" Target="slid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4" Type="http://schemas.openxmlformats.org/officeDocument/2006/relationships/slide" Target="slid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1.xml"/><Relationship Id="rId4" Type="http://schemas.openxmlformats.org/officeDocument/2006/relationships/slide" Target="slide6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1.xml"/><Relationship Id="rId4" Type="http://schemas.openxmlformats.org/officeDocument/2006/relationships/slide" Target="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1.xml"/><Relationship Id="rId5" Type="http://schemas.openxmlformats.org/officeDocument/2006/relationships/slide" Target="slide14.xml"/><Relationship Id="rId4" Type="http://schemas.openxmlformats.org/officeDocument/2006/relationships/slide" Target="slide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slide" Target="slide1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6" Type="http://schemas.openxmlformats.org/officeDocument/2006/relationships/slide" Target="slide25.xml"/><Relationship Id="rId5" Type="http://schemas.openxmlformats.org/officeDocument/2006/relationships/slide" Target="slide14.xml"/><Relationship Id="rId4" Type="http://schemas.openxmlformats.org/officeDocument/2006/relationships/slide" Target="slide7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slide" Target="slide1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6" Type="http://schemas.openxmlformats.org/officeDocument/2006/relationships/slide" Target="slide77.xml"/><Relationship Id="rId5" Type="http://schemas.openxmlformats.org/officeDocument/2006/relationships/slide" Target="slide14.xml"/><Relationship Id="rId4" Type="http://schemas.openxmlformats.org/officeDocument/2006/relationships/slide" Target="slid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1.xml"/><Relationship Id="rId5" Type="http://schemas.openxmlformats.org/officeDocument/2006/relationships/slide" Target="slide14.xml"/><Relationship Id="rId4" Type="http://schemas.openxmlformats.org/officeDocument/2006/relationships/slide" Target="slide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1.xml"/><Relationship Id="rId5" Type="http://schemas.openxmlformats.org/officeDocument/2006/relationships/slide" Target="slide77.xml"/><Relationship Id="rId4" Type="http://schemas.openxmlformats.org/officeDocument/2006/relationships/slide" Target="slide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11.xml"/><Relationship Id="rId4" Type="http://schemas.openxmlformats.org/officeDocument/2006/relationships/slide" Target="slide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11.xml"/><Relationship Id="rId4" Type="http://schemas.openxmlformats.org/officeDocument/2006/relationships/slide" Target="slide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11.xml"/><Relationship Id="rId4" Type="http://schemas.openxmlformats.org/officeDocument/2006/relationships/slide" Target="slide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11.xml"/><Relationship Id="rId4" Type="http://schemas.openxmlformats.org/officeDocument/2006/relationships/slide" Target="slide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jpeg"/><Relationship Id="rId7" Type="http://schemas.openxmlformats.org/officeDocument/2006/relationships/slide" Target="slide7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1.xml"/><Relationship Id="rId5" Type="http://schemas.openxmlformats.org/officeDocument/2006/relationships/slide" Target="slide24.xml"/><Relationship Id="rId4" Type="http://schemas.openxmlformats.org/officeDocument/2006/relationships/slide" Target="slide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1.xml"/><Relationship Id="rId5" Type="http://schemas.openxmlformats.org/officeDocument/2006/relationships/slide" Target="slide24.xml"/><Relationship Id="rId4" Type="http://schemas.openxmlformats.org/officeDocument/2006/relationships/slide" Target="slide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1.xml"/><Relationship Id="rId5" Type="http://schemas.openxmlformats.org/officeDocument/2006/relationships/slide" Target="slide24.xml"/><Relationship Id="rId4" Type="http://schemas.openxmlformats.org/officeDocument/2006/relationships/slide" Target="slide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3.jpeg"/><Relationship Id="rId7" Type="http://schemas.openxmlformats.org/officeDocument/2006/relationships/slide" Target="slide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7.xml"/><Relationship Id="rId5" Type="http://schemas.openxmlformats.org/officeDocument/2006/relationships/slide" Target="slide21.xml"/><Relationship Id="rId10" Type="http://schemas.openxmlformats.org/officeDocument/2006/relationships/slide" Target="slide11.xml"/><Relationship Id="rId4" Type="http://schemas.openxmlformats.org/officeDocument/2006/relationships/slide" Target="slide16.xml"/><Relationship Id="rId9" Type="http://schemas.openxmlformats.org/officeDocument/2006/relationships/slide" Target="slide2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slide" Target="slide1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11.xml"/><Relationship Id="rId4" Type="http://schemas.openxmlformats.org/officeDocument/2006/relationships/slide" Target="slide15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3.jpeg"/><Relationship Id="rId7" Type="http://schemas.openxmlformats.org/officeDocument/2006/relationships/slide" Target="slide35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4.xml"/><Relationship Id="rId5" Type="http://schemas.openxmlformats.org/officeDocument/2006/relationships/slide" Target="slide32.xml"/><Relationship Id="rId4" Type="http://schemas.openxmlformats.org/officeDocument/2006/relationships/slide" Target="slide33.xml"/><Relationship Id="rId9" Type="http://schemas.openxmlformats.org/officeDocument/2006/relationships/slide" Target="slide1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9.xml"/><Relationship Id="rId5" Type="http://schemas.openxmlformats.org/officeDocument/2006/relationships/slide" Target="slide4.xml"/><Relationship Id="rId4" Type="http://schemas.openxmlformats.org/officeDocument/2006/relationships/slide" Target="slide11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jpeg"/><Relationship Id="rId7" Type="http://schemas.openxmlformats.org/officeDocument/2006/relationships/slide" Target="slide77.xml"/><Relationship Id="rId12" Type="http://schemas.openxmlformats.org/officeDocument/2006/relationships/slide" Target="slide42.xm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11" Type="http://schemas.openxmlformats.org/officeDocument/2006/relationships/slide" Target="slide41.xml"/><Relationship Id="rId5" Type="http://schemas.openxmlformats.org/officeDocument/2006/relationships/slide" Target="slide38.xml"/><Relationship Id="rId10" Type="http://schemas.openxmlformats.org/officeDocument/2006/relationships/slide" Target="slide40.xml"/><Relationship Id="rId4" Type="http://schemas.openxmlformats.org/officeDocument/2006/relationships/slide" Target="slide36.xml"/><Relationship Id="rId9" Type="http://schemas.openxmlformats.org/officeDocument/2006/relationships/slide" Target="slide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9.xml"/><Relationship Id="rId3" Type="http://schemas.openxmlformats.org/officeDocument/2006/relationships/image" Target="../media/image3.jpeg"/><Relationship Id="rId7" Type="http://schemas.openxmlformats.org/officeDocument/2006/relationships/slide" Target="slide5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slide" Target="slide49.xml"/><Relationship Id="rId5" Type="http://schemas.openxmlformats.org/officeDocument/2006/relationships/slide" Target="slide43.xml"/><Relationship Id="rId10" Type="http://schemas.openxmlformats.org/officeDocument/2006/relationships/slide" Target="slide11.xml"/><Relationship Id="rId4" Type="http://schemas.openxmlformats.org/officeDocument/2006/relationships/slide" Target="slide13.xml"/><Relationship Id="rId9" Type="http://schemas.openxmlformats.org/officeDocument/2006/relationships/slide" Target="slide6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9.xml"/><Relationship Id="rId6" Type="http://schemas.openxmlformats.org/officeDocument/2006/relationships/slide" Target="slide26.xml"/><Relationship Id="rId5" Type="http://schemas.openxmlformats.org/officeDocument/2006/relationships/slide" Target="slide11.xml"/><Relationship Id="rId4" Type="http://schemas.openxmlformats.org/officeDocument/2006/relationships/slide" Target="slide1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slide" Target="slide27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9.xml"/><Relationship Id="rId6" Type="http://schemas.openxmlformats.org/officeDocument/2006/relationships/chart" Target="../charts/chart6.xml"/><Relationship Id="rId5" Type="http://schemas.openxmlformats.org/officeDocument/2006/relationships/slide" Target="slide11.xml"/><Relationship Id="rId4" Type="http://schemas.openxmlformats.org/officeDocument/2006/relationships/slide" Target="slide1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3.xml"/><Relationship Id="rId5" Type="http://schemas.openxmlformats.org/officeDocument/2006/relationships/slide" Target="slide11.xml"/><Relationship Id="rId4" Type="http://schemas.openxmlformats.org/officeDocument/2006/relationships/slide" Target="slide1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9.xml"/><Relationship Id="rId5" Type="http://schemas.openxmlformats.org/officeDocument/2006/relationships/slide" Target="slide23.xml"/><Relationship Id="rId4" Type="http://schemas.openxmlformats.org/officeDocument/2006/relationships/slide" Target="slide1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9.xml"/><Relationship Id="rId5" Type="http://schemas.openxmlformats.org/officeDocument/2006/relationships/slide" Target="slide23.xml"/><Relationship Id="rId4" Type="http://schemas.openxmlformats.org/officeDocument/2006/relationships/slide" Target="slide1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9.xml"/><Relationship Id="rId5" Type="http://schemas.openxmlformats.org/officeDocument/2006/relationships/slide" Target="slide23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4.xml"/><Relationship Id="rId5" Type="http://schemas.openxmlformats.org/officeDocument/2006/relationships/slide" Target="slide22.xml"/><Relationship Id="rId4" Type="http://schemas.openxmlformats.org/officeDocument/2006/relationships/slide" Target="slide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809" y="3048000"/>
            <a:ext cx="58643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2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9A0C2333-49F9-4696-B8F7-1FDB52496156}"/>
              </a:ext>
            </a:extLst>
          </p:cNvPr>
          <p:cNvSpPr txBox="1">
            <a:spLocks/>
          </p:cNvSpPr>
          <p:nvPr/>
        </p:nvSpPr>
        <p:spPr>
          <a:xfrm>
            <a:off x="228600" y="6267450"/>
            <a:ext cx="11430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SKIP TO AGENDA</a:t>
            </a:r>
            <a:endParaRPr lang="en-US" sz="1400" dirty="0"/>
          </a:p>
        </p:txBody>
      </p:sp>
      <p:sp>
        <p:nvSpPr>
          <p:cNvPr id="3" name="Text Placeholder 119">
            <a:extLst>
              <a:ext uri="{FF2B5EF4-FFF2-40B4-BE49-F238E27FC236}">
                <a16:creationId xmlns:a16="http://schemas.microsoft.com/office/drawing/2014/main" id="{1F66DF96-464E-4BAC-BE46-A5AAFF89B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92871" y="656891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90091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1 - Confirmations / approvals (ACCOUNTS OF 2019-20)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9525001" cy="493981"/>
          </a:xfrm>
        </p:spPr>
        <p:txBody>
          <a:bodyPr/>
          <a:lstStyle/>
          <a:p>
            <a:r>
              <a:rPr lang="en-GB" sz="2900" dirty="0"/>
              <a:t>L - Actual Receipts 		     M. Actual Expenditures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091BA2-CD00-4880-8BFC-90BD588E1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77407"/>
              </p:ext>
            </p:extLst>
          </p:nvPr>
        </p:nvGraphicFramePr>
        <p:xfrm>
          <a:off x="220462" y="2278441"/>
          <a:ext cx="4826318" cy="256032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3454718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03379421"/>
                    </a:ext>
                  </a:extLst>
                </a:gridCol>
              </a:tblGrid>
              <a:tr h="41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Opening Balance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213</a:t>
                      </a:r>
                      <a:endPara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41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Subscription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2,571</a:t>
                      </a:r>
                      <a:endPara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41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Other Receipts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275</a:t>
                      </a:r>
                      <a:endPara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41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Total Inflow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3,059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</a:tbl>
          </a:graphicData>
        </a:graphic>
      </p:graphicFrame>
      <p:sp>
        <p:nvSpPr>
          <p:cNvPr id="7" name="Slide Number Placeholder 2">
            <a:hlinkClick r:id="rId6" action="ppaction://hlinksldjump"/>
            <a:extLst>
              <a:ext uri="{FF2B5EF4-FFF2-40B4-BE49-F238E27FC236}">
                <a16:creationId xmlns:a16="http://schemas.microsoft.com/office/drawing/2014/main" id="{76AE51EF-3102-4649-B6B8-08160336D6EC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6" action="ppaction://hlinksldjump"/>
              </a:rPr>
              <a:t>TOC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8FD09F65-AE8F-42B2-BB22-1BB1686F3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9E3359-4344-4E1E-BBE5-0A081A59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952861"/>
              </p:ext>
            </p:extLst>
          </p:nvPr>
        </p:nvGraphicFramePr>
        <p:xfrm>
          <a:off x="5181600" y="2282726"/>
          <a:ext cx="6906842" cy="448056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5222304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1684538">
                  <a:extLst>
                    <a:ext uri="{9D8B030D-6E8A-4147-A177-3AD203B41FA5}">
                      <a16:colId xmlns:a16="http://schemas.microsoft.com/office/drawing/2014/main" val="1302625363"/>
                    </a:ext>
                  </a:extLst>
                </a:gridCol>
              </a:tblGrid>
              <a:tr h="495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Lump Sum Grant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335</a:t>
                      </a:r>
                      <a:endParaRPr kumimoji="0" lang="en-US" sz="36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495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Retirement Grant + Liability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3,598</a:t>
                      </a:r>
                      <a:endParaRPr kumimoji="0" lang="en-US" sz="36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495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Merit Scholarship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7</a:t>
                      </a:r>
                      <a:endParaRPr kumimoji="0" lang="en-US" sz="36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495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Monthly Grant (Deceased)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39</a:t>
                      </a:r>
                      <a:endParaRPr kumimoji="0" lang="en-US" sz="36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2767865854"/>
                  </a:ext>
                </a:extLst>
              </a:tr>
              <a:tr h="495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Monthly Grant (Invalided)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15</a:t>
                      </a:r>
                      <a:endParaRPr kumimoji="0" lang="en-US" sz="36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495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Funeral Charges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9</a:t>
                      </a:r>
                      <a:endParaRPr kumimoji="0" lang="en-US" sz="36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1137210927"/>
                  </a:ext>
                </a:extLst>
              </a:tr>
              <a:tr h="495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Establishment Expenses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57300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62</a:t>
                      </a:r>
                      <a:endParaRPr kumimoji="0" lang="en-US" sz="36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979107"/>
                  </a:ext>
                </a:extLst>
              </a:tr>
              <a:tr h="577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Total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57300" algn="r"/>
                        </a:tabLst>
                        <a:defRPr/>
                      </a:pPr>
                      <a:r>
                        <a:rPr kumimoji="0" lang="en-GB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	4,065</a:t>
                      </a: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9F0489-829F-44D5-9E51-06404234B63C}"/>
              </a:ext>
            </a:extLst>
          </p:cNvPr>
          <p:cNvSpPr txBox="1"/>
          <p:nvPr/>
        </p:nvSpPr>
        <p:spPr>
          <a:xfrm>
            <a:off x="479520" y="5334000"/>
            <a:ext cx="4147289" cy="646331"/>
          </a:xfrm>
          <a:prstGeom prst="rect">
            <a:avLst/>
          </a:prstGeom>
          <a:noFill/>
          <a:ln w="57150" cmpd="dbl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Deficit : 1,006 Million</a:t>
            </a:r>
          </a:p>
        </p:txBody>
      </p:sp>
      <p:sp>
        <p:nvSpPr>
          <p:cNvPr id="8" name="Slide Number Placeholder 2">
            <a:hlinkClick r:id="rId7" action="ppaction://hlinksldjump"/>
            <a:extLst>
              <a:ext uri="{FF2B5EF4-FFF2-40B4-BE49-F238E27FC236}">
                <a16:creationId xmlns:a16="http://schemas.microsoft.com/office/drawing/2014/main" id="{054AF76E-D41D-48C2-A9CC-7E2A16382644}"/>
              </a:ext>
            </a:extLst>
          </p:cNvPr>
          <p:cNvSpPr txBox="1">
            <a:spLocks/>
          </p:cNvSpPr>
          <p:nvPr/>
        </p:nvSpPr>
        <p:spPr>
          <a:xfrm>
            <a:off x="3168612" y="6327648"/>
            <a:ext cx="869987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7" action="ppaction://hlinksldjump"/>
              </a:rPr>
              <a:t>Budget POS</a:t>
            </a:r>
            <a:endParaRPr lang="en-US" sz="1400" dirty="0"/>
          </a:p>
        </p:txBody>
      </p:sp>
      <p:sp>
        <p:nvSpPr>
          <p:cNvPr id="11" name="Text Placeholder 119">
            <a:extLst>
              <a:ext uri="{FF2B5EF4-FFF2-40B4-BE49-F238E27FC236}">
                <a16:creationId xmlns:a16="http://schemas.microsoft.com/office/drawing/2014/main" id="{F870DF74-4214-4AE5-A3FB-9D6DB34F2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32884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5148A-6A46-42A2-BEA4-77E5263D224D}"/>
              </a:ext>
            </a:extLst>
          </p:cNvPr>
          <p:cNvSpPr txBox="1"/>
          <p:nvPr/>
        </p:nvSpPr>
        <p:spPr>
          <a:xfrm>
            <a:off x="10134600" y="1770271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(PKR in Million)</a:t>
            </a:r>
          </a:p>
        </p:txBody>
      </p:sp>
      <p:sp>
        <p:nvSpPr>
          <p:cNvPr id="13" name="Slide Number Placeholder 2">
            <a:hlinkClick r:id="rId8" action="ppaction://hlinksldjump"/>
            <a:extLst>
              <a:ext uri="{FF2B5EF4-FFF2-40B4-BE49-F238E27FC236}">
                <a16:creationId xmlns:a16="http://schemas.microsoft.com/office/drawing/2014/main" id="{AFE67D8B-54A5-47F4-B3C1-24C92837BAA3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8" action="ppaction://hlinksldjump"/>
              </a:rPr>
              <a:t>M-TOC</a:t>
            </a:r>
            <a:endParaRPr lang="en-US" sz="1400" dirty="0"/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C1B95A4D-8060-4DAE-B2A1-3EE5D4BD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2A4F0B23-2EAA-4052-B247-C79D26C1F7DC}"/>
              </a:ext>
            </a:extLst>
          </p:cNvPr>
          <p:cNvSpPr txBox="1">
            <a:spLocks/>
          </p:cNvSpPr>
          <p:nvPr/>
        </p:nvSpPr>
        <p:spPr>
          <a:xfrm>
            <a:off x="10972800" y="274320"/>
            <a:ext cx="1049445" cy="33528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PAGE 3-4</a:t>
            </a:r>
          </a:p>
        </p:txBody>
      </p:sp>
    </p:spTree>
    <p:extLst>
      <p:ext uri="{BB962C8B-B14F-4D97-AF65-F5344CB8AC3E}">
        <p14:creationId xmlns:p14="http://schemas.microsoft.com/office/powerpoint/2010/main" val="3071659181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1 - Confirmations / approvals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9220201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P – BFC and BF Building Rev. BE 2019-20 &amp; BE 2020-21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091BA2-CD00-4880-8BFC-90BD588E1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006564"/>
              </p:ext>
            </p:extLst>
          </p:nvPr>
        </p:nvGraphicFramePr>
        <p:xfrm>
          <a:off x="693060" y="2643367"/>
          <a:ext cx="10134600" cy="177623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71802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8168731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22876904"/>
                    </a:ext>
                  </a:extLst>
                </a:gridCol>
                <a:gridCol w="2743198">
                  <a:extLst>
                    <a:ext uri="{9D8B030D-6E8A-4147-A177-3AD203B41FA5}">
                      <a16:colId xmlns:a16="http://schemas.microsoft.com/office/drawing/2014/main" val="2303073980"/>
                    </a:ext>
                  </a:extLst>
                </a:gridCol>
              </a:tblGrid>
              <a:tr h="28271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Benevolent Fund Cell Expenses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72445537"/>
                  </a:ext>
                </a:extLst>
              </a:tr>
              <a:tr h="820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Budget Estimates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Revised Esti.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Budget Estimate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2020-21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6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4960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43.312</a:t>
                      </a:r>
                      <a:endParaRPr kumimoji="0" lang="en-US" sz="28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41.398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1.914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46.190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</a:tbl>
          </a:graphicData>
        </a:graphic>
      </p:graphicFrame>
      <p:sp>
        <p:nvSpPr>
          <p:cNvPr id="21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ABD28CE2-E60E-4081-89C7-3AA21D6F3DB8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TOC</a:t>
            </a:r>
            <a:endParaRPr lang="en-US" sz="1400" dirty="0"/>
          </a:p>
        </p:txBody>
      </p:sp>
      <p:sp>
        <p:nvSpPr>
          <p:cNvPr id="23" name="Text Placeholder 119">
            <a:extLst>
              <a:ext uri="{FF2B5EF4-FFF2-40B4-BE49-F238E27FC236}">
                <a16:creationId xmlns:a16="http://schemas.microsoft.com/office/drawing/2014/main" id="{F90E257E-E37B-4510-BBEE-F9CA85F81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BAADEE-CAE8-4AE9-BFDD-C227C571C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08165"/>
              </p:ext>
            </p:extLst>
          </p:nvPr>
        </p:nvGraphicFramePr>
        <p:xfrm>
          <a:off x="693060" y="4766785"/>
          <a:ext cx="10134600" cy="8720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71802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8168731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22876904"/>
                    </a:ext>
                  </a:extLst>
                </a:gridCol>
                <a:gridCol w="2743198">
                  <a:extLst>
                    <a:ext uri="{9D8B030D-6E8A-4147-A177-3AD203B41FA5}">
                      <a16:colId xmlns:a16="http://schemas.microsoft.com/office/drawing/2014/main" val="2303073980"/>
                    </a:ext>
                  </a:extLst>
                </a:gridCol>
              </a:tblGrid>
              <a:tr h="762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Benevolent Fund Building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445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25.162</a:t>
                      </a:r>
                      <a:endParaRPr kumimoji="0" lang="en-US" sz="28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20.467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4.695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6.090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</a:tbl>
          </a:graphicData>
        </a:graphic>
      </p:graphicFrame>
      <p:sp>
        <p:nvSpPr>
          <p:cNvPr id="7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E157239D-B3B9-4300-9D88-A988C89B4469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5915CBB1-51E6-49DB-A90F-BE4B07AF4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0FAEB-2E02-4FD3-AEE8-C745EFDD2522}"/>
              </a:ext>
            </a:extLst>
          </p:cNvPr>
          <p:cNvSpPr txBox="1"/>
          <p:nvPr/>
        </p:nvSpPr>
        <p:spPr>
          <a:xfrm>
            <a:off x="8686800" y="2266890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(PKR in Million)</a:t>
            </a:r>
          </a:p>
        </p:txBody>
      </p:sp>
      <p:sp>
        <p:nvSpPr>
          <p:cNvPr id="14" name="Slide Number Placeholder 2">
            <a:hlinkClick r:id="" action="ppaction://noaction"/>
            <a:extLst>
              <a:ext uri="{FF2B5EF4-FFF2-40B4-BE49-F238E27FC236}">
                <a16:creationId xmlns:a16="http://schemas.microsoft.com/office/drawing/2014/main" id="{AE23FEA2-D088-4BAC-BE0C-56FF4054006D}"/>
              </a:ext>
            </a:extLst>
          </p:cNvPr>
          <p:cNvSpPr txBox="1">
            <a:spLocks/>
          </p:cNvSpPr>
          <p:nvPr/>
        </p:nvSpPr>
        <p:spPr>
          <a:xfrm>
            <a:off x="4120337" y="6327648"/>
            <a:ext cx="869987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" action="ppaction://noaction"/>
              </a:rPr>
              <a:t>Minutes</a:t>
            </a:r>
            <a:endParaRPr lang="en-US" sz="1400" dirty="0"/>
          </a:p>
        </p:txBody>
      </p:sp>
      <p:sp>
        <p:nvSpPr>
          <p:cNvPr id="15" name="Text Placeholder 119">
            <a:extLst>
              <a:ext uri="{FF2B5EF4-FFF2-40B4-BE49-F238E27FC236}">
                <a16:creationId xmlns:a16="http://schemas.microsoft.com/office/drawing/2014/main" id="{B35F8BC4-A151-4FEA-B760-FA6713F29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4184609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B98AB39-AF16-437D-941F-E5A543E4F9C9}"/>
              </a:ext>
            </a:extLst>
          </p:cNvPr>
          <p:cNvSpPr txBox="1">
            <a:spLocks/>
          </p:cNvSpPr>
          <p:nvPr/>
        </p:nvSpPr>
        <p:spPr>
          <a:xfrm>
            <a:off x="11049000" y="351065"/>
            <a:ext cx="973245" cy="33528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PAGE 72-84</a:t>
            </a:r>
          </a:p>
        </p:txBody>
      </p:sp>
    </p:spTree>
    <p:extLst>
      <p:ext uri="{BB962C8B-B14F-4D97-AF65-F5344CB8AC3E}">
        <p14:creationId xmlns:p14="http://schemas.microsoft.com/office/powerpoint/2010/main" val="1768021267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ATTACHMENTS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06516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BENEVOLENT FUND (BF)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COMPOSITION &amp; POWERS OF BOM (GAZETTED)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52090CB4-6296-4974-A7E5-DE01879427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0401" y="2325149"/>
            <a:ext cx="10176931" cy="28564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Chief Secretary, Khyber Pakhtunkhwa.	Chairman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Senior Member, Board of Revenue, Khyber Pakhtunkhwa.	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Secretaries to Government of Khyber Pakhtunkhwa:</a:t>
            </a:r>
          </a:p>
          <a:p>
            <a:pPr lvl="1"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Establishment</a:t>
            </a:r>
          </a:p>
          <a:p>
            <a:pPr lvl="1"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Finance	</a:t>
            </a:r>
          </a:p>
          <a:p>
            <a:pPr lvl="1"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Higher Education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</a:p>
          <a:p>
            <a:pPr lvl="1"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C&amp;W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Presidents, Officers Association, Civil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Sectt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endParaRPr lang="en-US" sz="1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231775" algn="l"/>
                <a:tab pos="73152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Accountant General, Khyber Pakhtunkhwa 	Co-opted Member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231775" algn="l"/>
                <a:tab pos="7315200" algn="l"/>
              </a:tabLst>
            </a:pPr>
            <a:endParaRPr lang="en-US" b="1" dirty="0">
              <a:latin typeface="+mj-lt"/>
            </a:endParaRP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7AF41723-3BDF-4A77-9730-81007CBE53F2}"/>
              </a:ext>
            </a:extLst>
          </p:cNvPr>
          <p:cNvSpPr txBox="1">
            <a:spLocks/>
          </p:cNvSpPr>
          <p:nvPr/>
        </p:nvSpPr>
        <p:spPr>
          <a:xfrm>
            <a:off x="693060" y="4983341"/>
            <a:ext cx="10176931" cy="1417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7315200" algn="l"/>
              </a:tabLst>
            </a:pPr>
            <a:r>
              <a:rPr lang="en-GB" b="1" u="sng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Powers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Management of Part-I of Fund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Investment of Money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Disbursement of moneys</a:t>
            </a:r>
          </a:p>
        </p:txBody>
      </p:sp>
      <p:sp>
        <p:nvSpPr>
          <p:cNvPr id="9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FB4D5B60-3269-4D71-8894-893A847DAE07}"/>
              </a:ext>
            </a:extLst>
          </p:cNvPr>
          <p:cNvSpPr txBox="1">
            <a:spLocks/>
          </p:cNvSpPr>
          <p:nvPr/>
        </p:nvSpPr>
        <p:spPr>
          <a:xfrm>
            <a:off x="35052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BACK</a:t>
            </a:r>
            <a:endParaRPr lang="en-US" sz="1400" dirty="0"/>
          </a:p>
        </p:txBody>
      </p:sp>
      <p:sp>
        <p:nvSpPr>
          <p:cNvPr id="16" name="Text Placeholder 119">
            <a:extLst>
              <a:ext uri="{FF2B5EF4-FFF2-40B4-BE49-F238E27FC236}">
                <a16:creationId xmlns:a16="http://schemas.microsoft.com/office/drawing/2014/main" id="{F57DEC3E-19EA-49C2-858C-5FB362667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5694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4FA18B08-0616-4617-9992-5400B8AEA069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D31982C3-E4F3-41BB-9413-C974D5A69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DE9D6-7F49-436C-A4D6-54A26C754303}"/>
              </a:ext>
            </a:extLst>
          </p:cNvPr>
          <p:cNvSpPr txBox="1"/>
          <p:nvPr/>
        </p:nvSpPr>
        <p:spPr>
          <a:xfrm>
            <a:off x="4372428" y="3163157"/>
            <a:ext cx="2741776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7663" lvl="1" indent="-23177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47663" algn="l"/>
                <a:tab pos="7315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Administration</a:t>
            </a:r>
          </a:p>
          <a:p>
            <a:pPr marL="347663" lvl="1" indent="-231775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47663" algn="l"/>
                <a:tab pos="73152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Law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7663" lvl="1" indent="-231775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47663" algn="l"/>
                <a:tab pos="73152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E&amp;SE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7663" lvl="1" indent="-231775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47663" algn="l"/>
                <a:tab pos="73152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Benevolent Fund Cell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9B9CC41B-89DA-4C4A-959F-65804C425980}"/>
              </a:ext>
            </a:extLst>
          </p:cNvPr>
          <p:cNvSpPr/>
          <p:nvPr/>
        </p:nvSpPr>
        <p:spPr>
          <a:xfrm>
            <a:off x="7639989" y="2729923"/>
            <a:ext cx="56211" cy="16267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95FB3-77CA-488F-9094-CE317E54EC36}"/>
              </a:ext>
            </a:extLst>
          </p:cNvPr>
          <p:cNvSpPr txBox="1"/>
          <p:nvPr/>
        </p:nvSpPr>
        <p:spPr>
          <a:xfrm>
            <a:off x="8077200" y="3455769"/>
            <a:ext cx="125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Members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442931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BENEVOLENT FUND (BF)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COMPOSITION &amp; POWERS OF BOM (NON-GAZETTED)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52090CB4-6296-4974-A7E5-DE01879427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0401" y="2248751"/>
            <a:ext cx="8712200" cy="25176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Chief Secretary, Khyber Pakhtunkhwa.	Chairman 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7315200" algn="l"/>
              </a:tabLst>
            </a:pPr>
            <a:endParaRPr lang="en-US" sz="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Secretaries to Government of Khyber Pakhtunkhwa: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Establishment	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Benevolent Fund Cell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7315200" algn="l"/>
              </a:tabLst>
            </a:pPr>
            <a:endParaRPr lang="en-GB" sz="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Presidents, Suptd:, Asstt: &amp; Clerks Association, Civil Sectt.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President, Class-IV Employees Association, Civil Sectt.	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E10A46F-5FB0-46FD-897F-1CB2C223DC55}"/>
              </a:ext>
            </a:extLst>
          </p:cNvPr>
          <p:cNvSpPr txBox="1">
            <a:spLocks/>
          </p:cNvSpPr>
          <p:nvPr/>
        </p:nvSpPr>
        <p:spPr>
          <a:xfrm>
            <a:off x="660400" y="4942113"/>
            <a:ext cx="10176931" cy="130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7315200" algn="l"/>
              </a:tabLst>
            </a:pPr>
            <a:r>
              <a:rPr lang="en-GB" b="1" u="sng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Powers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Management of Part-II of Fund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Disbursement of moneys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Budget allocations to the District Board of Management.</a:t>
            </a:r>
            <a:endParaRPr lang="en-US" b="1" dirty="0">
              <a:latin typeface="+mj-lt"/>
            </a:endParaRPr>
          </a:p>
        </p:txBody>
      </p:sp>
      <p:sp>
        <p:nvSpPr>
          <p:cNvPr id="8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1C4E6533-E245-42EF-AB2D-0FA4ACA833C7}"/>
              </a:ext>
            </a:extLst>
          </p:cNvPr>
          <p:cNvSpPr txBox="1">
            <a:spLocks/>
          </p:cNvSpPr>
          <p:nvPr/>
        </p:nvSpPr>
        <p:spPr>
          <a:xfrm>
            <a:off x="3581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7AB0A8E3-4AA6-4D24-A776-39C4D7567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645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E4B76858-9D42-48C9-8371-C28F63758029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95F931E7-A195-47D3-AFFD-08337725B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1FC6D6C-DD29-4FDE-9A5F-A614647B4573}"/>
              </a:ext>
            </a:extLst>
          </p:cNvPr>
          <p:cNvSpPr/>
          <p:nvPr/>
        </p:nvSpPr>
        <p:spPr>
          <a:xfrm>
            <a:off x="7620001" y="2971800"/>
            <a:ext cx="76200" cy="1794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B07F60-C01C-4682-8474-7B60A1835EFD}"/>
              </a:ext>
            </a:extLst>
          </p:cNvPr>
          <p:cNvSpPr txBox="1"/>
          <p:nvPr/>
        </p:nvSpPr>
        <p:spPr>
          <a:xfrm>
            <a:off x="8037148" y="3464732"/>
            <a:ext cx="125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Members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1D02C9-7061-4E80-8793-C789F8879832}"/>
              </a:ext>
            </a:extLst>
          </p:cNvPr>
          <p:cNvSpPr txBox="1"/>
          <p:nvPr/>
        </p:nvSpPr>
        <p:spPr>
          <a:xfrm>
            <a:off x="4372428" y="2971800"/>
            <a:ext cx="199798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7663" lvl="1" indent="-23177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47663" algn="l"/>
                <a:tab pos="7315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Administration</a:t>
            </a:r>
          </a:p>
          <a:p>
            <a:pPr marL="347663" lvl="1" indent="-231775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47663" algn="l"/>
                <a:tab pos="73152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Law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49550"/>
      </p:ext>
    </p:extLst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BENEVOLENT FUND (BF)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COMPOSITION &amp; POWERS OF BOM (DISTRICT)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52090CB4-6296-4974-A7E5-DE01879427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0401" y="2435352"/>
            <a:ext cx="8712200" cy="18936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Deputy Commissioner.	Chairman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Member – I (Rep. of Govt. Employees (BS-05 to  BS-15)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Member – II (Rep. of Govt. Employees (BS-01 to  BS-04)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Member – III (Appointed by Government)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Member – IV (Appointed by Government)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endParaRPr lang="en-GB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AFE7325-6D00-41B6-8F62-2E6AE8FE4AC8}"/>
              </a:ext>
            </a:extLst>
          </p:cNvPr>
          <p:cNvSpPr txBox="1">
            <a:spLocks/>
          </p:cNvSpPr>
          <p:nvPr/>
        </p:nvSpPr>
        <p:spPr>
          <a:xfrm>
            <a:off x="703946" y="4626659"/>
            <a:ext cx="10176931" cy="1450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7315200" algn="l"/>
              </a:tabLst>
            </a:pPr>
            <a:r>
              <a:rPr lang="en-GB" b="1" u="sng" dirty="0">
                <a:latin typeface="Arial" panose="020B0604020202020204" pitchFamily="34" charset="0"/>
                <a:cs typeface="Arial" panose="020B0604020202020204" pitchFamily="34" charset="0"/>
              </a:rPr>
              <a:t>Powers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Deal with all matters pertaining to Part-II of the Fund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Sanction expenditure from the allocated budget (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Now only Scrutiny of cases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999EAAC9-6DB2-4DF1-A775-754E6ECA87C8}"/>
              </a:ext>
            </a:extLst>
          </p:cNvPr>
          <p:cNvSpPr txBox="1">
            <a:spLocks/>
          </p:cNvSpPr>
          <p:nvPr/>
        </p:nvSpPr>
        <p:spPr>
          <a:xfrm>
            <a:off x="3340871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3E214713-2BE6-4913-89D9-5A0F2992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405142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2C8D0F31-50B4-4580-903E-AF00F7DA9610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D2624FC2-33C1-4B43-BCFC-890B4056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E8EC855-58CC-42D1-953D-BFAEB3CDAEC6}"/>
              </a:ext>
            </a:extLst>
          </p:cNvPr>
          <p:cNvSpPr/>
          <p:nvPr/>
        </p:nvSpPr>
        <p:spPr>
          <a:xfrm>
            <a:off x="7639989" y="2863888"/>
            <a:ext cx="132411" cy="15004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EB207-698B-48DE-A738-2F22FC8F367F}"/>
              </a:ext>
            </a:extLst>
          </p:cNvPr>
          <p:cNvSpPr txBox="1"/>
          <p:nvPr/>
        </p:nvSpPr>
        <p:spPr>
          <a:xfrm>
            <a:off x="8037148" y="3443514"/>
            <a:ext cx="125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Members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787036"/>
      </p:ext>
    </p:extLst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BENEVOLENT FUND (BF)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RETIREMENT GRANT (</a:t>
            </a:r>
            <a:r>
              <a:rPr lang="en-GB" sz="2900" dirty="0">
                <a:solidFill>
                  <a:srgbClr val="FFFF00"/>
                </a:solidFill>
              </a:rPr>
              <a:t>ONLINE TRANSFER</a:t>
            </a:r>
            <a:r>
              <a:rPr lang="en-GB" sz="2900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9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37AE5772-647A-4FC5-8686-A529BA19F07A}"/>
              </a:ext>
            </a:extLst>
          </p:cNvPr>
          <p:cNvSpPr txBox="1">
            <a:spLocks/>
          </p:cNvSpPr>
          <p:nvPr/>
        </p:nvSpPr>
        <p:spPr>
          <a:xfrm>
            <a:off x="35052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BACK</a:t>
            </a:r>
            <a:endParaRPr lang="en-US" sz="1400" dirty="0"/>
          </a:p>
        </p:txBody>
      </p:sp>
      <p:sp>
        <p:nvSpPr>
          <p:cNvPr id="15" name="Text Placeholder 119">
            <a:extLst>
              <a:ext uri="{FF2B5EF4-FFF2-40B4-BE49-F238E27FC236}">
                <a16:creationId xmlns:a16="http://schemas.microsoft.com/office/drawing/2014/main" id="{91D53088-509C-4195-B58E-01EB7A2F2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5694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F8258FB8-CC51-4E7B-9E44-350708157A3A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C2581515-2D15-4AC3-B94C-1164239AF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D4FA0E0-F9FC-4EA6-9946-7AB0B3F46D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0400" y="2435352"/>
            <a:ext cx="10998200" cy="225226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Retirement Grant as per rates of each slab are awarded to the Civil Servant on his / her retirement from service.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Application form is available on website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Hard copy of th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application form is submitted to BF (HQ) in case of BS-16 and above.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Hard copy of th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application form is submitted to DC Office concerned in case of BS-01 to 15.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following documents are attached 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7315200" algn="l"/>
              </a:tabLst>
            </a:pPr>
            <a:endParaRPr lang="en-GB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72025-FA65-43DE-9F5B-4CD0DAE0AD1F}"/>
              </a:ext>
            </a:extLst>
          </p:cNvPr>
          <p:cNvSpPr txBox="1"/>
          <p:nvPr/>
        </p:nvSpPr>
        <p:spPr>
          <a:xfrm>
            <a:off x="459946" y="4667148"/>
            <a:ext cx="3883454" cy="10895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BF Contribution Certificate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Retirement Orders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Pension Payment Orders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AC6-44CD-4A23-8B7E-35B62E021C85}"/>
              </a:ext>
            </a:extLst>
          </p:cNvPr>
          <p:cNvSpPr txBox="1"/>
          <p:nvPr/>
        </p:nvSpPr>
        <p:spPr>
          <a:xfrm>
            <a:off x="4105666" y="4643795"/>
            <a:ext cx="3209534" cy="106567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Pay Roll / LPC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Detail of Bank A/C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CNIC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3A61E784-1D84-40D7-B311-E92EC0380106}"/>
              </a:ext>
            </a:extLst>
          </p:cNvPr>
          <p:cNvSpPr txBox="1">
            <a:spLocks/>
          </p:cNvSpPr>
          <p:nvPr/>
        </p:nvSpPr>
        <p:spPr>
          <a:xfrm>
            <a:off x="660400" y="5729336"/>
            <a:ext cx="10998200" cy="493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After scrutiny Grants are directly transferred from BFC HQ to Applicants’ Bank Account.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71210B-B5A9-46EE-891F-90879C4EE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848222"/>
              </p:ext>
            </p:extLst>
          </p:nvPr>
        </p:nvGraphicFramePr>
        <p:xfrm>
          <a:off x="7315200" y="4427732"/>
          <a:ext cx="3810000" cy="1219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62450158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869223050"/>
                    </a:ext>
                  </a:extLst>
                </a:gridCol>
              </a:tblGrid>
              <a:tr h="219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1927706"/>
                  </a:ext>
                </a:extLst>
              </a:tr>
              <a:tr h="301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to 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230,000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95636"/>
                  </a:ext>
                </a:extLst>
              </a:tr>
              <a:tr h="283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 to 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330,000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979390"/>
                  </a:ext>
                </a:extLst>
              </a:tr>
              <a:tr h="283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 &amp; Above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500,000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74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480268"/>
      </p:ext>
    </p:extLst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BENEVOLENT FUND (BF)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LUMP SUM GRANT (</a:t>
            </a:r>
            <a:r>
              <a:rPr lang="en-GB" sz="2900" dirty="0">
                <a:solidFill>
                  <a:srgbClr val="FFFF00"/>
                </a:solidFill>
              </a:rPr>
              <a:t>ONLINE TRANSFER</a:t>
            </a:r>
            <a:r>
              <a:rPr lang="en-GB" sz="2900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9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37AE5772-647A-4FC5-8686-A529BA19F07A}"/>
              </a:ext>
            </a:extLst>
          </p:cNvPr>
          <p:cNvSpPr txBox="1">
            <a:spLocks/>
          </p:cNvSpPr>
          <p:nvPr/>
        </p:nvSpPr>
        <p:spPr>
          <a:xfrm>
            <a:off x="35052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BACK</a:t>
            </a:r>
            <a:endParaRPr lang="en-US" sz="1400" dirty="0"/>
          </a:p>
        </p:txBody>
      </p:sp>
      <p:sp>
        <p:nvSpPr>
          <p:cNvPr id="15" name="Text Placeholder 119">
            <a:extLst>
              <a:ext uri="{FF2B5EF4-FFF2-40B4-BE49-F238E27FC236}">
                <a16:creationId xmlns:a16="http://schemas.microsoft.com/office/drawing/2014/main" id="{91D53088-509C-4195-B58E-01EB7A2F2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5694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F8258FB8-CC51-4E7B-9E44-350708157A3A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C2581515-2D15-4AC3-B94C-1164239AF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D4FA0E0-F9FC-4EA6-9946-7AB0B3F46D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0400" y="2209800"/>
            <a:ext cx="10998200" cy="225226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Lump Sum Grant as per rates of each slab are awarded to the Civil Servant on his / her death in service.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Application form is available on website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Hard copy of th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application form is submitted to BF (HQ) in case of BS-16 and above.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Hard copy of th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application form is submitted to DC Office concerned in case of BS-01 to 15.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following documents are attached 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7315200" algn="l"/>
              </a:tabLst>
            </a:pPr>
            <a:endParaRPr lang="en-GB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72025-FA65-43DE-9F5B-4CD0DAE0AD1F}"/>
              </a:ext>
            </a:extLst>
          </p:cNvPr>
          <p:cNvSpPr txBox="1"/>
          <p:nvPr/>
        </p:nvSpPr>
        <p:spPr>
          <a:xfrm>
            <a:off x="459945" y="4441596"/>
            <a:ext cx="11443175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42950" lvl="1" indent="-28575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BF Contribution Certificate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Death Certificate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Pension Payment Orders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List of Family Members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Undertaking :  (a) Single Widow, (b) Non-Re-Marriage, (c) Non-Separation, (d) No Other Claimant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AC6-44CD-4A23-8B7E-35B62E021C85}"/>
              </a:ext>
            </a:extLst>
          </p:cNvPr>
          <p:cNvSpPr txBox="1"/>
          <p:nvPr/>
        </p:nvSpPr>
        <p:spPr>
          <a:xfrm>
            <a:off x="3810348" y="4473086"/>
            <a:ext cx="4724052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42950" lvl="1" indent="-28575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Pay Roll / LPC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Detail of Bank A/C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CNIC of deceased &amp; widow(s)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3A61E784-1D84-40D7-B311-E92EC0380106}"/>
              </a:ext>
            </a:extLst>
          </p:cNvPr>
          <p:cNvSpPr txBox="1">
            <a:spLocks/>
          </p:cNvSpPr>
          <p:nvPr/>
        </p:nvSpPr>
        <p:spPr>
          <a:xfrm>
            <a:off x="660400" y="5867400"/>
            <a:ext cx="10998200" cy="493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After scrutiny Grants are directly transferred from BFC HQ to Applicants’ Bank Account.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C30A3A-6DC1-49FC-918B-73FE0FAFA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66814"/>
              </p:ext>
            </p:extLst>
          </p:nvPr>
        </p:nvGraphicFramePr>
        <p:xfrm>
          <a:off x="8550322" y="4114800"/>
          <a:ext cx="3352798" cy="1219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624501582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869223050"/>
                    </a:ext>
                  </a:extLst>
                </a:gridCol>
              </a:tblGrid>
              <a:tr h="219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1927706"/>
                  </a:ext>
                </a:extLst>
              </a:tr>
              <a:tr h="301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to 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250,000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95636"/>
                  </a:ext>
                </a:extLst>
              </a:tr>
              <a:tr h="283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 to 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350,000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979390"/>
                  </a:ext>
                </a:extLst>
              </a:tr>
              <a:tr h="283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 &amp; Above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500,000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74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278764"/>
      </p:ext>
    </p:extLst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BENEVOLENT FUND (BF)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MONTHLY GRANT (</a:t>
            </a:r>
            <a:r>
              <a:rPr lang="en-GB" sz="2900" dirty="0">
                <a:solidFill>
                  <a:srgbClr val="FFFF00"/>
                </a:solidFill>
              </a:rPr>
              <a:t>ONLINE TRANSFER</a:t>
            </a:r>
            <a:r>
              <a:rPr lang="en-GB" sz="2900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9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37AE5772-647A-4FC5-8686-A529BA19F07A}"/>
              </a:ext>
            </a:extLst>
          </p:cNvPr>
          <p:cNvSpPr txBox="1">
            <a:spLocks/>
          </p:cNvSpPr>
          <p:nvPr/>
        </p:nvSpPr>
        <p:spPr>
          <a:xfrm>
            <a:off x="35052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BACK</a:t>
            </a:r>
            <a:endParaRPr lang="en-US" sz="1400" dirty="0"/>
          </a:p>
        </p:txBody>
      </p:sp>
      <p:sp>
        <p:nvSpPr>
          <p:cNvPr id="15" name="Text Placeholder 119">
            <a:extLst>
              <a:ext uri="{FF2B5EF4-FFF2-40B4-BE49-F238E27FC236}">
                <a16:creationId xmlns:a16="http://schemas.microsoft.com/office/drawing/2014/main" id="{91D53088-509C-4195-B58E-01EB7A2F2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5694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F8258FB8-CC51-4E7B-9E44-350708157A3A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C2581515-2D15-4AC3-B94C-1164239AF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D4FA0E0-F9FC-4EA6-9946-7AB0B3F46D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0400" y="2209799"/>
            <a:ext cx="10998200" cy="365760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Monthly Grant as per rates of each slab are awarded to the Civil Servant (June 2010)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Death in service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Invalidation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Death After Retirement within 15 Years (Un-Expired Portion)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Application form is available on website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Hard copy of th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application form is submitted to BF (HQ) in case of BS-16 and above.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Hard copy of th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application form is submitted to DC Office concerned in case of BS-01 to 15.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The current running cases will cease in </a:t>
            </a:r>
            <a:r>
              <a:rPr lang="en-GB" sz="2500" b="1" dirty="0">
                <a:latin typeface="Arial" panose="020B0604020202020204" pitchFamily="34" charset="0"/>
                <a:cs typeface="Arial" panose="020B0604020202020204" pitchFamily="34" charset="0"/>
              </a:rPr>
              <a:t>June 2025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7315200" algn="l"/>
              </a:tabLst>
            </a:pPr>
            <a:endParaRPr lang="en-GB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3A61E784-1D84-40D7-B311-E92EC0380106}"/>
              </a:ext>
            </a:extLst>
          </p:cNvPr>
          <p:cNvSpPr txBox="1">
            <a:spLocks/>
          </p:cNvSpPr>
          <p:nvPr/>
        </p:nvSpPr>
        <p:spPr>
          <a:xfrm>
            <a:off x="565012" y="5867400"/>
            <a:ext cx="10998200" cy="493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55A0A3-D079-4CDF-9A71-FC51756C9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71372"/>
              </p:ext>
            </p:extLst>
          </p:nvPr>
        </p:nvGraphicFramePr>
        <p:xfrm>
          <a:off x="7484534" y="2848220"/>
          <a:ext cx="3352798" cy="9144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624501582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869223050"/>
                    </a:ext>
                  </a:extLst>
                </a:gridCol>
              </a:tblGrid>
              <a:tr h="219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1927706"/>
                  </a:ext>
                </a:extLst>
              </a:tr>
              <a:tr h="301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to 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95636"/>
                  </a:ext>
                </a:extLst>
              </a:tr>
              <a:tr h="283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 &amp; Above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74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245720"/>
      </p:ext>
    </p:extLst>
  </p:cSld>
  <p:clrMapOvr>
    <a:masterClrMapping/>
  </p:clrMapOvr>
  <p:transition spd="med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BENEVOLENT FUND (BF)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FUNERAL CHARGES (</a:t>
            </a:r>
            <a:r>
              <a:rPr lang="en-GB" sz="2900" dirty="0">
                <a:solidFill>
                  <a:srgbClr val="FFFF00"/>
                </a:solidFill>
              </a:rPr>
              <a:t>ONLINE TRANSFER</a:t>
            </a:r>
            <a:r>
              <a:rPr lang="en-GB" sz="2900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9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37AE5772-647A-4FC5-8686-A529BA19F07A}"/>
              </a:ext>
            </a:extLst>
          </p:cNvPr>
          <p:cNvSpPr txBox="1">
            <a:spLocks/>
          </p:cNvSpPr>
          <p:nvPr/>
        </p:nvSpPr>
        <p:spPr>
          <a:xfrm>
            <a:off x="35052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BACK</a:t>
            </a:r>
            <a:endParaRPr lang="en-US" sz="1400" dirty="0"/>
          </a:p>
        </p:txBody>
      </p:sp>
      <p:sp>
        <p:nvSpPr>
          <p:cNvPr id="15" name="Text Placeholder 119">
            <a:extLst>
              <a:ext uri="{FF2B5EF4-FFF2-40B4-BE49-F238E27FC236}">
                <a16:creationId xmlns:a16="http://schemas.microsoft.com/office/drawing/2014/main" id="{91D53088-509C-4195-B58E-01EB7A2F2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5694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F8258FB8-CC51-4E7B-9E44-350708157A3A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C2581515-2D15-4AC3-B94C-1164239AF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D4FA0E0-F9FC-4EA6-9946-7AB0B3F46D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0400" y="2209800"/>
            <a:ext cx="10998200" cy="194441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Funeral Charges are awarded to the Civil Servant (BS-1 to 15) on his / her death or death of dependent.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Application form is available on website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Hard copy of th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application form is submitted to DC Office concerned in case of BS-01 to 15.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following documents are attached 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7315200" algn="l"/>
              </a:tabLst>
            </a:pPr>
            <a:endParaRPr lang="en-GB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72025-FA65-43DE-9F5B-4CD0DAE0AD1F}"/>
              </a:ext>
            </a:extLst>
          </p:cNvPr>
          <p:cNvSpPr txBox="1"/>
          <p:nvPr/>
        </p:nvSpPr>
        <p:spPr>
          <a:xfrm>
            <a:off x="459946" y="4441596"/>
            <a:ext cx="3731054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42950" lvl="1" indent="-28575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BF Contribution Certificate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Death Certificate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Detail of Bank A/C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AC6-44CD-4A23-8B7E-35B62E021C85}"/>
              </a:ext>
            </a:extLst>
          </p:cNvPr>
          <p:cNvSpPr txBox="1"/>
          <p:nvPr/>
        </p:nvSpPr>
        <p:spPr>
          <a:xfrm>
            <a:off x="3783052" y="4424782"/>
            <a:ext cx="3227348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42950" lvl="1" indent="-28575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Pay Roll / LPC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CNIC of deceased and govt: servant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3A61E784-1D84-40D7-B311-E92EC0380106}"/>
              </a:ext>
            </a:extLst>
          </p:cNvPr>
          <p:cNvSpPr txBox="1">
            <a:spLocks/>
          </p:cNvSpPr>
          <p:nvPr/>
        </p:nvSpPr>
        <p:spPr>
          <a:xfrm>
            <a:off x="596900" y="5595017"/>
            <a:ext cx="10998200" cy="493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After scrutiny Grants are directly transferred from BFC HQ to Applicants’ Bank Account.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E608A0-BC42-44E3-B160-1B0480B20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78845"/>
              </p:ext>
            </p:extLst>
          </p:nvPr>
        </p:nvGraphicFramePr>
        <p:xfrm>
          <a:off x="7532303" y="4267200"/>
          <a:ext cx="3352798" cy="609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624501582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869223050"/>
                    </a:ext>
                  </a:extLst>
                </a:gridCol>
              </a:tblGrid>
              <a:tr h="219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1927706"/>
                  </a:ext>
                </a:extLst>
              </a:tr>
              <a:tr h="301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to 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95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880502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BENEVOLENT FUND (BF)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AIM &amp; OBJECTIVES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52090CB4-6296-4974-A7E5-DE01879427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0400" y="2435352"/>
            <a:ext cx="10176931" cy="190804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None/>
              <a:tabLst>
                <a:tab pos="457200" algn="l"/>
              </a:tabLst>
            </a:pPr>
            <a:r>
              <a:rPr lang="en-US" sz="3200" dirty="0"/>
              <a:t>Provision of financial relief to Civil Servants and their families in case of death, invalidation and retirement.</a:t>
            </a:r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EE1D4196-8BA1-4D20-95D5-9405C04DDD51}"/>
              </a:ext>
            </a:extLst>
          </p:cNvPr>
          <p:cNvSpPr txBox="1">
            <a:spLocks/>
          </p:cNvSpPr>
          <p:nvPr/>
        </p:nvSpPr>
        <p:spPr>
          <a:xfrm>
            <a:off x="1057652" y="6339840"/>
            <a:ext cx="11430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SKIP TO AGENDA</a:t>
            </a:r>
            <a:endParaRPr lang="en-US" sz="1400" dirty="0"/>
          </a:p>
        </p:txBody>
      </p:sp>
      <p:sp>
        <p:nvSpPr>
          <p:cNvPr id="7" name="Text Placeholder 119">
            <a:extLst>
              <a:ext uri="{FF2B5EF4-FFF2-40B4-BE49-F238E27FC236}">
                <a16:creationId xmlns:a16="http://schemas.microsoft.com/office/drawing/2014/main" id="{12E27CA5-52DA-4F7F-BCC6-82BF24C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21923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24546"/>
      </p:ext>
    </p:extLst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BENEVOLENT FUND (BF)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MERIT SCHOLARSHIP (</a:t>
            </a:r>
            <a:r>
              <a:rPr lang="en-GB" sz="2900" dirty="0">
                <a:solidFill>
                  <a:srgbClr val="FFFF00"/>
                </a:solidFill>
              </a:rPr>
              <a:t>ONLINE TRANSFER</a:t>
            </a:r>
            <a:r>
              <a:rPr lang="en-GB" sz="2900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9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37AE5772-647A-4FC5-8686-A529BA19F07A}"/>
              </a:ext>
            </a:extLst>
          </p:cNvPr>
          <p:cNvSpPr txBox="1">
            <a:spLocks/>
          </p:cNvSpPr>
          <p:nvPr/>
        </p:nvSpPr>
        <p:spPr>
          <a:xfrm>
            <a:off x="35052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BACK</a:t>
            </a:r>
            <a:endParaRPr lang="en-US" sz="1400" dirty="0"/>
          </a:p>
        </p:txBody>
      </p:sp>
      <p:sp>
        <p:nvSpPr>
          <p:cNvPr id="15" name="Text Placeholder 119">
            <a:extLst>
              <a:ext uri="{FF2B5EF4-FFF2-40B4-BE49-F238E27FC236}">
                <a16:creationId xmlns:a16="http://schemas.microsoft.com/office/drawing/2014/main" id="{91D53088-509C-4195-B58E-01EB7A2F2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5694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F8258FB8-CC51-4E7B-9E44-350708157A3A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C2581515-2D15-4AC3-B94C-1164239AF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D4FA0E0-F9FC-4EA6-9946-7AB0B3F46D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0400" y="2209801"/>
            <a:ext cx="10998200" cy="1600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Merit Scholarships are awarded to the children of serving Civil Servants.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Application form is available on website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Hard copy of th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application form is submitted to BFC HQ.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following documents are attached 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7315200" algn="l"/>
              </a:tabLst>
            </a:pPr>
            <a:endParaRPr lang="en-GB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72025-FA65-43DE-9F5B-4CD0DAE0AD1F}"/>
              </a:ext>
            </a:extLst>
          </p:cNvPr>
          <p:cNvSpPr txBox="1"/>
          <p:nvPr/>
        </p:nvSpPr>
        <p:spPr>
          <a:xfrm>
            <a:off x="451967" y="3881837"/>
            <a:ext cx="3891433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42950" lvl="1" indent="-28575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BF Contribution Certificate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CNIC of govt: servant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DMC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Detail of Bank A/C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AC6-44CD-4A23-8B7E-35B62E021C85}"/>
              </a:ext>
            </a:extLst>
          </p:cNvPr>
          <p:cNvSpPr txBox="1"/>
          <p:nvPr/>
        </p:nvSpPr>
        <p:spPr>
          <a:xfrm>
            <a:off x="3924300" y="3881837"/>
            <a:ext cx="36957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42950" lvl="1" indent="-28575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Pay Roll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q"/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Grade conversion / </a:t>
            </a:r>
            <a:r>
              <a:rPr lang="en-US" b="0" dirty="0">
                <a:effectLst/>
                <a:latin typeface="arial" panose="020B0604020202020204" pitchFamily="34" charset="0"/>
              </a:rPr>
              <a:t>equivalency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/ Percentage Certificate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3A61E784-1D84-40D7-B311-E92EC0380106}"/>
              </a:ext>
            </a:extLst>
          </p:cNvPr>
          <p:cNvSpPr txBox="1">
            <a:spLocks/>
          </p:cNvSpPr>
          <p:nvPr/>
        </p:nvSpPr>
        <p:spPr>
          <a:xfrm>
            <a:off x="596900" y="5595017"/>
            <a:ext cx="10998200" cy="493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After scrutiny Grants are directly transferred from BFC HQ to Applicants’ Bank Account.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C99CF9-8661-4297-B515-CFAB08E74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28226"/>
              </p:ext>
            </p:extLst>
          </p:nvPr>
        </p:nvGraphicFramePr>
        <p:xfrm>
          <a:off x="7772400" y="2931519"/>
          <a:ext cx="4086860" cy="1828800"/>
        </p:xfrm>
        <a:graphic>
          <a:graphicData uri="http://schemas.openxmlformats.org/drawingml/2006/table">
            <a:tbl>
              <a:tblPr firstRow="1" lastRow="1" bandRow="1">
                <a:tableStyleId>{B301B821-A1FF-4177-AEE7-76D212191A09}</a:tableStyleId>
              </a:tblPr>
              <a:tblGrid>
                <a:gridCol w="1271270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1890077">
                  <a:extLst>
                    <a:ext uri="{9D8B030D-6E8A-4147-A177-3AD203B41FA5}">
                      <a16:colId xmlns:a16="http://schemas.microsoft.com/office/drawing/2014/main" val="3716135141"/>
                    </a:ext>
                  </a:extLst>
                </a:gridCol>
                <a:gridCol w="925513">
                  <a:extLst>
                    <a:ext uri="{9D8B030D-6E8A-4147-A177-3AD203B41FA5}">
                      <a16:colId xmlns:a16="http://schemas.microsoft.com/office/drawing/2014/main" val="2717889713"/>
                    </a:ext>
                  </a:extLst>
                </a:gridCol>
              </a:tblGrid>
              <a:tr h="123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 Case Amount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 Cases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160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1512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32,000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1512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BS (Hons)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2837040"/>
                  </a:ext>
                </a:extLst>
              </a:tr>
              <a:tr h="1512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Professional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48,000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518105"/>
                  </a:ext>
                </a:extLst>
              </a:tr>
              <a:tr h="1512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4824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760919"/>
      </p:ext>
    </p:extLst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BENEVOLENT FUND (BF)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SUBSCRIPTION RATES &amp; DISBURSEMENT AMOUNT (20</a:t>
            </a:r>
            <a:r>
              <a:rPr lang="en-GB" sz="2900" baseline="30000" dirty="0"/>
              <a:t>th</a:t>
            </a:r>
            <a:r>
              <a:rPr lang="en-GB" sz="2900" dirty="0"/>
              <a:t> Dec, 2016)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2A655A-4981-416E-A33B-6E1154F8A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2438400"/>
          <a:ext cx="10135911" cy="251047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3525915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7896594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799952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06994801"/>
                    </a:ext>
                  </a:extLst>
                </a:gridCol>
                <a:gridCol w="1830111">
                  <a:extLst>
                    <a:ext uri="{9D8B030D-6E8A-4147-A177-3AD203B41FA5}">
                      <a16:colId xmlns:a16="http://schemas.microsoft.com/office/drawing/2014/main" val="1742535707"/>
                    </a:ext>
                  </a:extLst>
                </a:gridCol>
              </a:tblGrid>
              <a:tr h="448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BPS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Retirement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Lump Sum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Monthly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Grant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Funeral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Charges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617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to 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230,000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250,000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58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 to 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330,000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350,000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58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 &amp; Above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500,000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500,000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1,000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837040"/>
                  </a:ext>
                </a:extLst>
              </a:tr>
            </a:tbl>
          </a:graphicData>
        </a:graphic>
      </p:graphicFrame>
      <p:sp>
        <p:nvSpPr>
          <p:cNvPr id="9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37AE5772-647A-4FC5-8686-A529BA19F07A}"/>
              </a:ext>
            </a:extLst>
          </p:cNvPr>
          <p:cNvSpPr txBox="1">
            <a:spLocks/>
          </p:cNvSpPr>
          <p:nvPr/>
        </p:nvSpPr>
        <p:spPr>
          <a:xfrm>
            <a:off x="35052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BACK</a:t>
            </a:r>
            <a:endParaRPr lang="en-US" sz="1400" dirty="0"/>
          </a:p>
        </p:txBody>
      </p:sp>
      <p:sp>
        <p:nvSpPr>
          <p:cNvPr id="15" name="Text Placeholder 119">
            <a:extLst>
              <a:ext uri="{FF2B5EF4-FFF2-40B4-BE49-F238E27FC236}">
                <a16:creationId xmlns:a16="http://schemas.microsoft.com/office/drawing/2014/main" id="{91D53088-509C-4195-B58E-01EB7A2F2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5694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F8258FB8-CC51-4E7B-9E44-350708157A3A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C2581515-2D15-4AC3-B94C-1164239AF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43843"/>
      </p:ext>
    </p:extLst>
  </p:cSld>
  <p:clrMapOvr>
    <a:masterClrMapping/>
  </p:clrMapOvr>
  <p:transition spd="med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46E79B-BCC7-4A81-AD2C-A1BDE6EB83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F967C-B665-4555-9DBA-9DAD3A6BC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sz="14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3009308-EC67-4BFE-8479-9610157A63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549959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LIST OF FRESH APPOINTMENT CASES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292BD522-9B42-43E6-9B34-D3F7D8121F35}"/>
              </a:ext>
            </a:extLst>
          </p:cNvPr>
          <p:cNvSpPr txBox="1">
            <a:spLocks/>
          </p:cNvSpPr>
          <p:nvPr/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4C7B1055-EBAB-4F71-A7CB-F708DE84C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520600C4-F2A8-4C9D-987A-9487A9AE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DEFB2C-0058-41D3-B411-03D3ABB38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137685"/>
              </p:ext>
            </p:extLst>
          </p:nvPr>
        </p:nvGraphicFramePr>
        <p:xfrm>
          <a:off x="304798" y="1163369"/>
          <a:ext cx="11277601" cy="512097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5605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2031397">
                  <a:extLst>
                    <a:ext uri="{9D8B030D-6E8A-4147-A177-3AD203B41FA5}">
                      <a16:colId xmlns:a16="http://schemas.microsoft.com/office/drawing/2014/main" val="553525915"/>
                    </a:ext>
                  </a:extLst>
                </a:gridCol>
                <a:gridCol w="1597339">
                  <a:extLst>
                    <a:ext uri="{9D8B030D-6E8A-4147-A177-3AD203B41FA5}">
                      <a16:colId xmlns:a16="http://schemas.microsoft.com/office/drawing/2014/main" val="78965940"/>
                    </a:ext>
                  </a:extLst>
                </a:gridCol>
                <a:gridCol w="600551">
                  <a:extLst>
                    <a:ext uri="{9D8B030D-6E8A-4147-A177-3AD203B41FA5}">
                      <a16:colId xmlns:a16="http://schemas.microsoft.com/office/drawing/2014/main" val="3079995254"/>
                    </a:ext>
                  </a:extLst>
                </a:gridCol>
                <a:gridCol w="1633330">
                  <a:extLst>
                    <a:ext uri="{9D8B030D-6E8A-4147-A177-3AD203B41FA5}">
                      <a16:colId xmlns:a16="http://schemas.microsoft.com/office/drawing/2014/main" val="1306994801"/>
                    </a:ext>
                  </a:extLst>
                </a:gridCol>
                <a:gridCol w="1377815">
                  <a:extLst>
                    <a:ext uri="{9D8B030D-6E8A-4147-A177-3AD203B41FA5}">
                      <a16:colId xmlns:a16="http://schemas.microsoft.com/office/drawing/2014/main" val="1742535707"/>
                    </a:ext>
                  </a:extLst>
                </a:gridCol>
                <a:gridCol w="1395769">
                  <a:extLst>
                    <a:ext uri="{9D8B030D-6E8A-4147-A177-3AD203B41FA5}">
                      <a16:colId xmlns:a16="http://schemas.microsoft.com/office/drawing/2014/main" val="3963609693"/>
                    </a:ext>
                  </a:extLst>
                </a:gridCol>
                <a:gridCol w="2225795">
                  <a:extLst>
                    <a:ext uri="{9D8B030D-6E8A-4147-A177-3AD203B41FA5}">
                      <a16:colId xmlns:a16="http://schemas.microsoft.com/office/drawing/2014/main" val="4085567026"/>
                    </a:ext>
                  </a:extLst>
                </a:gridCol>
              </a:tblGrid>
              <a:tr h="542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#</a:t>
                      </a:r>
                      <a:endParaRPr kumimoji="0" lang="en-US" sz="1900" b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Name</a:t>
                      </a:r>
                      <a:endParaRPr kumimoji="0" lang="en-US" sz="1900" b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Designation</a:t>
                      </a:r>
                      <a:endParaRPr kumimoji="0" lang="en-US" sz="1900" b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Scale</a:t>
                      </a:r>
                      <a:endParaRPr kumimoji="0" lang="en-US" sz="1900" b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Date of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Appointment</a:t>
                      </a:r>
                      <a:endParaRPr kumimoji="0" lang="en-US" sz="1900" b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Net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Monthly Pay</a:t>
                      </a:r>
                      <a:endParaRPr kumimoji="0" lang="en-US" sz="1900" b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Annual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Pay</a:t>
                      </a:r>
                      <a:endParaRPr kumimoji="0" lang="en-US" sz="1900" b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Remarks</a:t>
                      </a:r>
                      <a:endParaRPr kumimoji="0" lang="en-US" sz="1900" b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55106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sngStrike" baseline="0" dirty="0">
                          <a:effectLst/>
                        </a:rPr>
                        <a:t>1</a:t>
                      </a:r>
                      <a:endParaRPr lang="en-US" sz="1900" b="0" i="0" u="none" strike="sngStrike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sngStrike" baseline="0" dirty="0">
                          <a:effectLst/>
                        </a:rPr>
                        <a:t>M. Jawad Iqbal</a:t>
                      </a:r>
                      <a:endParaRPr lang="en-US" sz="1900" b="0" i="0" u="none" strike="sngStrike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sngStrike" baseline="0" dirty="0">
                          <a:effectLst/>
                        </a:rPr>
                        <a:t>Accountant</a:t>
                      </a:r>
                      <a:endParaRPr lang="en-US" sz="1900" b="0" i="0" u="none" strike="sngStrike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sngStrike" baseline="0" dirty="0">
                          <a:effectLst/>
                        </a:rPr>
                        <a:t>16</a:t>
                      </a:r>
                      <a:endParaRPr lang="en-US" sz="1900" b="0" i="0" u="none" strike="sngStrike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sngStrike" baseline="0" dirty="0">
                          <a:effectLst/>
                        </a:rPr>
                        <a:t>05/09/2019</a:t>
                      </a:r>
                      <a:endParaRPr lang="en-US" sz="1900" b="0" i="0" u="none" strike="sngStrike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sngStrike" baseline="0" dirty="0">
                          <a:effectLst/>
                        </a:rPr>
                        <a:t>32,342</a:t>
                      </a:r>
                      <a:endParaRPr lang="en-US" sz="1900" b="0" i="0" u="none" strike="sngStrike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sngStrike" baseline="0" dirty="0">
                          <a:effectLst/>
                        </a:rPr>
                        <a:t>388,104</a:t>
                      </a:r>
                      <a:endParaRPr lang="en-US" sz="1900" b="0" i="0" u="none" strike="sngStrike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u="none" strike="noStrike" dirty="0">
                          <a:effectLst/>
                        </a:rPr>
                        <a:t>Resigned on 30/05/2020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34265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2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M. Zeeshan Raza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C/Operator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16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05/09/2019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33,842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406,104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-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70140"/>
                  </a:ext>
                </a:extLst>
              </a:tr>
              <a:tr h="34265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3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Anwar Khan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C/Operator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16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14/10/2019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40,592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487,104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-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68705"/>
                  </a:ext>
                </a:extLst>
              </a:tr>
              <a:tr h="34265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4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Ayesha Iqbal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Junior Clerk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11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23/12/2019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22,436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269,232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-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892588"/>
                  </a:ext>
                </a:extLst>
              </a:tr>
              <a:tr h="34265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5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M . Zubair Afridi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Driver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6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23/07/2019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20,908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250,896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-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56479"/>
                  </a:ext>
                </a:extLst>
              </a:tr>
              <a:tr h="34265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6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Ahsan Aziz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Naib Qasid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3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26/08/2019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17,987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215,844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-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952108"/>
                  </a:ext>
                </a:extLst>
              </a:tr>
              <a:tr h="34265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7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Adil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Plumber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6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23/07/2019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18,758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225,096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-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828541"/>
                  </a:ext>
                </a:extLst>
              </a:tr>
              <a:tr h="55106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sngStrike" baseline="0" dirty="0">
                          <a:effectLst/>
                        </a:rPr>
                        <a:t>8</a:t>
                      </a:r>
                      <a:endParaRPr lang="en-US" sz="1900" b="0" i="0" u="none" strike="sngStrike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sngStrike" baseline="0" dirty="0">
                          <a:effectLst/>
                        </a:rPr>
                        <a:t>Rahat Ali</a:t>
                      </a:r>
                      <a:endParaRPr lang="en-US" sz="1900" b="0" i="0" u="none" strike="sngStrike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sngStrike" baseline="0" dirty="0">
                          <a:effectLst/>
                        </a:rPr>
                        <a:t>Masson</a:t>
                      </a:r>
                      <a:endParaRPr lang="en-US" sz="1900" b="0" i="0" u="none" strike="sngStrike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sngStrike" baseline="0" dirty="0">
                          <a:effectLst/>
                        </a:rPr>
                        <a:t>6</a:t>
                      </a:r>
                      <a:endParaRPr lang="en-US" sz="1900" b="0" i="0" u="none" strike="sngStrike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sngStrike" baseline="0" dirty="0">
                          <a:effectLst/>
                        </a:rPr>
                        <a:t>23/07/2019</a:t>
                      </a:r>
                      <a:endParaRPr lang="en-US" sz="1900" b="0" i="0" u="none" strike="sngStrike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sngStrike" baseline="0" dirty="0">
                          <a:effectLst/>
                        </a:rPr>
                        <a:t>18,758</a:t>
                      </a:r>
                      <a:endParaRPr lang="en-US" sz="1900" b="0" i="0" u="none" strike="sngStrike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sngStrike" baseline="0" dirty="0">
                          <a:effectLst/>
                        </a:rPr>
                        <a:t>225,096</a:t>
                      </a:r>
                      <a:endParaRPr lang="en-US" sz="1900" b="0" i="0" u="none" strike="sngStrike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u="none" strike="noStrike" dirty="0">
                          <a:effectLst/>
                        </a:rPr>
                        <a:t>Resigned on 31/12/2019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068633"/>
                  </a:ext>
                </a:extLst>
              </a:tr>
              <a:tr h="34265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9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Shafqatullah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Lift Operator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4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23/07/2019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17,945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215,340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-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149465"/>
                  </a:ext>
                </a:extLst>
              </a:tr>
              <a:tr h="32198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10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M. Adnan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Mali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3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23/07/2019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17,797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213,564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-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32198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11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Naveed Murad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Chowkidar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3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01/03/2019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18,344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220,128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 dirty="0">
                          <a:effectLst/>
                        </a:rPr>
                        <a:t>-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837040"/>
                  </a:ext>
                </a:extLst>
              </a:tr>
              <a:tr h="321985"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208,609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2,503,308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41130"/>
                  </a:ext>
                </a:extLst>
              </a:tr>
            </a:tbl>
          </a:graphicData>
        </a:graphic>
      </p:graphicFrame>
      <p:sp>
        <p:nvSpPr>
          <p:cNvPr id="14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EAA03CFF-4711-452E-A0D8-7E8D469C7050}"/>
              </a:ext>
            </a:extLst>
          </p:cNvPr>
          <p:cNvSpPr txBox="1">
            <a:spLocks/>
          </p:cNvSpPr>
          <p:nvPr/>
        </p:nvSpPr>
        <p:spPr>
          <a:xfrm>
            <a:off x="3378971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BACK</a:t>
            </a:r>
            <a:endParaRPr lang="en-US" sz="1400" dirty="0"/>
          </a:p>
        </p:txBody>
      </p:sp>
      <p:sp>
        <p:nvSpPr>
          <p:cNvPr id="15" name="Text Placeholder 119">
            <a:extLst>
              <a:ext uri="{FF2B5EF4-FFF2-40B4-BE49-F238E27FC236}">
                <a16:creationId xmlns:a16="http://schemas.microsoft.com/office/drawing/2014/main" id="{232FA28E-684B-438A-B931-A861F4D9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443242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082780A9-F1DA-4EE2-B036-3FCE127129FB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3" name="Text Placeholder 119">
            <a:extLst>
              <a:ext uri="{FF2B5EF4-FFF2-40B4-BE49-F238E27FC236}">
                <a16:creationId xmlns:a16="http://schemas.microsoft.com/office/drawing/2014/main" id="{B3D5556F-2067-4640-99ED-A209D7DA7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0385"/>
      </p:ext>
    </p:extLst>
  </p:cSld>
  <p:clrMapOvr>
    <a:masterClrMapping/>
  </p:clrMapOvr>
  <p:transition spd="med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46E79B-BCC7-4A81-AD2C-A1BDE6EB83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F967C-B665-4555-9DBA-9DAD3A6BC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sz="14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3009308-EC67-4BFE-8479-9610157A63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549959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LIST OF PROMOTION CASES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292BD522-9B42-43E6-9B34-D3F7D8121F35}"/>
              </a:ext>
            </a:extLst>
          </p:cNvPr>
          <p:cNvSpPr txBox="1">
            <a:spLocks/>
          </p:cNvSpPr>
          <p:nvPr/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4C7B1055-EBAB-4F71-A7CB-F708DE84C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520600C4-F2A8-4C9D-987A-9487A9AE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DEFB2C-0058-41D3-B411-03D3ABB38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832648"/>
              </p:ext>
            </p:extLst>
          </p:nvPr>
        </p:nvGraphicFramePr>
        <p:xfrm>
          <a:off x="304797" y="1345404"/>
          <a:ext cx="10532536" cy="24645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97232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2503171">
                  <a:extLst>
                    <a:ext uri="{9D8B030D-6E8A-4147-A177-3AD203B41FA5}">
                      <a16:colId xmlns:a16="http://schemas.microsoft.com/office/drawing/2014/main" val="55352591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7896594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79995254"/>
                    </a:ext>
                  </a:extLst>
                </a:gridCol>
                <a:gridCol w="2302933">
                  <a:extLst>
                    <a:ext uri="{9D8B030D-6E8A-4147-A177-3AD203B41FA5}">
                      <a16:colId xmlns:a16="http://schemas.microsoft.com/office/drawing/2014/main" val="1306994801"/>
                    </a:ext>
                  </a:extLst>
                </a:gridCol>
              </a:tblGrid>
              <a:tr h="764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#</a:t>
                      </a:r>
                      <a:endParaRPr kumimoji="0" lang="en-US" sz="2400" b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Name</a:t>
                      </a:r>
                      <a:endParaRPr kumimoji="0" lang="en-US" sz="2400" b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From Post</a:t>
                      </a:r>
                      <a:endParaRPr kumimoji="0" lang="en-US" sz="2400" b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To Post</a:t>
                      </a:r>
                      <a:endParaRPr kumimoji="0" lang="en-US" sz="2400" b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52742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Irfanullah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Senior Clerk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Assistant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05/09/2019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52742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Raqeeb Khan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Junior Clerk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Senior Clerk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05/09/2019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70140"/>
                  </a:ext>
                </a:extLst>
              </a:tr>
              <a:tr h="64548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Faiz ul Bari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Naib Qasid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Junior Clerk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14/10/2019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68705"/>
                  </a:ext>
                </a:extLst>
              </a:tr>
            </a:tbl>
          </a:graphicData>
        </a:graphic>
      </p:graphicFrame>
      <p:sp>
        <p:nvSpPr>
          <p:cNvPr id="14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EAA03CFF-4711-452E-A0D8-7E8D469C7050}"/>
              </a:ext>
            </a:extLst>
          </p:cNvPr>
          <p:cNvSpPr txBox="1">
            <a:spLocks/>
          </p:cNvSpPr>
          <p:nvPr/>
        </p:nvSpPr>
        <p:spPr>
          <a:xfrm>
            <a:off x="3340871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BACK</a:t>
            </a:r>
            <a:endParaRPr lang="en-US" sz="1400" dirty="0"/>
          </a:p>
        </p:txBody>
      </p:sp>
      <p:sp>
        <p:nvSpPr>
          <p:cNvPr id="15" name="Text Placeholder 119">
            <a:extLst>
              <a:ext uri="{FF2B5EF4-FFF2-40B4-BE49-F238E27FC236}">
                <a16:creationId xmlns:a16="http://schemas.microsoft.com/office/drawing/2014/main" id="{232FA28E-684B-438A-B931-A861F4D9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405142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C04ACFDC-EDAD-4F94-9B48-EB70E0995D63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3" name="Text Placeholder 119">
            <a:extLst>
              <a:ext uri="{FF2B5EF4-FFF2-40B4-BE49-F238E27FC236}">
                <a16:creationId xmlns:a16="http://schemas.microsoft.com/office/drawing/2014/main" id="{46EFD36C-34A3-48DA-8A5F-EF0F5964D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07138"/>
      </p:ext>
    </p:extLst>
  </p:cSld>
  <p:clrMapOvr>
    <a:masterClrMapping/>
  </p:clrMapOvr>
  <p:transition spd="med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BENEVOLENT FUND (BF)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MERIT SCHOLARSHIP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9B75B7-6A70-4A5D-977A-89D12D181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2438401"/>
          <a:ext cx="10151533" cy="2863075"/>
        </p:xfrm>
        <a:graphic>
          <a:graphicData uri="http://schemas.openxmlformats.org/drawingml/2006/table">
            <a:tbl>
              <a:tblPr firstRow="1" lastRow="1" bandRow="1">
                <a:tableStyleId>{B301B821-A1FF-4177-AEE7-76D212191A09}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4166336">
                  <a:extLst>
                    <a:ext uri="{9D8B030D-6E8A-4147-A177-3AD203B41FA5}">
                      <a16:colId xmlns:a16="http://schemas.microsoft.com/office/drawing/2014/main" val="3716135141"/>
                    </a:ext>
                  </a:extLst>
                </a:gridCol>
                <a:gridCol w="3089597">
                  <a:extLst>
                    <a:ext uri="{9D8B030D-6E8A-4147-A177-3AD203B41FA5}">
                      <a16:colId xmlns:a16="http://schemas.microsoft.com/office/drawing/2014/main" val="2717889713"/>
                    </a:ext>
                  </a:extLst>
                </a:gridCol>
              </a:tblGrid>
              <a:tr h="393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 Case Amount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 Cases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5119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4810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32,000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4810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BS (Hons)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2837040"/>
                  </a:ext>
                </a:extLst>
              </a:tr>
              <a:tr h="4810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Professional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48,000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518105"/>
                  </a:ext>
                </a:extLst>
              </a:tr>
              <a:tr h="4810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4824203"/>
                  </a:ext>
                </a:extLst>
              </a:tr>
            </a:tbl>
          </a:graphicData>
        </a:graphic>
      </p:graphicFrame>
      <p:sp>
        <p:nvSpPr>
          <p:cNvPr id="9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52613E82-24AA-4D77-B3CE-423AA7E0B0D9}"/>
              </a:ext>
            </a:extLst>
          </p:cNvPr>
          <p:cNvSpPr txBox="1">
            <a:spLocks/>
          </p:cNvSpPr>
          <p:nvPr/>
        </p:nvSpPr>
        <p:spPr>
          <a:xfrm>
            <a:off x="3581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BACK</a:t>
            </a:r>
            <a:endParaRPr lang="en-US" sz="1400" dirty="0"/>
          </a:p>
        </p:txBody>
      </p:sp>
      <p:sp>
        <p:nvSpPr>
          <p:cNvPr id="15" name="Text Placeholder 119">
            <a:extLst>
              <a:ext uri="{FF2B5EF4-FFF2-40B4-BE49-F238E27FC236}">
                <a16:creationId xmlns:a16="http://schemas.microsoft.com/office/drawing/2014/main" id="{8F63D50A-64AE-46A9-9A36-5B8180103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645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52882B8C-8BE9-42D7-BCDC-A177EDB18D12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BD58564-5E90-4C61-B2E9-E74D2C859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78168"/>
      </p:ext>
    </p:extLst>
  </p:cSld>
  <p:clrMapOvr>
    <a:masterClrMapping/>
  </p:clrMapOvr>
  <p:transition spd="med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BENEVOLENT FUND (BF)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COMMERCIAL PROJECTS – B/F BUILDING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52090CB4-6296-4974-A7E5-DE01879427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0400" y="2435352"/>
            <a:ext cx="10176931" cy="251764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3200" b="1" dirty="0">
                <a:latin typeface="+mj-lt"/>
              </a:rPr>
              <a:t>Six storey building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3200" b="1" dirty="0">
                <a:latin typeface="+mj-lt"/>
              </a:rPr>
              <a:t>Constructed in 1985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3200" b="1" dirty="0">
                <a:latin typeface="+mj-lt"/>
              </a:rPr>
              <a:t>Annual Rent : PKR 45 Million (2019-20)</a:t>
            </a:r>
            <a:endParaRPr lang="en-US" sz="3200" b="1" dirty="0">
              <a:latin typeface="+mj-lt"/>
            </a:endParaRPr>
          </a:p>
        </p:txBody>
      </p:sp>
      <p:sp>
        <p:nvSpPr>
          <p:cNvPr id="8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83680CE-8F82-4CE9-8715-94F0C12401B4}"/>
              </a:ext>
            </a:extLst>
          </p:cNvPr>
          <p:cNvSpPr txBox="1">
            <a:spLocks/>
          </p:cNvSpPr>
          <p:nvPr/>
        </p:nvSpPr>
        <p:spPr>
          <a:xfrm>
            <a:off x="35052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19AB5319-BA98-48E9-B843-EE5A3E1A3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5694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36A40528-19CC-46CA-9FFC-D184617265CE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99B5B22-3213-4943-949C-63ADE417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08081"/>
      </p:ext>
    </p:extLst>
  </p:cSld>
  <p:clrMapOvr>
    <a:masterClrMapping/>
  </p:clrMapOvr>
  <p:transition spd="med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BENEVOLENT FUND (BF)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COMMERCIAL PROJECTS – BENEVOLENT FILLING STATION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52090CB4-6296-4974-A7E5-DE01879427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0400" y="2435352"/>
            <a:ext cx="10176931" cy="366064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600" dirty="0">
                <a:latin typeface="+mj-lt"/>
              </a:rPr>
              <a:t>Project Started in 1999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600" dirty="0">
                <a:latin typeface="+mj-lt"/>
              </a:rPr>
              <a:t>Initially run by Benevolent Fund Cell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600" dirty="0">
                <a:latin typeface="+mj-lt"/>
              </a:rPr>
              <a:t>Leased out since 2010-11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600" dirty="0">
                <a:latin typeface="+mj-lt"/>
              </a:rPr>
              <a:t>Current Lease :  PKR 1.22 Million P.M.		(Previous Lease : PKR 0.507 Million P.M)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600" dirty="0">
                <a:latin typeface="+mj-lt"/>
              </a:rPr>
              <a:t>Security : PKR 2 Million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600" dirty="0">
                <a:latin typeface="+mj-lt"/>
              </a:rPr>
              <a:t>Lease Period : 3 Years</a:t>
            </a:r>
            <a:endParaRPr lang="en-US" sz="2600" dirty="0">
              <a:latin typeface="+mj-lt"/>
            </a:endParaRPr>
          </a:p>
        </p:txBody>
      </p:sp>
      <p:sp>
        <p:nvSpPr>
          <p:cNvPr id="8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ED3C1563-8654-4035-B304-32C3E00E794D}"/>
              </a:ext>
            </a:extLst>
          </p:cNvPr>
          <p:cNvSpPr txBox="1">
            <a:spLocks/>
          </p:cNvSpPr>
          <p:nvPr/>
        </p:nvSpPr>
        <p:spPr>
          <a:xfrm>
            <a:off x="34290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15894EC5-0750-463B-8773-55E3E7C80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4932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975BFFF9-A41D-4B65-93A6-FFD11A2B597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120DD5FB-1C9C-4F60-9EE8-93E3CA9E2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AC94C2-0D24-457C-90C4-2B5242EA7F36}"/>
              </a:ext>
            </a:extLst>
          </p:cNvPr>
          <p:cNvCxnSpPr>
            <a:cxnSpLocks/>
          </p:cNvCxnSpPr>
          <p:nvPr/>
        </p:nvCxnSpPr>
        <p:spPr>
          <a:xfrm>
            <a:off x="5562600" y="2590800"/>
            <a:ext cx="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34090"/>
      </p:ext>
    </p:extLst>
  </p:cSld>
  <p:clrMapOvr>
    <a:masterClrMapping/>
  </p:clrMapOvr>
  <p:transition spd="med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BENEVOLENT FUND (BF)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COMMERCIAL PROJECTS – BENEVOLENT CNG FILLING STATION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52090CB4-6296-4974-A7E5-DE01879427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0400" y="2435352"/>
            <a:ext cx="10176931" cy="366064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600" dirty="0">
                <a:latin typeface="+mj-lt"/>
              </a:rPr>
              <a:t>Project Started in 2009-10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600" dirty="0">
                <a:latin typeface="+mj-lt"/>
              </a:rPr>
              <a:t>Leased out since start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tabLst>
                <a:tab pos="457200" algn="l"/>
              </a:tabLst>
            </a:pPr>
            <a:r>
              <a:rPr lang="en-GB" sz="2600" dirty="0">
                <a:latin typeface="+mj-lt"/>
              </a:rPr>
              <a:t>Current Lease : PKR 1.331 Million P.M.		(Previous Lease : PKR 0.85 Million P.M)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600" dirty="0">
                <a:latin typeface="+mj-lt"/>
              </a:rPr>
              <a:t>Security : PKR 5 Million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600" dirty="0">
                <a:latin typeface="+mj-lt"/>
              </a:rPr>
              <a:t>Lease Period : 3 Years</a:t>
            </a:r>
            <a:endParaRPr lang="en-US" sz="2600" dirty="0">
              <a:latin typeface="+mj-lt"/>
            </a:endParaRPr>
          </a:p>
        </p:txBody>
      </p:sp>
      <p:sp>
        <p:nvSpPr>
          <p:cNvPr id="8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3C5B9F03-8C06-4326-832B-7BE530EEF67B}"/>
              </a:ext>
            </a:extLst>
          </p:cNvPr>
          <p:cNvSpPr txBox="1">
            <a:spLocks/>
          </p:cNvSpPr>
          <p:nvPr/>
        </p:nvSpPr>
        <p:spPr>
          <a:xfrm>
            <a:off x="3581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9C76B351-458F-4A70-A46B-6B7EC9C8C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645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99427D9A-8634-4BC4-B295-316D1A449F47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02A6B93F-216D-44B0-B705-974C6DB6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913D21-D6E1-42AE-BD95-D5BDC6CFEFA8}"/>
              </a:ext>
            </a:extLst>
          </p:cNvPr>
          <p:cNvCxnSpPr>
            <a:cxnSpLocks/>
          </p:cNvCxnSpPr>
          <p:nvPr/>
        </p:nvCxnSpPr>
        <p:spPr>
          <a:xfrm>
            <a:off x="5410200" y="27432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900920"/>
      </p:ext>
    </p:extLst>
  </p:cSld>
  <p:clrMapOvr>
    <a:masterClrMapping/>
  </p:clrMapOvr>
  <p:transition spd="med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previous and proposed rates / grants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4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B1E98E5D-59EB-4800-8F8B-2F709005FEBA}"/>
              </a:ext>
            </a:extLst>
          </p:cNvPr>
          <p:cNvSpPr txBox="1">
            <a:spLocks/>
          </p:cNvSpPr>
          <p:nvPr/>
        </p:nvSpPr>
        <p:spPr>
          <a:xfrm>
            <a:off x="35052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DETAILS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D1547A69-6B1F-475F-BA35-A632B28E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5694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2A655A-4981-416E-A33B-6E1154F8A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2438400"/>
          <a:ext cx="10058400" cy="287623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5352591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896594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7999525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306994801"/>
                    </a:ext>
                  </a:extLst>
                </a:gridCol>
              </a:tblGrid>
              <a:tr h="448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BPS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Prv.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Proposed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Prv.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Retirement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Grant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Proposed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Retirement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Grant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617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to 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230,000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250,000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58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 to 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330,000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350,000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58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 &amp; Above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1,250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500,000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500,000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8370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C5BBA7-59EF-4F99-8E68-CEC2D2DF03D0}"/>
              </a:ext>
            </a:extLst>
          </p:cNvPr>
          <p:cNvSpPr txBox="1"/>
          <p:nvPr/>
        </p:nvSpPr>
        <p:spPr>
          <a:xfrm flipH="1">
            <a:off x="8645769" y="204722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Amount in PKR</a:t>
            </a:r>
          </a:p>
        </p:txBody>
      </p:sp>
      <p:sp>
        <p:nvSpPr>
          <p:cNvPr id="6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2425CBCC-1F9E-4819-9DCD-1BCB05F7956E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7" name="Text Placeholder 119">
            <a:extLst>
              <a:ext uri="{FF2B5EF4-FFF2-40B4-BE49-F238E27FC236}">
                <a16:creationId xmlns:a16="http://schemas.microsoft.com/office/drawing/2014/main" id="{5670D45C-97B3-4611-8D0E-4D9025485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76428"/>
      </p:ext>
    </p:extLst>
  </p:cSld>
  <p:clrMapOvr>
    <a:masterClrMapping/>
  </p:clrMapOvr>
  <p:transition spd="med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091BA2-CD00-4880-8BFC-90BD588E1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89194"/>
              </p:ext>
            </p:extLst>
          </p:nvPr>
        </p:nvGraphicFramePr>
        <p:xfrm>
          <a:off x="693060" y="2024763"/>
          <a:ext cx="7765140" cy="338903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78740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1788971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76004563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553525915"/>
                    </a:ext>
                  </a:extLst>
                </a:gridCol>
              </a:tblGrid>
              <a:tr h="448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Financial Year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Receipts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Expenditure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617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2016-17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1,453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849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58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2017-18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2,884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1,768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58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2018-19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2,758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3,189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-430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2837040"/>
                  </a:ext>
                </a:extLst>
              </a:tr>
              <a:tr h="58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2019-20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3,059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4,065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-1,005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900100"/>
                  </a:ext>
                </a:extLst>
              </a:tr>
              <a:tr h="58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2020-21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3,103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3,767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-664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9285032"/>
                  </a:ext>
                </a:extLst>
              </a:tr>
            </a:tbl>
          </a:graphicData>
        </a:graphic>
      </p:graphicFrame>
      <p:sp>
        <p:nvSpPr>
          <p:cNvPr id="7" name="Slide Number Placeholder 2">
            <a:hlinkClick r:id="" action="ppaction://noaction"/>
            <a:extLst>
              <a:ext uri="{FF2B5EF4-FFF2-40B4-BE49-F238E27FC236}">
                <a16:creationId xmlns:a16="http://schemas.microsoft.com/office/drawing/2014/main" id="{30A94424-2071-4A94-9A5B-26C10D12B98E}"/>
              </a:ext>
            </a:extLst>
          </p:cNvPr>
          <p:cNvSpPr txBox="1">
            <a:spLocks/>
          </p:cNvSpPr>
          <p:nvPr/>
        </p:nvSpPr>
        <p:spPr>
          <a:xfrm>
            <a:off x="3429000" y="6339840"/>
            <a:ext cx="990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" action="ppaction://noaction"/>
              </a:rPr>
              <a:t>INCOME RATIO 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6884DBDC-EB87-40BC-8933-4805A6F02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4932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 Placeholder 2">
            <a:hlinkClick r:id="" action="ppaction://noaction"/>
            <a:extLst>
              <a:ext uri="{FF2B5EF4-FFF2-40B4-BE49-F238E27FC236}">
                <a16:creationId xmlns:a16="http://schemas.microsoft.com/office/drawing/2014/main" id="{CDA1B9B6-EA52-49A7-9CF4-B52C01745C2F}"/>
              </a:ext>
            </a:extLst>
          </p:cNvPr>
          <p:cNvSpPr txBox="1">
            <a:spLocks/>
          </p:cNvSpPr>
          <p:nvPr/>
        </p:nvSpPr>
        <p:spPr>
          <a:xfrm>
            <a:off x="4556028" y="6339840"/>
            <a:ext cx="990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" action="ppaction://noaction"/>
              </a:rPr>
              <a:t>EXPENSE RATIO </a:t>
            </a:r>
            <a:endParaRPr lang="en-US" sz="1400" dirty="0"/>
          </a:p>
        </p:txBody>
      </p:sp>
      <p:sp>
        <p:nvSpPr>
          <p:cNvPr id="15" name="Text Placeholder 119">
            <a:extLst>
              <a:ext uri="{FF2B5EF4-FFF2-40B4-BE49-F238E27FC236}">
                <a16:creationId xmlns:a16="http://schemas.microsoft.com/office/drawing/2014/main" id="{3341A542-D281-44C7-B156-DD0931A7D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4620299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0C92B8A-F1E0-4853-86BA-4EC0119A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8929602" y="2035885"/>
          <a:ext cx="2406613" cy="33667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06613">
                  <a:extLst>
                    <a:ext uri="{9D8B030D-6E8A-4147-A177-3AD203B41FA5}">
                      <a16:colId xmlns:a16="http://schemas.microsoft.com/office/drawing/2014/main" val="553525915"/>
                    </a:ext>
                  </a:extLst>
                </a:gridCol>
              </a:tblGrid>
              <a:tr h="35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Investment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617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2,706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58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3,586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58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2,942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2837040"/>
                  </a:ext>
                </a:extLst>
              </a:tr>
              <a:tr h="58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1,783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900100"/>
                  </a:ext>
                </a:extLst>
              </a:tr>
              <a:tr h="58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1,500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07060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AAD297A-7325-4105-B6F6-EC79AACBC56C}"/>
              </a:ext>
            </a:extLst>
          </p:cNvPr>
          <p:cNvSpPr txBox="1"/>
          <p:nvPr/>
        </p:nvSpPr>
        <p:spPr>
          <a:xfrm>
            <a:off x="6781800" y="16665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PKR In Million</a:t>
            </a:r>
          </a:p>
        </p:txBody>
      </p:sp>
      <p:sp>
        <p:nvSpPr>
          <p:cNvPr id="2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E7B0B276-DB97-453A-98B3-980B61F88876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4" name="Text Placeholder 119">
            <a:extLst>
              <a:ext uri="{FF2B5EF4-FFF2-40B4-BE49-F238E27FC236}">
                <a16:creationId xmlns:a16="http://schemas.microsoft.com/office/drawing/2014/main" id="{BF765C24-2944-490E-B67D-60419B976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56746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BENEVOLENT FUND (BF)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ESTABLISHMENT OF FUND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52090CB4-6296-4974-A7E5-DE01879427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0400" y="2435352"/>
            <a:ext cx="10176931" cy="327964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3000" b="1" dirty="0">
                <a:latin typeface="+mj-lt"/>
              </a:rPr>
              <a:t>BF Scheme was introduced under West Pakistan Government Servant Benevolent Fund Ordinance, 1960.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3000" b="1" dirty="0">
                <a:latin typeface="+mj-lt"/>
              </a:rPr>
              <a:t>The scheme was adopted by the Provincial Government, under Government Servants Benevolent Fund Ordinance 1972.</a:t>
            </a:r>
            <a:endParaRPr lang="en-US" sz="3000" b="1" dirty="0">
              <a:latin typeface="+mj-lt"/>
            </a:endParaRPr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EE1D4196-8BA1-4D20-95D5-9405C04DDD51}"/>
              </a:ext>
            </a:extLst>
          </p:cNvPr>
          <p:cNvSpPr txBox="1">
            <a:spLocks/>
          </p:cNvSpPr>
          <p:nvPr/>
        </p:nvSpPr>
        <p:spPr>
          <a:xfrm>
            <a:off x="1057652" y="6339840"/>
            <a:ext cx="11430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SKIP TO AGENDA</a:t>
            </a:r>
            <a:endParaRPr lang="en-US" sz="1400" dirty="0"/>
          </a:p>
        </p:txBody>
      </p:sp>
      <p:sp>
        <p:nvSpPr>
          <p:cNvPr id="7" name="Text Placeholder 119">
            <a:extLst>
              <a:ext uri="{FF2B5EF4-FFF2-40B4-BE49-F238E27FC236}">
                <a16:creationId xmlns:a16="http://schemas.microsoft.com/office/drawing/2014/main" id="{12E27CA5-52DA-4F7F-BCC6-82BF24C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21923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82202"/>
      </p:ext>
    </p:extLst>
  </p:cSld>
  <p:clrMapOvr>
    <a:masterClrMapping/>
  </p:clrMapOvr>
  <p:transition spd="med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 – Increase in subscription rates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Proposed Increase in Subscription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091BA2-CD00-4880-8BFC-90BD588E1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07059"/>
              </p:ext>
            </p:extLst>
          </p:nvPr>
        </p:nvGraphicFramePr>
        <p:xfrm>
          <a:off x="685800" y="2438400"/>
          <a:ext cx="10151530" cy="26768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2740369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1788971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553525915"/>
                    </a:ext>
                  </a:extLst>
                </a:gridCol>
                <a:gridCol w="1467367">
                  <a:extLst>
                    <a:ext uri="{9D8B030D-6E8A-4147-A177-3AD203B41FA5}">
                      <a16:colId xmlns:a16="http://schemas.microsoft.com/office/drawing/2014/main" val="1311679979"/>
                    </a:ext>
                  </a:extLst>
                </a:gridCol>
                <a:gridCol w="1826163">
                  <a:extLst>
                    <a:ext uri="{9D8B030D-6E8A-4147-A177-3AD203B41FA5}">
                      <a16:colId xmlns:a16="http://schemas.microsoft.com/office/drawing/2014/main" val="3761079766"/>
                    </a:ext>
                  </a:extLst>
                </a:gridCol>
              </a:tblGrid>
              <a:tr h="44896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Existing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Proposed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23301899"/>
                  </a:ext>
                </a:extLst>
              </a:tr>
              <a:tr h="4489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0" marR="0" marT="0" marB="0"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PKR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ABP*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PKR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ABP*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Increase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6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617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BS-1 to 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58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BS-5 to 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58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BS-16 &amp; Above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837040"/>
                  </a:ext>
                </a:extLst>
              </a:tr>
            </a:tbl>
          </a:graphicData>
        </a:graphic>
      </p:graphicFrame>
      <p:sp>
        <p:nvSpPr>
          <p:cNvPr id="5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88E419E0-0978-4037-986E-26660CFBAD1C}"/>
              </a:ext>
            </a:extLst>
          </p:cNvPr>
          <p:cNvSpPr txBox="1">
            <a:spLocks/>
          </p:cNvSpPr>
          <p:nvPr/>
        </p:nvSpPr>
        <p:spPr>
          <a:xfrm>
            <a:off x="25908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Without %</a:t>
            </a:r>
            <a:endParaRPr lang="en-US" sz="1400" dirty="0"/>
          </a:p>
        </p:txBody>
      </p:sp>
      <p:sp>
        <p:nvSpPr>
          <p:cNvPr id="7" name="Text Placeholder 119">
            <a:extLst>
              <a:ext uri="{FF2B5EF4-FFF2-40B4-BE49-F238E27FC236}">
                <a16:creationId xmlns:a16="http://schemas.microsoft.com/office/drawing/2014/main" id="{A60DFF37-85FF-42B7-8FD6-2F0AC482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6550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790845CD-1FD3-4ED0-AB80-18CA08C56062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CBA6B708-1D6D-4812-BBB7-0826733DF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55025"/>
      </p:ext>
    </p:extLst>
  </p:cSld>
  <p:clrMapOvr>
    <a:masterClrMapping/>
  </p:clrMapOvr>
  <p:transition spd="med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1 - Confirmations / approvals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r>
              <a:rPr lang="en-GB" sz="2900" dirty="0"/>
              <a:t>L - Actual Receipts 2019-20 (Details of Other Receipts)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091BA2-CD00-4880-8BFC-90BD588E1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081757"/>
              </p:ext>
            </p:extLst>
          </p:nvPr>
        </p:nvGraphicFramePr>
        <p:xfrm>
          <a:off x="685800" y="2438400"/>
          <a:ext cx="10158792" cy="320040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6705600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3453192">
                  <a:extLst>
                    <a:ext uri="{9D8B030D-6E8A-4147-A177-3AD203B41FA5}">
                      <a16:colId xmlns:a16="http://schemas.microsoft.com/office/drawing/2014/main" val="42033794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Profit on Investment &amp; A/Cs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20800" algn="r"/>
                          <a:tab pos="1485900" algn="l"/>
                        </a:tabLst>
                        <a:defRPr/>
                      </a:pPr>
                      <a:r>
                        <a:rPr kumimoji="0" lang="en-US" sz="32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215	Million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Benevolent Fund Building 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20800" algn="r"/>
                          <a:tab pos="1485900" algn="l"/>
                        </a:tabLst>
                        <a:defRPr/>
                      </a:pPr>
                      <a:r>
                        <a:rPr kumimoji="0" lang="en-US" sz="32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45 	Million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Income from Benevolent Filling Station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20800" algn="r"/>
                          <a:tab pos="1485900" algn="l"/>
                        </a:tabLst>
                        <a:defRPr/>
                      </a:pPr>
                      <a:r>
                        <a:rPr kumimoji="0" lang="en-US" sz="32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5	Million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786585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Income from Benevolent CNG Station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20800" algn="r"/>
                          <a:tab pos="1485900" algn="l"/>
                        </a:tabLst>
                        <a:defRPr/>
                      </a:pPr>
                      <a:r>
                        <a:rPr kumimoji="0" lang="en-US" sz="32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10	Million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Total Other Receipts</a:t>
                      </a:r>
                      <a:endParaRPr kumimoji="0" lang="en-GB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57300" algn="r"/>
                          <a:tab pos="1485900" algn="l"/>
                        </a:tabLst>
                        <a:defRPr/>
                      </a:pPr>
                      <a:r>
                        <a:rPr kumimoji="0" lang="en-US" sz="3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	</a:t>
                      </a: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275	Million</a:t>
                      </a:r>
                      <a:endParaRPr kumimoji="0" lang="en-GB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</a:tbl>
          </a:graphicData>
        </a:graphic>
      </p:graphicFrame>
      <p:sp>
        <p:nvSpPr>
          <p:cNvPr id="8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EDE6D7E1-F3DF-4AA8-A8A1-EDA03B359AD3}"/>
              </a:ext>
            </a:extLst>
          </p:cNvPr>
          <p:cNvSpPr txBox="1">
            <a:spLocks/>
          </p:cNvSpPr>
          <p:nvPr/>
        </p:nvSpPr>
        <p:spPr>
          <a:xfrm>
            <a:off x="4391629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5A514BB4-576E-4FDB-BE3D-6F2B87C1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4455900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C652D7EA-4682-45C5-A878-11BF8B0401B3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TOC</a:t>
            </a:r>
            <a:endParaRPr lang="en-US" sz="1400" dirty="0"/>
          </a:p>
        </p:txBody>
      </p:sp>
      <p:sp>
        <p:nvSpPr>
          <p:cNvPr id="15" name="Text Placeholder 119">
            <a:extLst>
              <a:ext uri="{FF2B5EF4-FFF2-40B4-BE49-F238E27FC236}">
                <a16:creationId xmlns:a16="http://schemas.microsoft.com/office/drawing/2014/main" id="{03121275-E944-49AB-81B7-BE97C42F1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6" action="ppaction://hlinksldjump"/>
            <a:extLst>
              <a:ext uri="{FF2B5EF4-FFF2-40B4-BE49-F238E27FC236}">
                <a16:creationId xmlns:a16="http://schemas.microsoft.com/office/drawing/2014/main" id="{38A693B6-165B-4D16-A01D-D167AF0974A5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6" action="ppaction://hlinksldjump"/>
              </a:rPr>
              <a:t>M-TOC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C30B7605-5734-4D71-AA7D-56D6F9110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80769"/>
      </p:ext>
    </p:extLst>
  </p:cSld>
  <p:clrMapOvr>
    <a:masterClrMapping/>
  </p:clrMapOvr>
  <p:transition spd="med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1 - Confirmations / approvals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r>
              <a:rPr lang="en-GB" sz="2900" dirty="0"/>
              <a:t>N - Estimated Receipts 2020-21 (Details of Other Receipts)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091BA2-CD00-4880-8BFC-90BD588E1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62367"/>
              </p:ext>
            </p:extLst>
          </p:nvPr>
        </p:nvGraphicFramePr>
        <p:xfrm>
          <a:off x="685800" y="2438400"/>
          <a:ext cx="10158792" cy="320040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6705600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3453192">
                  <a:extLst>
                    <a:ext uri="{9D8B030D-6E8A-4147-A177-3AD203B41FA5}">
                      <a16:colId xmlns:a16="http://schemas.microsoft.com/office/drawing/2014/main" val="42033794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Profit on Investment &amp; A/Cs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20800" algn="r"/>
                          <a:tab pos="1485900" algn="l"/>
                        </a:tabLst>
                        <a:defRPr/>
                      </a:pPr>
                      <a:r>
                        <a:rPr kumimoji="0" lang="en-US" sz="32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116	Million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Benevolent Fund Building 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20800" algn="r"/>
                          <a:tab pos="1485900" algn="l"/>
                        </a:tabLst>
                        <a:defRPr/>
                      </a:pPr>
                      <a:r>
                        <a:rPr kumimoji="0" lang="en-US" sz="32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49 	Million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Income from Benevolent Filling Station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20800" algn="r"/>
                          <a:tab pos="1485900" algn="l"/>
                        </a:tabLst>
                        <a:defRPr/>
                      </a:pPr>
                      <a:r>
                        <a:rPr kumimoji="0" lang="en-US" sz="32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13	Million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786585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Income from Benevolent CNG Station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20800" algn="r"/>
                          <a:tab pos="1485900" algn="l"/>
                        </a:tabLst>
                        <a:defRPr/>
                      </a:pPr>
                      <a:r>
                        <a:rPr kumimoji="0" lang="en-US" sz="32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16	Million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Total Other Receipts</a:t>
                      </a:r>
                      <a:endParaRPr kumimoji="0" lang="en-GB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57300" algn="r"/>
                          <a:tab pos="1485900" algn="l"/>
                        </a:tabLst>
                        <a:defRPr/>
                      </a:pPr>
                      <a:r>
                        <a:rPr kumimoji="0" lang="en-US" sz="3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	</a:t>
                      </a: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194	Million</a:t>
                      </a:r>
                      <a:endParaRPr kumimoji="0" lang="en-GB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</a:tbl>
          </a:graphicData>
        </a:graphic>
      </p:graphicFrame>
      <p:sp>
        <p:nvSpPr>
          <p:cNvPr id="8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EDE6D7E1-F3DF-4AA8-A8A1-EDA03B359AD3}"/>
              </a:ext>
            </a:extLst>
          </p:cNvPr>
          <p:cNvSpPr txBox="1">
            <a:spLocks/>
          </p:cNvSpPr>
          <p:nvPr/>
        </p:nvSpPr>
        <p:spPr>
          <a:xfrm>
            <a:off x="3405839" y="6319266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5A514BB4-576E-4FDB-BE3D-6F2B87C1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470110" y="6620731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35414432-D55C-4A42-8669-69AA9548F46F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TOC</a:t>
            </a:r>
            <a:endParaRPr lang="en-US" sz="1400" dirty="0"/>
          </a:p>
        </p:txBody>
      </p:sp>
      <p:sp>
        <p:nvSpPr>
          <p:cNvPr id="15" name="Text Placeholder 119">
            <a:extLst>
              <a:ext uri="{FF2B5EF4-FFF2-40B4-BE49-F238E27FC236}">
                <a16:creationId xmlns:a16="http://schemas.microsoft.com/office/drawing/2014/main" id="{B7FFABC1-401E-4104-A653-379AA620F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6" action="ppaction://hlinksldjump"/>
            <a:extLst>
              <a:ext uri="{FF2B5EF4-FFF2-40B4-BE49-F238E27FC236}">
                <a16:creationId xmlns:a16="http://schemas.microsoft.com/office/drawing/2014/main" id="{5CED4D27-7FE8-4029-B07C-FEA43B60FB7F}"/>
              </a:ext>
            </a:extLst>
          </p:cNvPr>
          <p:cNvSpPr txBox="1">
            <a:spLocks/>
          </p:cNvSpPr>
          <p:nvPr/>
        </p:nvSpPr>
        <p:spPr>
          <a:xfrm>
            <a:off x="4307613" y="6323076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29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3A5CCB1B-D6E9-4C23-8DFB-BE2AC388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4371884" y="6624541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Slide Number Placeholder 2">
            <a:hlinkClick r:id="rId7" action="ppaction://hlinksldjump"/>
            <a:extLst>
              <a:ext uri="{FF2B5EF4-FFF2-40B4-BE49-F238E27FC236}">
                <a16:creationId xmlns:a16="http://schemas.microsoft.com/office/drawing/2014/main" id="{8779B6AA-EC02-4B44-8388-525137D3F872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7" action="ppaction://hlinksldjump"/>
              </a:rPr>
              <a:t>M-TOC</a:t>
            </a:r>
            <a:endParaRPr lang="en-US" sz="1400" dirty="0"/>
          </a:p>
        </p:txBody>
      </p:sp>
      <p:sp>
        <p:nvSpPr>
          <p:cNvPr id="13" name="Text Placeholder 119">
            <a:extLst>
              <a:ext uri="{FF2B5EF4-FFF2-40B4-BE49-F238E27FC236}">
                <a16:creationId xmlns:a16="http://schemas.microsoft.com/office/drawing/2014/main" id="{B83CDFFC-3431-4475-89C4-8019128D2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86369"/>
      </p:ext>
    </p:extLst>
  </p:cSld>
  <p:clrMapOvr>
    <a:masterClrMapping/>
  </p:clrMapOvr>
  <p:transition spd="med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758665"/>
            <a:ext cx="10837333" cy="493981"/>
          </a:xfrm>
        </p:spPr>
        <p:txBody>
          <a:bodyPr/>
          <a:lstStyle/>
          <a:p>
            <a:r>
              <a:rPr lang="en-GB" sz="2900" dirty="0"/>
              <a:t>N - Estimated Receipts 2020-21 (Details of Other Receipts)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091BA2-CD00-4880-8BFC-90BD588E1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9657"/>
              </p:ext>
            </p:extLst>
          </p:nvPr>
        </p:nvGraphicFramePr>
        <p:xfrm>
          <a:off x="693060" y="1527441"/>
          <a:ext cx="10144274" cy="4744376"/>
        </p:xfrm>
        <a:graphic>
          <a:graphicData uri="http://schemas.openxmlformats.org/drawingml/2006/table">
            <a:tbl>
              <a:tblPr firstRow="1" lastRow="1" bandRow="1">
                <a:tableStyleId>{B301B821-A1FF-4177-AEE7-76D212191A09}</a:tableStyleId>
              </a:tblPr>
              <a:tblGrid>
                <a:gridCol w="1634684">
                  <a:extLst>
                    <a:ext uri="{9D8B030D-6E8A-4147-A177-3AD203B41FA5}">
                      <a16:colId xmlns:a16="http://schemas.microsoft.com/office/drawing/2014/main" val="1002242936"/>
                    </a:ext>
                  </a:extLst>
                </a:gridCol>
                <a:gridCol w="2034763">
                  <a:extLst>
                    <a:ext uri="{9D8B030D-6E8A-4147-A177-3AD203B41FA5}">
                      <a16:colId xmlns:a16="http://schemas.microsoft.com/office/drawing/2014/main" val="2370805231"/>
                    </a:ext>
                  </a:extLst>
                </a:gridCol>
                <a:gridCol w="2501644">
                  <a:extLst>
                    <a:ext uri="{9D8B030D-6E8A-4147-A177-3AD203B41FA5}">
                      <a16:colId xmlns:a16="http://schemas.microsoft.com/office/drawing/2014/main" val="128776136"/>
                    </a:ext>
                  </a:extLst>
                </a:gridCol>
                <a:gridCol w="3973183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</a:tblGrid>
              <a:tr h="4537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Active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Annual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Contribution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 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2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Subscription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40254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1--4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28750" algn="r"/>
                        </a:tabLst>
                      </a:pPr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105,520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3,600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143250" algn="r"/>
                        </a:tabLst>
                      </a:pPr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379,872,000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40254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5--10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28750" algn="r"/>
                        </a:tabLst>
                      </a:pP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45,678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7,200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143250" algn="r"/>
                        </a:tabLst>
                      </a:pP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328,881,600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5564145"/>
                  </a:ext>
                </a:extLst>
              </a:tr>
              <a:tr h="40254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11--15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28750" algn="r"/>
                        </a:tabLst>
                      </a:pP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164,913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7,200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143250" algn="r"/>
                        </a:tabLst>
                      </a:pP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1,187,373,600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6045886"/>
                  </a:ext>
                </a:extLst>
              </a:tr>
              <a:tr h="40254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28750" algn="r"/>
                        </a:tabLst>
                      </a:pP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52,358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9,600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143250" algn="r"/>
                        </a:tabLst>
                      </a:pP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502,636,800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3411216"/>
                  </a:ext>
                </a:extLst>
              </a:tr>
              <a:tr h="40254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28750" algn="r"/>
                        </a:tabLst>
                      </a:pP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23,415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9,600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143250" algn="r"/>
                        </a:tabLst>
                      </a:pP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224,784,000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63240"/>
                  </a:ext>
                </a:extLst>
              </a:tr>
              <a:tr h="40254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28750" algn="r"/>
                        </a:tabLst>
                      </a:pP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8,938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9,600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143250" algn="r"/>
                        </a:tabLst>
                      </a:pP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85,804,800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40254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28750" algn="r"/>
                        </a:tabLst>
                      </a:pP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3,830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9,600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143250" algn="r"/>
                        </a:tabLst>
                      </a:pP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36,768,000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7865854"/>
                  </a:ext>
                </a:extLst>
              </a:tr>
              <a:tr h="40254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20-22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28750" algn="r"/>
                        </a:tabLst>
                      </a:pP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1,045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9,600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143250" algn="r"/>
                        </a:tabLst>
                      </a:pP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10,032,000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28750" algn="r"/>
                        </a:tabLst>
                      </a:pPr>
                      <a:r>
                        <a:rPr lang="en-US" sz="2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405,697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Old Rates</a:t>
                      </a: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143250" algn="r"/>
                        </a:tabLst>
                      </a:pPr>
                      <a:r>
                        <a:rPr lang="en-US" sz="2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2,756,152,800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4346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</a:tbl>
          </a:graphicData>
        </a:graphic>
      </p:graphicFrame>
      <p:sp>
        <p:nvSpPr>
          <p:cNvPr id="8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EDE6D7E1-F3DF-4AA8-A8A1-EDA03B359AD3}"/>
              </a:ext>
            </a:extLst>
          </p:cNvPr>
          <p:cNvSpPr txBox="1">
            <a:spLocks/>
          </p:cNvSpPr>
          <p:nvPr/>
        </p:nvSpPr>
        <p:spPr>
          <a:xfrm>
            <a:off x="4307613" y="6323076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29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5A514BB4-576E-4FDB-BE3D-6F2B87C1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4371884" y="6624541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35414432-D55C-4A42-8669-69AA9548F46F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TOC</a:t>
            </a:r>
            <a:endParaRPr lang="en-US" sz="1400" dirty="0"/>
          </a:p>
        </p:txBody>
      </p:sp>
      <p:sp>
        <p:nvSpPr>
          <p:cNvPr id="15" name="Text Placeholder 119">
            <a:extLst>
              <a:ext uri="{FF2B5EF4-FFF2-40B4-BE49-F238E27FC236}">
                <a16:creationId xmlns:a16="http://schemas.microsoft.com/office/drawing/2014/main" id="{B7FFABC1-401E-4104-A653-379AA620F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6" action="ppaction://hlinksldjump"/>
            <a:extLst>
              <a:ext uri="{FF2B5EF4-FFF2-40B4-BE49-F238E27FC236}">
                <a16:creationId xmlns:a16="http://schemas.microsoft.com/office/drawing/2014/main" id="{AF2D9EB1-B05A-4F41-BE75-40DF7C59B204}"/>
              </a:ext>
            </a:extLst>
          </p:cNvPr>
          <p:cNvSpPr txBox="1">
            <a:spLocks/>
          </p:cNvSpPr>
          <p:nvPr/>
        </p:nvSpPr>
        <p:spPr>
          <a:xfrm>
            <a:off x="3340871" y="6327648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18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B4436244-0B9D-49C2-B376-D5AD0DA7F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405142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Slide Number Placeholder 2">
            <a:hlinkClick r:id="rId7" action="ppaction://hlinksldjump"/>
            <a:extLst>
              <a:ext uri="{FF2B5EF4-FFF2-40B4-BE49-F238E27FC236}">
                <a16:creationId xmlns:a16="http://schemas.microsoft.com/office/drawing/2014/main" id="{8B5C6DA5-C31E-48BB-BE9B-AB2C40D669EE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7" action="ppaction://hlinksldjump"/>
              </a:rPr>
              <a:t>M-TOC</a:t>
            </a:r>
            <a:endParaRPr lang="en-US" sz="1400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7085B6E6-E5A8-4B59-B1EC-A13D6520C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16639"/>
      </p:ext>
    </p:extLst>
  </p:cSld>
  <p:clrMapOvr>
    <a:masterClrMapping/>
  </p:clrMapOvr>
  <p:transition spd="med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758665"/>
            <a:ext cx="10837333" cy="493981"/>
          </a:xfrm>
        </p:spPr>
        <p:txBody>
          <a:bodyPr/>
          <a:lstStyle/>
          <a:p>
            <a:r>
              <a:rPr lang="en-GB" sz="2900" dirty="0"/>
              <a:t>Actual Receipts from Subscription (2019-20)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091BA2-CD00-4880-8BFC-90BD588E1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2859"/>
              </p:ext>
            </p:extLst>
          </p:nvPr>
        </p:nvGraphicFramePr>
        <p:xfrm>
          <a:off x="2668814" y="1339364"/>
          <a:ext cx="6854371" cy="4909185"/>
        </p:xfrm>
        <a:graphic>
          <a:graphicData uri="http://schemas.openxmlformats.org/drawingml/2006/table">
            <a:tbl>
              <a:tblPr firstRow="1" lastRow="1" bandRow="1">
                <a:tableStyleId>{B301B821-A1FF-4177-AEE7-76D212191A09}</a:tableStyleId>
              </a:tblPr>
              <a:tblGrid>
                <a:gridCol w="3044371">
                  <a:extLst>
                    <a:ext uri="{9D8B030D-6E8A-4147-A177-3AD203B41FA5}">
                      <a16:colId xmlns:a16="http://schemas.microsoft.com/office/drawing/2014/main" val="1002242936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Month</a:t>
                      </a:r>
                      <a:endParaRPr kumimoji="0" lang="en-GB" sz="22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Total </a:t>
                      </a:r>
                      <a:endParaRPr kumimoji="0" lang="en-GB" sz="22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28227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u="none" strike="noStrike" dirty="0">
                          <a:effectLst/>
                        </a:rPr>
                        <a:t>January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900" algn="r"/>
                        </a:tabLst>
                      </a:pPr>
                      <a:r>
                        <a:rPr lang="en-US" sz="2200" b="0" u="none" strike="noStrike" dirty="0">
                          <a:effectLst/>
                        </a:rPr>
                        <a:t>	306,417,968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28227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u="none" strike="noStrike" dirty="0">
                          <a:effectLst/>
                        </a:rPr>
                        <a:t>February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900" algn="r"/>
                        </a:tabLst>
                      </a:pPr>
                      <a:r>
                        <a:rPr lang="en-US" sz="22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	99,491,513</a:t>
                      </a:r>
                      <a:endParaRPr lang="en-US" sz="2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564145"/>
                  </a:ext>
                </a:extLst>
              </a:tr>
              <a:tr h="28227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u="none" strike="noStrike" dirty="0">
                          <a:effectLst/>
                        </a:rPr>
                        <a:t>March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900" algn="r"/>
                        </a:tabLst>
                      </a:pPr>
                      <a:r>
                        <a:rPr lang="en-US" sz="22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	444,585,155</a:t>
                      </a:r>
                      <a:endParaRPr lang="en-US" sz="2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045886"/>
                  </a:ext>
                </a:extLst>
              </a:tr>
              <a:tr h="28227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u="none" strike="noStrike" dirty="0">
                          <a:effectLst/>
                        </a:rPr>
                        <a:t>April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900" algn="r"/>
                        </a:tabLst>
                      </a:pPr>
                      <a:r>
                        <a:rPr lang="en-US" sz="22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	104,854,214</a:t>
                      </a:r>
                      <a:endParaRPr lang="en-US" sz="2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411216"/>
                  </a:ext>
                </a:extLst>
              </a:tr>
              <a:tr h="28227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u="none" strike="noStrike" dirty="0">
                          <a:effectLst/>
                        </a:rPr>
                        <a:t>May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900" algn="r"/>
                        </a:tabLst>
                      </a:pPr>
                      <a:r>
                        <a:rPr lang="en-US" sz="22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	125,113,320</a:t>
                      </a:r>
                      <a:endParaRPr lang="en-US" sz="2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63240"/>
                  </a:ext>
                </a:extLst>
              </a:tr>
              <a:tr h="28227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u="none" strike="noStrike" dirty="0">
                          <a:effectLst/>
                        </a:rPr>
                        <a:t>June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900" algn="r"/>
                        </a:tabLst>
                      </a:pPr>
                      <a:r>
                        <a:rPr lang="en-US" sz="22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	188,566,841</a:t>
                      </a:r>
                      <a:endParaRPr lang="en-US" sz="2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28227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u="none" strike="noStrike" dirty="0">
                          <a:effectLst/>
                        </a:rPr>
                        <a:t>July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900" algn="r"/>
                        </a:tabLst>
                      </a:pPr>
                      <a:r>
                        <a:rPr lang="en-US" sz="22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	287,405,549</a:t>
                      </a:r>
                      <a:endParaRPr lang="en-US" sz="2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865854"/>
                  </a:ext>
                </a:extLst>
              </a:tr>
              <a:tr h="28227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u="none" strike="noStrike" dirty="0">
                          <a:effectLst/>
                        </a:rPr>
                        <a:t>August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900" algn="r"/>
                        </a:tabLst>
                      </a:pPr>
                      <a:r>
                        <a:rPr lang="en-US" sz="22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	198,570,046</a:t>
                      </a:r>
                      <a:endParaRPr lang="en-US" sz="2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28227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September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900" algn="r"/>
                        </a:tabLst>
                      </a:pPr>
                      <a:r>
                        <a:rPr lang="en-US" sz="22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	268,099,322</a:t>
                      </a:r>
                      <a:endParaRPr lang="en-US" sz="2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951337"/>
                  </a:ext>
                </a:extLst>
              </a:tr>
              <a:tr h="28227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October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900" algn="r"/>
                        </a:tabLst>
                      </a:pPr>
                      <a:r>
                        <a:rPr lang="en-US" sz="22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	224,212,111</a:t>
                      </a:r>
                      <a:endParaRPr lang="en-US" sz="2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35081"/>
                  </a:ext>
                </a:extLst>
              </a:tr>
              <a:tr h="28227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November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900" algn="r"/>
                        </a:tabLst>
                      </a:pPr>
                      <a:r>
                        <a:rPr lang="en-US" sz="22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	136,549,838</a:t>
                      </a:r>
                      <a:endParaRPr lang="en-US" sz="2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887191"/>
                  </a:ext>
                </a:extLst>
              </a:tr>
              <a:tr h="28227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December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900" algn="r"/>
                        </a:tabLst>
                      </a:pPr>
                      <a:r>
                        <a:rPr lang="en-US" sz="22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	186,730,246</a:t>
                      </a:r>
                      <a:endParaRPr lang="en-US" sz="22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691562"/>
                  </a:ext>
                </a:extLst>
              </a:tr>
              <a:tr h="28227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900" algn="r"/>
                        </a:tabLst>
                      </a:pPr>
                      <a:r>
                        <a:rPr lang="en-US" sz="22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	</a:t>
                      </a:r>
                      <a:r>
                        <a:rPr lang="en-US" sz="22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2,570,596,123</a:t>
                      </a:r>
                      <a:endParaRPr lang="en-US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536411"/>
                  </a:ext>
                </a:extLst>
              </a:tr>
            </a:tbl>
          </a:graphicData>
        </a:graphic>
      </p:graphicFrame>
      <p:sp>
        <p:nvSpPr>
          <p:cNvPr id="8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EDE6D7E1-F3DF-4AA8-A8A1-EDA03B359AD3}"/>
              </a:ext>
            </a:extLst>
          </p:cNvPr>
          <p:cNvSpPr txBox="1">
            <a:spLocks/>
          </p:cNvSpPr>
          <p:nvPr/>
        </p:nvSpPr>
        <p:spPr>
          <a:xfrm>
            <a:off x="3200400" y="6327648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5A514BB4-576E-4FDB-BE3D-6F2B87C1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35414432-D55C-4A42-8669-69AA9548F46F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TOC</a:t>
            </a:r>
            <a:endParaRPr lang="en-US" sz="1400" dirty="0"/>
          </a:p>
        </p:txBody>
      </p:sp>
      <p:sp>
        <p:nvSpPr>
          <p:cNvPr id="15" name="Text Placeholder 119">
            <a:extLst>
              <a:ext uri="{FF2B5EF4-FFF2-40B4-BE49-F238E27FC236}">
                <a16:creationId xmlns:a16="http://schemas.microsoft.com/office/drawing/2014/main" id="{B7FFABC1-401E-4104-A653-379AA620F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6" action="ppaction://hlinksldjump"/>
            <a:extLst>
              <a:ext uri="{FF2B5EF4-FFF2-40B4-BE49-F238E27FC236}">
                <a16:creationId xmlns:a16="http://schemas.microsoft.com/office/drawing/2014/main" id="{E3625BB1-5C0F-48BB-886C-D59B2FCC1DC3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6" action="ppaction://hlinksldjump"/>
              </a:rPr>
              <a:t>M-TOC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E17E9455-E531-45D8-AFCC-8A21C41F6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17525"/>
      </p:ext>
    </p:extLst>
  </p:cSld>
  <p:clrMapOvr>
    <a:masterClrMapping/>
  </p:clrMapOvr>
  <p:transition spd="med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1 - Confirmations / approvals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O - Estimated Budget for BF Board F.Y 2020-21(Estb. Expenses)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091BA2-CD00-4880-8BFC-90BD588E1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06678"/>
              </p:ext>
            </p:extLst>
          </p:nvPr>
        </p:nvGraphicFramePr>
        <p:xfrm>
          <a:off x="685800" y="2438400"/>
          <a:ext cx="10151531" cy="289560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3522131">
                  <a:extLst>
                    <a:ext uri="{9D8B030D-6E8A-4147-A177-3AD203B41FA5}">
                      <a16:colId xmlns:a16="http://schemas.microsoft.com/office/drawing/2014/main" val="1302625363"/>
                    </a:ext>
                  </a:extLst>
                </a:gridCol>
              </a:tblGrid>
              <a:tr h="448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Description			      No. Employees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89025" algn="ctr"/>
                        </a:tabLst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Expense</a:t>
                      </a: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580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Benevolent Fund Cell 			34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dec"/>
                          <a:tab pos="1654175" algn="l"/>
                        </a:tabLst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34	Million</a:t>
                      </a:r>
                    </a:p>
                  </a:txBody>
                  <a:tcPr marL="0" marR="457200" marT="0" marB="0" anchor="ctr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580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Benevolent Fund Building			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dec"/>
                          <a:tab pos="1654175" algn="l"/>
                        </a:tabLst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13	Million</a:t>
                      </a:r>
                    </a:p>
                  </a:txBody>
                  <a:tcPr marL="0" marR="457200" marT="0" marB="0" anchor="ctr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580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Audit Fee for Local Chartered Accountancy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73138" algn="dec"/>
                          <a:tab pos="1654175" algn="l"/>
                        </a:tabLst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5	Million</a:t>
                      </a:r>
                    </a:p>
                  </a:txBody>
                  <a:tcPr marL="0" marR="457200" marT="0" marB="0" anchor="ctr"/>
                </a:tc>
                <a:extLst>
                  <a:ext uri="{0D108BD9-81ED-4DB2-BD59-A6C34878D82A}">
                    <a16:rowId xmlns:a16="http://schemas.microsoft.com/office/drawing/2014/main" val="2671406345"/>
                  </a:ext>
                </a:extLst>
              </a:tr>
              <a:tr h="70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Sub-Total</a:t>
                      </a:r>
                      <a:endParaRPr kumimoji="0" lang="en-GB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55663" algn="dec"/>
                          <a:tab pos="1538288" algn="l"/>
                        </a:tabLst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	52	</a:t>
                      </a:r>
                      <a:r>
                        <a:rPr kumimoji="0" lang="en-US" sz="28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Million</a:t>
                      </a: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</a:tbl>
          </a:graphicData>
        </a:graphic>
      </p:graphicFrame>
      <p:sp>
        <p:nvSpPr>
          <p:cNvPr id="17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A26A5501-C463-469B-B460-203EA06CD2C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TOC</a:t>
            </a:r>
            <a:endParaRPr lang="en-US" sz="1400" dirty="0"/>
          </a:p>
        </p:txBody>
      </p:sp>
      <p:sp>
        <p:nvSpPr>
          <p:cNvPr id="21" name="Text Placeholder 119">
            <a:extLst>
              <a:ext uri="{FF2B5EF4-FFF2-40B4-BE49-F238E27FC236}">
                <a16:creationId xmlns:a16="http://schemas.microsoft.com/office/drawing/2014/main" id="{2A489DC5-D78E-444B-8A27-373A3B244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ED45ECE0-DB46-4EDD-B1EE-2A823D75D6AE}"/>
              </a:ext>
            </a:extLst>
          </p:cNvPr>
          <p:cNvSpPr txBox="1">
            <a:spLocks/>
          </p:cNvSpPr>
          <p:nvPr/>
        </p:nvSpPr>
        <p:spPr>
          <a:xfrm>
            <a:off x="3147440" y="6327648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02DBCFCF-9515-41F7-909F-CFE061564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1171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2">
            <a:hlinkClick r:id="rId6" action="ppaction://hlinksldjump"/>
            <a:extLst>
              <a:ext uri="{FF2B5EF4-FFF2-40B4-BE49-F238E27FC236}">
                <a16:creationId xmlns:a16="http://schemas.microsoft.com/office/drawing/2014/main" id="{550D9ACD-EF2C-4B4D-897F-7C3029151DDD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6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18A0C982-3CAF-485C-B0D8-C1D61EFE4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48560"/>
      </p:ext>
    </p:extLst>
  </p:cSld>
  <p:clrMapOvr>
    <a:masterClrMapping/>
  </p:clrMapOvr>
  <p:transition spd="med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94" y="521257"/>
            <a:ext cx="6991212" cy="707886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Ratio between income sources (2015-16)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19BDF04-81E2-49C9-B1A1-8D87ABD31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124822"/>
              </p:ext>
            </p:extLst>
          </p:nvPr>
        </p:nvGraphicFramePr>
        <p:xfrm>
          <a:off x="693060" y="1530608"/>
          <a:ext cx="10346531" cy="4575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58C500A6-9103-4608-A913-AC71D194B150}"/>
              </a:ext>
            </a:extLst>
          </p:cNvPr>
          <p:cNvSpPr txBox="1">
            <a:spLocks/>
          </p:cNvSpPr>
          <p:nvPr/>
        </p:nvSpPr>
        <p:spPr>
          <a:xfrm>
            <a:off x="2438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Back</a:t>
            </a:r>
            <a:endParaRPr lang="en-US" sz="1400" dirty="0"/>
          </a:p>
        </p:txBody>
      </p:sp>
      <p:sp>
        <p:nvSpPr>
          <p:cNvPr id="7" name="Text Placeholder 119">
            <a:extLst>
              <a:ext uri="{FF2B5EF4-FFF2-40B4-BE49-F238E27FC236}">
                <a16:creationId xmlns:a16="http://schemas.microsoft.com/office/drawing/2014/main" id="{8953ED8F-1C73-4C3D-92FA-6DF63B3F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82D7F730-780B-44C2-817A-1241502DA1D0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B4CF55F2-4408-4B3B-A559-D116750CD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2AF0F5-DAC2-40D1-AFB7-6F9DC7EB7B45}"/>
              </a:ext>
            </a:extLst>
          </p:cNvPr>
          <p:cNvSpPr txBox="1">
            <a:spLocks/>
          </p:cNvSpPr>
          <p:nvPr/>
        </p:nvSpPr>
        <p:spPr>
          <a:xfrm>
            <a:off x="10972800" y="274320"/>
            <a:ext cx="1049445" cy="335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PAGE 98</a:t>
            </a:r>
          </a:p>
        </p:txBody>
      </p:sp>
    </p:spTree>
    <p:extLst>
      <p:ext uri="{BB962C8B-B14F-4D97-AF65-F5344CB8AC3E}">
        <p14:creationId xmlns:p14="http://schemas.microsoft.com/office/powerpoint/2010/main" val="2713746598"/>
      </p:ext>
    </p:extLst>
  </p:cSld>
  <p:clrMapOvr>
    <a:masterClrMapping/>
  </p:clrMapOvr>
  <p:transition spd="med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94" y="521257"/>
            <a:ext cx="6991212" cy="707886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Ratio between income sources (2019-20)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19BDF04-81E2-49C9-B1A1-8D87ABD31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401816"/>
              </p:ext>
            </p:extLst>
          </p:nvPr>
        </p:nvGraphicFramePr>
        <p:xfrm>
          <a:off x="693060" y="1530608"/>
          <a:ext cx="10346531" cy="4575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5776D2B5-008F-417E-AD8E-21E7F639F513}"/>
              </a:ext>
            </a:extLst>
          </p:cNvPr>
          <p:cNvSpPr txBox="1">
            <a:spLocks/>
          </p:cNvSpPr>
          <p:nvPr/>
        </p:nvSpPr>
        <p:spPr>
          <a:xfrm>
            <a:off x="23622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Back</a:t>
            </a:r>
            <a:endParaRPr lang="en-US" sz="1400" dirty="0"/>
          </a:p>
        </p:txBody>
      </p:sp>
      <p:sp>
        <p:nvSpPr>
          <p:cNvPr id="6" name="Text Placeholder 119">
            <a:extLst>
              <a:ext uri="{FF2B5EF4-FFF2-40B4-BE49-F238E27FC236}">
                <a16:creationId xmlns:a16="http://schemas.microsoft.com/office/drawing/2014/main" id="{96AC73C6-DB95-4888-95C1-32E46246B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4264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B0149B92-EEC7-4DB3-A9FF-D058B7BD02C2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156FEB71-A2E0-43A9-A4DE-36889AC45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8AA328B-937F-48D0-A34A-6F6F02543839}"/>
              </a:ext>
            </a:extLst>
          </p:cNvPr>
          <p:cNvSpPr txBox="1">
            <a:spLocks/>
          </p:cNvSpPr>
          <p:nvPr/>
        </p:nvSpPr>
        <p:spPr>
          <a:xfrm>
            <a:off x="10972800" y="274320"/>
            <a:ext cx="1049445" cy="335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PAGE 99</a:t>
            </a:r>
          </a:p>
        </p:txBody>
      </p:sp>
    </p:spTree>
    <p:extLst>
      <p:ext uri="{BB962C8B-B14F-4D97-AF65-F5344CB8AC3E}">
        <p14:creationId xmlns:p14="http://schemas.microsoft.com/office/powerpoint/2010/main" val="311898561"/>
      </p:ext>
    </p:extLst>
  </p:cSld>
  <p:clrMapOvr>
    <a:masterClrMapping/>
  </p:clrMapOvr>
  <p:transition spd="med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94" y="521257"/>
            <a:ext cx="7458006" cy="707886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Ratio between EXPENDITURE sources (2015-16)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C6FC57E-98D6-4B70-8768-446D4C116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69491"/>
              </p:ext>
            </p:extLst>
          </p:nvPr>
        </p:nvGraphicFramePr>
        <p:xfrm>
          <a:off x="693060" y="1238108"/>
          <a:ext cx="11177472" cy="5334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1F9A17F5-C630-48B1-BC07-11105387C584}"/>
              </a:ext>
            </a:extLst>
          </p:cNvPr>
          <p:cNvSpPr txBox="1">
            <a:spLocks/>
          </p:cNvSpPr>
          <p:nvPr/>
        </p:nvSpPr>
        <p:spPr>
          <a:xfrm>
            <a:off x="2181294" y="6336743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Back</a:t>
            </a:r>
            <a:endParaRPr lang="en-US" sz="1400" dirty="0"/>
          </a:p>
        </p:txBody>
      </p:sp>
      <p:sp>
        <p:nvSpPr>
          <p:cNvPr id="7" name="Text Placeholder 119">
            <a:extLst>
              <a:ext uri="{FF2B5EF4-FFF2-40B4-BE49-F238E27FC236}">
                <a16:creationId xmlns:a16="http://schemas.microsoft.com/office/drawing/2014/main" id="{4A26F920-F17E-479B-AB84-8C9A4DA8C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245565" y="6638208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B41DD1AA-F8BF-406A-8BEF-6020889B227B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11" name="Text Placeholder 119">
            <a:extLst>
              <a:ext uri="{FF2B5EF4-FFF2-40B4-BE49-F238E27FC236}">
                <a16:creationId xmlns:a16="http://schemas.microsoft.com/office/drawing/2014/main" id="{A1353D08-A1EA-45EC-831E-C5F0D4CE4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767C9F31-F9CC-435A-970B-3A4F43979674}"/>
              </a:ext>
            </a:extLst>
          </p:cNvPr>
          <p:cNvSpPr txBox="1">
            <a:spLocks/>
          </p:cNvSpPr>
          <p:nvPr/>
        </p:nvSpPr>
        <p:spPr>
          <a:xfrm>
            <a:off x="10972800" y="274320"/>
            <a:ext cx="1049445" cy="335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PAGE 96</a:t>
            </a:r>
          </a:p>
        </p:txBody>
      </p:sp>
    </p:spTree>
    <p:extLst>
      <p:ext uri="{BB962C8B-B14F-4D97-AF65-F5344CB8AC3E}">
        <p14:creationId xmlns:p14="http://schemas.microsoft.com/office/powerpoint/2010/main" val="3418131613"/>
      </p:ext>
    </p:extLst>
  </p:cSld>
  <p:clrMapOvr>
    <a:masterClrMapping/>
  </p:clrMapOvr>
  <p:transition spd="med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94" y="521257"/>
            <a:ext cx="7458006" cy="707886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Ratio between EXPENDITURE sources (2019-20)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C6FC57E-98D6-4B70-8768-446D4C116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816683"/>
              </p:ext>
            </p:extLst>
          </p:nvPr>
        </p:nvGraphicFramePr>
        <p:xfrm>
          <a:off x="628788" y="1257299"/>
          <a:ext cx="11277600" cy="5334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96BF6B39-D627-4C6C-8805-7095574BD793}"/>
              </a:ext>
            </a:extLst>
          </p:cNvPr>
          <p:cNvSpPr txBox="1">
            <a:spLocks/>
          </p:cNvSpPr>
          <p:nvPr/>
        </p:nvSpPr>
        <p:spPr>
          <a:xfrm>
            <a:off x="2286000" y="6336743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Back</a:t>
            </a:r>
            <a:endParaRPr lang="en-US" sz="1400" dirty="0"/>
          </a:p>
        </p:txBody>
      </p:sp>
      <p:sp>
        <p:nvSpPr>
          <p:cNvPr id="7" name="Text Placeholder 119">
            <a:extLst>
              <a:ext uri="{FF2B5EF4-FFF2-40B4-BE49-F238E27FC236}">
                <a16:creationId xmlns:a16="http://schemas.microsoft.com/office/drawing/2014/main" id="{E9B3236C-CC41-49DB-8EAF-046212DB5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350271" y="6638208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A198CBA9-FFF0-4D3B-A16A-507292A2E734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11" name="Text Placeholder 119">
            <a:extLst>
              <a:ext uri="{FF2B5EF4-FFF2-40B4-BE49-F238E27FC236}">
                <a16:creationId xmlns:a16="http://schemas.microsoft.com/office/drawing/2014/main" id="{CF8935CC-FA0C-4C42-9E08-D78E178C4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5697940-41C0-41AD-85A9-9DCF0A416BBA}"/>
              </a:ext>
            </a:extLst>
          </p:cNvPr>
          <p:cNvSpPr txBox="1">
            <a:spLocks/>
          </p:cNvSpPr>
          <p:nvPr/>
        </p:nvSpPr>
        <p:spPr>
          <a:xfrm>
            <a:off x="10972800" y="274320"/>
            <a:ext cx="1049445" cy="335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PAGE 97</a:t>
            </a:r>
          </a:p>
        </p:txBody>
      </p:sp>
    </p:spTree>
    <p:extLst>
      <p:ext uri="{BB962C8B-B14F-4D97-AF65-F5344CB8AC3E}">
        <p14:creationId xmlns:p14="http://schemas.microsoft.com/office/powerpoint/2010/main" val="2769994361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BENEVOLENT FUND (BF)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CONSTITUTION OF BOARDS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52090CB4-6296-4974-A7E5-DE01879427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2435352"/>
            <a:ext cx="11811000" cy="390448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3000" b="1" dirty="0">
                <a:latin typeface="+mj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Provincial Board of Management (Gazetted)</a:t>
            </a:r>
            <a:r>
              <a:rPr lang="en-GB" sz="3000" b="1" dirty="0">
                <a:latin typeface="+mj-lt"/>
              </a:rPr>
              <a:t>		</a:t>
            </a:r>
            <a:r>
              <a:rPr lang="en-GB" sz="3000" dirty="0">
                <a:latin typeface="+mj-lt"/>
              </a:rPr>
              <a:t>(Policy Decisions)</a:t>
            </a:r>
          </a:p>
          <a:p>
            <a:pPr marL="457200" indent="-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30000"/>
              <a:tabLst>
                <a:tab pos="457200" algn="l"/>
              </a:tabLst>
            </a:pPr>
            <a:r>
              <a:rPr lang="en-GB" sz="3000" b="1" dirty="0">
                <a:latin typeface="+mj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Provincial Board of Management (Non-Gazetted)</a:t>
            </a:r>
            <a:r>
              <a:rPr lang="en-GB" sz="3000" b="1" dirty="0">
                <a:latin typeface="+mj-lt"/>
              </a:rPr>
              <a:t>	</a:t>
            </a:r>
            <a:r>
              <a:rPr lang="en-GB" sz="3000" dirty="0">
                <a:latin typeface="+mj-lt"/>
              </a:rPr>
              <a:t>(Policy Decisions)</a:t>
            </a:r>
            <a:endParaRPr lang="en-GB" sz="3000" b="1" dirty="0">
              <a:latin typeface="+mj-lt"/>
            </a:endParaRPr>
          </a:p>
          <a:p>
            <a:pPr marL="457200" indent="-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30000"/>
              <a:tabLst>
                <a:tab pos="457200" algn="l"/>
              </a:tabLst>
            </a:pPr>
            <a:r>
              <a:rPr lang="en-GB" sz="3000" b="1" dirty="0">
                <a:latin typeface="+mj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District Board of Management</a:t>
            </a:r>
            <a:r>
              <a:rPr lang="en-GB" sz="3000" dirty="0">
                <a:latin typeface="+mj-lt"/>
              </a:rPr>
              <a:t> 	     			Scrutiny of BS-01 to 15 cases District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0000"/>
              <a:buNone/>
              <a:tabLst>
                <a:tab pos="457200" algn="l"/>
              </a:tabLst>
            </a:pPr>
            <a:r>
              <a:rPr lang="en-GB" sz="3000" dirty="0">
                <a:latin typeface="+mj-lt"/>
              </a:rPr>
              <a:t>									Cadre as well as Attached Deptt)</a:t>
            </a:r>
            <a:endParaRPr lang="en-GB" sz="3000" b="1" dirty="0">
              <a:latin typeface="+mj-lt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GB" sz="3000" dirty="0">
                <a:latin typeface="+mj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Secretariat Benevolent Fund</a:t>
            </a:r>
            <a:r>
              <a:rPr lang="en-GB" sz="3000" dirty="0">
                <a:latin typeface="+mj-lt"/>
              </a:rPr>
              <a:t>	       		(Scrutiny of all cases of Secretariat employees)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GB" sz="3000" dirty="0">
                <a:latin typeface="+mj-lt"/>
              </a:rPr>
              <a:t>Benevolent Fund Cell (HQ) 	     		(Scrutiny of cases of BS-16 &amp; Above of Attached Deptt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GB" sz="3000" dirty="0">
                <a:latin typeface="+mj-lt"/>
              </a:rPr>
              <a:t>							&amp; </a:t>
            </a:r>
            <a:r>
              <a:rPr lang="en-GB" sz="3000" b="1" dirty="0">
                <a:latin typeface="+mj-lt"/>
              </a:rPr>
              <a:t>centralized payment of all cases</a:t>
            </a:r>
            <a:r>
              <a:rPr lang="en-GB" sz="3000" dirty="0">
                <a:latin typeface="+mj-lt"/>
              </a:rPr>
              <a:t>)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3000" b="1" dirty="0">
              <a:latin typeface="+mj-lt"/>
            </a:endParaRPr>
          </a:p>
        </p:txBody>
      </p:sp>
      <p:sp>
        <p:nvSpPr>
          <p:cNvPr id="4" name="Slide Number Placeholder 2">
            <a:hlinkClick r:id="rId8" action="ppaction://hlinksldjump"/>
            <a:extLst>
              <a:ext uri="{FF2B5EF4-FFF2-40B4-BE49-F238E27FC236}">
                <a16:creationId xmlns:a16="http://schemas.microsoft.com/office/drawing/2014/main" id="{B843BC45-73A0-4772-B2B1-7AF0D2D959B9}"/>
              </a:ext>
            </a:extLst>
          </p:cNvPr>
          <p:cNvSpPr txBox="1">
            <a:spLocks/>
          </p:cNvSpPr>
          <p:nvPr/>
        </p:nvSpPr>
        <p:spPr>
          <a:xfrm>
            <a:off x="1057652" y="6339840"/>
            <a:ext cx="11430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8" action="ppaction://hlinksldjump"/>
              </a:rPr>
              <a:t>SKIP TO AGENDA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C6EC1C-966D-48E8-9631-DCBF9815F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21923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9653"/>
      </p:ext>
    </p:extLst>
  </p:cSld>
  <p:clrMapOvr>
    <a:masterClrMapping/>
  </p:clrMapOvr>
  <p:transition spd="med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for f.y 2016-17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9448801" cy="493981"/>
          </a:xfrm>
        </p:spPr>
        <p:txBody>
          <a:bodyPr/>
          <a:lstStyle/>
          <a:p>
            <a:r>
              <a:rPr lang="en-GB" sz="2900" dirty="0"/>
              <a:t>L - Actual Receipts 		     M. Actual Expenditures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091BA2-CD00-4880-8BFC-90BD588E1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59042"/>
              </p:ext>
            </p:extLst>
          </p:nvPr>
        </p:nvGraphicFramePr>
        <p:xfrm>
          <a:off x="220462" y="2278441"/>
          <a:ext cx="4826318" cy="256032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3454718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03379421"/>
                    </a:ext>
                  </a:extLst>
                </a:gridCol>
              </a:tblGrid>
              <a:tr h="41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Opening Balance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159</a:t>
                      </a:r>
                      <a:endPara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41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Subscription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1,091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41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Other Receipts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216</a:t>
                      </a:r>
                      <a:endPara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41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Total Inflow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1,466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</a:tbl>
          </a:graphicData>
        </a:graphic>
      </p:graphicFrame>
      <p:sp>
        <p:nvSpPr>
          <p:cNvPr id="7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76AE51EF-3102-4649-B6B8-08160336D6EC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TOC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8FD09F65-AE8F-42B2-BB22-1BB1686F3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9E3359-4344-4E1E-BBE5-0A081A59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2282726"/>
          <a:ext cx="7005618" cy="448056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5146120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1859498">
                  <a:extLst>
                    <a:ext uri="{9D8B030D-6E8A-4147-A177-3AD203B41FA5}">
                      <a16:colId xmlns:a16="http://schemas.microsoft.com/office/drawing/2014/main" val="1302625363"/>
                    </a:ext>
                  </a:extLst>
                </a:gridCol>
              </a:tblGrid>
              <a:tr h="41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Lump Sum Grant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320</a:t>
                      </a: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Retirement Grant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157</a:t>
                      </a: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41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Merit Scholarship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7</a:t>
                      </a: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41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Monthly Grant (Deceased)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53</a:t>
                      </a: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2767865854"/>
                  </a:ext>
                </a:extLst>
              </a:tr>
              <a:tr h="261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Monthly Grant (Invalided)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20</a:t>
                      </a: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41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Funeral Charges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9</a:t>
                      </a: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1137210927"/>
                  </a:ext>
                </a:extLst>
              </a:tr>
              <a:tr h="41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Establishment Expenses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57300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979107"/>
                  </a:ext>
                </a:extLst>
              </a:tr>
              <a:tr h="502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Total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57300" algn="r"/>
                        </a:tabLst>
                        <a:defRPr/>
                      </a:pPr>
                      <a:r>
                        <a:rPr kumimoji="0" lang="en-GB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	616</a:t>
                      </a: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9F0489-829F-44D5-9E51-06404234B63C}"/>
              </a:ext>
            </a:extLst>
          </p:cNvPr>
          <p:cNvSpPr txBox="1"/>
          <p:nvPr/>
        </p:nvSpPr>
        <p:spPr>
          <a:xfrm>
            <a:off x="479520" y="5334000"/>
            <a:ext cx="3868367" cy="646331"/>
          </a:xfrm>
          <a:prstGeom prst="rect">
            <a:avLst/>
          </a:prstGeom>
          <a:noFill/>
          <a:ln w="57150" cmpd="dbl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Saving : 850 Million</a:t>
            </a:r>
          </a:p>
        </p:txBody>
      </p:sp>
      <p:sp>
        <p:nvSpPr>
          <p:cNvPr id="8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054AF76E-D41D-48C2-A9CC-7E2A16382644}"/>
              </a:ext>
            </a:extLst>
          </p:cNvPr>
          <p:cNvSpPr txBox="1">
            <a:spLocks/>
          </p:cNvSpPr>
          <p:nvPr/>
        </p:nvSpPr>
        <p:spPr>
          <a:xfrm>
            <a:off x="3168612" y="6327648"/>
            <a:ext cx="869987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Budget POS</a:t>
            </a:r>
            <a:endParaRPr lang="en-US" sz="1400" dirty="0"/>
          </a:p>
        </p:txBody>
      </p:sp>
      <p:sp>
        <p:nvSpPr>
          <p:cNvPr id="11" name="Text Placeholder 119">
            <a:extLst>
              <a:ext uri="{FF2B5EF4-FFF2-40B4-BE49-F238E27FC236}">
                <a16:creationId xmlns:a16="http://schemas.microsoft.com/office/drawing/2014/main" id="{F870DF74-4214-4AE5-A3FB-9D6DB34F2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32884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A6251A-FB88-466F-8938-9654C6AEE208}"/>
              </a:ext>
            </a:extLst>
          </p:cNvPr>
          <p:cNvSpPr txBox="1"/>
          <p:nvPr/>
        </p:nvSpPr>
        <p:spPr>
          <a:xfrm>
            <a:off x="10134600" y="1764858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(In Million PKR)</a:t>
            </a:r>
          </a:p>
        </p:txBody>
      </p:sp>
      <p:sp>
        <p:nvSpPr>
          <p:cNvPr id="14" name="Slide Number Placeholder 2">
            <a:hlinkClick r:id="rId6" action="ppaction://hlinksldjump"/>
            <a:extLst>
              <a:ext uri="{FF2B5EF4-FFF2-40B4-BE49-F238E27FC236}">
                <a16:creationId xmlns:a16="http://schemas.microsoft.com/office/drawing/2014/main" id="{89A1386B-786E-4462-B2A8-23ECA872BDDA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6" action="ppaction://hlinksldjump"/>
              </a:rPr>
              <a:t>M-TOC</a:t>
            </a:r>
            <a:endParaRPr lang="en-US" sz="1400" dirty="0"/>
          </a:p>
        </p:txBody>
      </p:sp>
      <p:sp>
        <p:nvSpPr>
          <p:cNvPr id="16" name="Text Placeholder 119">
            <a:extLst>
              <a:ext uri="{FF2B5EF4-FFF2-40B4-BE49-F238E27FC236}">
                <a16:creationId xmlns:a16="http://schemas.microsoft.com/office/drawing/2014/main" id="{3A873BB0-3884-4789-85AB-E61AC4B73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48365"/>
      </p:ext>
    </p:extLst>
  </p:cSld>
  <p:clrMapOvr>
    <a:masterClrMapping/>
  </p:clrMapOvr>
  <p:transition spd="med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for f.y 2017-18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9372601" cy="493981"/>
          </a:xfrm>
        </p:spPr>
        <p:txBody>
          <a:bodyPr/>
          <a:lstStyle/>
          <a:p>
            <a:r>
              <a:rPr lang="en-GB" sz="2900" dirty="0"/>
              <a:t>L - Actual Receipts 		     M. Actual Expenditures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091BA2-CD00-4880-8BFC-90BD588E1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195547"/>
              </p:ext>
            </p:extLst>
          </p:nvPr>
        </p:nvGraphicFramePr>
        <p:xfrm>
          <a:off x="220462" y="2278441"/>
          <a:ext cx="4826318" cy="256032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3454718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03379421"/>
                    </a:ext>
                  </a:extLst>
                </a:gridCol>
              </a:tblGrid>
              <a:tr h="41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Opening Balance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613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41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Subscription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1,984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41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Other Receipts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288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41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Total Inflow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2,885</a:t>
                      </a: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</a:tbl>
          </a:graphicData>
        </a:graphic>
      </p:graphicFrame>
      <p:sp>
        <p:nvSpPr>
          <p:cNvPr id="7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76AE51EF-3102-4649-B6B8-08160336D6EC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TOC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8FD09F65-AE8F-42B2-BB22-1BB1686F3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9E3359-4344-4E1E-BBE5-0A081A59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345236"/>
              </p:ext>
            </p:extLst>
          </p:nvPr>
        </p:nvGraphicFramePr>
        <p:xfrm>
          <a:off x="5181600" y="2282726"/>
          <a:ext cx="7005618" cy="448056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5146120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1859498">
                  <a:extLst>
                    <a:ext uri="{9D8B030D-6E8A-4147-A177-3AD203B41FA5}">
                      <a16:colId xmlns:a16="http://schemas.microsoft.com/office/drawing/2014/main" val="1302625363"/>
                    </a:ext>
                  </a:extLst>
                </a:gridCol>
              </a:tblGrid>
              <a:tr h="41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Lump Sum Grant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391</a:t>
                      </a: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Retirement Grant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1,230</a:t>
                      </a: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41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Merit Scholarship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7</a:t>
                      </a: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41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Monthly Grant (Deceased)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48</a:t>
                      </a: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2767865854"/>
                  </a:ext>
                </a:extLst>
              </a:tr>
              <a:tr h="261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Monthly Grant (Invalided)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18</a:t>
                      </a: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41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Funeral Charges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9</a:t>
                      </a: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1137210927"/>
                  </a:ext>
                </a:extLst>
              </a:tr>
              <a:tr h="41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Establishment Expenses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57300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65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979107"/>
                  </a:ext>
                </a:extLst>
              </a:tr>
              <a:tr h="502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Total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57300" algn="r"/>
                        </a:tabLst>
                        <a:defRPr/>
                      </a:pPr>
                      <a:r>
                        <a:rPr kumimoji="0" lang="en-GB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	1768</a:t>
                      </a: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</a:tbl>
          </a:graphicData>
        </a:graphic>
      </p:graphicFrame>
      <p:sp>
        <p:nvSpPr>
          <p:cNvPr id="8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054AF76E-D41D-48C2-A9CC-7E2A16382644}"/>
              </a:ext>
            </a:extLst>
          </p:cNvPr>
          <p:cNvSpPr txBox="1">
            <a:spLocks/>
          </p:cNvSpPr>
          <p:nvPr/>
        </p:nvSpPr>
        <p:spPr>
          <a:xfrm>
            <a:off x="3168612" y="6327648"/>
            <a:ext cx="869987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Budget POS</a:t>
            </a:r>
            <a:endParaRPr lang="en-US" sz="1400" dirty="0"/>
          </a:p>
        </p:txBody>
      </p:sp>
      <p:sp>
        <p:nvSpPr>
          <p:cNvPr id="11" name="Text Placeholder 119">
            <a:extLst>
              <a:ext uri="{FF2B5EF4-FFF2-40B4-BE49-F238E27FC236}">
                <a16:creationId xmlns:a16="http://schemas.microsoft.com/office/drawing/2014/main" id="{F870DF74-4214-4AE5-A3FB-9D6DB34F2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32884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D8DDB-EBC4-4B87-A237-AD84853768E8}"/>
              </a:ext>
            </a:extLst>
          </p:cNvPr>
          <p:cNvSpPr txBox="1"/>
          <p:nvPr/>
        </p:nvSpPr>
        <p:spPr>
          <a:xfrm>
            <a:off x="10058400" y="1770271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(In Million PKR)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B70987-4F40-494D-AA7D-914F1AEE93CB}"/>
              </a:ext>
            </a:extLst>
          </p:cNvPr>
          <p:cNvSpPr txBox="1"/>
          <p:nvPr/>
        </p:nvSpPr>
        <p:spPr>
          <a:xfrm>
            <a:off x="479520" y="5334000"/>
            <a:ext cx="4224233" cy="646331"/>
          </a:xfrm>
          <a:prstGeom prst="rect">
            <a:avLst/>
          </a:prstGeom>
          <a:noFill/>
          <a:ln w="57150" cmpd="dbl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Saving : 1,117 Million</a:t>
            </a:r>
          </a:p>
        </p:txBody>
      </p:sp>
      <p:sp>
        <p:nvSpPr>
          <p:cNvPr id="5" name="Slide Number Placeholder 2">
            <a:hlinkClick r:id="rId6" action="ppaction://hlinksldjump"/>
            <a:extLst>
              <a:ext uri="{FF2B5EF4-FFF2-40B4-BE49-F238E27FC236}">
                <a16:creationId xmlns:a16="http://schemas.microsoft.com/office/drawing/2014/main" id="{ABC5E77A-FBFB-404D-8A1D-772282965A14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6" action="ppaction://hlinksldjump"/>
              </a:rPr>
              <a:t>M-TOC</a:t>
            </a:r>
            <a:endParaRPr lang="en-US" sz="1400" dirty="0"/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3E09010B-B79A-491E-A6F8-FE52A2703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95122"/>
      </p:ext>
    </p:extLst>
  </p:cSld>
  <p:clrMapOvr>
    <a:masterClrMapping/>
  </p:clrMapOvr>
  <p:transition spd="med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for f.y 2018-19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9372601" cy="493981"/>
          </a:xfrm>
        </p:spPr>
        <p:txBody>
          <a:bodyPr/>
          <a:lstStyle/>
          <a:p>
            <a:r>
              <a:rPr lang="en-GB" sz="2900" dirty="0"/>
              <a:t>L - Actual Receipts 		     M. Actual Expenditures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091BA2-CD00-4880-8BFC-90BD588E1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31254"/>
              </p:ext>
            </p:extLst>
          </p:nvPr>
        </p:nvGraphicFramePr>
        <p:xfrm>
          <a:off x="220462" y="2278441"/>
          <a:ext cx="4826318" cy="256032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3454718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03379421"/>
                    </a:ext>
                  </a:extLst>
                </a:gridCol>
              </a:tblGrid>
              <a:tr h="41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Opening Balance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237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41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Subscription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2,257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41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Other Receipts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265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41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Total Inflow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2,759</a:t>
                      </a: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</a:tbl>
          </a:graphicData>
        </a:graphic>
      </p:graphicFrame>
      <p:sp>
        <p:nvSpPr>
          <p:cNvPr id="7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76AE51EF-3102-4649-B6B8-08160336D6EC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TOC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8FD09F65-AE8F-42B2-BB22-1BB1686F3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9E3359-4344-4E1E-BBE5-0A081A59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29033"/>
              </p:ext>
            </p:extLst>
          </p:nvPr>
        </p:nvGraphicFramePr>
        <p:xfrm>
          <a:off x="5181600" y="2282726"/>
          <a:ext cx="7005618" cy="448056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5146120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1859498">
                  <a:extLst>
                    <a:ext uri="{9D8B030D-6E8A-4147-A177-3AD203B41FA5}">
                      <a16:colId xmlns:a16="http://schemas.microsoft.com/office/drawing/2014/main" val="1302625363"/>
                    </a:ext>
                  </a:extLst>
                </a:gridCol>
              </a:tblGrid>
              <a:tr h="41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Lump Sum Grant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477</a:t>
                      </a: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Retirement Grant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2,590</a:t>
                      </a: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41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Merit Scholarship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7</a:t>
                      </a: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41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Monthly Grant (Deceased)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43</a:t>
                      </a: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2767865854"/>
                  </a:ext>
                </a:extLst>
              </a:tr>
              <a:tr h="261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Monthly Grant (Invalided)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16</a:t>
                      </a: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41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Funeral Charges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14450" algn="r"/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16</a:t>
                      </a: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1137210927"/>
                  </a:ext>
                </a:extLst>
              </a:tr>
              <a:tr h="41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Establishment Expenses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57300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40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979107"/>
                  </a:ext>
                </a:extLst>
              </a:tr>
              <a:tr h="502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Total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57300" algn="r"/>
                        </a:tabLst>
                        <a:defRPr/>
                      </a:pPr>
                      <a:r>
                        <a:rPr kumimoji="0" lang="en-GB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	3,189</a:t>
                      </a: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</a:tbl>
          </a:graphicData>
        </a:graphic>
      </p:graphicFrame>
      <p:sp>
        <p:nvSpPr>
          <p:cNvPr id="8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054AF76E-D41D-48C2-A9CC-7E2A16382644}"/>
              </a:ext>
            </a:extLst>
          </p:cNvPr>
          <p:cNvSpPr txBox="1">
            <a:spLocks/>
          </p:cNvSpPr>
          <p:nvPr/>
        </p:nvSpPr>
        <p:spPr>
          <a:xfrm>
            <a:off x="3168612" y="6327648"/>
            <a:ext cx="869987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Budget POS</a:t>
            </a:r>
            <a:endParaRPr lang="en-US" sz="1400" dirty="0"/>
          </a:p>
        </p:txBody>
      </p:sp>
      <p:sp>
        <p:nvSpPr>
          <p:cNvPr id="11" name="Text Placeholder 119">
            <a:extLst>
              <a:ext uri="{FF2B5EF4-FFF2-40B4-BE49-F238E27FC236}">
                <a16:creationId xmlns:a16="http://schemas.microsoft.com/office/drawing/2014/main" id="{F870DF74-4214-4AE5-A3FB-9D6DB34F2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32884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D8DDB-EBC4-4B87-A237-AD84853768E8}"/>
              </a:ext>
            </a:extLst>
          </p:cNvPr>
          <p:cNvSpPr txBox="1"/>
          <p:nvPr/>
        </p:nvSpPr>
        <p:spPr>
          <a:xfrm>
            <a:off x="10058400" y="1770271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(In Million PKR)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B70987-4F40-494D-AA7D-914F1AEE93CB}"/>
              </a:ext>
            </a:extLst>
          </p:cNvPr>
          <p:cNvSpPr txBox="1"/>
          <p:nvPr/>
        </p:nvSpPr>
        <p:spPr>
          <a:xfrm>
            <a:off x="479520" y="5334000"/>
            <a:ext cx="3791423" cy="646331"/>
          </a:xfrm>
          <a:prstGeom prst="rect">
            <a:avLst/>
          </a:prstGeom>
          <a:noFill/>
          <a:ln w="57150" cmpd="dbl">
            <a:solidFill>
              <a:srgbClr val="F4303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Deficit : 430 Million</a:t>
            </a:r>
          </a:p>
        </p:txBody>
      </p:sp>
      <p:sp>
        <p:nvSpPr>
          <p:cNvPr id="5" name="Slide Number Placeholder 2">
            <a:hlinkClick r:id="rId6" action="ppaction://hlinksldjump"/>
            <a:extLst>
              <a:ext uri="{FF2B5EF4-FFF2-40B4-BE49-F238E27FC236}">
                <a16:creationId xmlns:a16="http://schemas.microsoft.com/office/drawing/2014/main" id="{50C938EA-F5CB-4F91-9CBB-5BEAFE8A4A87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6" action="ppaction://hlinksldjump"/>
              </a:rPr>
              <a:t>M-TOC</a:t>
            </a:r>
            <a:endParaRPr lang="en-US" sz="1400" dirty="0"/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CD2C56CC-58AF-4AC7-8BCE-54245603A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4298"/>
      </p:ext>
    </p:extLst>
  </p:cSld>
  <p:clrMapOvr>
    <a:masterClrMapping/>
  </p:clrMapOvr>
  <p:transition spd="med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594D2D-2348-4192-81D3-8C89D77B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655562"/>
              </p:ext>
            </p:extLst>
          </p:nvPr>
        </p:nvGraphicFramePr>
        <p:xfrm>
          <a:off x="500306" y="1267968"/>
          <a:ext cx="11158294" cy="4980432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75289">
                  <a:extLst>
                    <a:ext uri="{9D8B030D-6E8A-4147-A177-3AD203B41FA5}">
                      <a16:colId xmlns:a16="http://schemas.microsoft.com/office/drawing/2014/main" val="1879159453"/>
                    </a:ext>
                  </a:extLst>
                </a:gridCol>
                <a:gridCol w="2075809">
                  <a:extLst>
                    <a:ext uri="{9D8B030D-6E8A-4147-A177-3AD203B41FA5}">
                      <a16:colId xmlns:a16="http://schemas.microsoft.com/office/drawing/2014/main" val="3773017713"/>
                    </a:ext>
                  </a:extLst>
                </a:gridCol>
                <a:gridCol w="4628553">
                  <a:extLst>
                    <a:ext uri="{9D8B030D-6E8A-4147-A177-3AD203B41FA5}">
                      <a16:colId xmlns:a16="http://schemas.microsoft.com/office/drawing/2014/main" val="796707341"/>
                    </a:ext>
                  </a:extLst>
                </a:gridCol>
                <a:gridCol w="1500651">
                  <a:extLst>
                    <a:ext uri="{9D8B030D-6E8A-4147-A177-3AD203B41FA5}">
                      <a16:colId xmlns:a16="http://schemas.microsoft.com/office/drawing/2014/main" val="353109921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52703976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District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Cases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Amount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047156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11/07/2019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Provincial (</a:t>
                      </a:r>
                      <a:r>
                        <a:rPr lang="en-US" sz="2000" dirty="0" err="1">
                          <a:effectLst/>
                        </a:rPr>
                        <a:t>Gazt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5,992,250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5465729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20/08/2019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Provincial (</a:t>
                      </a:r>
                      <a:r>
                        <a:rPr lang="en-US" sz="2000" dirty="0" err="1">
                          <a:effectLst/>
                        </a:rPr>
                        <a:t>Gazt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12,482,000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847524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12/09/2019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North Waziristan (N/</a:t>
                      </a:r>
                      <a:r>
                        <a:rPr lang="en-US" sz="2000" dirty="0" err="1">
                          <a:effectLst/>
                        </a:rPr>
                        <a:t>Gazt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4,400,000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2115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12/09/2019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Provincial (</a:t>
                      </a:r>
                      <a:r>
                        <a:rPr lang="en-US" sz="2000" dirty="0" err="1">
                          <a:effectLst/>
                        </a:rPr>
                        <a:t>Gazt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6,980,000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698222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16/09/2019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Dir Upper (N/</a:t>
                      </a:r>
                      <a:r>
                        <a:rPr lang="en-US" sz="2000" dirty="0" err="1">
                          <a:effectLst/>
                        </a:rPr>
                        <a:t>Gazt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1,447,240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64178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19/09/2019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Provincial (Gazt)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4,000,000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85741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01/10/2019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 Khan (N/</a:t>
                      </a:r>
                      <a:r>
                        <a:rPr lang="en-US" sz="2000" dirty="0" err="1">
                          <a:effectLst/>
                        </a:rPr>
                        <a:t>Gazt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3,300,000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7774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02/10/2019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Haripur (N/</a:t>
                      </a:r>
                      <a:r>
                        <a:rPr lang="en-US" sz="2000" dirty="0" err="1">
                          <a:effectLst/>
                        </a:rPr>
                        <a:t>Gazt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2,846,742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219438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02/10/2019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Peshawar (N/</a:t>
                      </a:r>
                      <a:r>
                        <a:rPr lang="en-US" sz="2000" dirty="0" err="1">
                          <a:effectLst/>
                        </a:rPr>
                        <a:t>Gazt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10,826,000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423792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03/10/2019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Buner (N/</a:t>
                      </a:r>
                      <a:r>
                        <a:rPr lang="en-US" sz="2000" dirty="0" err="1">
                          <a:effectLst/>
                        </a:rPr>
                        <a:t>Gazt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2,496,460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73787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04/10/2019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Provincial (</a:t>
                      </a:r>
                      <a:r>
                        <a:rPr lang="en-US" sz="2000" dirty="0" err="1">
                          <a:effectLst/>
                        </a:rPr>
                        <a:t>Gazt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3,000,000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458666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08/10/2019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Lakki Marwat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2,315,680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67569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08/10/2019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Malakand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2,391,120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966508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14/10/2019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North Waziristan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3,934,420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06267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14/10/2019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Shangla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3,700,000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53844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210595" y="414534"/>
            <a:ext cx="8460393" cy="86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LUMP SUM GRANT RELEASED TO VARIOUS DISTRICTS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(PERIOD 12.06.2019 TO 18.08.2020)</a:t>
            </a:r>
            <a:endParaRPr lang="en-US" dirty="0"/>
          </a:p>
        </p:txBody>
      </p:sp>
      <p:sp>
        <p:nvSpPr>
          <p:cNvPr id="1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2B83766D-AAB9-4EE6-942F-3A2DE9F85323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15" name="Text Placeholder 119">
            <a:extLst>
              <a:ext uri="{FF2B5EF4-FFF2-40B4-BE49-F238E27FC236}">
                <a16:creationId xmlns:a16="http://schemas.microsoft.com/office/drawing/2014/main" id="{F8D38D58-1C80-401E-977C-891BAD407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95741"/>
      </p:ext>
    </p:extLst>
  </p:cSld>
  <p:clrMapOvr>
    <a:masterClrMapping/>
  </p:clrMapOvr>
  <p:transition spd="med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594D2D-2348-4192-81D3-8C89D77B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2186"/>
              </p:ext>
            </p:extLst>
          </p:nvPr>
        </p:nvGraphicFramePr>
        <p:xfrm>
          <a:off x="500306" y="1267968"/>
          <a:ext cx="11158294" cy="4956627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75289">
                  <a:extLst>
                    <a:ext uri="{9D8B030D-6E8A-4147-A177-3AD203B41FA5}">
                      <a16:colId xmlns:a16="http://schemas.microsoft.com/office/drawing/2014/main" val="1879159453"/>
                    </a:ext>
                  </a:extLst>
                </a:gridCol>
                <a:gridCol w="2075809">
                  <a:extLst>
                    <a:ext uri="{9D8B030D-6E8A-4147-A177-3AD203B41FA5}">
                      <a16:colId xmlns:a16="http://schemas.microsoft.com/office/drawing/2014/main" val="3773017713"/>
                    </a:ext>
                  </a:extLst>
                </a:gridCol>
                <a:gridCol w="4628553">
                  <a:extLst>
                    <a:ext uri="{9D8B030D-6E8A-4147-A177-3AD203B41FA5}">
                      <a16:colId xmlns:a16="http://schemas.microsoft.com/office/drawing/2014/main" val="796707341"/>
                    </a:ext>
                  </a:extLst>
                </a:gridCol>
                <a:gridCol w="1500651">
                  <a:extLst>
                    <a:ext uri="{9D8B030D-6E8A-4147-A177-3AD203B41FA5}">
                      <a16:colId xmlns:a16="http://schemas.microsoft.com/office/drawing/2014/main" val="353109921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52703976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District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Cases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Amount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047156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16/10/2019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South Waziristan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3,697,920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5465729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23/10/2019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Dir Lower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6,250,000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847524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06/11/2019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11,489,000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2115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06/11/2019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Swat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3,463,520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1698222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07/11/2019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Abbotabad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4,100,000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5564178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07/11/2019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Bannu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17,445,773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985741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07/11/2019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Batagram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499,580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7774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07/11/2019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Charsadda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8,283,680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219438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07/11/2019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Mansehra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13,165,080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423792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07/11/2019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Nowshera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21,108,120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73787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07/11/2019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South Waziristan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2,551,560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458666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11/11/2019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 Khan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3,295,440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67569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20/11/2019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South Waziristan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519,280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966508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21/11/2019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Tank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4,530,640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406267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27/11/2019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 Khan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3,694,360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53844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210595" y="414534"/>
            <a:ext cx="8460393" cy="86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LUMP SUM GRANT RELEASED TO VARIOUS DISTRICTS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(PERIOD 12.06.2019 TO 18.08.2020)</a:t>
            </a:r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B0196BE9-666A-4190-9B9C-D5D4FAB33728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50C6DD3F-C48F-4F83-A0E6-7694BE42C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23373"/>
      </p:ext>
    </p:extLst>
  </p:cSld>
  <p:clrMapOvr>
    <a:masterClrMapping/>
  </p:clrMapOvr>
  <p:transition spd="med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594D2D-2348-4192-81D3-8C89D77B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91406"/>
              </p:ext>
            </p:extLst>
          </p:nvPr>
        </p:nvGraphicFramePr>
        <p:xfrm>
          <a:off x="500306" y="1267968"/>
          <a:ext cx="11158294" cy="4956627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75289">
                  <a:extLst>
                    <a:ext uri="{9D8B030D-6E8A-4147-A177-3AD203B41FA5}">
                      <a16:colId xmlns:a16="http://schemas.microsoft.com/office/drawing/2014/main" val="1879159453"/>
                    </a:ext>
                  </a:extLst>
                </a:gridCol>
                <a:gridCol w="2075809">
                  <a:extLst>
                    <a:ext uri="{9D8B030D-6E8A-4147-A177-3AD203B41FA5}">
                      <a16:colId xmlns:a16="http://schemas.microsoft.com/office/drawing/2014/main" val="3773017713"/>
                    </a:ext>
                  </a:extLst>
                </a:gridCol>
                <a:gridCol w="4628553">
                  <a:extLst>
                    <a:ext uri="{9D8B030D-6E8A-4147-A177-3AD203B41FA5}">
                      <a16:colId xmlns:a16="http://schemas.microsoft.com/office/drawing/2014/main" val="796707341"/>
                    </a:ext>
                  </a:extLst>
                </a:gridCol>
                <a:gridCol w="1500651">
                  <a:extLst>
                    <a:ext uri="{9D8B030D-6E8A-4147-A177-3AD203B41FA5}">
                      <a16:colId xmlns:a16="http://schemas.microsoft.com/office/drawing/2014/main" val="353109921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52703976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District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Cases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Amount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047156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03/12/2019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Chitral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4,191,600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5465729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03/12/2019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Karak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5,195,560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847524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03/12/2019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Khurram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5,520,660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2115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03/12/2019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Malakand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3,684,640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698222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04/12/2019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Haripur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2,010,008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64178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04/12/2019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Lakki Marwat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4,800,880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85741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05/12/2019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Peshawar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9,372,000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7774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05/12/2019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7,491,000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219438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09/12/2019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North Waziristan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3,499,440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423792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17/12/2019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Tank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1,240,000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973787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19/12/2019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South Waziristan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967,140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4458666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26/12/2019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Kohistan Upper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1,297,120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67569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30/12/2019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2,500,000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966508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02/01/2020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 Khan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1,197,960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406267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10/01/2020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Hangu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2,776,928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53844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210595" y="414534"/>
            <a:ext cx="8460393" cy="86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LUMP SUM GRANT RELEASED TO VARIOUS DISTRICTS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(PERIOD 12.06.2019 TO 18.08.2020)</a:t>
            </a:r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91473C31-1E0C-443B-8D51-C81856892294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7BEC648A-50D1-4BBC-AFA2-C89D85856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83981"/>
      </p:ext>
    </p:extLst>
  </p:cSld>
  <p:clrMapOvr>
    <a:masterClrMapping/>
  </p:clrMapOvr>
  <p:transition spd="med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594D2D-2348-4192-81D3-8C89D77B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44480"/>
              </p:ext>
            </p:extLst>
          </p:nvPr>
        </p:nvGraphicFramePr>
        <p:xfrm>
          <a:off x="500306" y="1267968"/>
          <a:ext cx="11158294" cy="4956627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75289">
                  <a:extLst>
                    <a:ext uri="{9D8B030D-6E8A-4147-A177-3AD203B41FA5}">
                      <a16:colId xmlns:a16="http://schemas.microsoft.com/office/drawing/2014/main" val="1879159453"/>
                    </a:ext>
                  </a:extLst>
                </a:gridCol>
                <a:gridCol w="2075809">
                  <a:extLst>
                    <a:ext uri="{9D8B030D-6E8A-4147-A177-3AD203B41FA5}">
                      <a16:colId xmlns:a16="http://schemas.microsoft.com/office/drawing/2014/main" val="3773017713"/>
                    </a:ext>
                  </a:extLst>
                </a:gridCol>
                <a:gridCol w="4628553">
                  <a:extLst>
                    <a:ext uri="{9D8B030D-6E8A-4147-A177-3AD203B41FA5}">
                      <a16:colId xmlns:a16="http://schemas.microsoft.com/office/drawing/2014/main" val="796707341"/>
                    </a:ext>
                  </a:extLst>
                </a:gridCol>
                <a:gridCol w="1500651">
                  <a:extLst>
                    <a:ext uri="{9D8B030D-6E8A-4147-A177-3AD203B41FA5}">
                      <a16:colId xmlns:a16="http://schemas.microsoft.com/office/drawing/2014/main" val="353109921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52703976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District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Cases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Amount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047156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13/01/2020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Momand Tribal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5,950,000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55465729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23/01/2020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Karak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1,467,240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7847524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31/01/2020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Lakki Marwat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2,775,440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622115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31/01/2020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North Waziristan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256,640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1698222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03/02/2020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Kohat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11,635,720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5564178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03/02/2020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Mardan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17,760,120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985741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03/02/2020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Peshawar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7,324,000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897774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03/02/2020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Soutth Waziristan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965,280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219438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03/02/2020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Swat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3,203,400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423792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13/02/2020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Tank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2,467,200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973787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18/02/2020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Kohistan Lower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3,443,200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4458666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19/02/2020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11,450,900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67569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20/02/2020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Charsadda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1,972,520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3966508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26/02/2020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Malakand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1,990,880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406267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27/02/2020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 Khan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2,594,240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53844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210595" y="414534"/>
            <a:ext cx="8460393" cy="86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LUMP SUM GRANT RELEASED TO VARIOUS DISTRICTS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(PERIOD 12.06.2019 TO 18.08.2020)</a:t>
            </a:r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897FA5AC-B6C2-4BC0-A791-58F2DB20A345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2164476D-36A2-4DB6-92C7-7FAA997E6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60846"/>
      </p:ext>
    </p:extLst>
  </p:cSld>
  <p:clrMapOvr>
    <a:masterClrMapping/>
  </p:clrMapOvr>
  <p:transition spd="med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594D2D-2348-4192-81D3-8C89D77B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47551"/>
              </p:ext>
            </p:extLst>
          </p:nvPr>
        </p:nvGraphicFramePr>
        <p:xfrm>
          <a:off x="500306" y="1267968"/>
          <a:ext cx="11158294" cy="4956627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75289">
                  <a:extLst>
                    <a:ext uri="{9D8B030D-6E8A-4147-A177-3AD203B41FA5}">
                      <a16:colId xmlns:a16="http://schemas.microsoft.com/office/drawing/2014/main" val="1879159453"/>
                    </a:ext>
                  </a:extLst>
                </a:gridCol>
                <a:gridCol w="2075809">
                  <a:extLst>
                    <a:ext uri="{9D8B030D-6E8A-4147-A177-3AD203B41FA5}">
                      <a16:colId xmlns:a16="http://schemas.microsoft.com/office/drawing/2014/main" val="3773017713"/>
                    </a:ext>
                  </a:extLst>
                </a:gridCol>
                <a:gridCol w="4628553">
                  <a:extLst>
                    <a:ext uri="{9D8B030D-6E8A-4147-A177-3AD203B41FA5}">
                      <a16:colId xmlns:a16="http://schemas.microsoft.com/office/drawing/2014/main" val="796707341"/>
                    </a:ext>
                  </a:extLst>
                </a:gridCol>
                <a:gridCol w="1500651">
                  <a:extLst>
                    <a:ext uri="{9D8B030D-6E8A-4147-A177-3AD203B41FA5}">
                      <a16:colId xmlns:a16="http://schemas.microsoft.com/office/drawing/2014/main" val="353109921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52703976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District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Cases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Amount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047156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28/02/2020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South Waziristan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2,203,700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5465729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11/03/2020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Batagram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958,680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7847524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11/03/2020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Chitral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2,311,080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2115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11/03/2020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Kohistan Upper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2,729,760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1698222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20/04/2020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Bajaur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5,942,188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64178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09/06/2020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Khurram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4,686,390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85741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15/06/2020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Dir Lower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4,600,000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7774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15/06/2020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North Waziristan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2,342,520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219438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18/06/2020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Khyber Agency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8,173,020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423792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24/06/2020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 Khan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4,783,980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73787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24/06/2020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Kohistan Palas 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1,073,480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458666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01/07/2020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Abbotabad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15,277,680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67569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09/07/2020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Peshawar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7,532,000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966508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10/07/2020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Bannu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7,141,360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06267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20/07/2020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Karak (N/Gazt)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1,118,080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53844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210595" y="414534"/>
            <a:ext cx="8460393" cy="86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LUMP SUM GRANT RELEASED TO VARIOUS DISTRICTS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(PERIOD 12.06.2019 TO 18.08.2020)</a:t>
            </a:r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00BD5149-B516-4E5A-8DA4-7C6A3409B1F4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B250E08F-543D-49EC-9485-D1A1FB1F7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67313"/>
      </p:ext>
    </p:extLst>
  </p:cSld>
  <p:clrMapOvr>
    <a:masterClrMapping/>
  </p:clrMapOvr>
  <p:transition spd="med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594D2D-2348-4192-81D3-8C89D77B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35339"/>
              </p:ext>
            </p:extLst>
          </p:nvPr>
        </p:nvGraphicFramePr>
        <p:xfrm>
          <a:off x="500306" y="1267969"/>
          <a:ext cx="11158294" cy="5035939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75289">
                  <a:extLst>
                    <a:ext uri="{9D8B030D-6E8A-4147-A177-3AD203B41FA5}">
                      <a16:colId xmlns:a16="http://schemas.microsoft.com/office/drawing/2014/main" val="1879159453"/>
                    </a:ext>
                  </a:extLst>
                </a:gridCol>
                <a:gridCol w="2075809">
                  <a:extLst>
                    <a:ext uri="{9D8B030D-6E8A-4147-A177-3AD203B41FA5}">
                      <a16:colId xmlns:a16="http://schemas.microsoft.com/office/drawing/2014/main" val="3773017713"/>
                    </a:ext>
                  </a:extLst>
                </a:gridCol>
                <a:gridCol w="4628553">
                  <a:extLst>
                    <a:ext uri="{9D8B030D-6E8A-4147-A177-3AD203B41FA5}">
                      <a16:colId xmlns:a16="http://schemas.microsoft.com/office/drawing/2014/main" val="796707341"/>
                    </a:ext>
                  </a:extLst>
                </a:gridCol>
                <a:gridCol w="1500651">
                  <a:extLst>
                    <a:ext uri="{9D8B030D-6E8A-4147-A177-3AD203B41FA5}">
                      <a16:colId xmlns:a16="http://schemas.microsoft.com/office/drawing/2014/main" val="353109921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52703976"/>
                    </a:ext>
                  </a:extLst>
                </a:gridCol>
              </a:tblGrid>
              <a:tr h="285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District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Cases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Amount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0471561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76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20/07/2020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Malakand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1,096,160 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5465729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77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24/07/2020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Tank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1,337,100 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8475243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78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29/07/2020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2,985,000 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21156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79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04/08/2020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Buner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599,100 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6982220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04/08/2020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Kohistan Upper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614,800 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641782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05/08/2020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Battagram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1,048,165 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8574105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82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05/08/2020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Charsadda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4,610,160 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777431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83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05/08/2020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D.I Khan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1,798,800 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2194381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84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05/08/2020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D.I Khan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1,995,440 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4237927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85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06/08/2020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Haripur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2,931,672 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7378731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86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07/08/2020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Karak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1,755,800 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4586664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87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07/08/2020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Lakki Marwat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2,215,560 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6756906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88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07/08/2020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Swat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42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12,647,400 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9665087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89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11/08/2020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Malakand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2,988,000 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0626702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18/08/2020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Swabi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62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16,864,599 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5384408"/>
                  </a:ext>
                </a:extLst>
              </a:tr>
              <a:tr h="28392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1,380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431,569,255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983857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210595" y="414534"/>
            <a:ext cx="8460393" cy="86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LUMP SUM GRANT RELEASED TO VARIOUS DISTRICTS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(PERIOD 12.06.2019 TO 18.08.2020)</a:t>
            </a:r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1A97BB2F-45F9-4192-B8A0-AE7108B7A49F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B7E49348-796D-4EC7-ADD2-DB2E63423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9858"/>
      </p:ext>
    </p:extLst>
  </p:cSld>
  <p:clrMapOvr>
    <a:masterClrMapping/>
  </p:clrMapOvr>
  <p:transition spd="med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594D2D-2348-4192-81D3-8C89D77B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02071"/>
              </p:ext>
            </p:extLst>
          </p:nvPr>
        </p:nvGraphicFramePr>
        <p:xfrm>
          <a:off x="500306" y="1267968"/>
          <a:ext cx="11158294" cy="4957072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75289">
                  <a:extLst>
                    <a:ext uri="{9D8B030D-6E8A-4147-A177-3AD203B41FA5}">
                      <a16:colId xmlns:a16="http://schemas.microsoft.com/office/drawing/2014/main" val="1879159453"/>
                    </a:ext>
                  </a:extLst>
                </a:gridCol>
                <a:gridCol w="2075809">
                  <a:extLst>
                    <a:ext uri="{9D8B030D-6E8A-4147-A177-3AD203B41FA5}">
                      <a16:colId xmlns:a16="http://schemas.microsoft.com/office/drawing/2014/main" val="3773017713"/>
                    </a:ext>
                  </a:extLst>
                </a:gridCol>
                <a:gridCol w="4628553">
                  <a:extLst>
                    <a:ext uri="{9D8B030D-6E8A-4147-A177-3AD203B41FA5}">
                      <a16:colId xmlns:a16="http://schemas.microsoft.com/office/drawing/2014/main" val="796707341"/>
                    </a:ext>
                  </a:extLst>
                </a:gridCol>
                <a:gridCol w="1500651">
                  <a:extLst>
                    <a:ext uri="{9D8B030D-6E8A-4147-A177-3AD203B41FA5}">
                      <a16:colId xmlns:a16="http://schemas.microsoft.com/office/drawing/2014/main" val="353109921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52703976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#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Date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District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Cases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Amount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047156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03/07/2019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7,538,000 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847524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01/08/2019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577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277,857,400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2115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03/09/2019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185,767,500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698222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05/09/2019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22,746,800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64178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12/09/2019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North Waziristan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12,134,040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85741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12/09/2019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45,172,100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7774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16/09/2019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Dir Upper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34,530,440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219438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24/09/2019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79,601,000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423792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01/10/2019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 Khan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17,632,080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73787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02/10/2019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Haripur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84,778,457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458666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02/10/2019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Peshawar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356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90,634,040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67569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03/10/2019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Buner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37,576,000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966508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04/10/2019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49,020,700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06267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08/10/2019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Lakki Marwat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21,909,720 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53844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08/10/2019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Malakand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23,519,120 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66141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068185" y="414534"/>
            <a:ext cx="8745215" cy="86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RETIREMENT GRANT RELEASED TO VARIOUS DISTRICTS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(PERIOD 12.06.2019 TO 18.08.2020)</a:t>
            </a:r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F2DEEDD1-D281-40D3-B180-3CE2218E3F8A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68FA7C5E-DD61-435D-A606-AF4B8EAD9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68768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BENEVOLENT FUND (BF)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WELFARE SCHEMES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52090CB4-6296-4974-A7E5-DE01879427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0400" y="2435352"/>
            <a:ext cx="10176931" cy="343204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3000" b="1" dirty="0">
                <a:latin typeface="+mj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Retirement Grant</a:t>
            </a:r>
            <a:endParaRPr lang="en-GB" sz="3000" b="1" dirty="0">
              <a:latin typeface="+mj-lt"/>
              <a:hlinkClick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3000" b="1" dirty="0">
                <a:latin typeface="+mj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Lump Sum Grant</a:t>
            </a:r>
            <a:endParaRPr lang="en-GB" sz="3000" b="1" dirty="0">
              <a:latin typeface="+mj-lt"/>
              <a:hlinkClick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3000" b="1" dirty="0">
                <a:latin typeface="+mj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Monthly Grant</a:t>
            </a:r>
            <a:endParaRPr lang="en-GB" sz="3000" b="1" dirty="0">
              <a:latin typeface="+mj-lt"/>
              <a:hlinkClick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3000" b="1" dirty="0">
                <a:latin typeface="+mj-l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Funeral Charges</a:t>
            </a:r>
            <a:endParaRPr lang="en-GB" sz="3000" b="1" dirty="0">
              <a:latin typeface="+mj-lt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tabLst>
                <a:tab pos="457200" algn="l"/>
              </a:tabLst>
            </a:pPr>
            <a:r>
              <a:rPr lang="en-GB" sz="3000" b="1" dirty="0">
                <a:latin typeface="+mj-l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Merit Scholarship</a:t>
            </a:r>
            <a:endParaRPr lang="en-US" sz="3000" b="1" dirty="0">
              <a:latin typeface="+mj-lt"/>
            </a:endParaRPr>
          </a:p>
        </p:txBody>
      </p:sp>
      <p:sp>
        <p:nvSpPr>
          <p:cNvPr id="4" name="Slide Number Placeholder 2">
            <a:hlinkClick r:id="rId10" action="ppaction://hlinksldjump"/>
            <a:extLst>
              <a:ext uri="{FF2B5EF4-FFF2-40B4-BE49-F238E27FC236}">
                <a16:creationId xmlns:a16="http://schemas.microsoft.com/office/drawing/2014/main" id="{B9690B22-C931-47A2-BB33-AF81E2BC300E}"/>
              </a:ext>
            </a:extLst>
          </p:cNvPr>
          <p:cNvSpPr txBox="1">
            <a:spLocks/>
          </p:cNvSpPr>
          <p:nvPr/>
        </p:nvSpPr>
        <p:spPr>
          <a:xfrm>
            <a:off x="1057652" y="6339840"/>
            <a:ext cx="11430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10" action="ppaction://hlinksldjump"/>
              </a:rPr>
              <a:t>SKIP TO AGENDA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9030CE45-9D3C-4D1F-8A2C-45C11B2D8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21923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46455"/>
      </p:ext>
    </p:extLst>
  </p:cSld>
  <p:clrMapOvr>
    <a:masterClrMapping/>
  </p:clrMapOvr>
  <p:transition spd="med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594D2D-2348-4192-81D3-8C89D77B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22470"/>
              </p:ext>
            </p:extLst>
          </p:nvPr>
        </p:nvGraphicFramePr>
        <p:xfrm>
          <a:off x="500306" y="1267968"/>
          <a:ext cx="11158294" cy="4957072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75289">
                  <a:extLst>
                    <a:ext uri="{9D8B030D-6E8A-4147-A177-3AD203B41FA5}">
                      <a16:colId xmlns:a16="http://schemas.microsoft.com/office/drawing/2014/main" val="1879159453"/>
                    </a:ext>
                  </a:extLst>
                </a:gridCol>
                <a:gridCol w="2075809">
                  <a:extLst>
                    <a:ext uri="{9D8B030D-6E8A-4147-A177-3AD203B41FA5}">
                      <a16:colId xmlns:a16="http://schemas.microsoft.com/office/drawing/2014/main" val="3773017713"/>
                    </a:ext>
                  </a:extLst>
                </a:gridCol>
                <a:gridCol w="4628553">
                  <a:extLst>
                    <a:ext uri="{9D8B030D-6E8A-4147-A177-3AD203B41FA5}">
                      <a16:colId xmlns:a16="http://schemas.microsoft.com/office/drawing/2014/main" val="796707341"/>
                    </a:ext>
                  </a:extLst>
                </a:gridCol>
                <a:gridCol w="1500651">
                  <a:extLst>
                    <a:ext uri="{9D8B030D-6E8A-4147-A177-3AD203B41FA5}">
                      <a16:colId xmlns:a16="http://schemas.microsoft.com/office/drawing/2014/main" val="353109921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52703976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#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Date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District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Cases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Amount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047156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14/10/2019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North Waziristan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8,719,680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847524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14/10/2019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Shangla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65,844,700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2115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16/10/2019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South Waziristan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20,927,100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698222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23/10/2019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Dir Lower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51,037,080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64178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23/10/2019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Swabi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2,173,760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85741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49,285,100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7774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06/11/2019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Swat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41,075,900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219438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Abbotabad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42,344,420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423792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Bannu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507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131,097,514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973787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Batagram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16,702,520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458666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Charsadda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126,845,840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567569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Mansehra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106,804,080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3966508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Nowshera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844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208,197,920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06267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South Waziristan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19,255,190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53844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Peshawar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55,537,520 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066141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068185" y="414534"/>
            <a:ext cx="8745215" cy="86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RETIREMENT GRANT RELEASED TO VARIOUS DISTRICTS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(PERIOD 12.06.2019 TO 18.08.2020)</a:t>
            </a:r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DAAF4916-D5DD-4C18-8AC6-D257957CA0AA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464819B4-D159-48EF-8957-AAA6163C8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50008"/>
      </p:ext>
    </p:extLst>
  </p:cSld>
  <p:clrMapOvr>
    <a:masterClrMapping/>
  </p:clrMapOvr>
  <p:transition spd="med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594D2D-2348-4192-81D3-8C89D77B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733369"/>
              </p:ext>
            </p:extLst>
          </p:nvPr>
        </p:nvGraphicFramePr>
        <p:xfrm>
          <a:off x="500306" y="1267968"/>
          <a:ext cx="11158294" cy="4957072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75289">
                  <a:extLst>
                    <a:ext uri="{9D8B030D-6E8A-4147-A177-3AD203B41FA5}">
                      <a16:colId xmlns:a16="http://schemas.microsoft.com/office/drawing/2014/main" val="1879159453"/>
                    </a:ext>
                  </a:extLst>
                </a:gridCol>
                <a:gridCol w="2075809">
                  <a:extLst>
                    <a:ext uri="{9D8B030D-6E8A-4147-A177-3AD203B41FA5}">
                      <a16:colId xmlns:a16="http://schemas.microsoft.com/office/drawing/2014/main" val="3773017713"/>
                    </a:ext>
                  </a:extLst>
                </a:gridCol>
                <a:gridCol w="4628553">
                  <a:extLst>
                    <a:ext uri="{9D8B030D-6E8A-4147-A177-3AD203B41FA5}">
                      <a16:colId xmlns:a16="http://schemas.microsoft.com/office/drawing/2014/main" val="796707341"/>
                    </a:ext>
                  </a:extLst>
                </a:gridCol>
                <a:gridCol w="1500651">
                  <a:extLst>
                    <a:ext uri="{9D8B030D-6E8A-4147-A177-3AD203B41FA5}">
                      <a16:colId xmlns:a16="http://schemas.microsoft.com/office/drawing/2014/main" val="353109921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52703976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#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Date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District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Cases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Amount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047156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 Khan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23,725,960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847524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South Waziristan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5,287,704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2115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Tank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25,152,380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1698222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 Khan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5,276,340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64178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03/12/2019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Chitral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91,120,800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85741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03/12/2019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Civil Secretarait (1-22 All Empl)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6,506,640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7774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03/12/2019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Karak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383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104,812,960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219438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03/12/2019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Khurram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27,250,240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423792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03/12/2019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Malakand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36,531,038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73787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03/12/2019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Swabi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13,704,940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458666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03/12/2019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Swat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18,108,960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67569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04/12/2019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Haripur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24,199,064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966508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04/12/2019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Lakki Marwat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14,535,060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06267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05/12/2019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Peshawar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114,529,460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53844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09/12/2019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North Waziristan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16,065,860 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66141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068185" y="414534"/>
            <a:ext cx="8745215" cy="86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RETIREMENT GRANT RELEASED TO VARIOUS DISTRICTS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(PERIOD 12.06.2019 TO 18.08.2020)</a:t>
            </a:r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1C276708-8757-43E3-AFF5-E67DCA6B0369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D6C6DA51-B906-4C6F-BC21-599DAE451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4358"/>
      </p:ext>
    </p:extLst>
  </p:cSld>
  <p:clrMapOvr>
    <a:masterClrMapping/>
  </p:clrMapOvr>
  <p:transition spd="med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594D2D-2348-4192-81D3-8C89D77B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16505"/>
              </p:ext>
            </p:extLst>
          </p:nvPr>
        </p:nvGraphicFramePr>
        <p:xfrm>
          <a:off x="500306" y="1267968"/>
          <a:ext cx="11158294" cy="4957072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75289">
                  <a:extLst>
                    <a:ext uri="{9D8B030D-6E8A-4147-A177-3AD203B41FA5}">
                      <a16:colId xmlns:a16="http://schemas.microsoft.com/office/drawing/2014/main" val="1879159453"/>
                    </a:ext>
                  </a:extLst>
                </a:gridCol>
                <a:gridCol w="2075809">
                  <a:extLst>
                    <a:ext uri="{9D8B030D-6E8A-4147-A177-3AD203B41FA5}">
                      <a16:colId xmlns:a16="http://schemas.microsoft.com/office/drawing/2014/main" val="3773017713"/>
                    </a:ext>
                  </a:extLst>
                </a:gridCol>
                <a:gridCol w="4628553">
                  <a:extLst>
                    <a:ext uri="{9D8B030D-6E8A-4147-A177-3AD203B41FA5}">
                      <a16:colId xmlns:a16="http://schemas.microsoft.com/office/drawing/2014/main" val="796707341"/>
                    </a:ext>
                  </a:extLst>
                </a:gridCol>
                <a:gridCol w="1500651">
                  <a:extLst>
                    <a:ext uri="{9D8B030D-6E8A-4147-A177-3AD203B41FA5}">
                      <a16:colId xmlns:a16="http://schemas.microsoft.com/office/drawing/2014/main" val="353109921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52703976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#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Date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District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Cases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Amount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047156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17/12/2019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Tank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21,784,170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7847524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19/12/2019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South Waziristan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14,764,820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622115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26/12/2019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Kohistan Upper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35,321,040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698222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27/12/2019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577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259,754,630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64178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02/01/2020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 Khan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40,507,395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985741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10/01/2020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Hangu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24,336,902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897774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13/01/2020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Momand Tribal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32,593,420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219438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17/01/2020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45,881,300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423792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23/01/2020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Karak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10,376,600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973787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31/01/2020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Lakki Marwat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14,758,920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4458666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31/01/2020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North Waziristan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5,796,880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567569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31/01/2020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Swabi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21,669,480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3966508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03/02/2020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Kohat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149,304,640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406267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03/02/2020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Mardan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500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125,253,080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53844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03/02/2020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Peshawar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33,093,800 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066141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068185" y="414534"/>
            <a:ext cx="8745215" cy="86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RETIREMENT GRANT RELEASED TO VARIOUS DISTRICTS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(PERIOD 12.06.2019 TO 18.08.2020)</a:t>
            </a:r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15070F04-CB96-4BEE-A5A7-EBAB6FCC864B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E8EDC45E-DFA3-46A3-AD9E-7BEEF2A34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23362"/>
      </p:ext>
    </p:extLst>
  </p:cSld>
  <p:clrMapOvr>
    <a:masterClrMapping/>
  </p:clrMapOvr>
  <p:transition spd="med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594D2D-2348-4192-81D3-8C89D77B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71450"/>
              </p:ext>
            </p:extLst>
          </p:nvPr>
        </p:nvGraphicFramePr>
        <p:xfrm>
          <a:off x="500306" y="1267968"/>
          <a:ext cx="11158294" cy="4957072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75289">
                  <a:extLst>
                    <a:ext uri="{9D8B030D-6E8A-4147-A177-3AD203B41FA5}">
                      <a16:colId xmlns:a16="http://schemas.microsoft.com/office/drawing/2014/main" val="1879159453"/>
                    </a:ext>
                  </a:extLst>
                </a:gridCol>
                <a:gridCol w="2075809">
                  <a:extLst>
                    <a:ext uri="{9D8B030D-6E8A-4147-A177-3AD203B41FA5}">
                      <a16:colId xmlns:a16="http://schemas.microsoft.com/office/drawing/2014/main" val="3773017713"/>
                    </a:ext>
                  </a:extLst>
                </a:gridCol>
                <a:gridCol w="4628553">
                  <a:extLst>
                    <a:ext uri="{9D8B030D-6E8A-4147-A177-3AD203B41FA5}">
                      <a16:colId xmlns:a16="http://schemas.microsoft.com/office/drawing/2014/main" val="796707341"/>
                    </a:ext>
                  </a:extLst>
                </a:gridCol>
                <a:gridCol w="1500651">
                  <a:extLst>
                    <a:ext uri="{9D8B030D-6E8A-4147-A177-3AD203B41FA5}">
                      <a16:colId xmlns:a16="http://schemas.microsoft.com/office/drawing/2014/main" val="353109921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52703976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#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Date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District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Cases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Amount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047156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03/02/2020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Soutth Waziristan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6,162,020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7847524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03/02/2020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Swat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15,214,840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622115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07/02/2020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31,598,100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698222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13/02/2020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Tank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12,889,520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5564178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18/02/2020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Kohistan Lower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39,770,620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985741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20/02/2020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Charsadda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23,432,120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897774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21/02/2020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43,325,000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219438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25/02/2020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Swat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41,750,120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423792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26/02/2020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Malakand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19,773,760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973787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27/02/2020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 Khan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20,269,340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4458666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28/02/2020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South Waziristan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12,214,220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67569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10/03/2020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Mardan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64,533,000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966508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10/03/2020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10,087,000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06267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11/03/2020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Batagram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11,197,380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53844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11/03/2020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Chitral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6,666,560 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66141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068185" y="414534"/>
            <a:ext cx="8745215" cy="86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RETIREMENT GRANT RELEASED TO VARIOUS DISTRICTS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(PERIOD 12.06.2019 TO 18.08.2020)</a:t>
            </a:r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28BD036C-BC7E-4030-8FB6-1C9F889141CF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F3A3516E-11C6-45C6-B602-7B07C3D17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44976"/>
      </p:ext>
    </p:extLst>
  </p:cSld>
  <p:clrMapOvr>
    <a:masterClrMapping/>
  </p:clrMapOvr>
  <p:transition spd="med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594D2D-2348-4192-81D3-8C89D77B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25566"/>
              </p:ext>
            </p:extLst>
          </p:nvPr>
        </p:nvGraphicFramePr>
        <p:xfrm>
          <a:off x="500306" y="1267968"/>
          <a:ext cx="11158294" cy="4957072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75289">
                  <a:extLst>
                    <a:ext uri="{9D8B030D-6E8A-4147-A177-3AD203B41FA5}">
                      <a16:colId xmlns:a16="http://schemas.microsoft.com/office/drawing/2014/main" val="1879159453"/>
                    </a:ext>
                  </a:extLst>
                </a:gridCol>
                <a:gridCol w="2075809">
                  <a:extLst>
                    <a:ext uri="{9D8B030D-6E8A-4147-A177-3AD203B41FA5}">
                      <a16:colId xmlns:a16="http://schemas.microsoft.com/office/drawing/2014/main" val="3773017713"/>
                    </a:ext>
                  </a:extLst>
                </a:gridCol>
                <a:gridCol w="4628553">
                  <a:extLst>
                    <a:ext uri="{9D8B030D-6E8A-4147-A177-3AD203B41FA5}">
                      <a16:colId xmlns:a16="http://schemas.microsoft.com/office/drawing/2014/main" val="796707341"/>
                    </a:ext>
                  </a:extLst>
                </a:gridCol>
                <a:gridCol w="1500651">
                  <a:extLst>
                    <a:ext uri="{9D8B030D-6E8A-4147-A177-3AD203B41FA5}">
                      <a16:colId xmlns:a16="http://schemas.microsoft.com/office/drawing/2014/main" val="353109921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52703976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#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Date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District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Cases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Amount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047156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11/03/2020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Kohistan Upper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10,159,000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7847524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20/04/2020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Bajaur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60,510,795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2115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31/05/2020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997,800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698222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09/06/2020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Khurram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25,957,502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64178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15/06/2020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Dir Lower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16,396,040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85741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15/06/2020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Dir Upper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2,884,600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7774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15/06/2020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North Waziristan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15,493,400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219438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18/06/2020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Khyber Agency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29,168,540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423792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24/06/2020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 Khan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25,404,240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73787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24/06/2020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Kohistan Palas 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15,973,160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458666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01/07/2020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Abbotabad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117,948,440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67569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01/07/2020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70,699,400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966508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07/07/2020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Peshawar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53,391,160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06267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09/07/2020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Peshawar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43,307,080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53844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10/07/2020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Bannu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68,121,200 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66141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068185" y="414534"/>
            <a:ext cx="8745215" cy="86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RETIREMENT GRANT RELEASED TO VARIOUS DISTRICTS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(PERIOD 12.06.2019 TO 18.08.2020)</a:t>
            </a:r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E13DD6BD-655B-486A-B96C-9D5D91AA6C41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AA3B5A72-8CE7-4948-A290-7370B3BDA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48148"/>
      </p:ext>
    </p:extLst>
  </p:cSld>
  <p:clrMapOvr>
    <a:masterClrMapping/>
  </p:clrMapOvr>
  <p:transition spd="med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594D2D-2348-4192-81D3-8C89D77B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72488"/>
              </p:ext>
            </p:extLst>
          </p:nvPr>
        </p:nvGraphicFramePr>
        <p:xfrm>
          <a:off x="500306" y="1267968"/>
          <a:ext cx="11158294" cy="4957072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75289">
                  <a:extLst>
                    <a:ext uri="{9D8B030D-6E8A-4147-A177-3AD203B41FA5}">
                      <a16:colId xmlns:a16="http://schemas.microsoft.com/office/drawing/2014/main" val="1879159453"/>
                    </a:ext>
                  </a:extLst>
                </a:gridCol>
                <a:gridCol w="2075809">
                  <a:extLst>
                    <a:ext uri="{9D8B030D-6E8A-4147-A177-3AD203B41FA5}">
                      <a16:colId xmlns:a16="http://schemas.microsoft.com/office/drawing/2014/main" val="3773017713"/>
                    </a:ext>
                  </a:extLst>
                </a:gridCol>
                <a:gridCol w="4628553">
                  <a:extLst>
                    <a:ext uri="{9D8B030D-6E8A-4147-A177-3AD203B41FA5}">
                      <a16:colId xmlns:a16="http://schemas.microsoft.com/office/drawing/2014/main" val="796707341"/>
                    </a:ext>
                  </a:extLst>
                </a:gridCol>
                <a:gridCol w="1500651">
                  <a:extLst>
                    <a:ext uri="{9D8B030D-6E8A-4147-A177-3AD203B41FA5}">
                      <a16:colId xmlns:a16="http://schemas.microsoft.com/office/drawing/2014/main" val="353109921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52703976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#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Date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District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Cases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Amount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047156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20/07/2020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Karak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15,710,160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847524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20/07/2020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Malakand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9,757,280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2115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20/07/2020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21,703,800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698222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23/07/2020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Tor Ghar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3,730,000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64178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24/07/2020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Tank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11,185,280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85741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04/08/2020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Buner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5,021,420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7774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04/08/2020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Kohistan Upper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8,102,480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219438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04/08/2020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78,926,650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423792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Battagram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6,150,100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73787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Charsadda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30,638,280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458666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D.I Khan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9,568,160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67569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D.I Khan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11,213,140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966508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12,999,500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06267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32,312,200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53844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06/08/2020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Haripur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34,234,020 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66141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068185" y="414534"/>
            <a:ext cx="8745215" cy="86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RETIREMENT GRANT RELEASED TO VARIOUS DISTRICTS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(PERIOD 12.06.2019 TO 18.08.2020)</a:t>
            </a:r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9EBB2690-932F-411C-9781-5ED5B6514E42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329C6BE8-7084-49AB-B9BE-DF0C125C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1453"/>
      </p:ext>
    </p:extLst>
  </p:cSld>
  <p:clrMapOvr>
    <a:masterClrMapping/>
  </p:clrMapOvr>
  <p:transition spd="med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594D2D-2348-4192-81D3-8C89D77B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631647"/>
              </p:ext>
            </p:extLst>
          </p:nvPr>
        </p:nvGraphicFramePr>
        <p:xfrm>
          <a:off x="500306" y="1267969"/>
          <a:ext cx="11158294" cy="3719264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75289">
                  <a:extLst>
                    <a:ext uri="{9D8B030D-6E8A-4147-A177-3AD203B41FA5}">
                      <a16:colId xmlns:a16="http://schemas.microsoft.com/office/drawing/2014/main" val="1879159453"/>
                    </a:ext>
                  </a:extLst>
                </a:gridCol>
                <a:gridCol w="2075809">
                  <a:extLst>
                    <a:ext uri="{9D8B030D-6E8A-4147-A177-3AD203B41FA5}">
                      <a16:colId xmlns:a16="http://schemas.microsoft.com/office/drawing/2014/main" val="3773017713"/>
                    </a:ext>
                  </a:extLst>
                </a:gridCol>
                <a:gridCol w="4628553">
                  <a:extLst>
                    <a:ext uri="{9D8B030D-6E8A-4147-A177-3AD203B41FA5}">
                      <a16:colId xmlns:a16="http://schemas.microsoft.com/office/drawing/2014/main" val="796707341"/>
                    </a:ext>
                  </a:extLst>
                </a:gridCol>
                <a:gridCol w="1500651">
                  <a:extLst>
                    <a:ext uri="{9D8B030D-6E8A-4147-A177-3AD203B41FA5}">
                      <a16:colId xmlns:a16="http://schemas.microsoft.com/office/drawing/2014/main" val="353109921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52703976"/>
                    </a:ext>
                  </a:extLst>
                </a:gridCol>
              </a:tblGrid>
              <a:tr h="285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District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Cases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Amount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0471561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106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Karak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9,585,160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5465729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Lakki Marwat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23,097,920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8475243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Swat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64,568,800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21156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Malakand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25,500,000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6982220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6,540,700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641782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6,924,100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8574105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7,747,100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777431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12,016,800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2194381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Swabi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16,141,720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4237927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Swabi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538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153,942,920 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7378731"/>
                  </a:ext>
                </a:extLst>
              </a:tr>
              <a:tr h="28392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16,021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4,830,883,851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983857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102651" y="414534"/>
            <a:ext cx="8676286" cy="86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RETIREMENT GRANT RELEASED TO VARIOUS DISTRICTS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(PERIOD 12.06.2019 TO 18.08.2020)</a:t>
            </a:r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4F2D4560-8168-4C8F-ADA5-4DB8FAD198FF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5014F04C-6B61-4150-A2D1-1ADDEC8E8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46523"/>
      </p:ext>
    </p:extLst>
  </p:cSld>
  <p:clrMapOvr>
    <a:masterClrMapping/>
  </p:clrMapOvr>
  <p:transition spd="med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594D2D-2348-4192-81D3-8C89D77B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106667"/>
              </p:ext>
            </p:extLst>
          </p:nvPr>
        </p:nvGraphicFramePr>
        <p:xfrm>
          <a:off x="500306" y="1267968"/>
          <a:ext cx="11158294" cy="4957072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75289">
                  <a:extLst>
                    <a:ext uri="{9D8B030D-6E8A-4147-A177-3AD203B41FA5}">
                      <a16:colId xmlns:a16="http://schemas.microsoft.com/office/drawing/2014/main" val="1879159453"/>
                    </a:ext>
                  </a:extLst>
                </a:gridCol>
                <a:gridCol w="2075809">
                  <a:extLst>
                    <a:ext uri="{9D8B030D-6E8A-4147-A177-3AD203B41FA5}">
                      <a16:colId xmlns:a16="http://schemas.microsoft.com/office/drawing/2014/main" val="3773017713"/>
                    </a:ext>
                  </a:extLst>
                </a:gridCol>
                <a:gridCol w="4628553">
                  <a:extLst>
                    <a:ext uri="{9D8B030D-6E8A-4147-A177-3AD203B41FA5}">
                      <a16:colId xmlns:a16="http://schemas.microsoft.com/office/drawing/2014/main" val="796707341"/>
                    </a:ext>
                  </a:extLst>
                </a:gridCol>
                <a:gridCol w="1500651">
                  <a:extLst>
                    <a:ext uri="{9D8B030D-6E8A-4147-A177-3AD203B41FA5}">
                      <a16:colId xmlns:a16="http://schemas.microsoft.com/office/drawing/2014/main" val="353109921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52703976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#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Date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District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Cases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Amount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047156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03/07/2019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206,194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847524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01/08/2019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465,830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2115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04/09/2019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370,962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698222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16/09/2019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Dir Upper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83,000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64178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03/10/2019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206,893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85741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23/10/2019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Dir Lower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1,121,340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7774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592,789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219438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Bannu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358,517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423792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Batagram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44,500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73787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Peshawar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1,499,952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4458666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05/12/2019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553,255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67569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09/01/2020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541,280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966508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03/02/2020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254,516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06267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27/02/2020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 Khan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69,500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53844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09/03/2020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182,803 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66141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286098" y="414534"/>
            <a:ext cx="8309391" cy="86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MONTHLY GRANT RELEASED TO VARIOUS DISTRICTS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(PERIOD 12.06.2019 TO 18.08.2020)</a:t>
            </a:r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9F12831E-FBDA-426C-BC31-A915C0497EC6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72357C91-71EC-4594-9171-1AFC7175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61459"/>
      </p:ext>
    </p:extLst>
  </p:cSld>
  <p:clrMapOvr>
    <a:masterClrMapping/>
  </p:clrMapOvr>
  <p:transition spd="med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594D2D-2348-4192-81D3-8C89D77B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50156"/>
              </p:ext>
            </p:extLst>
          </p:nvPr>
        </p:nvGraphicFramePr>
        <p:xfrm>
          <a:off x="500306" y="1267969"/>
          <a:ext cx="11158294" cy="309963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75289">
                  <a:extLst>
                    <a:ext uri="{9D8B030D-6E8A-4147-A177-3AD203B41FA5}">
                      <a16:colId xmlns:a16="http://schemas.microsoft.com/office/drawing/2014/main" val="1879159453"/>
                    </a:ext>
                  </a:extLst>
                </a:gridCol>
                <a:gridCol w="2075809">
                  <a:extLst>
                    <a:ext uri="{9D8B030D-6E8A-4147-A177-3AD203B41FA5}">
                      <a16:colId xmlns:a16="http://schemas.microsoft.com/office/drawing/2014/main" val="3773017713"/>
                    </a:ext>
                  </a:extLst>
                </a:gridCol>
                <a:gridCol w="4628553">
                  <a:extLst>
                    <a:ext uri="{9D8B030D-6E8A-4147-A177-3AD203B41FA5}">
                      <a16:colId xmlns:a16="http://schemas.microsoft.com/office/drawing/2014/main" val="796707341"/>
                    </a:ext>
                  </a:extLst>
                </a:gridCol>
                <a:gridCol w="1500651">
                  <a:extLst>
                    <a:ext uri="{9D8B030D-6E8A-4147-A177-3AD203B41FA5}">
                      <a16:colId xmlns:a16="http://schemas.microsoft.com/office/drawing/2014/main" val="353109921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52703976"/>
                    </a:ext>
                  </a:extLst>
                </a:gridCol>
              </a:tblGrid>
              <a:tr h="285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District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Cases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Amount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0471561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07/07/2020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Peshawar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993,000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5465729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13/07/2020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Provincial (Gazt)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534,061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8475243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04/08/2020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Kohistan Upper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534,500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21156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Battagram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51,996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6982220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D.I Khan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71,000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641782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D.I Khan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214,500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8574105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Lakki Marwat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966,034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777431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11/08/2020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Malakand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864,000 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2194381"/>
                  </a:ext>
                </a:extLst>
              </a:tr>
              <a:tr h="28392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899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10,780,422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983857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286100" y="414534"/>
            <a:ext cx="8309391" cy="86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MONTHLY GRANT RELEASED TO VARIOUS DISTRICTS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(PERIOD 12.06.2019 TO 18.08.2020)</a:t>
            </a:r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7DFBA9D8-A34A-4BC7-9561-9D3BBA60B8C0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CEBF80FE-2342-4057-86D9-4CB664BB9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58616"/>
      </p:ext>
    </p:extLst>
  </p:cSld>
  <p:clrMapOvr>
    <a:masterClrMapping/>
  </p:clrMapOvr>
  <p:transition spd="med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594D2D-2348-4192-81D3-8C89D77B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50287"/>
              </p:ext>
            </p:extLst>
          </p:nvPr>
        </p:nvGraphicFramePr>
        <p:xfrm>
          <a:off x="500306" y="1267968"/>
          <a:ext cx="11158294" cy="4957072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75289">
                  <a:extLst>
                    <a:ext uri="{9D8B030D-6E8A-4147-A177-3AD203B41FA5}">
                      <a16:colId xmlns:a16="http://schemas.microsoft.com/office/drawing/2014/main" val="1879159453"/>
                    </a:ext>
                  </a:extLst>
                </a:gridCol>
                <a:gridCol w="2075809">
                  <a:extLst>
                    <a:ext uri="{9D8B030D-6E8A-4147-A177-3AD203B41FA5}">
                      <a16:colId xmlns:a16="http://schemas.microsoft.com/office/drawing/2014/main" val="3773017713"/>
                    </a:ext>
                  </a:extLst>
                </a:gridCol>
                <a:gridCol w="4628553">
                  <a:extLst>
                    <a:ext uri="{9D8B030D-6E8A-4147-A177-3AD203B41FA5}">
                      <a16:colId xmlns:a16="http://schemas.microsoft.com/office/drawing/2014/main" val="796707341"/>
                    </a:ext>
                  </a:extLst>
                </a:gridCol>
                <a:gridCol w="1500651">
                  <a:extLst>
                    <a:ext uri="{9D8B030D-6E8A-4147-A177-3AD203B41FA5}">
                      <a16:colId xmlns:a16="http://schemas.microsoft.com/office/drawing/2014/main" val="353109921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52703976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#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Date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District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Cases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Amount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047156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16/09/2019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Dir Upper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10,000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847524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02/10/2019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Haripur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78,000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2115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03/10/2019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Buner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28,500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698222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14/10/2019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Shangla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214,000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64178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23/10/2019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Dir Lower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60,000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85741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Bannu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260,000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897774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Batagram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49,600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219438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Charsadda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548,680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423792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Mansehra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74,240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9737873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07/11/2019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Nowshera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80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673,560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458666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03/12/2019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Chitral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20,000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67569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03/12/2019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Karak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121,480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966508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03/12/2019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Malakand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256,000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06267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03/12/2019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Swat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196,620 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53844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05/12/2019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Peshawar (N/Gazt)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444,000 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66141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226405" y="414534"/>
            <a:ext cx="8428782" cy="86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</a:t>
            </a: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FUNERAL CHARGES </a:t>
            </a: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RELEASED TO VARIOUS DISTRICTS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(PERIOD 12.06.2019 TO 18.08.2020)</a:t>
            </a:r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77155C51-5821-4455-A7E6-D760DE822218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AFEAC888-178A-4B8F-803E-C194A3DF7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27192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BENEVOLENT FUND (BF)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COMMERCIAL PROJECTS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52090CB4-6296-4974-A7E5-DE01879427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0400" y="2435352"/>
            <a:ext cx="10176931" cy="206044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3000" b="1" dirty="0">
                <a:latin typeface="+mj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Benevolent Fund Building</a:t>
            </a:r>
            <a:endParaRPr lang="en-GB" sz="3000" b="1" dirty="0">
              <a:latin typeface="+mj-lt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3000" b="1" dirty="0">
                <a:latin typeface="+mj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Benevolent Filling Station</a:t>
            </a:r>
            <a:endParaRPr lang="en-GB" sz="3000" b="1" dirty="0">
              <a:latin typeface="+mj-lt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3000" b="1" dirty="0">
                <a:latin typeface="+mj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Benevolent CNG Filling Station</a:t>
            </a:r>
            <a:endParaRPr lang="en-US" sz="3000" b="1" dirty="0">
              <a:latin typeface="+mj-lt"/>
            </a:endParaRPr>
          </a:p>
        </p:txBody>
      </p:sp>
      <p:sp>
        <p:nvSpPr>
          <p:cNvPr id="4" name="Slide Number Placeholder 2">
            <a:hlinkClick r:id="rId7" action="ppaction://hlinksldjump"/>
            <a:extLst>
              <a:ext uri="{FF2B5EF4-FFF2-40B4-BE49-F238E27FC236}">
                <a16:creationId xmlns:a16="http://schemas.microsoft.com/office/drawing/2014/main" id="{13410061-628D-4D09-BAAE-26538EBF137D}"/>
              </a:ext>
            </a:extLst>
          </p:cNvPr>
          <p:cNvSpPr txBox="1">
            <a:spLocks/>
          </p:cNvSpPr>
          <p:nvPr/>
        </p:nvSpPr>
        <p:spPr>
          <a:xfrm>
            <a:off x="1057652" y="6339840"/>
            <a:ext cx="11430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7" action="ppaction://hlinksldjump"/>
              </a:rPr>
              <a:t>SKIP TO AGENDA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F9D05C98-B820-47AF-AA2E-041B3E83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21923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13758"/>
      </p:ext>
    </p:extLst>
  </p:cSld>
  <p:clrMapOvr>
    <a:masterClrMapping/>
  </p:clrMapOvr>
  <p:transition spd="med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594D2D-2348-4192-81D3-8C89D77B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509020"/>
              </p:ext>
            </p:extLst>
          </p:nvPr>
        </p:nvGraphicFramePr>
        <p:xfrm>
          <a:off x="500306" y="1267969"/>
          <a:ext cx="11158294" cy="5035939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75289">
                  <a:extLst>
                    <a:ext uri="{9D8B030D-6E8A-4147-A177-3AD203B41FA5}">
                      <a16:colId xmlns:a16="http://schemas.microsoft.com/office/drawing/2014/main" val="1879159453"/>
                    </a:ext>
                  </a:extLst>
                </a:gridCol>
                <a:gridCol w="2075809">
                  <a:extLst>
                    <a:ext uri="{9D8B030D-6E8A-4147-A177-3AD203B41FA5}">
                      <a16:colId xmlns:a16="http://schemas.microsoft.com/office/drawing/2014/main" val="3773017713"/>
                    </a:ext>
                  </a:extLst>
                </a:gridCol>
                <a:gridCol w="4628553">
                  <a:extLst>
                    <a:ext uri="{9D8B030D-6E8A-4147-A177-3AD203B41FA5}">
                      <a16:colId xmlns:a16="http://schemas.microsoft.com/office/drawing/2014/main" val="796707341"/>
                    </a:ext>
                  </a:extLst>
                </a:gridCol>
                <a:gridCol w="1500651">
                  <a:extLst>
                    <a:ext uri="{9D8B030D-6E8A-4147-A177-3AD203B41FA5}">
                      <a16:colId xmlns:a16="http://schemas.microsoft.com/office/drawing/2014/main" val="353109921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52703976"/>
                    </a:ext>
                  </a:extLst>
                </a:gridCol>
              </a:tblGrid>
              <a:tr h="285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District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Cases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Amount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0471561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17/12/2019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Tank (N/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Gazt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9,160 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55465729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11/03/2020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Chitral (N/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Gazt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27,480 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8475243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11/03/2020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Kohistan Upper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19,280 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6221156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15/06/2020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Dir Lower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90,000 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6982220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07/07/2020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Peshawar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193,640 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641782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20/07/2020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Karak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18,320 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8574105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24/07/2020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Tank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42,640 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777431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05/08/2020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Battagram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18,800 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2194381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05/08/2020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Charsadda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250,880 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1748126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05/08/2020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D.I Khan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20,000 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742391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05/08/2020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D.I Khan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30,000 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2028966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06/08/2020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Haripur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35,748 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4785729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07/08/2020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Karak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27,480 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6637404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07/08/2020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Lakki Marwat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266,000 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6630738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11/08/2020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Malakand (N/Gazt)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238,000 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5332354"/>
                  </a:ext>
                </a:extLst>
              </a:tr>
              <a:tr h="28392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468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4,322,108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983857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117306" y="414534"/>
            <a:ext cx="8646983" cy="86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FUNERAL CHARGES RELEASED TO VARIOUS DISTRICTS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(PERIOD 12.06.2019 TO 18.08.2020)</a:t>
            </a:r>
            <a:endParaRPr lang="en-US" dirty="0"/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71707469-4220-4E15-A2AF-70FFC2954264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E2E93167-96E9-4E4A-9E98-074D87FA4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83473"/>
      </p:ext>
    </p:extLst>
  </p:cSld>
  <p:clrMapOvr>
    <a:masterClrMapping/>
  </p:clrMapOvr>
  <p:transition spd="med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3048000" y="505568"/>
            <a:ext cx="6718891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</a:t>
            </a: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MERIT SCHOLARSHIP 2018 – SSC (ARTS)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812F05-625F-4FA3-8F07-DB8844F76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27728"/>
              </p:ext>
            </p:extLst>
          </p:nvPr>
        </p:nvGraphicFramePr>
        <p:xfrm>
          <a:off x="1101088" y="1219200"/>
          <a:ext cx="10100311" cy="487680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01173">
                  <a:extLst>
                    <a:ext uri="{9D8B030D-6E8A-4147-A177-3AD203B41FA5}">
                      <a16:colId xmlns:a16="http://schemas.microsoft.com/office/drawing/2014/main" val="3538009891"/>
                    </a:ext>
                  </a:extLst>
                </a:gridCol>
                <a:gridCol w="2198541">
                  <a:extLst>
                    <a:ext uri="{9D8B030D-6E8A-4147-A177-3AD203B41FA5}">
                      <a16:colId xmlns:a16="http://schemas.microsoft.com/office/drawing/2014/main" val="446749142"/>
                    </a:ext>
                  </a:extLst>
                </a:gridCol>
                <a:gridCol w="2801987">
                  <a:extLst>
                    <a:ext uri="{9D8B030D-6E8A-4147-A177-3AD203B41FA5}">
                      <a16:colId xmlns:a16="http://schemas.microsoft.com/office/drawing/2014/main" val="3860377070"/>
                    </a:ext>
                  </a:extLst>
                </a:gridCol>
                <a:gridCol w="1247984">
                  <a:extLst>
                    <a:ext uri="{9D8B030D-6E8A-4147-A177-3AD203B41FA5}">
                      <a16:colId xmlns:a16="http://schemas.microsoft.com/office/drawing/2014/main" val="3651067287"/>
                    </a:ext>
                  </a:extLst>
                </a:gridCol>
                <a:gridCol w="3050626">
                  <a:extLst>
                    <a:ext uri="{9D8B030D-6E8A-4147-A177-3AD203B41FA5}">
                      <a16:colId xmlns:a16="http://schemas.microsoft.com/office/drawing/2014/main" val="3268322925"/>
                    </a:ext>
                  </a:extLst>
                </a:gridCol>
              </a:tblGrid>
              <a:tr h="1869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S.#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Student's Name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Name of Govt Servant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CNIC 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57457356"/>
                  </a:ext>
                </a:extLst>
              </a:tr>
              <a:tr h="1650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Malayka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Jan Alam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81.09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1730112870241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2671732836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Nabeela Karim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Fazal Karim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79.09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1530252745281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4048369646"/>
                  </a:ext>
                </a:extLst>
              </a:tr>
              <a:tr h="1207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maheen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Shehla begum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79.09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1620208866226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169725573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Samia Shaheen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Karim Nawaz Khan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76.73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1120104058027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1594690552"/>
                  </a:ext>
                </a:extLst>
              </a:tr>
              <a:tr h="1413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Farhat Bibi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Allah Bakhsh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76.73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1210119324727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562519483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Fazeelat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Allah Bakhsh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75.45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1210119324727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82862214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Haleema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Muhammad Ilyas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75.45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2120188857449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149534098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Muhammad Hamid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Zahid Ullah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74.73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1610111423549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267587747"/>
                  </a:ext>
                </a:extLst>
              </a:tr>
              <a:tr h="103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Mehwish Sana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Waris Khan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72.55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1610240720293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2552456778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Azra Gul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Mati Ullah Khan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72.18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1210280805451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458998833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Ayesha Naseer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Abdul Naseer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72.18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1730116492497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676747083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Mumlekat Begum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Janat Gul Teacher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71.82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1540246925137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2834924637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Nimra Gul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Rehmat Ullah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71.55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1210187549663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845996234"/>
                  </a:ext>
                </a:extLst>
              </a:tr>
              <a:tr h="1118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Haleema Bibi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Abdul Sattar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71.09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2170136793091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972057639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Asia bibi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Millat Khan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71.00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2120158831069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2901272867"/>
                  </a:ext>
                </a:extLst>
              </a:tr>
            </a:tbl>
          </a:graphicData>
        </a:graphic>
      </p:graphicFrame>
      <p:sp>
        <p:nvSpPr>
          <p:cNvPr id="10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BDD6B58A-FA93-40D5-B3CA-0FBFD72E126D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11" name="Text Placeholder 119">
            <a:extLst>
              <a:ext uri="{FF2B5EF4-FFF2-40B4-BE49-F238E27FC236}">
                <a16:creationId xmlns:a16="http://schemas.microsoft.com/office/drawing/2014/main" id="{4AB54A36-C0CB-43AF-AC0E-075651C79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67334"/>
      </p:ext>
    </p:extLst>
  </p:cSld>
  <p:clrMapOvr>
    <a:masterClrMapping/>
  </p:clrMapOvr>
  <p:transition spd="med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3048000" y="505568"/>
            <a:ext cx="6718891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</a:t>
            </a: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MERIT SCHOLARSHIP 2018 – SSC (ARTS)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812F05-625F-4FA3-8F07-DB8844F76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29923"/>
              </p:ext>
            </p:extLst>
          </p:nvPr>
        </p:nvGraphicFramePr>
        <p:xfrm>
          <a:off x="1101088" y="1219200"/>
          <a:ext cx="10100311" cy="335280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01173">
                  <a:extLst>
                    <a:ext uri="{9D8B030D-6E8A-4147-A177-3AD203B41FA5}">
                      <a16:colId xmlns:a16="http://schemas.microsoft.com/office/drawing/2014/main" val="3538009891"/>
                    </a:ext>
                  </a:extLst>
                </a:gridCol>
                <a:gridCol w="2198541">
                  <a:extLst>
                    <a:ext uri="{9D8B030D-6E8A-4147-A177-3AD203B41FA5}">
                      <a16:colId xmlns:a16="http://schemas.microsoft.com/office/drawing/2014/main" val="446749142"/>
                    </a:ext>
                  </a:extLst>
                </a:gridCol>
                <a:gridCol w="2801987">
                  <a:extLst>
                    <a:ext uri="{9D8B030D-6E8A-4147-A177-3AD203B41FA5}">
                      <a16:colId xmlns:a16="http://schemas.microsoft.com/office/drawing/2014/main" val="3860377070"/>
                    </a:ext>
                  </a:extLst>
                </a:gridCol>
                <a:gridCol w="1247984">
                  <a:extLst>
                    <a:ext uri="{9D8B030D-6E8A-4147-A177-3AD203B41FA5}">
                      <a16:colId xmlns:a16="http://schemas.microsoft.com/office/drawing/2014/main" val="3651067287"/>
                    </a:ext>
                  </a:extLst>
                </a:gridCol>
                <a:gridCol w="3050626">
                  <a:extLst>
                    <a:ext uri="{9D8B030D-6E8A-4147-A177-3AD203B41FA5}">
                      <a16:colId xmlns:a16="http://schemas.microsoft.com/office/drawing/2014/main" val="3268322925"/>
                    </a:ext>
                  </a:extLst>
                </a:gridCol>
              </a:tblGrid>
              <a:tr h="1869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S.#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Student's Name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Name of Govt Servant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CNIC 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5745735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Alia Bibi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Muhammad Rashid Khan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69.09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1120104042033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1386439099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Zakia Karim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Abdul Karim Khan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68.82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1110127773895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4106018980"/>
                  </a:ext>
                </a:extLst>
              </a:tr>
              <a:tr h="1118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Salma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Sher Afzal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67.18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1730116125025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4016810599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Sa,reem Aljter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Akhter Nawaz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66.55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1320207226423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064975787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Hina Noor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Amir Ghawas Khan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66.45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1510103849379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2251078799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Hafsa Bibi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Muhammad Abdullah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66.36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1620107188251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56627054"/>
                  </a:ext>
                </a:extLst>
              </a:tr>
              <a:tr h="1118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Urooj Shah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Zahir Shah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64.91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1710211408797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725915368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Sadaqat Gul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Rahmat Ullah Khan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64.36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1120196148603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635691388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Madeeha Zeb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Jehanzeb khan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63.82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1510190461065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797475711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Rimsha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Saeed Khan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63.00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1730114050477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2672872967"/>
                  </a:ext>
                </a:extLst>
              </a:tr>
            </a:tbl>
          </a:graphicData>
        </a:graphic>
      </p:graphicFrame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977CFF50-C660-401D-9D4D-3F59E6D575AE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10" name="Text Placeholder 119">
            <a:extLst>
              <a:ext uri="{FF2B5EF4-FFF2-40B4-BE49-F238E27FC236}">
                <a16:creationId xmlns:a16="http://schemas.microsoft.com/office/drawing/2014/main" id="{089340B3-CA22-4B52-B817-375882E13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55653"/>
      </p:ext>
    </p:extLst>
  </p:cSld>
  <p:clrMapOvr>
    <a:masterClrMapping/>
  </p:clrMapOvr>
  <p:transition spd="med"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845381" y="505568"/>
            <a:ext cx="7124130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</a:t>
            </a: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MERIT SCHOLARSHIP 2018 – SSC (SCIENCE)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812F05-625F-4FA3-8F07-DB8844F76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37425"/>
              </p:ext>
            </p:extLst>
          </p:nvPr>
        </p:nvGraphicFramePr>
        <p:xfrm>
          <a:off x="1101088" y="1219200"/>
          <a:ext cx="10100311" cy="464820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01173">
                  <a:extLst>
                    <a:ext uri="{9D8B030D-6E8A-4147-A177-3AD203B41FA5}">
                      <a16:colId xmlns:a16="http://schemas.microsoft.com/office/drawing/2014/main" val="3538009891"/>
                    </a:ext>
                  </a:extLst>
                </a:gridCol>
                <a:gridCol w="2198541">
                  <a:extLst>
                    <a:ext uri="{9D8B030D-6E8A-4147-A177-3AD203B41FA5}">
                      <a16:colId xmlns:a16="http://schemas.microsoft.com/office/drawing/2014/main" val="446749142"/>
                    </a:ext>
                  </a:extLst>
                </a:gridCol>
                <a:gridCol w="2801987">
                  <a:extLst>
                    <a:ext uri="{9D8B030D-6E8A-4147-A177-3AD203B41FA5}">
                      <a16:colId xmlns:a16="http://schemas.microsoft.com/office/drawing/2014/main" val="3860377070"/>
                    </a:ext>
                  </a:extLst>
                </a:gridCol>
                <a:gridCol w="1247984">
                  <a:extLst>
                    <a:ext uri="{9D8B030D-6E8A-4147-A177-3AD203B41FA5}">
                      <a16:colId xmlns:a16="http://schemas.microsoft.com/office/drawing/2014/main" val="3651067287"/>
                    </a:ext>
                  </a:extLst>
                </a:gridCol>
                <a:gridCol w="3050626">
                  <a:extLst>
                    <a:ext uri="{9D8B030D-6E8A-4147-A177-3AD203B41FA5}">
                      <a16:colId xmlns:a16="http://schemas.microsoft.com/office/drawing/2014/main" val="3268322925"/>
                    </a:ext>
                  </a:extLst>
                </a:gridCol>
              </a:tblGrid>
              <a:tr h="1869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S.#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Student's Name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Name of Govt Servant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CNIC 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57457356"/>
                  </a:ext>
                </a:extLst>
              </a:tr>
              <a:tr h="1650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Maryam Irshad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Irshad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98.55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1310167188459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1732836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Ayaan Ali Qureshi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Saeeda Akhter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97.45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1610186186368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8369646"/>
                  </a:ext>
                </a:extLst>
              </a:tr>
              <a:tr h="1207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Adnan Haider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Bibi Fatima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97.00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2130398888598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9725573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Dure Shewar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Shahnawaz Khan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97.00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1310177319711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4690552"/>
                  </a:ext>
                </a:extLst>
              </a:tr>
              <a:tr h="1413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Shehzad Ahmad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Ayaz Muhammad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96.91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1610222984845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2519483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Hasham Salar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Dr Zahida Parveen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96.91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1310109043312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862214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Ahyan Ali Khan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Mukhtiyar Ahmed Khan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96.55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1310109458685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534098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Urooj khan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Ghazala Shabnum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96.45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1350148396674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7587747"/>
                  </a:ext>
                </a:extLst>
              </a:tr>
              <a:tr h="103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Musa Salar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Dr Zahida Parveen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96.45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1310109043312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2456778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Tuba Gul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Jamal Akbar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96.36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1730112814727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8998833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Aman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Aman Ullah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96.36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1730114179647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6747083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Malik Abdur Rahman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Shafiq Ur Rahman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96.36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1560238283757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4924637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Zulfiqar Khan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Dr Munir Khan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96.36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1610151282511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5996234"/>
                  </a:ext>
                </a:extLst>
              </a:tr>
              <a:tr h="1118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Wajahat Usman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Kalsoom Akhtar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96.27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1730132206086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2057639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Hassan Mehdi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Bibi Rabia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96.18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2130385954754</a:t>
                      </a:r>
                      <a:endParaRPr lang="en-US" sz="19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1272867"/>
                  </a:ext>
                </a:extLst>
              </a:tr>
            </a:tbl>
          </a:graphicData>
        </a:graphic>
      </p:graphicFrame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9A89D997-E96F-453F-B7F2-9B0A6ED83CF7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10" name="Text Placeholder 119">
            <a:extLst>
              <a:ext uri="{FF2B5EF4-FFF2-40B4-BE49-F238E27FC236}">
                <a16:creationId xmlns:a16="http://schemas.microsoft.com/office/drawing/2014/main" id="{150AB174-7302-4C5C-8E9B-6F46FD33E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2950"/>
      </p:ext>
    </p:extLst>
  </p:cSld>
  <p:clrMapOvr>
    <a:masterClrMapping/>
  </p:clrMapOvr>
  <p:transition spd="med"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845381" y="505568"/>
            <a:ext cx="7124130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</a:t>
            </a: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MERIT SCHOLARSHIP 2018 – SSC (SCIENCE)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812F05-625F-4FA3-8F07-DB8844F76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46182"/>
              </p:ext>
            </p:extLst>
          </p:nvPr>
        </p:nvGraphicFramePr>
        <p:xfrm>
          <a:off x="1101088" y="1219200"/>
          <a:ext cx="10100311" cy="426720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01173">
                  <a:extLst>
                    <a:ext uri="{9D8B030D-6E8A-4147-A177-3AD203B41FA5}">
                      <a16:colId xmlns:a16="http://schemas.microsoft.com/office/drawing/2014/main" val="3538009891"/>
                    </a:ext>
                  </a:extLst>
                </a:gridCol>
                <a:gridCol w="2198541">
                  <a:extLst>
                    <a:ext uri="{9D8B030D-6E8A-4147-A177-3AD203B41FA5}">
                      <a16:colId xmlns:a16="http://schemas.microsoft.com/office/drawing/2014/main" val="446749142"/>
                    </a:ext>
                  </a:extLst>
                </a:gridCol>
                <a:gridCol w="2801987">
                  <a:extLst>
                    <a:ext uri="{9D8B030D-6E8A-4147-A177-3AD203B41FA5}">
                      <a16:colId xmlns:a16="http://schemas.microsoft.com/office/drawing/2014/main" val="3860377070"/>
                    </a:ext>
                  </a:extLst>
                </a:gridCol>
                <a:gridCol w="1247984">
                  <a:extLst>
                    <a:ext uri="{9D8B030D-6E8A-4147-A177-3AD203B41FA5}">
                      <a16:colId xmlns:a16="http://schemas.microsoft.com/office/drawing/2014/main" val="3651067287"/>
                    </a:ext>
                  </a:extLst>
                </a:gridCol>
                <a:gridCol w="3050626">
                  <a:extLst>
                    <a:ext uri="{9D8B030D-6E8A-4147-A177-3AD203B41FA5}">
                      <a16:colId xmlns:a16="http://schemas.microsoft.com/office/drawing/2014/main" val="3268322925"/>
                    </a:ext>
                  </a:extLst>
                </a:gridCol>
              </a:tblGrid>
              <a:tr h="1869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S.#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Student's Name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Name of Govt Servant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%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CNIC #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57457356"/>
                  </a:ext>
                </a:extLst>
              </a:tr>
              <a:tr h="1650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M.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Ihtisham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haider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Tahir Ali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96.09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2130322568759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1732836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Zameer Alam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Sultan Sikander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96.09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1550178554919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8369646"/>
                  </a:ext>
                </a:extLst>
              </a:tr>
              <a:tr h="1207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Huzaifa Ahmed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Nafees Begum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96.00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1620208459386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9725573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Bilal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Malik Muhammad Naeem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95.91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1720183962509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4690552"/>
                  </a:ext>
                </a:extLst>
              </a:tr>
              <a:tr h="1413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Areez Azam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Azara Bibi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95.91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1110179425798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2519483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Mahnoor Noor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Zakia Parveen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95.91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1710102802772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862214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Afifa malik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Malik Tahir Awan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95.64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1730112383659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534098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Hira Rahman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Hidayat Ur Rahman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95.64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1610138472795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7587747"/>
                  </a:ext>
                </a:extLst>
              </a:tr>
              <a:tr h="103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Maryam Saba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Ramim Akhter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95.55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1710123697212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2456778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Saqib Hussain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Muneer Hussain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95.55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2130332739743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8998833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Azan Aslam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Farzana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95.55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1560202466816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6747083"/>
                  </a:ext>
                </a:extLst>
              </a:tr>
            </a:tbl>
          </a:graphicData>
        </a:graphic>
      </p:graphicFrame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1ECD5265-ED60-4595-AA11-5C184B626CAD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10" name="Text Placeholder 119">
            <a:extLst>
              <a:ext uri="{FF2B5EF4-FFF2-40B4-BE49-F238E27FC236}">
                <a16:creationId xmlns:a16="http://schemas.microsoft.com/office/drawing/2014/main" id="{C65EF2E1-F1D9-4D59-BA56-32FFDD217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52417"/>
      </p:ext>
    </p:extLst>
  </p:cSld>
  <p:clrMapOvr>
    <a:masterClrMapping/>
  </p:clrMapOvr>
  <p:transition spd="med"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315432" y="505568"/>
            <a:ext cx="8184035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</a:t>
            </a: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MERIT SCHOLARSHIP 2018 – INTERMEDIATE (ARTS)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812F05-625F-4FA3-8F07-DB8844F76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08611"/>
              </p:ext>
            </p:extLst>
          </p:nvPr>
        </p:nvGraphicFramePr>
        <p:xfrm>
          <a:off x="1101088" y="1219200"/>
          <a:ext cx="10100311" cy="464820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01173">
                  <a:extLst>
                    <a:ext uri="{9D8B030D-6E8A-4147-A177-3AD203B41FA5}">
                      <a16:colId xmlns:a16="http://schemas.microsoft.com/office/drawing/2014/main" val="3538009891"/>
                    </a:ext>
                  </a:extLst>
                </a:gridCol>
                <a:gridCol w="2198541">
                  <a:extLst>
                    <a:ext uri="{9D8B030D-6E8A-4147-A177-3AD203B41FA5}">
                      <a16:colId xmlns:a16="http://schemas.microsoft.com/office/drawing/2014/main" val="446749142"/>
                    </a:ext>
                  </a:extLst>
                </a:gridCol>
                <a:gridCol w="2801987">
                  <a:extLst>
                    <a:ext uri="{9D8B030D-6E8A-4147-A177-3AD203B41FA5}">
                      <a16:colId xmlns:a16="http://schemas.microsoft.com/office/drawing/2014/main" val="3860377070"/>
                    </a:ext>
                  </a:extLst>
                </a:gridCol>
                <a:gridCol w="1247984">
                  <a:extLst>
                    <a:ext uri="{9D8B030D-6E8A-4147-A177-3AD203B41FA5}">
                      <a16:colId xmlns:a16="http://schemas.microsoft.com/office/drawing/2014/main" val="3651067287"/>
                    </a:ext>
                  </a:extLst>
                </a:gridCol>
                <a:gridCol w="3050626">
                  <a:extLst>
                    <a:ext uri="{9D8B030D-6E8A-4147-A177-3AD203B41FA5}">
                      <a16:colId xmlns:a16="http://schemas.microsoft.com/office/drawing/2014/main" val="3268322925"/>
                    </a:ext>
                  </a:extLst>
                </a:gridCol>
              </a:tblGrid>
              <a:tr h="1869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S.#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Student's Name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Name of Govt Servant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%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CNIC #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57457356"/>
                  </a:ext>
                </a:extLst>
              </a:tr>
              <a:tr h="1650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hafsa Bibi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Ibad Ullah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79.82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1570111884077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1732836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Anzalna Laraib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Shoib Akhter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79.36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1220118700713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8369646"/>
                  </a:ext>
                </a:extLst>
              </a:tr>
              <a:tr h="1207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Kiran Ayaz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Khan Ayaz Khan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78.91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1110166680783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9725573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Husna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Alamzeb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78.73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1610158226251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4690552"/>
                  </a:ext>
                </a:extLst>
              </a:tr>
              <a:tr h="1413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Samia</a:t>
                      </a:r>
                      <a:r>
                        <a:rPr lang="en-US" sz="19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Anwar</a:t>
                      </a:r>
                      <a:endParaRPr lang="en-US" sz="19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Noor Un Nisa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78.45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1720120823628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2519483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Sundas Durrani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Tahir Ullah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77.91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1710102982531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862214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Yousra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Saqi Muhammad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77.09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1610101151625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534098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Sahiba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Zahir Shah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75.91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1510103247681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7587747"/>
                  </a:ext>
                </a:extLst>
              </a:tr>
              <a:tr h="103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Wajiha Durrani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Tahir Ullah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75.82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1710102982531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2456778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</a:rPr>
                        <a:t>Wajiha Qureshi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</a:rPr>
                        <a:t>Arif Ullah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75.55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</a:rPr>
                        <a:t>1110114943179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8998833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Saman Islam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Shafqat Jehan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75.45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1730112480494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6747083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Hira Elahi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Zahoor Elahi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75.36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1730124188819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0788253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Romana Tabassum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Karim Nawaz Khan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74.91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1120104058027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2724180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M. Idrees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Abdul Zaheer Shah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74.91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1110168376995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6982971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Ayesha Swati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Nisar Muhammad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74.73</a:t>
                      </a:r>
                      <a:endParaRPr lang="en-US" sz="19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1350305356027</a:t>
                      </a:r>
                      <a:endParaRPr lang="en-US" sz="19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1559496"/>
                  </a:ext>
                </a:extLst>
              </a:tr>
            </a:tbl>
          </a:graphicData>
        </a:graphic>
      </p:graphicFrame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9E875B8D-C0E4-48D6-B353-02C7F0FD636A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10" name="Text Placeholder 119">
            <a:extLst>
              <a:ext uri="{FF2B5EF4-FFF2-40B4-BE49-F238E27FC236}">
                <a16:creationId xmlns:a16="http://schemas.microsoft.com/office/drawing/2014/main" id="{3863728A-9BA7-45AE-AD56-D7DB9848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71105"/>
      </p:ext>
    </p:extLst>
  </p:cSld>
  <p:clrMapOvr>
    <a:masterClrMapping/>
  </p:clrMapOvr>
  <p:transition spd="med"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315432" y="505568"/>
            <a:ext cx="8184035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</a:t>
            </a: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MERIT SCHOLARSHIP 2018 – INTERMEDIATE (ARTS)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812F05-625F-4FA3-8F07-DB8844F76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674945"/>
              </p:ext>
            </p:extLst>
          </p:nvPr>
        </p:nvGraphicFramePr>
        <p:xfrm>
          <a:off x="1101088" y="1219200"/>
          <a:ext cx="10100311" cy="335280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01173">
                  <a:extLst>
                    <a:ext uri="{9D8B030D-6E8A-4147-A177-3AD203B41FA5}">
                      <a16:colId xmlns:a16="http://schemas.microsoft.com/office/drawing/2014/main" val="3538009891"/>
                    </a:ext>
                  </a:extLst>
                </a:gridCol>
                <a:gridCol w="2198541">
                  <a:extLst>
                    <a:ext uri="{9D8B030D-6E8A-4147-A177-3AD203B41FA5}">
                      <a16:colId xmlns:a16="http://schemas.microsoft.com/office/drawing/2014/main" val="446749142"/>
                    </a:ext>
                  </a:extLst>
                </a:gridCol>
                <a:gridCol w="2801987">
                  <a:extLst>
                    <a:ext uri="{9D8B030D-6E8A-4147-A177-3AD203B41FA5}">
                      <a16:colId xmlns:a16="http://schemas.microsoft.com/office/drawing/2014/main" val="3860377070"/>
                    </a:ext>
                  </a:extLst>
                </a:gridCol>
                <a:gridCol w="1247984">
                  <a:extLst>
                    <a:ext uri="{9D8B030D-6E8A-4147-A177-3AD203B41FA5}">
                      <a16:colId xmlns:a16="http://schemas.microsoft.com/office/drawing/2014/main" val="3651067287"/>
                    </a:ext>
                  </a:extLst>
                </a:gridCol>
                <a:gridCol w="3050626">
                  <a:extLst>
                    <a:ext uri="{9D8B030D-6E8A-4147-A177-3AD203B41FA5}">
                      <a16:colId xmlns:a16="http://schemas.microsoft.com/office/drawing/2014/main" val="3268322925"/>
                    </a:ext>
                  </a:extLst>
                </a:gridCol>
              </a:tblGrid>
              <a:tr h="1869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S.#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Student's Name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Name of Govt Servant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%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CNIC #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57457356"/>
                  </a:ext>
                </a:extLst>
              </a:tr>
              <a:tr h="1650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Ambreen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Masood Jan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73.73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1730166031213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1732836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Salma Naz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Janas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73.27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1730178224957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8369646"/>
                  </a:ext>
                </a:extLst>
              </a:tr>
              <a:tr h="1207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Saima Gul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Muqarab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73.18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1110108684541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9725573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Salma Bibi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Fayaz Ahmad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72.91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1730116790921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4690552"/>
                  </a:ext>
                </a:extLst>
              </a:tr>
              <a:tr h="1413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Mina Wasim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Sabir Wasim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72.91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1110115145029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2519483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Madia Qureshi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Bibi Khadija 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72.18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1110114167450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862214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Farwa Tasleem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Aslam Parvaiz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71.55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1210146644381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534098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Zia Un Nabi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Maqbool Ahmad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71.45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1210314740311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7587747"/>
                  </a:ext>
                </a:extLst>
              </a:tr>
              <a:tr h="103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Zulikha Bibi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Nek Nawaz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71.00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1110196358149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2456778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Sher Ali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Ghulam Muhammad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70.64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1210221521999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8998833"/>
                  </a:ext>
                </a:extLst>
              </a:tr>
            </a:tbl>
          </a:graphicData>
        </a:graphic>
      </p:graphicFrame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CBC06433-3BB5-41A5-ABBB-E008BD89E2C9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10" name="Text Placeholder 119">
            <a:extLst>
              <a:ext uri="{FF2B5EF4-FFF2-40B4-BE49-F238E27FC236}">
                <a16:creationId xmlns:a16="http://schemas.microsoft.com/office/drawing/2014/main" id="{DA53DC1A-5A96-4DC8-B678-459188B68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96809"/>
      </p:ext>
    </p:extLst>
  </p:cSld>
  <p:clrMapOvr>
    <a:masterClrMapping/>
  </p:clrMapOvr>
  <p:transition spd="med"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112814" y="505568"/>
            <a:ext cx="8589274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</a:t>
            </a: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MERIT SCHOLARSHIP 2018 – INTERMEDIATE (SCIENCE)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812F05-625F-4FA3-8F07-DB8844F76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60365"/>
              </p:ext>
            </p:extLst>
          </p:nvPr>
        </p:nvGraphicFramePr>
        <p:xfrm>
          <a:off x="1101089" y="1219200"/>
          <a:ext cx="10024113" cy="487680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784708">
                  <a:extLst>
                    <a:ext uri="{9D8B030D-6E8A-4147-A177-3AD203B41FA5}">
                      <a16:colId xmlns:a16="http://schemas.microsoft.com/office/drawing/2014/main" val="3538009891"/>
                    </a:ext>
                  </a:extLst>
                </a:gridCol>
                <a:gridCol w="2284734">
                  <a:extLst>
                    <a:ext uri="{9D8B030D-6E8A-4147-A177-3AD203B41FA5}">
                      <a16:colId xmlns:a16="http://schemas.microsoft.com/office/drawing/2014/main" val="446749142"/>
                    </a:ext>
                  </a:extLst>
                </a:gridCol>
                <a:gridCol w="2744403">
                  <a:extLst>
                    <a:ext uri="{9D8B030D-6E8A-4147-A177-3AD203B41FA5}">
                      <a16:colId xmlns:a16="http://schemas.microsoft.com/office/drawing/2014/main" val="3860377070"/>
                    </a:ext>
                  </a:extLst>
                </a:gridCol>
                <a:gridCol w="1222336">
                  <a:extLst>
                    <a:ext uri="{9D8B030D-6E8A-4147-A177-3AD203B41FA5}">
                      <a16:colId xmlns:a16="http://schemas.microsoft.com/office/drawing/2014/main" val="3651067287"/>
                    </a:ext>
                  </a:extLst>
                </a:gridCol>
                <a:gridCol w="2987932">
                  <a:extLst>
                    <a:ext uri="{9D8B030D-6E8A-4147-A177-3AD203B41FA5}">
                      <a16:colId xmlns:a16="http://schemas.microsoft.com/office/drawing/2014/main" val="3268322925"/>
                    </a:ext>
                  </a:extLst>
                </a:gridCol>
              </a:tblGrid>
              <a:tr h="1869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S.#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Student's Name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Name of Govt Servant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%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CNIC #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57457356"/>
                  </a:ext>
                </a:extLst>
              </a:tr>
              <a:tr h="1650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Laiba Behram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Shaukat Niaz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92.27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1350384632223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1732836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Jansher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Safdar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92.18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1730185004675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8369646"/>
                  </a:ext>
                </a:extLst>
              </a:tr>
              <a:tr h="1207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Aieesha</a:t>
                      </a: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Gulalay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Aliya Amjad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91.91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1710103143502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9725573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Hassan Ali Abbasi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Shaukat Ali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91.73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1310109259423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4690552"/>
                  </a:ext>
                </a:extLst>
              </a:tr>
              <a:tr h="1413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Danish Sattar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Dr Abdul Sattar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91.55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1420204723863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2519483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Maria Ihsan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Ihsan Ud Din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91.45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1610298679811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862214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Shahzad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Miraj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91.27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1550502155899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534098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Ayesha Rafi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Rafi Ud Din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91.27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1310109340029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7587747"/>
                  </a:ext>
                </a:extLst>
              </a:tr>
              <a:tr h="103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Shahab Hussain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Zahir Hussain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91.27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1620107152795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2456778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Aneeqa Ehsan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Ehsan Ullah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90.91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1330204665909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8998833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Masaid Zeb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Umar Zeb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90.82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1350112906117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6747083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Mohammad Aqeel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Romeen Begum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90.64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1710124299926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0788253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Abdur Rehman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Saif Ullah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90.45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1730187904387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2724180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Hafiza</a:t>
                      </a: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Sabahat</a:t>
                      </a: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Bibi Ghazala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90.45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1730125296380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6982971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Sara Khizar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Khizar Hayat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90.36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1720123229957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1559496"/>
                  </a:ext>
                </a:extLst>
              </a:tr>
            </a:tbl>
          </a:graphicData>
        </a:graphic>
      </p:graphicFrame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8B22DF0B-346F-4421-A847-6CA7DD79000F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10" name="Text Placeholder 119">
            <a:extLst>
              <a:ext uri="{FF2B5EF4-FFF2-40B4-BE49-F238E27FC236}">
                <a16:creationId xmlns:a16="http://schemas.microsoft.com/office/drawing/2014/main" id="{B1F4297C-340D-45DA-8C76-16B44BA1F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39692"/>
      </p:ext>
    </p:extLst>
  </p:cSld>
  <p:clrMapOvr>
    <a:masterClrMapping/>
  </p:clrMapOvr>
  <p:transition spd="med">
    <p:wip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112814" y="505568"/>
            <a:ext cx="8589274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</a:t>
            </a: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MERIT SCHOLARSHIP 2018 – INTERMEDIATE (SCIENCE)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812F05-625F-4FA3-8F07-DB8844F76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13273"/>
              </p:ext>
            </p:extLst>
          </p:nvPr>
        </p:nvGraphicFramePr>
        <p:xfrm>
          <a:off x="1101089" y="1219200"/>
          <a:ext cx="10024113" cy="365760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784708">
                  <a:extLst>
                    <a:ext uri="{9D8B030D-6E8A-4147-A177-3AD203B41FA5}">
                      <a16:colId xmlns:a16="http://schemas.microsoft.com/office/drawing/2014/main" val="3538009891"/>
                    </a:ext>
                  </a:extLst>
                </a:gridCol>
                <a:gridCol w="2284734">
                  <a:extLst>
                    <a:ext uri="{9D8B030D-6E8A-4147-A177-3AD203B41FA5}">
                      <a16:colId xmlns:a16="http://schemas.microsoft.com/office/drawing/2014/main" val="446749142"/>
                    </a:ext>
                  </a:extLst>
                </a:gridCol>
                <a:gridCol w="2744403">
                  <a:extLst>
                    <a:ext uri="{9D8B030D-6E8A-4147-A177-3AD203B41FA5}">
                      <a16:colId xmlns:a16="http://schemas.microsoft.com/office/drawing/2014/main" val="3860377070"/>
                    </a:ext>
                  </a:extLst>
                </a:gridCol>
                <a:gridCol w="1222336">
                  <a:extLst>
                    <a:ext uri="{9D8B030D-6E8A-4147-A177-3AD203B41FA5}">
                      <a16:colId xmlns:a16="http://schemas.microsoft.com/office/drawing/2014/main" val="3651067287"/>
                    </a:ext>
                  </a:extLst>
                </a:gridCol>
                <a:gridCol w="2987932">
                  <a:extLst>
                    <a:ext uri="{9D8B030D-6E8A-4147-A177-3AD203B41FA5}">
                      <a16:colId xmlns:a16="http://schemas.microsoft.com/office/drawing/2014/main" val="3268322925"/>
                    </a:ext>
                  </a:extLst>
                </a:gridCol>
              </a:tblGrid>
              <a:tr h="1869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S.#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Student's Name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Name of Govt Servant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%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CNIC #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57457356"/>
                  </a:ext>
                </a:extLst>
              </a:tr>
              <a:tr h="1650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Sheraz Ahmad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Dr Muhammad Akram 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90.36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1420325061183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1732836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Syed Saad Ali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Prof Syed Abdul Wajid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90.27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1350329513955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8369646"/>
                  </a:ext>
                </a:extLst>
              </a:tr>
              <a:tr h="1207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Ayesha Irshad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Irshad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90.27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1310167188459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9725573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Somia Safeer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Nargis Safeer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90.18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1310156900614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4690552"/>
                  </a:ext>
                </a:extLst>
              </a:tr>
              <a:tr h="1413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Farishta Irshad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Irshad Ahmad 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90.18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1720122190427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2519483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Barakallah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Nawab Ali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90.09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1560279265879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862214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Maryam Mehdi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Mehdi Shah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90.09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1710177684575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534098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Zeeshan Tahir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Tahir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90.00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1350415074247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7587747"/>
                  </a:ext>
                </a:extLst>
              </a:tr>
              <a:tr h="103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Rashid Akbar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Abdul Kabir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89.91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1560203008109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2456778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Hammad Saleem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Saleem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89.82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1350306153273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8998833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 Abullah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Mushtaq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89.82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1110181362807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6747083"/>
                  </a:ext>
                </a:extLst>
              </a:tr>
            </a:tbl>
          </a:graphicData>
        </a:graphic>
      </p:graphicFrame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2B31D85D-A5EF-435E-AD77-E9FEBECD20BB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10" name="Text Placeholder 119">
            <a:extLst>
              <a:ext uri="{FF2B5EF4-FFF2-40B4-BE49-F238E27FC236}">
                <a16:creationId xmlns:a16="http://schemas.microsoft.com/office/drawing/2014/main" id="{1362E3CD-7FD1-453F-AC1E-BA637536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20165"/>
      </p:ext>
    </p:extLst>
  </p:cSld>
  <p:clrMapOvr>
    <a:masterClrMapping/>
  </p:clrMapOvr>
  <p:transition spd="med">
    <p:wip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330951" y="505568"/>
            <a:ext cx="8153002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</a:t>
            </a:r>
            <a:r>
              <a:rPr lang="en-US" sz="2400" b="1" u="sng" dirty="0">
                <a:latin typeface="Calibri" panose="020F0502020204030204" pitchFamily="34" charset="0"/>
                <a:cs typeface="Arial" panose="020B0604020202020204" pitchFamily="34" charset="0"/>
              </a:rPr>
              <a:t>MERIT SCHOLARSHIP 2018 – BACHELOR  (2 YEARS)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812F05-625F-4FA3-8F07-DB8844F76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88250"/>
              </p:ext>
            </p:extLst>
          </p:nvPr>
        </p:nvGraphicFramePr>
        <p:xfrm>
          <a:off x="1101089" y="1219200"/>
          <a:ext cx="10024113" cy="487680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784708">
                  <a:extLst>
                    <a:ext uri="{9D8B030D-6E8A-4147-A177-3AD203B41FA5}">
                      <a16:colId xmlns:a16="http://schemas.microsoft.com/office/drawing/2014/main" val="3538009891"/>
                    </a:ext>
                  </a:extLst>
                </a:gridCol>
                <a:gridCol w="2284734">
                  <a:extLst>
                    <a:ext uri="{9D8B030D-6E8A-4147-A177-3AD203B41FA5}">
                      <a16:colId xmlns:a16="http://schemas.microsoft.com/office/drawing/2014/main" val="446749142"/>
                    </a:ext>
                  </a:extLst>
                </a:gridCol>
                <a:gridCol w="2744403">
                  <a:extLst>
                    <a:ext uri="{9D8B030D-6E8A-4147-A177-3AD203B41FA5}">
                      <a16:colId xmlns:a16="http://schemas.microsoft.com/office/drawing/2014/main" val="3860377070"/>
                    </a:ext>
                  </a:extLst>
                </a:gridCol>
                <a:gridCol w="1222336">
                  <a:extLst>
                    <a:ext uri="{9D8B030D-6E8A-4147-A177-3AD203B41FA5}">
                      <a16:colId xmlns:a16="http://schemas.microsoft.com/office/drawing/2014/main" val="3651067287"/>
                    </a:ext>
                  </a:extLst>
                </a:gridCol>
                <a:gridCol w="2987932">
                  <a:extLst>
                    <a:ext uri="{9D8B030D-6E8A-4147-A177-3AD203B41FA5}">
                      <a16:colId xmlns:a16="http://schemas.microsoft.com/office/drawing/2014/main" val="3268322925"/>
                    </a:ext>
                  </a:extLst>
                </a:gridCol>
              </a:tblGrid>
              <a:tr h="1869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S.#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Student's Name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Name of Govt Servant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%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CNIC #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57457356"/>
                  </a:ext>
                </a:extLst>
              </a:tr>
              <a:tr h="1650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Safia Naz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Fazal Rahman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87.43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1620107057085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1732836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Aisha Bibi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Ashiq Muhammad Wazir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85.64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2170897924133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8369646"/>
                  </a:ext>
                </a:extLst>
              </a:tr>
              <a:tr h="1207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Aqsa Arzoo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Mohammad Sharif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85.45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1210185381309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9725573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Muneeba Mohsin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Romeen Begum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85.45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1710124299926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4690552"/>
                  </a:ext>
                </a:extLst>
              </a:tr>
              <a:tr h="1413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Javaria Tahir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Sumera Badar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85.09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1210180179644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2519483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Ayesha Shams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Shams Ur Rehman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84.91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1730199878421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862214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Irum Siddiqi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M. Saeed Siddiqi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84.18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1550502205913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534098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Aamna Mughal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Shazi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83.82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1330113075266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7587747"/>
                  </a:ext>
                </a:extLst>
              </a:tr>
              <a:tr h="103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Farman Ullah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Saif Ur Rehman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83.27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1610182739887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2456778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Misbah Ud Din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Niamat Ullah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83.27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2150122883307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8998833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Husna Qazi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DR Qazi Amir Hatam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82.91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1560202849861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6747083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M. Hassan Zeb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Jahanzeb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82.73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1110115050729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0788253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Umer Khitab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Faqir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82.73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2150167710213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2724180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Israr Ahmad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Azam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82.55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1110115070979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6982971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Izaz Ahmad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Bashir Ahmad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82.18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1510103880937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1559496"/>
                  </a:ext>
                </a:extLst>
              </a:tr>
            </a:tbl>
          </a:graphicData>
        </a:graphic>
      </p:graphicFrame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4011D1E8-4DF9-4F91-B361-7E60FD5CD9B1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10" name="Text Placeholder 119">
            <a:extLst>
              <a:ext uri="{FF2B5EF4-FFF2-40B4-BE49-F238E27FC236}">
                <a16:creationId xmlns:a16="http://schemas.microsoft.com/office/drawing/2014/main" id="{26BE6F33-FC24-4E17-8153-013644A93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16864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954723-4E6A-44AC-8D94-EF778C8BC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340" y="125255"/>
            <a:ext cx="10090260" cy="6214585"/>
          </a:xfrm>
          <a:prstGeom prst="rect">
            <a:avLst/>
          </a:prstGeom>
        </p:spPr>
      </p:pic>
      <p:sp>
        <p:nvSpPr>
          <p:cNvPr id="2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B66E2423-0304-45BD-A780-762128AF9304}"/>
              </a:ext>
            </a:extLst>
          </p:cNvPr>
          <p:cNvSpPr txBox="1">
            <a:spLocks/>
          </p:cNvSpPr>
          <p:nvPr/>
        </p:nvSpPr>
        <p:spPr>
          <a:xfrm>
            <a:off x="1057652" y="6339840"/>
            <a:ext cx="11430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SKIP TO AGENDA</a:t>
            </a:r>
            <a:endParaRPr lang="en-US" sz="1400" dirty="0"/>
          </a:p>
        </p:txBody>
      </p:sp>
      <p:sp>
        <p:nvSpPr>
          <p:cNvPr id="4" name="Text Placeholder 119">
            <a:extLst>
              <a:ext uri="{FF2B5EF4-FFF2-40B4-BE49-F238E27FC236}">
                <a16:creationId xmlns:a16="http://schemas.microsoft.com/office/drawing/2014/main" id="{80B62058-9854-487B-AC7B-13AC659F9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21923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82540"/>
      </p:ext>
    </p:extLst>
  </p:cSld>
  <p:clrMapOvr>
    <a:masterClrMapping/>
  </p:clrMapOvr>
  <p:transition spd="med">
    <p:wip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330951" y="505568"/>
            <a:ext cx="8153002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</a:t>
            </a:r>
            <a:r>
              <a:rPr lang="en-US" sz="2400" b="1" u="sng" dirty="0">
                <a:latin typeface="Calibri" panose="020F0502020204030204" pitchFamily="34" charset="0"/>
                <a:cs typeface="Arial" panose="020B0604020202020204" pitchFamily="34" charset="0"/>
              </a:rPr>
              <a:t>MERIT SCHOLARSHIP 2018 – BACHELOR  (2 YEARS)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812F05-625F-4FA3-8F07-DB8844F76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757231"/>
              </p:ext>
            </p:extLst>
          </p:nvPr>
        </p:nvGraphicFramePr>
        <p:xfrm>
          <a:off x="1101089" y="1219200"/>
          <a:ext cx="10024113" cy="365760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784708">
                  <a:extLst>
                    <a:ext uri="{9D8B030D-6E8A-4147-A177-3AD203B41FA5}">
                      <a16:colId xmlns:a16="http://schemas.microsoft.com/office/drawing/2014/main" val="3538009891"/>
                    </a:ext>
                  </a:extLst>
                </a:gridCol>
                <a:gridCol w="2284734">
                  <a:extLst>
                    <a:ext uri="{9D8B030D-6E8A-4147-A177-3AD203B41FA5}">
                      <a16:colId xmlns:a16="http://schemas.microsoft.com/office/drawing/2014/main" val="446749142"/>
                    </a:ext>
                  </a:extLst>
                </a:gridCol>
                <a:gridCol w="2744403">
                  <a:extLst>
                    <a:ext uri="{9D8B030D-6E8A-4147-A177-3AD203B41FA5}">
                      <a16:colId xmlns:a16="http://schemas.microsoft.com/office/drawing/2014/main" val="3860377070"/>
                    </a:ext>
                  </a:extLst>
                </a:gridCol>
                <a:gridCol w="1222336">
                  <a:extLst>
                    <a:ext uri="{9D8B030D-6E8A-4147-A177-3AD203B41FA5}">
                      <a16:colId xmlns:a16="http://schemas.microsoft.com/office/drawing/2014/main" val="3651067287"/>
                    </a:ext>
                  </a:extLst>
                </a:gridCol>
                <a:gridCol w="2987932">
                  <a:extLst>
                    <a:ext uri="{9D8B030D-6E8A-4147-A177-3AD203B41FA5}">
                      <a16:colId xmlns:a16="http://schemas.microsoft.com/office/drawing/2014/main" val="3268322925"/>
                    </a:ext>
                  </a:extLst>
                </a:gridCol>
              </a:tblGrid>
              <a:tr h="1869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S.#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Student's Name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Name of Govt Servant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%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CNIC #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57457356"/>
                  </a:ext>
                </a:extLst>
              </a:tr>
              <a:tr h="1650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Asma Asif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Asif Amin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81.64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1730116323807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1732836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Benish Batool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Hassan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81.27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1210310292869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8369646"/>
                  </a:ext>
                </a:extLst>
              </a:tr>
              <a:tr h="1207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Afsheen Bibi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Zarmar Jan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80.73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1120103951349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9725573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Laiba Akbar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Razia Sultana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80.55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1420210471290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4690552"/>
                  </a:ext>
                </a:extLst>
              </a:tr>
              <a:tr h="1413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Nakhla Ahmad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Waleed Ahmad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80.29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1620107463001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2519483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Waqar Ullah Shah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Aziz Ullah Shah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80.00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1110133342185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862214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Simeen Tabassum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Fazal Raziq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80.00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1420345830569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534098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Soha Ali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Syed Zulfiqar Ali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79.64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1510103577835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7587747"/>
                  </a:ext>
                </a:extLst>
              </a:tr>
              <a:tr h="103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Kiran Farid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Musarat Shaheen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78.91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1120103477146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2456778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S. Waleed Ali Shah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Syed Niaz Ali Shah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78.73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1110185481761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8998833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Sayyed Aqibullah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Abid Ullah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78.73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1710211313299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6747083"/>
                  </a:ext>
                </a:extLst>
              </a:tr>
            </a:tbl>
          </a:graphicData>
        </a:graphic>
      </p:graphicFrame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EC50EFF7-FB19-48ED-9B4C-4C04D64D78E7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10" name="Text Placeholder 119">
            <a:extLst>
              <a:ext uri="{FF2B5EF4-FFF2-40B4-BE49-F238E27FC236}">
                <a16:creationId xmlns:a16="http://schemas.microsoft.com/office/drawing/2014/main" id="{00C7B039-FD8E-46A9-9276-0D9B2FEE9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07841"/>
      </p:ext>
    </p:extLst>
  </p:cSld>
  <p:clrMapOvr>
    <a:masterClrMapping/>
  </p:clrMapOvr>
  <p:transition spd="med">
    <p:wip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330951" y="505568"/>
            <a:ext cx="8153002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</a:t>
            </a:r>
            <a:r>
              <a:rPr lang="en-US" sz="2400" b="1" u="sng" dirty="0">
                <a:latin typeface="Calibri" panose="020F0502020204030204" pitchFamily="34" charset="0"/>
                <a:cs typeface="Arial" panose="020B0604020202020204" pitchFamily="34" charset="0"/>
              </a:rPr>
              <a:t>MERIT SCHOLARSHIP 2018 – BACHELOR  (4 YEARS)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812F05-625F-4FA3-8F07-DB8844F76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89426"/>
              </p:ext>
            </p:extLst>
          </p:nvPr>
        </p:nvGraphicFramePr>
        <p:xfrm>
          <a:off x="1101089" y="1219200"/>
          <a:ext cx="10024113" cy="487680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784708">
                  <a:extLst>
                    <a:ext uri="{9D8B030D-6E8A-4147-A177-3AD203B41FA5}">
                      <a16:colId xmlns:a16="http://schemas.microsoft.com/office/drawing/2014/main" val="3538009891"/>
                    </a:ext>
                  </a:extLst>
                </a:gridCol>
                <a:gridCol w="2284734">
                  <a:extLst>
                    <a:ext uri="{9D8B030D-6E8A-4147-A177-3AD203B41FA5}">
                      <a16:colId xmlns:a16="http://schemas.microsoft.com/office/drawing/2014/main" val="446749142"/>
                    </a:ext>
                  </a:extLst>
                </a:gridCol>
                <a:gridCol w="2744403">
                  <a:extLst>
                    <a:ext uri="{9D8B030D-6E8A-4147-A177-3AD203B41FA5}">
                      <a16:colId xmlns:a16="http://schemas.microsoft.com/office/drawing/2014/main" val="3860377070"/>
                    </a:ext>
                  </a:extLst>
                </a:gridCol>
                <a:gridCol w="1222336">
                  <a:extLst>
                    <a:ext uri="{9D8B030D-6E8A-4147-A177-3AD203B41FA5}">
                      <a16:colId xmlns:a16="http://schemas.microsoft.com/office/drawing/2014/main" val="3651067287"/>
                    </a:ext>
                  </a:extLst>
                </a:gridCol>
                <a:gridCol w="2987932">
                  <a:extLst>
                    <a:ext uri="{9D8B030D-6E8A-4147-A177-3AD203B41FA5}">
                      <a16:colId xmlns:a16="http://schemas.microsoft.com/office/drawing/2014/main" val="3268322925"/>
                    </a:ext>
                  </a:extLst>
                </a:gridCol>
              </a:tblGrid>
              <a:tr h="1869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S.#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Student's Name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Name of Govt Servant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%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CNIC #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57457356"/>
                  </a:ext>
                </a:extLst>
              </a:tr>
              <a:tr h="1650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Malghalara Tariq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Dr Tariq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100.00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1560202685023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1732836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Maira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Tariq Afsar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100.00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1330203672261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8369646"/>
                  </a:ext>
                </a:extLst>
              </a:tr>
              <a:tr h="1207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Tahreem Fatima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Abdur Rehman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100.00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1310108408999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9725573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Naveed Ullah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Hafeez Ullah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99.75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1110114286863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4690552"/>
                  </a:ext>
                </a:extLst>
              </a:tr>
              <a:tr h="1413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Mawara Sheikh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Dr Naeema Saadia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99.25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1210283669132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2519483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Habiba Anwar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Anwar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99.00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1720121745471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862214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Sana Ghani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Syed Ghani Shah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98.75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1430119398533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534098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Mehwish Gul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Naseem Akhter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98.75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1210122082630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7587747"/>
                  </a:ext>
                </a:extLst>
              </a:tr>
              <a:tr h="103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Ruby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Jamil Ara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98.50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1610160315352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2456778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Khadija Altaf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Altaf Hussain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98.50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1720138407937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8998833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Komal Gul Javaid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Shagufta Hamid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98.50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1210108975814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6747083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Khola Zia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Bibi Surriya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98.50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1310181118606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0788253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Misbah Siddique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Siddique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98.25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1330204355905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2724180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Urooba Naveed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Naveed Akhter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98.25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1310141458591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6982971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Sabina Siraj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Robina Turab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98.00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1710161695336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1559496"/>
                  </a:ext>
                </a:extLst>
              </a:tr>
            </a:tbl>
          </a:graphicData>
        </a:graphic>
      </p:graphicFrame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62BD95A8-3525-4BC2-8947-B4F43A1F0E9D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10" name="Text Placeholder 119">
            <a:extLst>
              <a:ext uri="{FF2B5EF4-FFF2-40B4-BE49-F238E27FC236}">
                <a16:creationId xmlns:a16="http://schemas.microsoft.com/office/drawing/2014/main" id="{385710C3-4310-4A99-9281-D8DA18282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76475"/>
      </p:ext>
    </p:extLst>
  </p:cSld>
  <p:clrMapOvr>
    <a:masterClrMapping/>
  </p:clrMapOvr>
  <p:transition spd="med"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2330951" y="505568"/>
            <a:ext cx="8153002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</a:t>
            </a:r>
            <a:r>
              <a:rPr lang="en-US" sz="2400" b="1" u="sng" dirty="0">
                <a:latin typeface="Calibri" panose="020F0502020204030204" pitchFamily="34" charset="0"/>
                <a:cs typeface="Arial" panose="020B0604020202020204" pitchFamily="34" charset="0"/>
              </a:rPr>
              <a:t>MERIT SCHOLARSHIP 2018 – BACHELOR  (4 YEARS)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812F05-625F-4FA3-8F07-DB8844F76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7437"/>
              </p:ext>
            </p:extLst>
          </p:nvPr>
        </p:nvGraphicFramePr>
        <p:xfrm>
          <a:off x="1101089" y="1219200"/>
          <a:ext cx="10024113" cy="365760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784708">
                  <a:extLst>
                    <a:ext uri="{9D8B030D-6E8A-4147-A177-3AD203B41FA5}">
                      <a16:colId xmlns:a16="http://schemas.microsoft.com/office/drawing/2014/main" val="3538009891"/>
                    </a:ext>
                  </a:extLst>
                </a:gridCol>
                <a:gridCol w="2284734">
                  <a:extLst>
                    <a:ext uri="{9D8B030D-6E8A-4147-A177-3AD203B41FA5}">
                      <a16:colId xmlns:a16="http://schemas.microsoft.com/office/drawing/2014/main" val="446749142"/>
                    </a:ext>
                  </a:extLst>
                </a:gridCol>
                <a:gridCol w="2744403">
                  <a:extLst>
                    <a:ext uri="{9D8B030D-6E8A-4147-A177-3AD203B41FA5}">
                      <a16:colId xmlns:a16="http://schemas.microsoft.com/office/drawing/2014/main" val="3860377070"/>
                    </a:ext>
                  </a:extLst>
                </a:gridCol>
                <a:gridCol w="1222336">
                  <a:extLst>
                    <a:ext uri="{9D8B030D-6E8A-4147-A177-3AD203B41FA5}">
                      <a16:colId xmlns:a16="http://schemas.microsoft.com/office/drawing/2014/main" val="3651067287"/>
                    </a:ext>
                  </a:extLst>
                </a:gridCol>
                <a:gridCol w="2987932">
                  <a:extLst>
                    <a:ext uri="{9D8B030D-6E8A-4147-A177-3AD203B41FA5}">
                      <a16:colId xmlns:a16="http://schemas.microsoft.com/office/drawing/2014/main" val="3268322925"/>
                    </a:ext>
                  </a:extLst>
                </a:gridCol>
              </a:tblGrid>
              <a:tr h="1869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S.#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Student's Name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Name of Govt Servant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%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CNIC #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57457356"/>
                  </a:ext>
                </a:extLst>
              </a:tr>
              <a:tr h="1650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Hasiba</a:t>
                      </a: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Anwar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Anwar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97.75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1720121745471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1732836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Haq Nawaz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Akram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97.75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1320207504677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8369646"/>
                  </a:ext>
                </a:extLst>
              </a:tr>
              <a:tr h="1207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Momina Sardar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Shazia Zain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97.75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1310109019226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9725573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Osama Atta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Tabinda Aziz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97.50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1330203364924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4690552"/>
                  </a:ext>
                </a:extLst>
              </a:tr>
              <a:tr h="1413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Nazira Anhum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Abdul waheed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97.50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1330204014741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2519483"/>
                  </a:ext>
                </a:extLst>
              </a:tr>
              <a:tr h="147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Maria Zeb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Mubarak Zeb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97.25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1350305130919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862214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Fizza Rani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Banaras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97.25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1350372264319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5340986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Noman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Gulshan Ara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97.00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1120103377552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7587747"/>
                  </a:ext>
                </a:extLst>
              </a:tr>
              <a:tr h="103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Fatima Tuz Zuhra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Shaiq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97.00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1620106805533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2456778"/>
                  </a:ext>
                </a:extLst>
              </a:tr>
              <a:tr h="1889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Sunaina Wajid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Wajid Hussain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96.75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1310109342217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8998833"/>
                  </a:ext>
                </a:extLst>
              </a:tr>
              <a:tr h="11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Yahya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Hafiz Farhad Ali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96.75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1610111429153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6747083"/>
                  </a:ext>
                </a:extLst>
              </a:tr>
            </a:tbl>
          </a:graphicData>
        </a:graphic>
      </p:graphicFrame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32BEBA26-F3CF-4A2C-9B45-DAA88359B872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10" name="Text Placeholder 119">
            <a:extLst>
              <a:ext uri="{FF2B5EF4-FFF2-40B4-BE49-F238E27FC236}">
                <a16:creationId xmlns:a16="http://schemas.microsoft.com/office/drawing/2014/main" id="{CF779FA7-D703-4316-ABCA-4E00A571F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49801"/>
      </p:ext>
    </p:extLst>
  </p:cSld>
  <p:clrMapOvr>
    <a:masterClrMapping/>
  </p:clrMapOvr>
  <p:transition spd="med">
    <p:wip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1787443" y="505568"/>
            <a:ext cx="9240030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</a:t>
            </a:r>
            <a:r>
              <a:rPr lang="en-US" sz="2400" b="1" u="sng" dirty="0">
                <a:latin typeface="Calibri" panose="020F0502020204030204" pitchFamily="34" charset="0"/>
                <a:cs typeface="Arial" panose="020B0604020202020204" pitchFamily="34" charset="0"/>
              </a:rPr>
              <a:t>MERIT SCHOLARSHIP 2018 – POST GRADUATE (M.Sc. /MCS)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812F05-625F-4FA3-8F07-DB8844F76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652177"/>
              </p:ext>
            </p:extLst>
          </p:nvPr>
        </p:nvGraphicFramePr>
        <p:xfrm>
          <a:off x="1101089" y="1219200"/>
          <a:ext cx="10024113" cy="487680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784708">
                  <a:extLst>
                    <a:ext uri="{9D8B030D-6E8A-4147-A177-3AD203B41FA5}">
                      <a16:colId xmlns:a16="http://schemas.microsoft.com/office/drawing/2014/main" val="3538009891"/>
                    </a:ext>
                  </a:extLst>
                </a:gridCol>
                <a:gridCol w="2284734">
                  <a:extLst>
                    <a:ext uri="{9D8B030D-6E8A-4147-A177-3AD203B41FA5}">
                      <a16:colId xmlns:a16="http://schemas.microsoft.com/office/drawing/2014/main" val="446749142"/>
                    </a:ext>
                  </a:extLst>
                </a:gridCol>
                <a:gridCol w="2744403">
                  <a:extLst>
                    <a:ext uri="{9D8B030D-6E8A-4147-A177-3AD203B41FA5}">
                      <a16:colId xmlns:a16="http://schemas.microsoft.com/office/drawing/2014/main" val="3860377070"/>
                    </a:ext>
                  </a:extLst>
                </a:gridCol>
                <a:gridCol w="1222336">
                  <a:extLst>
                    <a:ext uri="{9D8B030D-6E8A-4147-A177-3AD203B41FA5}">
                      <a16:colId xmlns:a16="http://schemas.microsoft.com/office/drawing/2014/main" val="3651067287"/>
                    </a:ext>
                  </a:extLst>
                </a:gridCol>
                <a:gridCol w="2987932">
                  <a:extLst>
                    <a:ext uri="{9D8B030D-6E8A-4147-A177-3AD203B41FA5}">
                      <a16:colId xmlns:a16="http://schemas.microsoft.com/office/drawing/2014/main" val="3268322925"/>
                    </a:ext>
                  </a:extLst>
                </a:gridCol>
              </a:tblGrid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S.#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Student's Name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Name of Govt Servant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%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CNIC #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574573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M. Afnan Raza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Raza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100.00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1730113025259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1732836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Ghazala Kamal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Ghulam Mustafa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100.00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1220118898787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8369646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Sobia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Mohammad Amin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100.00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1560205312329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9725573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Irfan Ullah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Fazal Ahmad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100.00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1210115361079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4690552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Sana Gul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Yamin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99.75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1620210066105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2519483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Shumaila Gul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Sami Ud Din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99.75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1210128751629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8622146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Shehzad Ahmad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Sher Zada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99.50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1560232183129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5340986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Saima Gul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Syed Hussain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98.50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1120176043811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7587747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M. Naeem Aslam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Aslam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97.00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1210109227385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2456778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Mehtab Ahmed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Nisar Muhammad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96.75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1350305356027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8998833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Shra Naseem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Naseem Jan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96.75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1730112333021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6747083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M. Mehran Anjum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Ghazala Yasmeen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95.25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1610111193334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0788253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Maryam Bibi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Munsif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94.25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1730187333061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2724180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Mansha Devi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Dr Sardeep Kumar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93.00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1510103987473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6982971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Mahnoor Alam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Naz Ambareen Alam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92.25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1720177359384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1559496"/>
                  </a:ext>
                </a:extLst>
              </a:tr>
            </a:tbl>
          </a:graphicData>
        </a:graphic>
      </p:graphicFrame>
      <p:sp>
        <p:nvSpPr>
          <p:cNvPr id="11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28037734-73EB-43D9-BF92-70DDFD9692F4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15" name="Text Placeholder 119">
            <a:extLst>
              <a:ext uri="{FF2B5EF4-FFF2-40B4-BE49-F238E27FC236}">
                <a16:creationId xmlns:a16="http://schemas.microsoft.com/office/drawing/2014/main" id="{57BB3C0B-9455-4EF6-9B71-2C6DB3E6C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24943"/>
      </p:ext>
    </p:extLst>
  </p:cSld>
  <p:clrMapOvr>
    <a:masterClrMapping/>
  </p:clrMapOvr>
  <p:transition spd="med">
    <p:wip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833785" y="505568"/>
            <a:ext cx="11147347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</a:t>
            </a:r>
            <a:r>
              <a:rPr lang="en-US" sz="2400" b="1" u="sng" dirty="0">
                <a:latin typeface="Calibri" panose="020F0502020204030204" pitchFamily="34" charset="0"/>
                <a:cs typeface="Arial" panose="020B0604020202020204" pitchFamily="34" charset="0"/>
              </a:rPr>
              <a:t>MERIT SCHOLARSHIP 2018 – POST GRADUATE (M.A / M.COM / LLB / MBA)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812F05-625F-4FA3-8F07-DB8844F76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434044"/>
              </p:ext>
            </p:extLst>
          </p:nvPr>
        </p:nvGraphicFramePr>
        <p:xfrm>
          <a:off x="1101089" y="1219200"/>
          <a:ext cx="10024113" cy="487680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784708">
                  <a:extLst>
                    <a:ext uri="{9D8B030D-6E8A-4147-A177-3AD203B41FA5}">
                      <a16:colId xmlns:a16="http://schemas.microsoft.com/office/drawing/2014/main" val="3538009891"/>
                    </a:ext>
                  </a:extLst>
                </a:gridCol>
                <a:gridCol w="2284734">
                  <a:extLst>
                    <a:ext uri="{9D8B030D-6E8A-4147-A177-3AD203B41FA5}">
                      <a16:colId xmlns:a16="http://schemas.microsoft.com/office/drawing/2014/main" val="446749142"/>
                    </a:ext>
                  </a:extLst>
                </a:gridCol>
                <a:gridCol w="2744403">
                  <a:extLst>
                    <a:ext uri="{9D8B030D-6E8A-4147-A177-3AD203B41FA5}">
                      <a16:colId xmlns:a16="http://schemas.microsoft.com/office/drawing/2014/main" val="3860377070"/>
                    </a:ext>
                  </a:extLst>
                </a:gridCol>
                <a:gridCol w="1222336">
                  <a:extLst>
                    <a:ext uri="{9D8B030D-6E8A-4147-A177-3AD203B41FA5}">
                      <a16:colId xmlns:a16="http://schemas.microsoft.com/office/drawing/2014/main" val="3651067287"/>
                    </a:ext>
                  </a:extLst>
                </a:gridCol>
                <a:gridCol w="2987932">
                  <a:extLst>
                    <a:ext uri="{9D8B030D-6E8A-4147-A177-3AD203B41FA5}">
                      <a16:colId xmlns:a16="http://schemas.microsoft.com/office/drawing/2014/main" val="3268322925"/>
                    </a:ext>
                  </a:extLst>
                </a:gridCol>
              </a:tblGrid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S.#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Student's Name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Name of Govt Servant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%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CNIC #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574573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Lubna</a:t>
                      </a: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Amin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Khalid Amin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99.75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1420213342489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1732836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Aftab Ahmad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Ghulam Subhani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98.75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1210109924069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8369646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Wajahat Sharif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Sharif Ullah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97.5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1110114573691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9725573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Fazaila Shad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Shad Muhammad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96.75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1730147420279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4690552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Aroosa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Ahmad Shah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94.75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1620104438623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2519483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Miss Kalsoom Bibi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Amir Hassan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93.5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1620292292935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8622146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Mahnoor Hassan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Maqsood Hassan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89.25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1430160561181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5340986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Tanveer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Rafiq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1610264824259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7587747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Yasir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Gulzar Ahmad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88.25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1610112179737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2456778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Kainat Nisar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Nisar Ahmad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87.568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1730116339981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8998833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Barkat Ullah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Farid Ullah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84.773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1110114351603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6747083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Bibi Zahida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Rahmat Ud Din Shah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84.091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1730149288871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0788253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Tanveer Ahmad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Samar Gul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83.75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1120103278449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2724180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Tariq Jamil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Hassan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82.75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2110460625691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6982971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Mahnoor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Saeeda</a:t>
                      </a: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Yasmin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1610281918246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1559496"/>
                  </a:ext>
                </a:extLst>
              </a:tr>
            </a:tbl>
          </a:graphicData>
        </a:graphic>
      </p:graphicFrame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B23C2F33-02AC-4983-B123-14F4FC989BCE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10" name="Text Placeholder 119">
            <a:extLst>
              <a:ext uri="{FF2B5EF4-FFF2-40B4-BE49-F238E27FC236}">
                <a16:creationId xmlns:a16="http://schemas.microsoft.com/office/drawing/2014/main" id="{74F75F95-638F-4195-AA9B-A60FF068F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39934"/>
      </p:ext>
    </p:extLst>
  </p:cSld>
  <p:clrMapOvr>
    <a:masterClrMapping/>
  </p:clrMapOvr>
  <p:transition spd="med">
    <p:wip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1292536" y="505568"/>
            <a:ext cx="10229852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</a:t>
            </a:r>
            <a:r>
              <a:rPr lang="en-US" sz="2400" b="1" u="sng" dirty="0">
                <a:latin typeface="Calibri" panose="020F0502020204030204" pitchFamily="34" charset="0"/>
                <a:cs typeface="Arial" panose="020B0604020202020204" pitchFamily="34" charset="0"/>
              </a:rPr>
              <a:t>MERIT SCHOLARSHIP 2018 – PROFESSIONAL (MBBS / DVM / ENGG)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812F05-625F-4FA3-8F07-DB8844F76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266224"/>
              </p:ext>
            </p:extLst>
          </p:nvPr>
        </p:nvGraphicFramePr>
        <p:xfrm>
          <a:off x="1101089" y="1219200"/>
          <a:ext cx="10024113" cy="487680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784708">
                  <a:extLst>
                    <a:ext uri="{9D8B030D-6E8A-4147-A177-3AD203B41FA5}">
                      <a16:colId xmlns:a16="http://schemas.microsoft.com/office/drawing/2014/main" val="3538009891"/>
                    </a:ext>
                  </a:extLst>
                </a:gridCol>
                <a:gridCol w="2284734">
                  <a:extLst>
                    <a:ext uri="{9D8B030D-6E8A-4147-A177-3AD203B41FA5}">
                      <a16:colId xmlns:a16="http://schemas.microsoft.com/office/drawing/2014/main" val="446749142"/>
                    </a:ext>
                  </a:extLst>
                </a:gridCol>
                <a:gridCol w="2744403">
                  <a:extLst>
                    <a:ext uri="{9D8B030D-6E8A-4147-A177-3AD203B41FA5}">
                      <a16:colId xmlns:a16="http://schemas.microsoft.com/office/drawing/2014/main" val="3860377070"/>
                    </a:ext>
                  </a:extLst>
                </a:gridCol>
                <a:gridCol w="1222336">
                  <a:extLst>
                    <a:ext uri="{9D8B030D-6E8A-4147-A177-3AD203B41FA5}">
                      <a16:colId xmlns:a16="http://schemas.microsoft.com/office/drawing/2014/main" val="3651067287"/>
                    </a:ext>
                  </a:extLst>
                </a:gridCol>
                <a:gridCol w="2987932">
                  <a:extLst>
                    <a:ext uri="{9D8B030D-6E8A-4147-A177-3AD203B41FA5}">
                      <a16:colId xmlns:a16="http://schemas.microsoft.com/office/drawing/2014/main" val="3268322925"/>
                    </a:ext>
                  </a:extLst>
                </a:gridCol>
              </a:tblGrid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S.#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Student's Name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Name of Govt Servant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%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CNIC #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574573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Mansoor Ahmad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Rehmat Nisa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100.00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1350112599238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1732836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Roman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Sulaiman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95.50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1710211373333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8369646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Nasir Muhammad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Noor Ullah Jan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94.00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2150142611271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9725573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Aamir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Rafiq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93.75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1110114290243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4690552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Saleem Ullah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Dilawar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93.75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2170429660503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2519483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</a:t>
                      </a:r>
                      <a:r>
                        <a:rPr lang="en-US" sz="2000" dirty="0" err="1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Haris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Farukh Sair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93.00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1710104797727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8622146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Ihtisham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Ismail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90.25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1530119325959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5340986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Awais 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Fazal Sher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89.75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1620208368909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7587747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Ghayas Ud Din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Fazal Subhan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88.75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2110323072887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2456778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Farhad Ali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Gul Roze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88.75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1560276912251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8998833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Saqib Yousaf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Syed Yousaf Shah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88.25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1550291588019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6747083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Abdullah Gul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Talimand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86.75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1560204316679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0788253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M. Saeed Ul Hassan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Gulshan Ara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86.25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1730186965736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2724180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Ehtisham Naeem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Naeem Gul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86.00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1310108397679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6982971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Muhammad Shahzeb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Tasleem Begum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84.75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1730114370998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1559496"/>
                  </a:ext>
                </a:extLst>
              </a:tr>
            </a:tbl>
          </a:graphicData>
        </a:graphic>
      </p:graphicFrame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EE3B0FEC-BC85-4F07-89DE-786A68B619BA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10" name="Text Placeholder 119">
            <a:extLst>
              <a:ext uri="{FF2B5EF4-FFF2-40B4-BE49-F238E27FC236}">
                <a16:creationId xmlns:a16="http://schemas.microsoft.com/office/drawing/2014/main" id="{88E69D24-F625-4DC8-A2C4-C9F57DA90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37156"/>
      </p:ext>
    </p:extLst>
  </p:cSld>
  <p:clrMapOvr>
    <a:masterClrMapping/>
  </p:clrMapOvr>
  <p:transition spd="med">
    <p:wip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Slide Number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69F8B6D2-993C-4149-B4BB-BD88E14D07BB}"/>
              </a:ext>
            </a:extLst>
          </p:cNvPr>
          <p:cNvSpPr txBox="1">
            <a:spLocks/>
          </p:cNvSpPr>
          <p:nvPr/>
        </p:nvSpPr>
        <p:spPr>
          <a:xfrm>
            <a:off x="3200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3" action="ppaction://hlinksldjump"/>
              </a:rPr>
              <a:t>Back</a:t>
            </a:r>
            <a:endParaRPr lang="en-US" sz="1400" dirty="0"/>
          </a:p>
        </p:txBody>
      </p:sp>
      <p:sp>
        <p:nvSpPr>
          <p:cNvPr id="7" name="Text Placeholder 119">
            <a:extLst>
              <a:ext uri="{FF2B5EF4-FFF2-40B4-BE49-F238E27FC236}">
                <a16:creationId xmlns:a16="http://schemas.microsoft.com/office/drawing/2014/main" id="{80E02C35-3572-483D-BBEC-20A0BFDA2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64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9734CC5A-64F0-4569-90A5-FCB8B0C369A1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TOC</a:t>
            </a:r>
            <a:endParaRPr lang="en-US" sz="1400" dirty="0"/>
          </a:p>
        </p:txBody>
      </p:sp>
      <p:sp>
        <p:nvSpPr>
          <p:cNvPr id="19" name="Text Placeholder 119">
            <a:extLst>
              <a:ext uri="{FF2B5EF4-FFF2-40B4-BE49-F238E27FC236}">
                <a16:creationId xmlns:a16="http://schemas.microsoft.com/office/drawing/2014/main" id="{223F29E4-36CA-4FE9-A13E-D6909BB0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DFBD4016-33AF-4E77-A511-4EC4D1B716D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98A26CD0-E310-4FCB-900B-23A7EA65E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4FED0-308C-410F-96E2-FC3812B1946C}"/>
              </a:ext>
            </a:extLst>
          </p:cNvPr>
          <p:cNvSpPr txBox="1"/>
          <p:nvPr/>
        </p:nvSpPr>
        <p:spPr>
          <a:xfrm>
            <a:off x="1292536" y="505568"/>
            <a:ext cx="10229852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 OF </a:t>
            </a:r>
            <a:r>
              <a:rPr lang="en-US" sz="2400" b="1" u="sng" dirty="0">
                <a:latin typeface="Calibri" panose="020F0502020204030204" pitchFamily="34" charset="0"/>
                <a:cs typeface="Arial" panose="020B0604020202020204" pitchFamily="34" charset="0"/>
              </a:rPr>
              <a:t>MERIT SCHOLARSHIP 2018 – PROFESSIONAL (MBBS / DVM / ENGG)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812F05-625F-4FA3-8F07-DB8844F76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08918"/>
              </p:ext>
            </p:extLst>
          </p:nvPr>
        </p:nvGraphicFramePr>
        <p:xfrm>
          <a:off x="1101089" y="1219200"/>
          <a:ext cx="10024113" cy="182880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784708">
                  <a:extLst>
                    <a:ext uri="{9D8B030D-6E8A-4147-A177-3AD203B41FA5}">
                      <a16:colId xmlns:a16="http://schemas.microsoft.com/office/drawing/2014/main" val="3538009891"/>
                    </a:ext>
                  </a:extLst>
                </a:gridCol>
                <a:gridCol w="2284734">
                  <a:extLst>
                    <a:ext uri="{9D8B030D-6E8A-4147-A177-3AD203B41FA5}">
                      <a16:colId xmlns:a16="http://schemas.microsoft.com/office/drawing/2014/main" val="446749142"/>
                    </a:ext>
                  </a:extLst>
                </a:gridCol>
                <a:gridCol w="2744403">
                  <a:extLst>
                    <a:ext uri="{9D8B030D-6E8A-4147-A177-3AD203B41FA5}">
                      <a16:colId xmlns:a16="http://schemas.microsoft.com/office/drawing/2014/main" val="3860377070"/>
                    </a:ext>
                  </a:extLst>
                </a:gridCol>
                <a:gridCol w="1222336">
                  <a:extLst>
                    <a:ext uri="{9D8B030D-6E8A-4147-A177-3AD203B41FA5}">
                      <a16:colId xmlns:a16="http://schemas.microsoft.com/office/drawing/2014/main" val="3651067287"/>
                    </a:ext>
                  </a:extLst>
                </a:gridCol>
                <a:gridCol w="2987932">
                  <a:extLst>
                    <a:ext uri="{9D8B030D-6E8A-4147-A177-3AD203B41FA5}">
                      <a16:colId xmlns:a16="http://schemas.microsoft.com/office/drawing/2014/main" val="3268322925"/>
                    </a:ext>
                  </a:extLst>
                </a:gridCol>
              </a:tblGrid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S.#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Student's Name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Name of Govt Servant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%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CNIC #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574573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M. Salman </a:t>
                      </a:r>
                      <a:r>
                        <a:rPr lang="en-US" sz="2000" dirty="0" err="1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Khattak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Shazia 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84.25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1540150819938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1732836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Pashmina Nadeem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Shah Tareen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84.25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1430119581880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8369646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Ibrahim Khan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Aziz Ur Rahman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84.25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1540134659111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9725573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Shehzadi Shehwar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Surriya Amin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84.06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1730130686904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4690552"/>
                  </a:ext>
                </a:extLst>
              </a:tr>
              <a:tr h="303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Fawad Ali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Said Mehmood Jan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84.00</a:t>
                      </a:r>
                      <a:endParaRPr lang="en-US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2110304673871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251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571283"/>
      </p:ext>
    </p:extLst>
  </p:cSld>
  <p:clrMapOvr>
    <a:masterClrMapping/>
  </p:clrMapOvr>
  <p:transition spd="med">
    <p:wip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1 - Confirmations / approvals (ACCOUNTS OF 2020-21)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9829801" cy="493981"/>
          </a:xfrm>
        </p:spPr>
        <p:txBody>
          <a:bodyPr/>
          <a:lstStyle/>
          <a:p>
            <a:r>
              <a:rPr lang="en-GB" sz="2900" dirty="0"/>
              <a:t>N - Estimated Receipts 		     O. Estimated Expenditures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091BA2-CD00-4880-8BFC-90BD588E1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20462" y="2278441"/>
          <a:ext cx="4826318" cy="256032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3454718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03379421"/>
                    </a:ext>
                  </a:extLst>
                </a:gridCol>
              </a:tblGrid>
              <a:tr h="41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Opening Balance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153</a:t>
                      </a:r>
                      <a:endPara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41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Subscription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2,756</a:t>
                      </a:r>
                      <a:endPara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41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Other Receipts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194</a:t>
                      </a:r>
                      <a:endPara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418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Total Inflow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3,103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</a:tbl>
          </a:graphicData>
        </a:graphic>
      </p:graphicFrame>
      <p:sp>
        <p:nvSpPr>
          <p:cNvPr id="7" name="Slide Number Placeholder 2">
            <a:hlinkClick r:id="rId6" action="ppaction://hlinksldjump"/>
            <a:extLst>
              <a:ext uri="{FF2B5EF4-FFF2-40B4-BE49-F238E27FC236}">
                <a16:creationId xmlns:a16="http://schemas.microsoft.com/office/drawing/2014/main" id="{76AE51EF-3102-4649-B6B8-08160336D6EC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6" action="ppaction://hlinksldjump"/>
              </a:rPr>
              <a:t>TOC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8FD09F65-AE8F-42B2-BB22-1BB1686F3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9E3359-4344-4E1E-BBE5-0A081A59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45968"/>
              </p:ext>
            </p:extLst>
          </p:nvPr>
        </p:nvGraphicFramePr>
        <p:xfrm>
          <a:off x="5181600" y="2282726"/>
          <a:ext cx="7005618" cy="448056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5146120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1859498">
                  <a:extLst>
                    <a:ext uri="{9D8B030D-6E8A-4147-A177-3AD203B41FA5}">
                      <a16:colId xmlns:a16="http://schemas.microsoft.com/office/drawing/2014/main" val="1302625363"/>
                    </a:ext>
                  </a:extLst>
                </a:gridCol>
              </a:tblGrid>
              <a:tr h="41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Lump Sum Grant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369</a:t>
                      </a:r>
                      <a:endParaRPr kumimoji="0" lang="en-US" sz="36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Retirement Grant + Liability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3,281</a:t>
                      </a:r>
                      <a:endParaRPr kumimoji="0" lang="en-US" sz="36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41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Merit Scholarship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7</a:t>
                      </a:r>
                      <a:endParaRPr kumimoji="0" lang="en-US" sz="36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41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Monthly Grant (Deceased)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35</a:t>
                      </a:r>
                      <a:endParaRPr kumimoji="0" lang="en-US" sz="36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2767865854"/>
                  </a:ext>
                </a:extLst>
              </a:tr>
              <a:tr h="261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Monthly Grant (Invalided)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13</a:t>
                      </a:r>
                      <a:endParaRPr kumimoji="0" lang="en-US" sz="36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41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Funeral Charges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38288" algn="r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10</a:t>
                      </a:r>
                      <a:endParaRPr kumimoji="0" lang="en-US" sz="36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457200" marT="0" marB="0"/>
                </a:tc>
                <a:extLst>
                  <a:ext uri="{0D108BD9-81ED-4DB2-BD59-A6C34878D82A}">
                    <a16:rowId xmlns:a16="http://schemas.microsoft.com/office/drawing/2014/main" val="1137210927"/>
                  </a:ext>
                </a:extLst>
              </a:tr>
              <a:tr h="41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Establishment Expenses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00150" algn="r"/>
                          <a:tab pos="1485900" algn="l"/>
                        </a:tabLst>
                        <a:defRPr/>
                      </a:pP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sz="36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52</a:t>
                      </a:r>
                      <a:endParaRPr kumimoji="0" lang="en-US" sz="36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979107"/>
                  </a:ext>
                </a:extLst>
              </a:tr>
              <a:tr h="502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Total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57300" algn="r"/>
                        </a:tabLst>
                        <a:defRPr/>
                      </a:pPr>
                      <a:r>
                        <a:rPr kumimoji="0" lang="en-GB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GB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3,767</a:t>
                      </a:r>
                      <a:endParaRPr kumimoji="0" lang="en-GB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346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9F0489-829F-44D5-9E51-06404234B63C}"/>
              </a:ext>
            </a:extLst>
          </p:cNvPr>
          <p:cNvSpPr txBox="1"/>
          <p:nvPr/>
        </p:nvSpPr>
        <p:spPr>
          <a:xfrm>
            <a:off x="479520" y="5334000"/>
            <a:ext cx="3791423" cy="646331"/>
          </a:xfrm>
          <a:prstGeom prst="rect">
            <a:avLst/>
          </a:prstGeom>
          <a:noFill/>
          <a:ln w="57150" cmpd="dbl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Deficit : 664 Million</a:t>
            </a:r>
          </a:p>
        </p:txBody>
      </p:sp>
      <p:sp>
        <p:nvSpPr>
          <p:cNvPr id="8" name="Slide Number Placeholder 2">
            <a:hlinkClick r:id="rId8" action="ppaction://hlinksldjump"/>
            <a:extLst>
              <a:ext uri="{FF2B5EF4-FFF2-40B4-BE49-F238E27FC236}">
                <a16:creationId xmlns:a16="http://schemas.microsoft.com/office/drawing/2014/main" id="{62B5FF2C-EDA2-4B13-AFD9-485EF90C2C61}"/>
              </a:ext>
            </a:extLst>
          </p:cNvPr>
          <p:cNvSpPr txBox="1">
            <a:spLocks/>
          </p:cNvSpPr>
          <p:nvPr/>
        </p:nvSpPr>
        <p:spPr>
          <a:xfrm>
            <a:off x="3168612" y="6327648"/>
            <a:ext cx="869987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8" action="ppaction://hlinksldjump"/>
              </a:rPr>
              <a:t>Budget POS</a:t>
            </a:r>
            <a:endParaRPr lang="en-US" sz="1400" dirty="0"/>
          </a:p>
        </p:txBody>
      </p:sp>
      <p:sp>
        <p:nvSpPr>
          <p:cNvPr id="11" name="Text Placeholder 119">
            <a:extLst>
              <a:ext uri="{FF2B5EF4-FFF2-40B4-BE49-F238E27FC236}">
                <a16:creationId xmlns:a16="http://schemas.microsoft.com/office/drawing/2014/main" id="{055459FF-9131-49F9-9984-22CB7CEE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232884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Slide Number Placeholder 2">
            <a:hlinkClick r:id="rId9" action="ppaction://hlinksldjump"/>
            <a:extLst>
              <a:ext uri="{FF2B5EF4-FFF2-40B4-BE49-F238E27FC236}">
                <a16:creationId xmlns:a16="http://schemas.microsoft.com/office/drawing/2014/main" id="{0DE81DB5-8F88-48FC-B7AA-D2DB484DF336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9" action="ppaction://hlinksldjump"/>
              </a:rPr>
              <a:t>M-TOC</a:t>
            </a:r>
            <a:endParaRPr lang="en-US" sz="1400" dirty="0"/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F52797D2-68EB-48D9-A29C-179918FCC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F4E7F1-C1D3-4D4A-92E7-532D46E5D90F}"/>
              </a:ext>
            </a:extLst>
          </p:cNvPr>
          <p:cNvSpPr txBox="1"/>
          <p:nvPr/>
        </p:nvSpPr>
        <p:spPr>
          <a:xfrm>
            <a:off x="10210800" y="1810831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(PKR in Million)</a:t>
            </a:r>
          </a:p>
        </p:txBody>
      </p:sp>
    </p:spTree>
    <p:extLst>
      <p:ext uri="{BB962C8B-B14F-4D97-AF65-F5344CB8AC3E}">
        <p14:creationId xmlns:p14="http://schemas.microsoft.com/office/powerpoint/2010/main" val="1199728190"/>
      </p:ext>
    </p:extLst>
  </p:cSld>
  <p:clrMapOvr>
    <a:masterClrMapping/>
  </p:clrMapOvr>
  <p:transition spd="med">
    <p:wip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BENEVOLENT FUND (BF)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COMPOSITION &amp; POWERS OF SECRETARIAT BOM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52090CB4-6296-4974-A7E5-DE01879427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0400" y="2248751"/>
            <a:ext cx="10176931" cy="194224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Secretary, Administration	Chairman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Deputy Secretary (Admn)	Member / Secretary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Deput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 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Secretary (Reg), Finance Department.	Member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Presidents, Officers Association, Civil Secretariat.	Member</a:t>
            </a:r>
            <a:endParaRPr lang="en-US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President, Non-Gazetted Employees Association, Secretariat.	Member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44756C33-8CAA-430E-BAB6-A1FB6E403598}"/>
              </a:ext>
            </a:extLst>
          </p:cNvPr>
          <p:cNvSpPr txBox="1">
            <a:spLocks/>
          </p:cNvSpPr>
          <p:nvPr/>
        </p:nvSpPr>
        <p:spPr>
          <a:xfrm>
            <a:off x="714831" y="4492465"/>
            <a:ext cx="10176931" cy="1450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7315200" algn="l"/>
              </a:tabLst>
            </a:pPr>
            <a:r>
              <a:rPr lang="en-GB" b="1" u="sng" dirty="0">
                <a:latin typeface="Arial" panose="020B0604020202020204" pitchFamily="34" charset="0"/>
                <a:cs typeface="Arial" panose="020B0604020202020204" pitchFamily="34" charset="0"/>
              </a:rPr>
              <a:t>Powers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Deal with matters pertaining to employees of Civil Sectt (BS-01 to BS-22)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15200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Sanction expenditure from the allocated budget. (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Now only Scrutiny of cases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A5B475FC-94C6-461A-96EE-5334372248EF}"/>
              </a:ext>
            </a:extLst>
          </p:cNvPr>
          <p:cNvSpPr txBox="1">
            <a:spLocks/>
          </p:cNvSpPr>
          <p:nvPr/>
        </p:nvSpPr>
        <p:spPr>
          <a:xfrm>
            <a:off x="243840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858049BF-2C3E-4AC0-B2BA-40648CC7F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F3A4C5E2-55F9-439F-8550-0EC329F40236}"/>
              </a:ext>
            </a:extLst>
          </p:cNvPr>
          <p:cNvSpPr txBox="1">
            <a:spLocks/>
          </p:cNvSpPr>
          <p:nvPr/>
        </p:nvSpPr>
        <p:spPr>
          <a:xfrm>
            <a:off x="1535927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16" name="Text Placeholder 119">
            <a:extLst>
              <a:ext uri="{FF2B5EF4-FFF2-40B4-BE49-F238E27FC236}">
                <a16:creationId xmlns:a16="http://schemas.microsoft.com/office/drawing/2014/main" id="{133CF08A-A5A6-47B6-AC0E-1BC05E57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600198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88962"/>
      </p:ext>
    </p:extLst>
  </p:cSld>
  <p:clrMapOvr>
    <a:masterClrMapping/>
  </p:clrMapOvr>
  <p:transition spd="med">
    <p:wip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 – Increase in subscription rates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8763001" cy="493981"/>
          </a:xfrm>
        </p:spPr>
        <p:txBody>
          <a:bodyPr/>
          <a:lstStyle/>
          <a:p>
            <a:pPr>
              <a:tabLst>
                <a:tab pos="0" algn="l"/>
                <a:tab pos="9999663" algn="r"/>
              </a:tabLst>
            </a:pPr>
            <a:r>
              <a:rPr lang="en-GB" sz="2900" dirty="0"/>
              <a:t>Budget Position of Last 4 Years + Esti. for FY 2020-21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7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30A94424-2071-4A94-9A5B-26C10D12B98E}"/>
              </a:ext>
            </a:extLst>
          </p:cNvPr>
          <p:cNvSpPr txBox="1">
            <a:spLocks/>
          </p:cNvSpPr>
          <p:nvPr/>
        </p:nvSpPr>
        <p:spPr>
          <a:xfrm>
            <a:off x="3429000" y="6339840"/>
            <a:ext cx="990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INCOME RATIO 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6884DBDC-EB87-40BC-8933-4805A6F02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49327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CDA1B9B6-EA52-49A7-9CF4-B52C01745C2F}"/>
              </a:ext>
            </a:extLst>
          </p:cNvPr>
          <p:cNvSpPr txBox="1">
            <a:spLocks/>
          </p:cNvSpPr>
          <p:nvPr/>
        </p:nvSpPr>
        <p:spPr>
          <a:xfrm>
            <a:off x="4556028" y="6339840"/>
            <a:ext cx="990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EXPENSE RATIO </a:t>
            </a:r>
            <a:endParaRPr lang="en-US" sz="1400" dirty="0"/>
          </a:p>
        </p:txBody>
      </p:sp>
      <p:sp>
        <p:nvSpPr>
          <p:cNvPr id="15" name="Text Placeholder 119">
            <a:extLst>
              <a:ext uri="{FF2B5EF4-FFF2-40B4-BE49-F238E27FC236}">
                <a16:creationId xmlns:a16="http://schemas.microsoft.com/office/drawing/2014/main" id="{3341A542-D281-44C7-B156-DD0931A7D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4620299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Slide Number Placeholder 2">
            <a:hlinkClick r:id="rId6" action="ppaction://hlinksldjump"/>
            <a:extLst>
              <a:ext uri="{FF2B5EF4-FFF2-40B4-BE49-F238E27FC236}">
                <a16:creationId xmlns:a16="http://schemas.microsoft.com/office/drawing/2014/main" id="{8ED4C2A1-BF27-441C-94E7-470B72A532E7}"/>
              </a:ext>
            </a:extLst>
          </p:cNvPr>
          <p:cNvSpPr txBox="1">
            <a:spLocks/>
          </p:cNvSpPr>
          <p:nvPr/>
        </p:nvSpPr>
        <p:spPr>
          <a:xfrm>
            <a:off x="5667816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6" action="ppaction://hlinksldjump"/>
              </a:rPr>
              <a:t>Back to 17</a:t>
            </a:r>
            <a:endParaRPr lang="en-US" sz="1400" dirty="0"/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1BBE3E6D-BFDC-4695-B972-A0555F795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5732087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Slide Number Placeholder 2">
            <a:hlinkClick r:id="rId7" action="ppaction://hlinksldjump"/>
            <a:extLst>
              <a:ext uri="{FF2B5EF4-FFF2-40B4-BE49-F238E27FC236}">
                <a16:creationId xmlns:a16="http://schemas.microsoft.com/office/drawing/2014/main" id="{95055B8E-8E9C-4468-AE15-F3F3E40BAF62}"/>
              </a:ext>
            </a:extLst>
          </p:cNvPr>
          <p:cNvSpPr txBox="1">
            <a:spLocks/>
          </p:cNvSpPr>
          <p:nvPr/>
        </p:nvSpPr>
        <p:spPr>
          <a:xfrm>
            <a:off x="6570287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7" action="ppaction://hlinksldjump"/>
              </a:rPr>
              <a:t>Back to 18</a:t>
            </a:r>
            <a:endParaRPr lang="en-US" sz="1400" dirty="0"/>
          </a:p>
        </p:txBody>
      </p:sp>
      <p:sp>
        <p:nvSpPr>
          <p:cNvPr id="22" name="Text Placeholder 119">
            <a:extLst>
              <a:ext uri="{FF2B5EF4-FFF2-40B4-BE49-F238E27FC236}">
                <a16:creationId xmlns:a16="http://schemas.microsoft.com/office/drawing/2014/main" id="{9AD57A68-28B9-4EA9-8568-E99D1EAE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634558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Slide Number Placeholder 2">
            <a:hlinkClick r:id="rId8" action="ppaction://hlinksldjump"/>
            <a:extLst>
              <a:ext uri="{FF2B5EF4-FFF2-40B4-BE49-F238E27FC236}">
                <a16:creationId xmlns:a16="http://schemas.microsoft.com/office/drawing/2014/main" id="{E6DE483E-08B7-4812-B4A7-09EADA094CF0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8" action="ppaction://hlinksldjump"/>
              </a:rPr>
              <a:t>M-TOC</a:t>
            </a:r>
            <a:endParaRPr lang="en-US" sz="1400" dirty="0"/>
          </a:p>
        </p:txBody>
      </p:sp>
      <p:sp>
        <p:nvSpPr>
          <p:cNvPr id="17" name="Text Placeholder 119">
            <a:extLst>
              <a:ext uri="{FF2B5EF4-FFF2-40B4-BE49-F238E27FC236}">
                <a16:creationId xmlns:a16="http://schemas.microsoft.com/office/drawing/2014/main" id="{2E40D156-59DF-454C-B47A-FEBAC9E2C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9" action="ppaction://hlinksldjump"/>
            <a:extLst>
              <a:ext uri="{FF2B5EF4-FFF2-40B4-BE49-F238E27FC236}">
                <a16:creationId xmlns:a16="http://schemas.microsoft.com/office/drawing/2014/main" id="{216CB5C1-40CE-449C-AA6A-7E1203FDE92B}"/>
              </a:ext>
            </a:extLst>
          </p:cNvPr>
          <p:cNvSpPr txBox="1">
            <a:spLocks/>
          </p:cNvSpPr>
          <p:nvPr/>
        </p:nvSpPr>
        <p:spPr>
          <a:xfrm>
            <a:off x="7537029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9" action="ppaction://hlinksldjump"/>
              </a:rPr>
              <a:t>Graph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8E84BCB0-4DC4-44CE-BFFC-473FA3325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7601300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558C35F-5C78-4178-B153-69B4DDBB7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43549"/>
              </p:ext>
            </p:extLst>
          </p:nvPr>
        </p:nvGraphicFramePr>
        <p:xfrm>
          <a:off x="693060" y="2580994"/>
          <a:ext cx="10151532" cy="338903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37883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2110317">
                  <a:extLst>
                    <a:ext uri="{9D8B030D-6E8A-4147-A177-3AD203B41FA5}">
                      <a16:colId xmlns:a16="http://schemas.microsoft.com/office/drawing/2014/main" val="271788971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60045636"/>
                    </a:ext>
                  </a:extLst>
                </a:gridCol>
                <a:gridCol w="2988732">
                  <a:extLst>
                    <a:ext uri="{9D8B030D-6E8A-4147-A177-3AD203B41FA5}">
                      <a16:colId xmlns:a16="http://schemas.microsoft.com/office/drawing/2014/main" val="553525915"/>
                    </a:ext>
                  </a:extLst>
                </a:gridCol>
              </a:tblGrid>
              <a:tr h="448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Financial Year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Receipts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Expenditure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Saving / Deficit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617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2016-17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1,465.63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616.31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0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849.32</a:t>
                      </a:r>
                      <a:endParaRPr kumimoji="0" lang="en-US" sz="28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58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2017-18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2,884.96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1,768.21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1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1,116.75</a:t>
                      </a:r>
                      <a:endParaRPr kumimoji="0" lang="en-US" sz="28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58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2018-19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2,758.79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3,189.07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-430.28</a:t>
                      </a:r>
                      <a:endParaRPr kumimoji="0" lang="en-US" sz="280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2837040"/>
                  </a:ext>
                </a:extLst>
              </a:tr>
              <a:tr h="58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2019-20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3,059.92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4,065.65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-1,005.73</a:t>
                      </a:r>
                      <a:endParaRPr kumimoji="0" lang="en-US" sz="280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900100"/>
                  </a:ext>
                </a:extLst>
              </a:tr>
              <a:tr h="58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2020-21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3,103.00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3,767.00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-664.00</a:t>
                      </a:r>
                      <a:endParaRPr kumimoji="0" lang="en-US" sz="280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04835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D68805C-8814-426C-877E-3FFBF2824E0A}"/>
              </a:ext>
            </a:extLst>
          </p:cNvPr>
          <p:cNvSpPr txBox="1"/>
          <p:nvPr/>
        </p:nvSpPr>
        <p:spPr>
          <a:xfrm>
            <a:off x="8987005" y="2180884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(PKR in Million)</a:t>
            </a:r>
          </a:p>
        </p:txBody>
      </p:sp>
    </p:spTree>
    <p:extLst>
      <p:ext uri="{BB962C8B-B14F-4D97-AF65-F5344CB8AC3E}">
        <p14:creationId xmlns:p14="http://schemas.microsoft.com/office/powerpoint/2010/main" val="248101736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4785360" cy="707886"/>
          </a:xfrm>
        </p:spPr>
        <p:txBody>
          <a:bodyPr/>
          <a:lstStyle/>
          <a:p>
            <a:r>
              <a:rPr lang="en-US" dirty="0"/>
              <a:t>ITEM 1 - Confirmations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4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5D2CBE17-6106-4893-A369-818C73D07E3E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TOC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DC87A5D9-0BB1-4FDC-AC93-F5DE39FC3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C284D7-3B39-4141-9CAD-70C9F9A8A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137272"/>
              </p:ext>
            </p:extLst>
          </p:nvPr>
        </p:nvGraphicFramePr>
        <p:xfrm>
          <a:off x="693060" y="1696356"/>
          <a:ext cx="10332370" cy="4480560"/>
        </p:xfrm>
        <a:graphic>
          <a:graphicData uri="http://schemas.openxmlformats.org/drawingml/2006/table">
            <a:tbl>
              <a:tblPr firstRow="1" lastRow="1" bandRow="1">
                <a:tableStyleId>{B301B821-A1FF-4177-AEE7-76D212191A09}</a:tableStyleId>
              </a:tblPr>
              <a:tblGrid>
                <a:gridCol w="678540">
                  <a:extLst>
                    <a:ext uri="{9D8B030D-6E8A-4147-A177-3AD203B41FA5}">
                      <a16:colId xmlns:a16="http://schemas.microsoft.com/office/drawing/2014/main" val="3032363139"/>
                    </a:ext>
                  </a:extLst>
                </a:gridCol>
                <a:gridCol w="5121256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1785968">
                  <a:extLst>
                    <a:ext uri="{9D8B030D-6E8A-4147-A177-3AD203B41FA5}">
                      <a16:colId xmlns:a16="http://schemas.microsoft.com/office/drawing/2014/main" val="4203379421"/>
                    </a:ext>
                  </a:extLst>
                </a:gridCol>
                <a:gridCol w="2746606">
                  <a:extLst>
                    <a:ext uri="{9D8B030D-6E8A-4147-A177-3AD203B41FA5}">
                      <a16:colId xmlns:a16="http://schemas.microsoft.com/office/drawing/2014/main" val="149449173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Sub-Item</a:t>
                      </a:r>
                      <a:endParaRPr kumimoji="0" lang="en-GB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Amount</a:t>
                      </a:r>
                      <a:endParaRPr kumimoji="0" lang="en-GB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Cases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Lump Sum Grant</a:t>
                      </a:r>
                      <a:endParaRPr kumimoji="0" lang="en-GB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431.57</a:t>
                      </a:r>
                      <a:endParaRPr kumimoji="0" lang="en-GB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solidFill>
                            <a:schemeClr val="tx1"/>
                          </a:solidFill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1,380</a:t>
                      </a:r>
                      <a:endParaRPr kumimoji="0" lang="en-GB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Retirement Grant</a:t>
                      </a:r>
                      <a:endParaRPr kumimoji="0" lang="en-GB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4,830.00</a:t>
                      </a:r>
                      <a:endParaRPr kumimoji="0" lang="en-GB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16,021</a:t>
                      </a:r>
                      <a:endParaRPr lang="en-GB" sz="32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Monthly Grant </a:t>
                      </a:r>
                      <a:endParaRPr kumimoji="0" lang="en-GB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10.78</a:t>
                      </a:r>
                      <a:endParaRPr kumimoji="0" lang="en-GB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solidFill>
                            <a:schemeClr val="tx1"/>
                          </a:solidFill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899</a:t>
                      </a:r>
                      <a:endParaRPr kumimoji="0" lang="en-GB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98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Funeral Charges	</a:t>
                      </a:r>
                      <a:endParaRPr kumimoji="0" lang="en-GB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4.32</a:t>
                      </a:r>
                      <a:endParaRPr kumimoji="0" lang="en-GB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solidFill>
                            <a:schemeClr val="tx1"/>
                          </a:solidFill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468</a:t>
                      </a:r>
                      <a:endParaRPr kumimoji="0" lang="en-GB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7982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Merit Scholarship	</a:t>
                      </a:r>
                      <a:endParaRPr kumimoji="0" lang="en-GB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6.70</a:t>
                      </a:r>
                      <a:endParaRPr kumimoji="0" lang="en-GB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solidFill>
                            <a:schemeClr val="tx1"/>
                          </a:solidFill>
                          <a:hlinkClick r:id="rId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204</a:t>
                      </a:r>
                      <a:endParaRPr kumimoji="0" lang="en-GB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56691"/>
                  </a:ext>
                </a:extLst>
              </a:tr>
              <a:tr h="6400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Total Disbursement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67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Total Disbursement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5,283.37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6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18,972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6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8131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400369F-39DD-45F2-ADB5-ADF46D1CD3F0}"/>
              </a:ext>
            </a:extLst>
          </p:cNvPr>
          <p:cNvSpPr txBox="1"/>
          <p:nvPr/>
        </p:nvSpPr>
        <p:spPr>
          <a:xfrm>
            <a:off x="6477000" y="1296246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(PKR in Million)</a:t>
            </a:r>
          </a:p>
        </p:txBody>
      </p:sp>
      <p:sp>
        <p:nvSpPr>
          <p:cNvPr id="2" name="Slide Number Placeholder 2">
            <a:hlinkClick r:id="rId10" action="ppaction://hlinksldjump"/>
            <a:extLst>
              <a:ext uri="{FF2B5EF4-FFF2-40B4-BE49-F238E27FC236}">
                <a16:creationId xmlns:a16="http://schemas.microsoft.com/office/drawing/2014/main" id="{E6D648AE-81EF-4F2C-B0B2-E18C9A9EB7B5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10" action="ppaction://hlinksldjump"/>
              </a:rPr>
              <a:t>M-TOC</a:t>
            </a:r>
            <a:endParaRPr lang="en-US" sz="1400" dirty="0"/>
          </a:p>
        </p:txBody>
      </p:sp>
      <p:sp>
        <p:nvSpPr>
          <p:cNvPr id="7" name="Text Placeholder 119">
            <a:extLst>
              <a:ext uri="{FF2B5EF4-FFF2-40B4-BE49-F238E27FC236}">
                <a16:creationId xmlns:a16="http://schemas.microsoft.com/office/drawing/2014/main" id="{AE524D1C-E8DF-44D7-91AE-3248A31C5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15E06529-C81C-4A4E-A250-F524ADFC709A}"/>
              </a:ext>
            </a:extLst>
          </p:cNvPr>
          <p:cNvSpPr txBox="1">
            <a:spLocks/>
          </p:cNvSpPr>
          <p:nvPr/>
        </p:nvSpPr>
        <p:spPr>
          <a:xfrm>
            <a:off x="11142555" y="2514600"/>
            <a:ext cx="973245" cy="33528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PAGE 39-42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313523BF-1922-47FC-BFA6-2D5349897665}"/>
              </a:ext>
            </a:extLst>
          </p:cNvPr>
          <p:cNvSpPr txBox="1">
            <a:spLocks/>
          </p:cNvSpPr>
          <p:nvPr/>
        </p:nvSpPr>
        <p:spPr>
          <a:xfrm>
            <a:off x="11142554" y="5029200"/>
            <a:ext cx="973245" cy="33528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PAGE 43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1896B0AF-A82B-4626-855D-7A6B6678589C}"/>
              </a:ext>
            </a:extLst>
          </p:cNvPr>
          <p:cNvSpPr txBox="1">
            <a:spLocks/>
          </p:cNvSpPr>
          <p:nvPr/>
        </p:nvSpPr>
        <p:spPr>
          <a:xfrm>
            <a:off x="11142554" y="3131820"/>
            <a:ext cx="973245" cy="33528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PAGE 39-42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6903CF47-186C-4F9B-8893-0D7B7D12D13A}"/>
              </a:ext>
            </a:extLst>
          </p:cNvPr>
          <p:cNvSpPr txBox="1">
            <a:spLocks/>
          </p:cNvSpPr>
          <p:nvPr/>
        </p:nvSpPr>
        <p:spPr>
          <a:xfrm>
            <a:off x="11142554" y="3771900"/>
            <a:ext cx="973245" cy="33528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PAGE 39-42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6739B81C-3D9A-4C87-AC9B-B177AF9667A6}"/>
              </a:ext>
            </a:extLst>
          </p:cNvPr>
          <p:cNvSpPr txBox="1">
            <a:spLocks/>
          </p:cNvSpPr>
          <p:nvPr/>
        </p:nvSpPr>
        <p:spPr>
          <a:xfrm>
            <a:off x="11143540" y="4400550"/>
            <a:ext cx="973245" cy="33528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PAGE 39-42</a:t>
            </a:r>
          </a:p>
        </p:txBody>
      </p:sp>
    </p:spTree>
    <p:extLst>
      <p:ext uri="{BB962C8B-B14F-4D97-AF65-F5344CB8AC3E}">
        <p14:creationId xmlns:p14="http://schemas.microsoft.com/office/powerpoint/2010/main" val="1794295423"/>
      </p:ext>
    </p:extLst>
  </p:cSld>
  <p:clrMapOvr>
    <a:masterClrMapping/>
  </p:clrMapOvr>
  <p:transition spd="med">
    <p:wip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7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76AE51EF-3102-4649-B6B8-08160336D6EC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TOC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8FD09F65-AE8F-42B2-BB22-1BB1686F3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882F245-75A6-4513-B0C6-AE23D713625D}"/>
              </a:ext>
            </a:extLst>
          </p:cNvPr>
          <p:cNvSpPr txBox="1">
            <a:spLocks/>
          </p:cNvSpPr>
          <p:nvPr/>
        </p:nvSpPr>
        <p:spPr>
          <a:xfrm>
            <a:off x="0" y="766285"/>
            <a:ext cx="12039600" cy="493981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64008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900" dirty="0"/>
              <a:t>Projection for FY 2020-30 (</a:t>
            </a:r>
            <a:r>
              <a:rPr lang="en-GB" sz="2900" dirty="0">
                <a:solidFill>
                  <a:srgbClr val="FFFF00"/>
                </a:solidFill>
              </a:rPr>
              <a:t>No Change</a:t>
            </a:r>
            <a:r>
              <a:rPr lang="en-GB" sz="29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7A73C-4C4F-49B4-A4F2-35E1BA0A027D}"/>
              </a:ext>
            </a:extLst>
          </p:cNvPr>
          <p:cNvSpPr txBox="1"/>
          <p:nvPr/>
        </p:nvSpPr>
        <p:spPr>
          <a:xfrm>
            <a:off x="549276" y="1226595"/>
            <a:ext cx="5938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Subscription [1-4 : 300, 5-15 : 600, 16 &amp; Above : 800]</a:t>
            </a:r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A297179B-AE1F-4165-A870-3C7CC3ABE9F3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6CD4A806-E277-4D58-B04B-51708CAD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2">
            <a:hlinkClick r:id="rId6" action="ppaction://hlinksldjump"/>
            <a:extLst>
              <a:ext uri="{FF2B5EF4-FFF2-40B4-BE49-F238E27FC236}">
                <a16:creationId xmlns:a16="http://schemas.microsoft.com/office/drawing/2014/main" id="{1143CFBE-BA8B-4527-A3E4-FE756485D021}"/>
              </a:ext>
            </a:extLst>
          </p:cNvPr>
          <p:cNvSpPr txBox="1">
            <a:spLocks/>
          </p:cNvSpPr>
          <p:nvPr/>
        </p:nvSpPr>
        <p:spPr>
          <a:xfrm>
            <a:off x="7537029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6" action="ppaction://hlinksldjump"/>
              </a:rPr>
              <a:t>Number</a:t>
            </a:r>
            <a:endParaRPr lang="en-US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34AFFB-F954-4F9E-85C9-9695767D51F7}"/>
              </a:ext>
            </a:extLst>
          </p:cNvPr>
          <p:cNvGrpSpPr/>
          <p:nvPr/>
        </p:nvGrpSpPr>
        <p:grpSpPr>
          <a:xfrm>
            <a:off x="602097" y="1957613"/>
            <a:ext cx="10532688" cy="4051318"/>
            <a:chOff x="602097" y="1957613"/>
            <a:chExt cx="10532688" cy="40513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D38EDB-2E67-4C07-98EA-3537E9BFD8AD}"/>
                </a:ext>
              </a:extLst>
            </p:cNvPr>
            <p:cNvSpPr txBox="1"/>
            <p:nvPr/>
          </p:nvSpPr>
          <p:spPr>
            <a:xfrm rot="16200000">
              <a:off x="4177" y="3678564"/>
              <a:ext cx="1534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(In Million PKR)</a:t>
              </a:r>
            </a:p>
          </p:txBody>
        </p:sp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74B3F9D6-B03E-4AC8-B4F0-29EB5B0639D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34281086"/>
                </p:ext>
              </p:extLst>
            </p:nvPr>
          </p:nvGraphicFramePr>
          <p:xfrm>
            <a:off x="1057214" y="1957613"/>
            <a:ext cx="10077571" cy="40513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C06BF2C0-0675-4B6C-9FDE-D3F479BC6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7575122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98745"/>
      </p:ext>
    </p:extLst>
  </p:cSld>
  <p:clrMapOvr>
    <a:masterClrMapping/>
  </p:clrMapOvr>
  <p:transition spd="med">
    <p:wip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7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76AE51EF-3102-4649-B6B8-08160336D6EC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TOC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8FD09F65-AE8F-42B2-BB22-1BB1686F3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882F245-75A6-4513-B0C6-AE23D713625D}"/>
              </a:ext>
            </a:extLst>
          </p:cNvPr>
          <p:cNvSpPr txBox="1">
            <a:spLocks/>
          </p:cNvSpPr>
          <p:nvPr/>
        </p:nvSpPr>
        <p:spPr>
          <a:xfrm>
            <a:off x="0" y="766285"/>
            <a:ext cx="12039600" cy="493981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64008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900" dirty="0"/>
              <a:t>Projection for FY 2020-30 (</a:t>
            </a:r>
            <a:r>
              <a:rPr lang="en-GB" sz="2900" dirty="0">
                <a:solidFill>
                  <a:srgbClr val="FFFF00"/>
                </a:solidFill>
              </a:rPr>
              <a:t>No Change </a:t>
            </a:r>
            <a:r>
              <a:rPr lang="en-GB" sz="2900" dirty="0"/>
              <a:t>+ </a:t>
            </a:r>
            <a:r>
              <a:rPr lang="en-GB" sz="2900" dirty="0">
                <a:solidFill>
                  <a:srgbClr val="FF0000"/>
                </a:solidFill>
              </a:rPr>
              <a:t>Investment</a:t>
            </a:r>
            <a:r>
              <a:rPr lang="en-GB" sz="29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3924D-BA16-4872-A545-3F67EF47F309}"/>
              </a:ext>
            </a:extLst>
          </p:cNvPr>
          <p:cNvSpPr txBox="1"/>
          <p:nvPr/>
        </p:nvSpPr>
        <p:spPr>
          <a:xfrm>
            <a:off x="549276" y="1226595"/>
            <a:ext cx="5938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Subscription [1-4 : 300, 5-15 : 600, 16 &amp; Above : 800]</a:t>
            </a:r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57FA2EEA-8736-4B63-A909-DB02E2DDDF11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82583161-2819-42C4-A267-E22A0B91F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8C0A9D-ABD2-42AE-A1B0-B008F28D13E2}"/>
              </a:ext>
            </a:extLst>
          </p:cNvPr>
          <p:cNvGrpSpPr/>
          <p:nvPr/>
        </p:nvGrpSpPr>
        <p:grpSpPr>
          <a:xfrm>
            <a:off x="602097" y="1957613"/>
            <a:ext cx="10532688" cy="4051318"/>
            <a:chOff x="602097" y="1957613"/>
            <a:chExt cx="10532688" cy="40513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F4CC0-D89E-44E4-B1A0-ED8FCC85896A}"/>
                </a:ext>
              </a:extLst>
            </p:cNvPr>
            <p:cNvSpPr txBox="1"/>
            <p:nvPr/>
          </p:nvSpPr>
          <p:spPr>
            <a:xfrm rot="16200000">
              <a:off x="4177" y="3678564"/>
              <a:ext cx="1534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(In Million PKR)</a:t>
              </a:r>
            </a:p>
          </p:txBody>
        </p:sp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09A42973-E8CA-4E34-A975-2FE4F1D308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63650068"/>
                </p:ext>
              </p:extLst>
            </p:nvPr>
          </p:nvGraphicFramePr>
          <p:xfrm>
            <a:off x="1057214" y="1957613"/>
            <a:ext cx="10077571" cy="40513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sp>
        <p:nvSpPr>
          <p:cNvPr id="6" name="Slide Number Placeholder 2">
            <a:hlinkClick r:id="rId7" action="ppaction://hlinksldjump"/>
            <a:extLst>
              <a:ext uri="{FF2B5EF4-FFF2-40B4-BE49-F238E27FC236}">
                <a16:creationId xmlns:a16="http://schemas.microsoft.com/office/drawing/2014/main" id="{E19BE299-3D8F-48AF-9F9D-6DE4AF2E8630}"/>
              </a:ext>
            </a:extLst>
          </p:cNvPr>
          <p:cNvSpPr txBox="1">
            <a:spLocks/>
          </p:cNvSpPr>
          <p:nvPr/>
        </p:nvSpPr>
        <p:spPr>
          <a:xfrm>
            <a:off x="7537029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7" action="ppaction://hlinksldjump"/>
              </a:rPr>
              <a:t>Number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F229FB6E-F81E-4268-83D4-A725F3672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7575122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55169"/>
      </p:ext>
    </p:extLst>
  </p:cSld>
  <p:clrMapOvr>
    <a:masterClrMapping/>
  </p:clrMapOvr>
  <p:transition spd="med">
    <p:wip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7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76AE51EF-3102-4649-B6B8-08160336D6EC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TOC</a:t>
            </a:r>
            <a:endParaRPr lang="en-US" sz="1400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8FD09F65-AE8F-42B2-BB22-1BB1686F3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5DED6-092E-4877-91DD-6D755C0D2C6C}"/>
              </a:ext>
            </a:extLst>
          </p:cNvPr>
          <p:cNvSpPr txBox="1"/>
          <p:nvPr/>
        </p:nvSpPr>
        <p:spPr>
          <a:xfrm>
            <a:off x="10058400" y="1219200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(In Million PKR)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882F245-75A6-4513-B0C6-AE23D713625D}"/>
              </a:ext>
            </a:extLst>
          </p:cNvPr>
          <p:cNvSpPr txBox="1">
            <a:spLocks/>
          </p:cNvSpPr>
          <p:nvPr/>
        </p:nvSpPr>
        <p:spPr>
          <a:xfrm>
            <a:off x="0" y="766285"/>
            <a:ext cx="12039600" cy="493981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64008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900" dirty="0"/>
              <a:t>Projection for 2020-30 (Increase in Subscription &amp; New Schemes)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6AB530F-D704-47AB-B0E3-2C840CD0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35260"/>
              </p:ext>
            </p:extLst>
          </p:nvPr>
        </p:nvGraphicFramePr>
        <p:xfrm>
          <a:off x="609600" y="1615440"/>
          <a:ext cx="11200883" cy="440436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57865335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78025433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380860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9455007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063796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69188970"/>
                    </a:ext>
                  </a:extLst>
                </a:gridCol>
                <a:gridCol w="1371083">
                  <a:extLst>
                    <a:ext uri="{9D8B030D-6E8A-4147-A177-3AD203B41FA5}">
                      <a16:colId xmlns:a16="http://schemas.microsoft.com/office/drawing/2014/main" val="1302625363"/>
                    </a:ext>
                  </a:extLst>
                </a:gridCol>
              </a:tblGrid>
              <a:tr h="67045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Year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Opening</a:t>
                      </a: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Balance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Profit on A/Cs &amp; Investment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BF </a:t>
                      </a: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Contribution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Other</a:t>
                      </a: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Income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Total</a:t>
                      </a: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Income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Total</a:t>
                      </a: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Expenses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Balance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37339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2020-21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153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116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4,314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78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4,661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3906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755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37339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2021-22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755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158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4,462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84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5,458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4413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1,045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809459"/>
                  </a:ext>
                </a:extLst>
              </a:tr>
              <a:tr h="37339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2022-23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1,045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178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4,602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90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5,914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4707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1,208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99518"/>
                  </a:ext>
                </a:extLst>
              </a:tr>
              <a:tr h="37339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2023-24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1,208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190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4,740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96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6,234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5203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1,031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815480"/>
                  </a:ext>
                </a:extLst>
              </a:tr>
              <a:tr h="37339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2024-25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1,031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177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4,872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103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6,183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5431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752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37339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2025-26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752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158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5,005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110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6,025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5452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573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865854"/>
                  </a:ext>
                </a:extLst>
              </a:tr>
              <a:tr h="37339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2026-27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573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145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5,145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372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6,235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4688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1,547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37339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2027-28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1,547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213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5,286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398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7,445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5134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2,310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210927"/>
                  </a:ext>
                </a:extLst>
              </a:tr>
              <a:tr h="37339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2028-29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2,310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267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5,421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426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8,424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5159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3,265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979107"/>
                  </a:ext>
                </a:extLst>
              </a:tr>
              <a:tr h="37339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2029-30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3,265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334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5,563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456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9,617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5378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4,239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FBE49B7-CF02-458C-BB66-AD23A1B6E77C}"/>
              </a:ext>
            </a:extLst>
          </p:cNvPr>
          <p:cNvSpPr txBox="1"/>
          <p:nvPr/>
        </p:nvSpPr>
        <p:spPr>
          <a:xfrm>
            <a:off x="549276" y="1226595"/>
            <a:ext cx="6075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Subscription [1-4 : 450, 5-15 : 950, 16 &amp; Above : 1250]</a:t>
            </a:r>
          </a:p>
        </p:txBody>
      </p:sp>
      <p:sp>
        <p:nvSpPr>
          <p:cNvPr id="4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7E607029-50F4-49A1-BD50-2AE89E706DE9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M-TOC</a:t>
            </a:r>
            <a:endParaRPr lang="en-US" sz="1400" dirty="0"/>
          </a:p>
        </p:txBody>
      </p:sp>
      <p:sp>
        <p:nvSpPr>
          <p:cNvPr id="6" name="Text Placeholder 119">
            <a:extLst>
              <a:ext uri="{FF2B5EF4-FFF2-40B4-BE49-F238E27FC236}">
                <a16:creationId xmlns:a16="http://schemas.microsoft.com/office/drawing/2014/main" id="{4741FA29-2E60-4B11-B1EF-F70BBA2DE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lide Number Placeholder 2">
            <a:hlinkClick r:id="rId6" action="ppaction://hlinksldjump"/>
            <a:extLst>
              <a:ext uri="{FF2B5EF4-FFF2-40B4-BE49-F238E27FC236}">
                <a16:creationId xmlns:a16="http://schemas.microsoft.com/office/drawing/2014/main" id="{1B9CBB8E-02F9-49C8-BE01-8679CABEA006}"/>
              </a:ext>
            </a:extLst>
          </p:cNvPr>
          <p:cNvSpPr txBox="1">
            <a:spLocks/>
          </p:cNvSpPr>
          <p:nvPr/>
        </p:nvSpPr>
        <p:spPr>
          <a:xfrm>
            <a:off x="7511548" y="6339840"/>
            <a:ext cx="718052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6" action="ppaction://hlinksldjump"/>
              </a:rPr>
              <a:t>Graph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A24C7433-E6F6-4930-93F6-77973038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7575122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8783"/>
      </p:ext>
    </p:extLst>
  </p:cSld>
  <p:clrMapOvr>
    <a:masterClrMapping/>
  </p:clrMapOvr>
  <p:transition spd="med">
    <p:wip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7E607029-50F4-49A1-BD50-2AE89E706DE9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6" name="Text Placeholder 119">
            <a:extLst>
              <a:ext uri="{FF2B5EF4-FFF2-40B4-BE49-F238E27FC236}">
                <a16:creationId xmlns:a16="http://schemas.microsoft.com/office/drawing/2014/main" id="{4741FA29-2E60-4B11-B1EF-F70BBA2DE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875BDB9E-8380-482C-80AF-9D286EFE9343}"/>
              </a:ext>
            </a:extLst>
          </p:cNvPr>
          <p:cNvSpPr txBox="1">
            <a:spLocks/>
          </p:cNvSpPr>
          <p:nvPr/>
        </p:nvSpPr>
        <p:spPr>
          <a:xfrm>
            <a:off x="2057400" y="6339840"/>
            <a:ext cx="718052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13" name="Text Placeholder 119">
            <a:extLst>
              <a:ext uri="{FF2B5EF4-FFF2-40B4-BE49-F238E27FC236}">
                <a16:creationId xmlns:a16="http://schemas.microsoft.com/office/drawing/2014/main" id="{69CF09A9-4DE6-4E8D-A663-F067F1F04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120974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7478F440-7742-4965-8C2C-0758BAD08B99}"/>
              </a:ext>
            </a:extLst>
          </p:cNvPr>
          <p:cNvSpPr txBox="1">
            <a:spLocks/>
          </p:cNvSpPr>
          <p:nvPr/>
        </p:nvSpPr>
        <p:spPr>
          <a:xfrm>
            <a:off x="0" y="766285"/>
            <a:ext cx="12039600" cy="493981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64008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900" dirty="0"/>
              <a:t>Total Outstanding Liabilities 2020-21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5EBD957-E56C-4843-9D35-B5699874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506936"/>
              </p:ext>
            </p:extLst>
          </p:nvPr>
        </p:nvGraphicFramePr>
        <p:xfrm>
          <a:off x="1101090" y="1379425"/>
          <a:ext cx="9490712" cy="473499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108710">
                  <a:extLst>
                    <a:ext uri="{9D8B030D-6E8A-4147-A177-3AD203B41FA5}">
                      <a16:colId xmlns:a16="http://schemas.microsoft.com/office/drawing/2014/main" val="3538009891"/>
                    </a:ext>
                  </a:extLst>
                </a:gridCol>
                <a:gridCol w="4007149">
                  <a:extLst>
                    <a:ext uri="{9D8B030D-6E8A-4147-A177-3AD203B41FA5}">
                      <a16:colId xmlns:a16="http://schemas.microsoft.com/office/drawing/2014/main" val="446749142"/>
                    </a:ext>
                  </a:extLst>
                </a:gridCol>
                <a:gridCol w="1964246">
                  <a:extLst>
                    <a:ext uri="{9D8B030D-6E8A-4147-A177-3AD203B41FA5}">
                      <a16:colId xmlns:a16="http://schemas.microsoft.com/office/drawing/2014/main" val="3860377070"/>
                    </a:ext>
                  </a:extLst>
                </a:gridCol>
                <a:gridCol w="2410607">
                  <a:extLst>
                    <a:ext uri="{9D8B030D-6E8A-4147-A177-3AD203B41FA5}">
                      <a16:colId xmlns:a16="http://schemas.microsoft.com/office/drawing/2014/main" val="3651067287"/>
                    </a:ext>
                  </a:extLst>
                </a:gridCol>
              </a:tblGrid>
              <a:tr h="2802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S.#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District Name 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Total Cases</a:t>
                      </a: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Total Demand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57457356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900" b="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North Waziristan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783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 dirty="0" err="1">
                          <a:effectLst/>
                        </a:rPr>
                        <a:t>Rs.74,606,591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2671732836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900" b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Mohmand Tribal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122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 dirty="0" err="1">
                          <a:effectLst/>
                        </a:rPr>
                        <a:t>Rs.27,336,000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4048369646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900" b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Dir Lower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188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 dirty="0" err="1">
                          <a:effectLst/>
                        </a:rPr>
                        <a:t>Rs.24,768,770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3169725573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900" b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DI Khan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2267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 dirty="0" err="1">
                          <a:effectLst/>
                        </a:rPr>
                        <a:t>Rs.225,598,360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1594690552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900" b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South Waziristan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487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 dirty="0" err="1">
                          <a:effectLst/>
                        </a:rPr>
                        <a:t>Rs.52,963,516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3562519483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1900" b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Buner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170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 dirty="0" err="1">
                          <a:effectLst/>
                        </a:rPr>
                        <a:t>Rs.29,624,174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828622146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1900" b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Lower Chitral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212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 dirty="0" err="1">
                          <a:effectLst/>
                        </a:rPr>
                        <a:t>Rs.10,618,668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1495340986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1900" b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Upper Chitral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16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 dirty="0" err="1">
                          <a:effectLst/>
                        </a:rPr>
                        <a:t>Rs.3,780,000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3267587747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1900" b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Kohistan Upper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194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 dirty="0" err="1">
                          <a:effectLst/>
                        </a:rPr>
                        <a:t>Rs.23,109,373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2552456778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900" b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Malakand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215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 dirty="0" err="1">
                          <a:effectLst/>
                        </a:rPr>
                        <a:t>Rs.58,626,240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3458998833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900" b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Peshawar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3162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 dirty="0" err="1">
                          <a:effectLst/>
                        </a:rPr>
                        <a:t>Rs.437,431,670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3676747083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900" b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Dir Upper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203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 dirty="0" err="1">
                          <a:effectLst/>
                        </a:rPr>
                        <a:t>Rs.37,359,891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1510788253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900" b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 err="1">
                          <a:effectLst/>
                        </a:rPr>
                        <a:t>Battagram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117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 dirty="0" err="1">
                          <a:effectLst/>
                        </a:rPr>
                        <a:t>Rs.8,481,200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3912724180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900" b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 err="1">
                          <a:effectLst/>
                        </a:rPr>
                        <a:t>Bannu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1819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 dirty="0" err="1">
                          <a:effectLst/>
                        </a:rPr>
                        <a:t>Rs.172,475,405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2476982971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900" b="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Haripur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794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 dirty="0" err="1">
                          <a:effectLst/>
                        </a:rPr>
                        <a:t>Rs.153,927,306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3651559496"/>
                  </a:ext>
                </a:extLst>
              </a:tr>
            </a:tbl>
          </a:graphicData>
        </a:graphic>
      </p:graphicFrame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D54CFC20-711D-492A-AD59-26AE0CA058EC}"/>
              </a:ext>
            </a:extLst>
          </p:cNvPr>
          <p:cNvSpPr txBox="1">
            <a:spLocks/>
          </p:cNvSpPr>
          <p:nvPr/>
        </p:nvSpPr>
        <p:spPr>
          <a:xfrm>
            <a:off x="10972800" y="274320"/>
            <a:ext cx="1049445" cy="33528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PAGE 95</a:t>
            </a:r>
          </a:p>
        </p:txBody>
      </p:sp>
    </p:spTree>
    <p:extLst>
      <p:ext uri="{BB962C8B-B14F-4D97-AF65-F5344CB8AC3E}">
        <p14:creationId xmlns:p14="http://schemas.microsoft.com/office/powerpoint/2010/main" val="1107184686"/>
      </p:ext>
    </p:extLst>
  </p:cSld>
  <p:clrMapOvr>
    <a:masterClrMapping/>
  </p:clrMapOvr>
  <p:transition spd="med">
    <p:wip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7E607029-50F4-49A1-BD50-2AE89E706DE9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6" name="Text Placeholder 119">
            <a:extLst>
              <a:ext uri="{FF2B5EF4-FFF2-40B4-BE49-F238E27FC236}">
                <a16:creationId xmlns:a16="http://schemas.microsoft.com/office/drawing/2014/main" id="{4741FA29-2E60-4B11-B1EF-F70BBA2DE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7478F440-7742-4965-8C2C-0758BAD08B99}"/>
              </a:ext>
            </a:extLst>
          </p:cNvPr>
          <p:cNvSpPr txBox="1">
            <a:spLocks/>
          </p:cNvSpPr>
          <p:nvPr/>
        </p:nvSpPr>
        <p:spPr>
          <a:xfrm>
            <a:off x="0" y="766285"/>
            <a:ext cx="12039600" cy="493981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64008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900" dirty="0"/>
              <a:t>Total Outstanding Liabilities 2020-21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5EBD957-E56C-4843-9D35-B5699874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32906"/>
              </p:ext>
            </p:extLst>
          </p:nvPr>
        </p:nvGraphicFramePr>
        <p:xfrm>
          <a:off x="1101090" y="1379425"/>
          <a:ext cx="9490712" cy="473499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108710">
                  <a:extLst>
                    <a:ext uri="{9D8B030D-6E8A-4147-A177-3AD203B41FA5}">
                      <a16:colId xmlns:a16="http://schemas.microsoft.com/office/drawing/2014/main" val="3538009891"/>
                    </a:ext>
                  </a:extLst>
                </a:gridCol>
                <a:gridCol w="4007149">
                  <a:extLst>
                    <a:ext uri="{9D8B030D-6E8A-4147-A177-3AD203B41FA5}">
                      <a16:colId xmlns:a16="http://schemas.microsoft.com/office/drawing/2014/main" val="446749142"/>
                    </a:ext>
                  </a:extLst>
                </a:gridCol>
                <a:gridCol w="1964246">
                  <a:extLst>
                    <a:ext uri="{9D8B030D-6E8A-4147-A177-3AD203B41FA5}">
                      <a16:colId xmlns:a16="http://schemas.microsoft.com/office/drawing/2014/main" val="3860377070"/>
                    </a:ext>
                  </a:extLst>
                </a:gridCol>
                <a:gridCol w="2410607">
                  <a:extLst>
                    <a:ext uri="{9D8B030D-6E8A-4147-A177-3AD203B41FA5}">
                      <a16:colId xmlns:a16="http://schemas.microsoft.com/office/drawing/2014/main" val="3651067287"/>
                    </a:ext>
                  </a:extLst>
                </a:gridCol>
              </a:tblGrid>
              <a:tr h="2802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S.#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District Name 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Total Cases</a:t>
                      </a: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Total Demand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57457356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900" b="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Orakzai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176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 dirty="0" err="1">
                          <a:effectLst/>
                        </a:rPr>
                        <a:t>Rs.45,000,000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2671732836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 err="1">
                          <a:effectLst/>
                        </a:rPr>
                        <a:t>Abbotabad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1569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>
                          <a:effectLst/>
                        </a:rPr>
                        <a:t>Rs.229,306,120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4048369646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Tank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215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>
                          <a:effectLst/>
                        </a:rPr>
                        <a:t>Rs.52,600,000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3169725573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Civil </a:t>
                      </a:r>
                      <a:r>
                        <a:rPr lang="en-US" sz="1900" u="none" strike="noStrike" dirty="0" err="1">
                          <a:effectLst/>
                        </a:rPr>
                        <a:t>Sectt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93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>
                          <a:effectLst/>
                        </a:rPr>
                        <a:t>Rs.21,004,773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1594690552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Swat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840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>
                          <a:effectLst/>
                        </a:rPr>
                        <a:t>Rs.95,075,840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3562519483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 err="1">
                          <a:effectLst/>
                        </a:rPr>
                        <a:t>Bajour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160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>
                          <a:effectLst/>
                        </a:rPr>
                        <a:t>Rs.71,201,983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828622146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Shangla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290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>
                          <a:effectLst/>
                        </a:rPr>
                        <a:t>Rs.71,002,000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1495340986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Tor </a:t>
                      </a:r>
                      <a:r>
                        <a:rPr lang="en-US" sz="1900" u="none" strike="noStrike" dirty="0" err="1">
                          <a:effectLst/>
                        </a:rPr>
                        <a:t>Ghar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15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>
                          <a:effectLst/>
                        </a:rPr>
                        <a:t>Rs.3,730,000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3267587747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Swabi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1987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>
                          <a:effectLst/>
                        </a:rPr>
                        <a:t>Rs.354,717,340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2552456778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 err="1">
                          <a:effectLst/>
                        </a:rPr>
                        <a:t>Mansehra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689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>
                          <a:effectLst/>
                        </a:rPr>
                        <a:t>Rs.188,000,680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3458998833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 err="1">
                          <a:effectLst/>
                        </a:rPr>
                        <a:t>Karak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236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>
                          <a:effectLst/>
                        </a:rPr>
                        <a:t>Rs.30,429,261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3676747083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Khurram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143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>
                          <a:effectLst/>
                        </a:rPr>
                        <a:t>Rs.30,317,492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1510788253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Nowshera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254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>
                          <a:effectLst/>
                        </a:rPr>
                        <a:t>Rs.49,870,120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3912724180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 err="1">
                          <a:effectLst/>
                        </a:rPr>
                        <a:t>Charsadda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478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>
                          <a:effectLst/>
                        </a:rPr>
                        <a:t>Rs.41,295,320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2476982971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Khyber Tribal Distt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369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u="none" strike="noStrike" dirty="0" err="1">
                          <a:effectLst/>
                        </a:rPr>
                        <a:t>Rs.31,350,000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3651559496"/>
                  </a:ext>
                </a:extLst>
              </a:tr>
            </a:tbl>
          </a:graphicData>
        </a:graphic>
      </p:graphicFrame>
      <p:sp>
        <p:nvSpPr>
          <p:cNvPr id="15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1B9304A2-07CA-47DB-8FF1-849950C0175E}"/>
              </a:ext>
            </a:extLst>
          </p:cNvPr>
          <p:cNvSpPr txBox="1">
            <a:spLocks/>
          </p:cNvSpPr>
          <p:nvPr/>
        </p:nvSpPr>
        <p:spPr>
          <a:xfrm>
            <a:off x="2057400" y="6339840"/>
            <a:ext cx="718052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16" name="Text Placeholder 119">
            <a:extLst>
              <a:ext uri="{FF2B5EF4-FFF2-40B4-BE49-F238E27FC236}">
                <a16:creationId xmlns:a16="http://schemas.microsoft.com/office/drawing/2014/main" id="{6E32D17B-0FE1-471E-87A7-C409AFE1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120974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63A20399-E05F-4414-9FC2-CC3632213007}"/>
              </a:ext>
            </a:extLst>
          </p:cNvPr>
          <p:cNvSpPr txBox="1">
            <a:spLocks/>
          </p:cNvSpPr>
          <p:nvPr/>
        </p:nvSpPr>
        <p:spPr>
          <a:xfrm>
            <a:off x="10972800" y="274320"/>
            <a:ext cx="1049445" cy="33528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PAGE 95</a:t>
            </a:r>
          </a:p>
        </p:txBody>
      </p:sp>
    </p:spTree>
    <p:extLst>
      <p:ext uri="{BB962C8B-B14F-4D97-AF65-F5344CB8AC3E}">
        <p14:creationId xmlns:p14="http://schemas.microsoft.com/office/powerpoint/2010/main" val="772242454"/>
      </p:ext>
    </p:extLst>
  </p:cSld>
  <p:clrMapOvr>
    <a:masterClrMapping/>
  </p:clrMapOvr>
  <p:transition spd="med">
    <p:wip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4" action="ppaction://hlinksldjump"/>
            <a:extLst>
              <a:ext uri="{FF2B5EF4-FFF2-40B4-BE49-F238E27FC236}">
                <a16:creationId xmlns:a16="http://schemas.microsoft.com/office/drawing/2014/main" id="{7E607029-50F4-49A1-BD50-2AE89E706DE9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4" action="ppaction://hlinksldjump"/>
              </a:rPr>
              <a:t>M-TOC</a:t>
            </a:r>
            <a:endParaRPr lang="en-US" sz="1400" dirty="0"/>
          </a:p>
        </p:txBody>
      </p:sp>
      <p:sp>
        <p:nvSpPr>
          <p:cNvPr id="6" name="Text Placeholder 119">
            <a:extLst>
              <a:ext uri="{FF2B5EF4-FFF2-40B4-BE49-F238E27FC236}">
                <a16:creationId xmlns:a16="http://schemas.microsoft.com/office/drawing/2014/main" id="{4741FA29-2E60-4B11-B1EF-F70BBA2DE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7478F440-7742-4965-8C2C-0758BAD08B99}"/>
              </a:ext>
            </a:extLst>
          </p:cNvPr>
          <p:cNvSpPr txBox="1">
            <a:spLocks/>
          </p:cNvSpPr>
          <p:nvPr/>
        </p:nvSpPr>
        <p:spPr>
          <a:xfrm>
            <a:off x="0" y="766285"/>
            <a:ext cx="12039600" cy="493981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64008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900" dirty="0"/>
              <a:t>Total Outstanding Liabilities 2020-21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5EBD957-E56C-4843-9D35-B5699874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642038"/>
              </p:ext>
            </p:extLst>
          </p:nvPr>
        </p:nvGraphicFramePr>
        <p:xfrm>
          <a:off x="1101090" y="1379425"/>
          <a:ext cx="9490712" cy="1865208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108710">
                  <a:extLst>
                    <a:ext uri="{9D8B030D-6E8A-4147-A177-3AD203B41FA5}">
                      <a16:colId xmlns:a16="http://schemas.microsoft.com/office/drawing/2014/main" val="3538009891"/>
                    </a:ext>
                  </a:extLst>
                </a:gridCol>
                <a:gridCol w="4007149">
                  <a:extLst>
                    <a:ext uri="{9D8B030D-6E8A-4147-A177-3AD203B41FA5}">
                      <a16:colId xmlns:a16="http://schemas.microsoft.com/office/drawing/2014/main" val="446749142"/>
                    </a:ext>
                  </a:extLst>
                </a:gridCol>
                <a:gridCol w="1964246">
                  <a:extLst>
                    <a:ext uri="{9D8B030D-6E8A-4147-A177-3AD203B41FA5}">
                      <a16:colId xmlns:a16="http://schemas.microsoft.com/office/drawing/2014/main" val="3860377070"/>
                    </a:ext>
                  </a:extLst>
                </a:gridCol>
                <a:gridCol w="2410607">
                  <a:extLst>
                    <a:ext uri="{9D8B030D-6E8A-4147-A177-3AD203B41FA5}">
                      <a16:colId xmlns:a16="http://schemas.microsoft.com/office/drawing/2014/main" val="3651067287"/>
                    </a:ext>
                  </a:extLst>
                </a:gridCol>
              </a:tblGrid>
              <a:tr h="2802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S.#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District Name 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Total Cases</a:t>
                      </a:r>
                    </a:p>
                  </a:txBody>
                  <a:tcPr marL="35428" marR="3542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Total Demand</a:t>
                      </a:r>
                      <a:endParaRPr lang="en-US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35428" marR="35428" marT="0" marB="0" anchor="ctr"/>
                </a:tc>
                <a:extLst>
                  <a:ext uri="{0D108BD9-81ED-4DB2-BD59-A6C34878D82A}">
                    <a16:rowId xmlns:a16="http://schemas.microsoft.com/office/drawing/2014/main" val="357457356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Mardan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1065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 err="1">
                          <a:effectLst/>
                        </a:rPr>
                        <a:t>Rs.204,990,000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2671732836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Kohat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1249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 err="1">
                          <a:effectLst/>
                        </a:rPr>
                        <a:t>Rs.384,740,000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4048369646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Lakki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Marwat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547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 err="1">
                          <a:effectLst/>
                        </a:rPr>
                        <a:t>Rs.118,319,208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extLst>
                  <a:ext uri="{0D108BD9-81ED-4DB2-BD59-A6C34878D82A}">
                    <a16:rowId xmlns:a16="http://schemas.microsoft.com/office/drawing/2014/main" val="3169725573"/>
                  </a:ext>
                </a:extLst>
              </a:tr>
              <a:tr h="285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Provincial Gazetted</a:t>
                      </a: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912</a:t>
                      </a: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2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Rs.456,000,000</a:t>
                      </a:r>
                      <a:endParaRPr lang="en-US" sz="2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690552"/>
                  </a:ext>
                </a:extLst>
              </a:tr>
              <a:tr h="28559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Grand Total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22036</a:t>
                      </a:r>
                    </a:p>
                  </a:txBody>
                  <a:tcPr marL="5786" marR="5786" marT="5786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20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Rs.3,819,657,301</a:t>
                      </a:r>
                      <a:endParaRPr lang="en-US" sz="20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2519483"/>
                  </a:ext>
                </a:extLst>
              </a:tr>
            </a:tbl>
          </a:graphicData>
        </a:graphic>
      </p:graphicFrame>
      <p:sp>
        <p:nvSpPr>
          <p:cNvPr id="15" name="Slide Number Placeholder 2">
            <a:hlinkClick r:id="rId5" action="ppaction://hlinksldjump"/>
            <a:extLst>
              <a:ext uri="{FF2B5EF4-FFF2-40B4-BE49-F238E27FC236}">
                <a16:creationId xmlns:a16="http://schemas.microsoft.com/office/drawing/2014/main" id="{1768DFB0-0A71-4990-987C-DD4216EFDFEA}"/>
              </a:ext>
            </a:extLst>
          </p:cNvPr>
          <p:cNvSpPr txBox="1">
            <a:spLocks/>
          </p:cNvSpPr>
          <p:nvPr/>
        </p:nvSpPr>
        <p:spPr>
          <a:xfrm>
            <a:off x="2057400" y="6339840"/>
            <a:ext cx="718052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5" action="ppaction://hlinksldjump"/>
              </a:rPr>
              <a:t>Back</a:t>
            </a:r>
            <a:endParaRPr lang="en-US" sz="1400" dirty="0"/>
          </a:p>
        </p:txBody>
      </p:sp>
      <p:sp>
        <p:nvSpPr>
          <p:cNvPr id="16" name="Text Placeholder 119">
            <a:extLst>
              <a:ext uri="{FF2B5EF4-FFF2-40B4-BE49-F238E27FC236}">
                <a16:creationId xmlns:a16="http://schemas.microsoft.com/office/drawing/2014/main" id="{729C21A3-9CFA-47FF-81E3-53C2B98F3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120974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B7F2BE38-DFCB-472A-9042-608911E07350}"/>
              </a:ext>
            </a:extLst>
          </p:cNvPr>
          <p:cNvSpPr txBox="1">
            <a:spLocks/>
          </p:cNvSpPr>
          <p:nvPr/>
        </p:nvSpPr>
        <p:spPr>
          <a:xfrm>
            <a:off x="10972800" y="274320"/>
            <a:ext cx="1049445" cy="33528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PAGE 95</a:t>
            </a:r>
          </a:p>
        </p:txBody>
      </p:sp>
    </p:spTree>
    <p:extLst>
      <p:ext uri="{BB962C8B-B14F-4D97-AF65-F5344CB8AC3E}">
        <p14:creationId xmlns:p14="http://schemas.microsoft.com/office/powerpoint/2010/main" val="742968939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1 - Confirmations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C284D7-3B39-4141-9CAD-70C9F9A8A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92787"/>
              </p:ext>
            </p:extLst>
          </p:nvPr>
        </p:nvGraphicFramePr>
        <p:xfrm>
          <a:off x="693060" y="1696356"/>
          <a:ext cx="10332370" cy="3840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78540">
                  <a:extLst>
                    <a:ext uri="{9D8B030D-6E8A-4147-A177-3AD203B41FA5}">
                      <a16:colId xmlns:a16="http://schemas.microsoft.com/office/drawing/2014/main" val="3032363139"/>
                    </a:ext>
                  </a:extLst>
                </a:gridCol>
                <a:gridCol w="5121256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1785968">
                  <a:extLst>
                    <a:ext uri="{9D8B030D-6E8A-4147-A177-3AD203B41FA5}">
                      <a16:colId xmlns:a16="http://schemas.microsoft.com/office/drawing/2014/main" val="4203379421"/>
                    </a:ext>
                  </a:extLst>
                </a:gridCol>
                <a:gridCol w="2746606">
                  <a:extLst>
                    <a:ext uri="{9D8B030D-6E8A-4147-A177-3AD203B41FA5}">
                      <a16:colId xmlns:a16="http://schemas.microsoft.com/office/drawing/2014/main" val="149449173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Sub-Item</a:t>
                      </a:r>
                      <a:endParaRPr kumimoji="0" lang="en-GB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Amount</a:t>
                      </a:r>
                      <a:endParaRPr kumimoji="0" lang="en-GB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Promotion</a:t>
                      </a:r>
                      <a:endParaRPr kumimoji="0" lang="en-GB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</a:t>
                      </a:r>
                      <a:endParaRPr kumimoji="0" lang="en-GB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Fresh Appointment</a:t>
                      </a:r>
                      <a:endParaRPr kumimoji="0" lang="en-GB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</a:t>
                      </a:r>
                      <a:endParaRPr kumimoji="0" lang="en-GB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Purchase of Lifts</a:t>
                      </a:r>
                      <a:endParaRPr kumimoji="0" lang="en-GB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dec"/>
                        </a:tabLst>
                        <a:defRPr/>
                      </a:pPr>
                      <a:r>
                        <a:rPr kumimoji="0" lang="en-GB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	16.40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98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Lease of CNG Station</a:t>
                      </a:r>
                      <a:endParaRPr kumimoji="0" lang="en-GB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dec"/>
                        </a:tabLst>
                        <a:defRPr/>
                      </a:pPr>
                      <a:r>
                        <a:rPr kumimoji="0" lang="en-GB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	1.33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7982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Lease of Petrol Pump</a:t>
                      </a:r>
                      <a:endParaRPr kumimoji="0" lang="en-GB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dec"/>
                        </a:tabLst>
                        <a:defRPr/>
                      </a:pPr>
                      <a:r>
                        <a:rPr kumimoji="0" lang="en-GB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	1.22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85669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E261197-CDDF-4AE8-AEFC-F771C02A0D77}"/>
              </a:ext>
            </a:extLst>
          </p:cNvPr>
          <p:cNvSpPr txBox="1"/>
          <p:nvPr/>
        </p:nvSpPr>
        <p:spPr>
          <a:xfrm>
            <a:off x="6477000" y="1296246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(PKR in Million)</a:t>
            </a:r>
          </a:p>
        </p:txBody>
      </p:sp>
      <p:sp>
        <p:nvSpPr>
          <p:cNvPr id="7" name="Slide Number Placeholder 2">
            <a:hlinkClick r:id="rId6" action="ppaction://hlinksldjump"/>
            <a:extLst>
              <a:ext uri="{FF2B5EF4-FFF2-40B4-BE49-F238E27FC236}">
                <a16:creationId xmlns:a16="http://schemas.microsoft.com/office/drawing/2014/main" id="{343EAE68-82E0-46E5-BC63-6C49CEFC803A}"/>
              </a:ext>
            </a:extLst>
          </p:cNvPr>
          <p:cNvSpPr txBox="1">
            <a:spLocks/>
          </p:cNvSpPr>
          <p:nvPr/>
        </p:nvSpPr>
        <p:spPr>
          <a:xfrm>
            <a:off x="2438400" y="6327648"/>
            <a:ext cx="6096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6" action="ppaction://hlinksldjump"/>
              </a:rPr>
              <a:t>TOC</a:t>
            </a:r>
            <a:endParaRPr lang="en-US" sz="1400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F7223F75-60AC-4EB1-B3E6-F6BFC926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02671" y="6629113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2">
            <a:hlinkClick r:id="rId7" action="ppaction://hlinksldjump"/>
            <a:extLst>
              <a:ext uri="{FF2B5EF4-FFF2-40B4-BE49-F238E27FC236}">
                <a16:creationId xmlns:a16="http://schemas.microsoft.com/office/drawing/2014/main" id="{A10907A6-162C-47A5-A026-7FE3C8EFDD73}"/>
              </a:ext>
            </a:extLst>
          </p:cNvPr>
          <p:cNvSpPr txBox="1">
            <a:spLocks/>
          </p:cNvSpPr>
          <p:nvPr/>
        </p:nvSpPr>
        <p:spPr>
          <a:xfrm>
            <a:off x="1101090" y="6339840"/>
            <a:ext cx="838200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7" action="ppaction://hlinksldjump"/>
              </a:rPr>
              <a:t>M-TOC</a:t>
            </a:r>
            <a:endParaRPr lang="en-US" sz="1400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CA36D9BC-27C0-460B-B1C5-292BF9F4D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5361" y="6641305"/>
            <a:ext cx="481755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6BB1EED1-3625-4892-8898-ADDDADCB944C}"/>
              </a:ext>
            </a:extLst>
          </p:cNvPr>
          <p:cNvSpPr txBox="1">
            <a:spLocks/>
          </p:cNvSpPr>
          <p:nvPr/>
        </p:nvSpPr>
        <p:spPr>
          <a:xfrm>
            <a:off x="11169850" y="2514600"/>
            <a:ext cx="973245" cy="33528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PAGE 44-47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700F6FAD-D903-4778-ACAE-20A028F10BE8}"/>
              </a:ext>
            </a:extLst>
          </p:cNvPr>
          <p:cNvSpPr txBox="1">
            <a:spLocks/>
          </p:cNvSpPr>
          <p:nvPr/>
        </p:nvSpPr>
        <p:spPr>
          <a:xfrm>
            <a:off x="11169849" y="3114741"/>
            <a:ext cx="973245" cy="33528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PAGE 48-62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A395A032-6966-45EF-89CC-101E0FD9333F}"/>
              </a:ext>
            </a:extLst>
          </p:cNvPr>
          <p:cNvSpPr txBox="1">
            <a:spLocks/>
          </p:cNvSpPr>
          <p:nvPr/>
        </p:nvSpPr>
        <p:spPr>
          <a:xfrm>
            <a:off x="11169849" y="3730122"/>
            <a:ext cx="973245" cy="33528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PAGE 63-64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6C1291F3-3FA7-4020-9070-B28E34AFD45D}"/>
              </a:ext>
            </a:extLst>
          </p:cNvPr>
          <p:cNvSpPr txBox="1">
            <a:spLocks/>
          </p:cNvSpPr>
          <p:nvPr/>
        </p:nvSpPr>
        <p:spPr>
          <a:xfrm>
            <a:off x="11169848" y="4419600"/>
            <a:ext cx="973245" cy="33528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PAGE 65-68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D5714FA-FDEB-4845-9758-B987B46D7521}"/>
              </a:ext>
            </a:extLst>
          </p:cNvPr>
          <p:cNvSpPr txBox="1">
            <a:spLocks/>
          </p:cNvSpPr>
          <p:nvPr/>
        </p:nvSpPr>
        <p:spPr>
          <a:xfrm>
            <a:off x="11169847" y="5019741"/>
            <a:ext cx="973245" cy="33528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PAGE 69-71</a:t>
            </a:r>
          </a:p>
        </p:txBody>
      </p:sp>
    </p:spTree>
    <p:extLst>
      <p:ext uri="{BB962C8B-B14F-4D97-AF65-F5344CB8AC3E}">
        <p14:creationId xmlns:p14="http://schemas.microsoft.com/office/powerpoint/2010/main" val="733177513"/>
      </p:ext>
    </p:extLst>
  </p:cSld>
  <p:clrMapOvr>
    <a:masterClrMapping/>
  </p:clrMapOvr>
  <p:transition spd="med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8710</TotalTime>
  <Words>8680</Words>
  <Application>Microsoft Office PowerPoint</Application>
  <PresentationFormat>Widescreen</PresentationFormat>
  <Paragraphs>4116</Paragraphs>
  <Slides>85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5" baseType="lpstr">
      <vt:lpstr>arial</vt:lpstr>
      <vt:lpstr>arial</vt:lpstr>
      <vt:lpstr>Calibri</vt:lpstr>
      <vt:lpstr>Calibri Light</vt:lpstr>
      <vt:lpstr>Times New Roman</vt:lpstr>
      <vt:lpstr>Tw Cen MT</vt:lpstr>
      <vt:lpstr>Tw Cen MT Condensed</vt:lpstr>
      <vt:lpstr>Wingdings</vt:lpstr>
      <vt:lpstr>Wingdings 3</vt:lpstr>
      <vt:lpstr>ModernClassicBlock-3</vt:lpstr>
      <vt:lpstr>INTRODUCTION</vt:lpstr>
      <vt:lpstr>Introduction OF BENEVOLENT FUND (BF)</vt:lpstr>
      <vt:lpstr>Introduction OF BENEVOLENT FUND (BF)</vt:lpstr>
      <vt:lpstr>Introduction OF BENEVOLENT FUND (BF)</vt:lpstr>
      <vt:lpstr>Introduction OF BENEVOLENT FUND (BF)</vt:lpstr>
      <vt:lpstr>Introduction OF BENEVOLENT FUND (BF)</vt:lpstr>
      <vt:lpstr>PowerPoint Presentation</vt:lpstr>
      <vt:lpstr>ITEM 1 - Confirmations</vt:lpstr>
      <vt:lpstr>ITEM 1 - Confirmations</vt:lpstr>
      <vt:lpstr>ITEM 1 - Confirmations / approvals (ACCOUNTS OF 2019-20)</vt:lpstr>
      <vt:lpstr>ITEM 1 - Confirmations / approvals</vt:lpstr>
      <vt:lpstr>ATTACHMENTS</vt:lpstr>
      <vt:lpstr>Introduction OF BENEVOLENT FUND (BF)</vt:lpstr>
      <vt:lpstr>Introduction OF BENEVOLENT FUND (BF)</vt:lpstr>
      <vt:lpstr>Introduction OF BENEVOLENT FUND (BF)</vt:lpstr>
      <vt:lpstr>Introduction OF BENEVOLENT FUND (BF)</vt:lpstr>
      <vt:lpstr>Introduction OF BENEVOLENT FUND (BF)</vt:lpstr>
      <vt:lpstr>Introduction OF BENEVOLENT FUND (BF)</vt:lpstr>
      <vt:lpstr>Introduction OF BENEVOLENT FUND (BF)</vt:lpstr>
      <vt:lpstr>Introduction OF BENEVOLENT FUND (BF)</vt:lpstr>
      <vt:lpstr>Introduction OF BENEVOLENT FUND (BF)</vt:lpstr>
      <vt:lpstr>PowerPoint Presentation</vt:lpstr>
      <vt:lpstr>PowerPoint Presentation</vt:lpstr>
      <vt:lpstr>Introduction OF BENEVOLENT FUND (BF)</vt:lpstr>
      <vt:lpstr>Introduction OF BENEVOLENT FUND (BF)</vt:lpstr>
      <vt:lpstr>Introduction OF BENEVOLENT FUND (BF)</vt:lpstr>
      <vt:lpstr>Introduction OF BENEVOLENT FUND (BF)</vt:lpstr>
      <vt:lpstr>Comparison of previous and proposed rates / grants</vt:lpstr>
      <vt:lpstr>FINANCIAL POSITION</vt:lpstr>
      <vt:lpstr>ITEM 2 – Increase in subscription rates</vt:lpstr>
      <vt:lpstr>ITEM 1 - Confirmations / approvals</vt:lpstr>
      <vt:lpstr>ITEM 1 - Confirmations / approvals</vt:lpstr>
      <vt:lpstr>PowerPoint Presentation</vt:lpstr>
      <vt:lpstr>PowerPoint Presentation</vt:lpstr>
      <vt:lpstr>ITEM 1 - Confirmations / approvals</vt:lpstr>
      <vt:lpstr>Ratio between income sources (2015-16)</vt:lpstr>
      <vt:lpstr>Ratio between income sources (2019-20)</vt:lpstr>
      <vt:lpstr>Ratio between EXPENDITURE sources (2015-16)</vt:lpstr>
      <vt:lpstr>Ratio between EXPENDITURE sources (2019-20)</vt:lpstr>
      <vt:lpstr>Budget for f.y 2016-17</vt:lpstr>
      <vt:lpstr>Budget for f.y 2017-18</vt:lpstr>
      <vt:lpstr>Budget for f.y 2018-19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ITEM 1 - Confirmations / approvals (ACCOUNTS OF 2020-21)</vt:lpstr>
      <vt:lpstr>Introduction OF BENEVOLENT FUND (BF)</vt:lpstr>
      <vt:lpstr>ITEM 2 – Increase in subscription rates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 </dc:title>
  <dc:creator>Shah G</dc:creator>
  <cp:lastModifiedBy>PS-BFC</cp:lastModifiedBy>
  <cp:revision>595</cp:revision>
  <cp:lastPrinted>2020-10-11T10:24:17Z</cp:lastPrinted>
  <dcterms:created xsi:type="dcterms:W3CDTF">2020-09-27T09:30:29Z</dcterms:created>
  <dcterms:modified xsi:type="dcterms:W3CDTF">2020-11-30T05:26:36Z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