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bg>
      <p:bgPr>
        <a:solidFill>
          <a:srgbClr val="222222"/>
        </a:solidFill>
      </p:bgPr>
    </p:bg>
    <p:spTree>
      <p:nvGrpSpPr>
        <p:cNvPr id="1" name=""/>
        <p:cNvGrpSpPr/>
        <p:nvPr/>
      </p:nvGrpSpPr>
      <p:grpSpPr>
        <a:xfrm>
          <a:off x="0" y="0"/>
          <a:ext cx="0" cy="0"/>
          <a:chOff x="0" y="0"/>
          <a:chExt cx="0" cy="0"/>
        </a:xfrm>
      </p:grpSpPr>
      <p:sp>
        <p:nvSpPr>
          <p:cNvPr id="11" name="Line"/>
          <p:cNvSpPr/>
          <p:nvPr/>
        </p:nvSpPr>
        <p:spPr>
          <a:xfrm flipV="1">
            <a:off x="406400" y="5717161"/>
            <a:ext cx="12192000" cy="262"/>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2"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3"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96"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97"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8"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 3 Up">
    <p:bg>
      <p:bgPr>
        <a:solidFill>
          <a:srgbClr val="222222"/>
        </a:solidFill>
      </p:bgPr>
    </p:bg>
    <p:spTree>
      <p:nvGrpSpPr>
        <p:cNvPr id="1" name=""/>
        <p:cNvGrpSpPr/>
        <p:nvPr/>
      </p:nvGrpSpPr>
      <p:grpSpPr>
        <a:xfrm>
          <a:off x="0" y="0"/>
          <a:ext cx="0" cy="0"/>
          <a:chOff x="0" y="0"/>
          <a:chExt cx="0" cy="0"/>
        </a:xfrm>
      </p:grpSpPr>
      <p:sp>
        <p:nvSpPr>
          <p:cNvPr id="106"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07"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08"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16"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17"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18"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19"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0"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Alt">
    <p:bg>
      <p:bgPr>
        <a:solidFill>
          <a:schemeClr val="accent1"/>
        </a:solidFill>
      </p:bgPr>
    </p:bg>
    <p:spTree>
      <p:nvGrpSpPr>
        <p:cNvPr id="1" name=""/>
        <p:cNvGrpSpPr/>
        <p:nvPr/>
      </p:nvGrpSpPr>
      <p:grpSpPr>
        <a:xfrm>
          <a:off x="0" y="0"/>
          <a:ext cx="0" cy="0"/>
          <a:chOff x="0" y="0"/>
          <a:chExt cx="0" cy="0"/>
        </a:xfrm>
      </p:grpSpPr>
      <p:sp>
        <p:nvSpPr>
          <p:cNvPr id="128"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9"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0"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Photo">
    <p:bg>
      <p:bgPr>
        <a:solidFill>
          <a:srgbClr val="222222"/>
        </a:solidFill>
      </p:bgPr>
    </p:bg>
    <p:spTree>
      <p:nvGrpSpPr>
        <p:cNvPr id="1" name=""/>
        <p:cNvGrpSpPr/>
        <p:nvPr/>
      </p:nvGrpSpPr>
      <p:grpSpPr>
        <a:xfrm>
          <a:off x="0" y="0"/>
          <a:ext cx="0" cy="0"/>
          <a:chOff x="0" y="0"/>
          <a:chExt cx="0" cy="0"/>
        </a:xfrm>
      </p:grpSpPr>
      <p:sp>
        <p:nvSpPr>
          <p:cNvPr id="138"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222222"/>
        </a:solidFill>
      </p:bgPr>
    </p:bg>
    <p:spTree>
      <p:nvGrpSpPr>
        <p:cNvPr id="1" name=""/>
        <p:cNvGrpSpPr/>
        <p:nvPr/>
      </p:nvGrpSpPr>
      <p:grpSpPr>
        <a:xfrm>
          <a:off x="0" y="0"/>
          <a:ext cx="0" cy="0"/>
          <a:chOff x="0" y="0"/>
          <a:chExt cx="0" cy="0"/>
        </a:xfrm>
      </p:grpSpPr>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Blank Alt">
    <p:spTree>
      <p:nvGrpSpPr>
        <p:cNvPr id="1" name=""/>
        <p:cNvGrpSpPr/>
        <p:nvPr/>
      </p:nvGrpSpPr>
      <p:grpSpPr>
        <a:xfrm>
          <a:off x="0" y="0"/>
          <a:ext cx="0" cy="0"/>
          <a:chOff x="0" y="0"/>
          <a:chExt cx="0" cy="0"/>
        </a:xfrm>
      </p:grpSpPr>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bg>
      <p:bgPr>
        <a:solidFill>
          <a:srgbClr val="222222"/>
        </a:solidFill>
      </p:bgPr>
    </p:bg>
    <p:spTree>
      <p:nvGrpSpPr>
        <p:cNvPr id="1" name=""/>
        <p:cNvGrpSpPr/>
        <p:nvPr/>
      </p:nvGrpSpPr>
      <p:grpSpPr>
        <a:xfrm>
          <a:off x="0" y="0"/>
          <a:ext cx="0" cy="0"/>
          <a:chOff x="0" y="0"/>
          <a:chExt cx="0" cy="0"/>
        </a:xfrm>
      </p:grpSpPr>
      <p:sp>
        <p:nvSpPr>
          <p:cNvPr id="21"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2"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3"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Alt">
    <p:spTree>
      <p:nvGrpSpPr>
        <p:cNvPr id="1" name=""/>
        <p:cNvGrpSpPr/>
        <p:nvPr/>
      </p:nvGrpSpPr>
      <p:grpSpPr>
        <a:xfrm>
          <a:off x="0" y="0"/>
          <a:ext cx="0" cy="0"/>
          <a:chOff x="0" y="0"/>
          <a:chExt cx="0" cy="0"/>
        </a:xfrm>
      </p:grpSpPr>
      <p:sp>
        <p:nvSpPr>
          <p:cNvPr id="31"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2"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bg>
      <p:bgPr>
        <a:solidFill>
          <a:srgbClr val="222222"/>
        </a:solidFill>
      </p:bgPr>
    </p:bg>
    <p:spTree>
      <p:nvGrpSpPr>
        <p:cNvPr id="1" name=""/>
        <p:cNvGrpSpPr/>
        <p:nvPr/>
      </p:nvGrpSpPr>
      <p:grpSpPr>
        <a:xfrm>
          <a:off x="0" y="0"/>
          <a:ext cx="0" cy="0"/>
          <a:chOff x="0" y="0"/>
          <a:chExt cx="0" cy="0"/>
        </a:xfrm>
      </p:grpSpPr>
      <p:sp>
        <p:nvSpPr>
          <p:cNvPr id="39"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0"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bg>
      <p:bgPr>
        <a:solidFill>
          <a:srgbClr val="222222"/>
        </a:solidFill>
      </p:bgPr>
    </p:bg>
    <p:spTree>
      <p:nvGrpSpPr>
        <p:cNvPr id="1" name=""/>
        <p:cNvGrpSpPr/>
        <p:nvPr/>
      </p:nvGrpSpPr>
      <p:grpSpPr>
        <a:xfrm>
          <a:off x="0" y="0"/>
          <a:ext cx="0" cy="0"/>
          <a:chOff x="0" y="0"/>
          <a:chExt cx="0" cy="0"/>
        </a:xfrm>
      </p:grpSpPr>
      <p:sp>
        <p:nvSpPr>
          <p:cNvPr id="47"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48"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49"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0"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75" name="Title Text"/>
          <p:cNvSpPr txBox="1"/>
          <p:nvPr>
            <p:ph type="title"/>
          </p:nvPr>
        </p:nvSpPr>
        <p:spPr>
          <a:prstGeom prst="rect">
            <a:avLst/>
          </a:prstGeom>
        </p:spPr>
        <p:txBody>
          <a:bodyPr/>
          <a:lstStyle/>
          <a:p>
            <a:pPr/>
            <a:r>
              <a:t>Title Text</a:t>
            </a:r>
          </a:p>
        </p:txBody>
      </p:sp>
      <p:sp>
        <p:nvSpPr>
          <p:cNvPr id="76"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84"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85"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6"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87" name="Title Text"/>
          <p:cNvSpPr txBox="1"/>
          <p:nvPr>
            <p:ph type="title"/>
          </p:nvPr>
        </p:nvSpPr>
        <p:spPr>
          <a:xfrm>
            <a:off x="406400" y="1536700"/>
            <a:ext cx="6299200" cy="723900"/>
          </a:xfrm>
          <a:prstGeom prst="rect">
            <a:avLst/>
          </a:prstGeom>
        </p:spPr>
        <p:txBody>
          <a:bodyPr/>
          <a:lstStyle/>
          <a:p>
            <a:pPr/>
            <a:r>
              <a:t>Title Text</a:t>
            </a:r>
          </a:p>
        </p:txBody>
      </p:sp>
      <p:sp>
        <p:nvSpPr>
          <p:cNvPr id="88"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 Id="rId3" Type="http://schemas.openxmlformats.org/officeDocument/2006/relationships/image" Target="../media/image8.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DESIGN PROJECT…"/>
          <p:cNvSpPr txBox="1"/>
          <p:nvPr>
            <p:ph type="ctrTitle"/>
          </p:nvPr>
        </p:nvSpPr>
        <p:spPr>
          <a:xfrm>
            <a:off x="406400" y="2323655"/>
            <a:ext cx="12192000" cy="2705101"/>
          </a:xfrm>
          <a:prstGeom prst="rect">
            <a:avLst/>
          </a:prstGeom>
        </p:spPr>
        <p:txBody>
          <a:bodyPr/>
          <a:lstStyle/>
          <a:p>
            <a:pPr algn="ctr" defTabSz="297941">
              <a:defRPr sz="11525"/>
            </a:pPr>
            <a:r>
              <a:t>DESIGN PROJECT</a:t>
            </a:r>
          </a:p>
          <a:p>
            <a:pPr algn="ctr" defTabSz="297941">
              <a:defRPr sz="8670"/>
            </a:pPr>
            <a:r>
              <a:t>PHASE III</a:t>
            </a:r>
          </a:p>
        </p:txBody>
      </p:sp>
      <p:sp>
        <p:nvSpPr>
          <p:cNvPr id="163" name="Group 15…"/>
          <p:cNvSpPr txBox="1"/>
          <p:nvPr>
            <p:ph type="subTitle" sz="half" idx="1"/>
          </p:nvPr>
        </p:nvSpPr>
        <p:spPr>
          <a:xfrm>
            <a:off x="406399" y="6200702"/>
            <a:ext cx="12192002" cy="2817092"/>
          </a:xfrm>
          <a:prstGeom prst="rect">
            <a:avLst/>
          </a:prstGeom>
        </p:spPr>
        <p:txBody>
          <a:bodyPr/>
          <a:lstStyle/>
          <a:p>
            <a:pPr algn="ctr" defTabSz="327152">
              <a:spcBef>
                <a:spcPts val="1200"/>
              </a:spcBef>
              <a:defRPr sz="4312">
                <a:solidFill>
                  <a:srgbClr val="FFFFFF"/>
                </a:solidFill>
              </a:defRPr>
            </a:pPr>
            <a:r>
              <a:t>Group 15</a:t>
            </a:r>
          </a:p>
          <a:p>
            <a:pPr algn="ctr" defTabSz="327152">
              <a:spcBef>
                <a:spcPts val="1200"/>
              </a:spcBef>
              <a:defRPr sz="3024"/>
            </a:pPr>
            <a:r>
              <a:t>Ashel augustine 44</a:t>
            </a:r>
          </a:p>
          <a:p>
            <a:pPr algn="ctr" defTabSz="327152">
              <a:spcBef>
                <a:spcPts val="1200"/>
              </a:spcBef>
              <a:defRPr sz="3024"/>
            </a:pPr>
            <a:r>
              <a:t>Aswin vijayakumar 49</a:t>
            </a:r>
          </a:p>
          <a:p>
            <a:pPr algn="ctr" defTabSz="327152">
              <a:spcBef>
                <a:spcPts val="1200"/>
              </a:spcBef>
              <a:defRPr sz="3024"/>
            </a:pPr>
            <a:r>
              <a:t>Akshay Kishore 21</a:t>
            </a:r>
          </a:p>
          <a:p>
            <a:pPr algn="ctr" defTabSz="327152">
              <a:spcBef>
                <a:spcPts val="1200"/>
              </a:spcBef>
              <a:defRPr sz="3024"/>
            </a:pPr>
            <a:r>
              <a:t>Akshay George 20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LIST OF ACTORS AND USE CASES"/>
          <p:cNvSpPr txBox="1"/>
          <p:nvPr>
            <p:ph type="title"/>
          </p:nvPr>
        </p:nvSpPr>
        <p:spPr>
          <a:xfrm>
            <a:off x="406400" y="742648"/>
            <a:ext cx="12192000" cy="1180596"/>
          </a:xfrm>
          <a:prstGeom prst="rect">
            <a:avLst/>
          </a:prstGeom>
        </p:spPr>
        <p:txBody>
          <a:bodyPr/>
          <a:lstStyle>
            <a:lvl1pPr>
              <a:defRPr sz="6600"/>
            </a:lvl1pPr>
          </a:lstStyle>
          <a:p>
            <a:pPr/>
            <a:r>
              <a:t>LIST OF ACTORS AND USE CASES</a:t>
            </a:r>
          </a:p>
        </p:txBody>
      </p:sp>
      <p:sp>
        <p:nvSpPr>
          <p:cNvPr id="189" name="ACTORS…"/>
          <p:cNvSpPr txBox="1"/>
          <p:nvPr>
            <p:ph type="body" idx="1"/>
          </p:nvPr>
        </p:nvSpPr>
        <p:spPr>
          <a:xfrm>
            <a:off x="1007583" y="3068669"/>
            <a:ext cx="10989634" cy="5470462"/>
          </a:xfrm>
          <a:prstGeom prst="rect">
            <a:avLst/>
          </a:prstGeom>
        </p:spPr>
        <p:txBody>
          <a:bodyPr/>
          <a:lstStyle/>
          <a:p>
            <a:pPr marL="0" indent="0" defTabSz="537463">
              <a:spcBef>
                <a:spcPts val="2500"/>
              </a:spcBef>
              <a:buClrTx/>
              <a:buSzTx/>
              <a:buFontTx/>
              <a:buNone/>
              <a:defRPr sz="4140">
                <a:solidFill>
                  <a:schemeClr val="accent4">
                    <a:hueOff val="414058"/>
                    <a:satOff val="2144"/>
                    <a:lumOff val="10379"/>
                  </a:schemeClr>
                </a:solidFill>
              </a:defRPr>
            </a:pPr>
            <a:r>
              <a:t>ACTORS</a:t>
            </a:r>
          </a:p>
          <a:p>
            <a:pPr marL="0" indent="0" defTabSz="537463">
              <a:spcBef>
                <a:spcPts val="2500"/>
              </a:spcBef>
              <a:buClrTx/>
              <a:buSzTx/>
              <a:buFontTx/>
              <a:buNone/>
              <a:defRPr sz="4140">
                <a:solidFill>
                  <a:schemeClr val="accent4">
                    <a:hueOff val="414058"/>
                    <a:satOff val="2144"/>
                    <a:lumOff val="10379"/>
                  </a:schemeClr>
                </a:solidFill>
              </a:defRPr>
            </a:pPr>
          </a:p>
          <a:p>
            <a:pPr marL="276635" indent="-276635" defTabSz="537463">
              <a:spcBef>
                <a:spcPts val="2500"/>
              </a:spcBef>
              <a:buChar char="‣"/>
              <a:defRPr sz="3220">
                <a:solidFill>
                  <a:srgbClr val="FFFFFF"/>
                </a:solidFill>
              </a:defRPr>
            </a:pPr>
            <a:r>
              <a:t>TEACHER</a:t>
            </a:r>
          </a:p>
          <a:p>
            <a:pPr marL="276635" indent="-276635" defTabSz="537463">
              <a:spcBef>
                <a:spcPts val="2500"/>
              </a:spcBef>
              <a:buChar char="‣"/>
              <a:defRPr sz="3220">
                <a:solidFill>
                  <a:srgbClr val="FFFFFF"/>
                </a:solidFill>
              </a:defRPr>
            </a:pPr>
            <a:r>
              <a:t>OFFICE STAFF</a:t>
            </a:r>
          </a:p>
          <a:p>
            <a:pPr marL="276635" indent="-276635" defTabSz="537463">
              <a:spcBef>
                <a:spcPts val="2500"/>
              </a:spcBef>
              <a:buChar char="‣"/>
              <a:defRPr sz="3220">
                <a:solidFill>
                  <a:srgbClr val="FFFFFF"/>
                </a:solidFill>
              </a:defRPr>
            </a:pPr>
            <a:r>
              <a:t>DATABASE ADMIN</a:t>
            </a:r>
          </a:p>
          <a:p>
            <a:pPr marL="276635" indent="-276635" defTabSz="537463">
              <a:spcBef>
                <a:spcPts val="2500"/>
              </a:spcBef>
              <a:buChar char="‣"/>
              <a:defRPr sz="3220">
                <a:solidFill>
                  <a:srgbClr val="FFFFFF"/>
                </a:solidFill>
              </a:defRPr>
            </a:pPr>
            <a:r>
              <a:t>STUDENT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USE CASES…"/>
          <p:cNvSpPr txBox="1"/>
          <p:nvPr>
            <p:ph type="body" idx="1"/>
          </p:nvPr>
        </p:nvSpPr>
        <p:spPr>
          <a:xfrm>
            <a:off x="1068768" y="773803"/>
            <a:ext cx="10867264" cy="8205994"/>
          </a:xfrm>
          <a:prstGeom prst="rect">
            <a:avLst/>
          </a:prstGeom>
        </p:spPr>
        <p:txBody>
          <a:bodyPr/>
          <a:lstStyle/>
          <a:p>
            <a:pPr marL="0" indent="0">
              <a:buClrTx/>
              <a:buSzTx/>
              <a:buFontTx/>
              <a:buNone/>
              <a:defRPr sz="4500">
                <a:solidFill>
                  <a:schemeClr val="accent4">
                    <a:hueOff val="414058"/>
                    <a:satOff val="2144"/>
                    <a:lumOff val="10379"/>
                  </a:schemeClr>
                </a:solidFill>
              </a:defRPr>
            </a:pPr>
            <a:r>
              <a:t>USE CASES</a:t>
            </a:r>
          </a:p>
          <a:p>
            <a:pPr marL="0" indent="0">
              <a:buClrTx/>
              <a:buSzTx/>
              <a:buFontTx/>
              <a:buNone/>
              <a:defRPr sz="4500">
                <a:solidFill>
                  <a:schemeClr val="accent4">
                    <a:hueOff val="414058"/>
                    <a:satOff val="2144"/>
                    <a:lumOff val="10379"/>
                  </a:schemeClr>
                </a:solidFill>
              </a:defRPr>
            </a:pPr>
          </a:p>
          <a:p>
            <a:pPr marL="386602" indent="-386602">
              <a:buChar char="‣"/>
              <a:defRPr sz="3000">
                <a:solidFill>
                  <a:srgbClr val="FFFFFF"/>
                </a:solidFill>
              </a:defRPr>
            </a:pPr>
            <a:r>
              <a:t>LOGIN</a:t>
            </a:r>
          </a:p>
          <a:p>
            <a:pPr marL="386602" indent="-386602">
              <a:buChar char="‣"/>
              <a:defRPr sz="3000">
                <a:solidFill>
                  <a:srgbClr val="FFFFFF"/>
                </a:solidFill>
              </a:defRPr>
            </a:pPr>
            <a:r>
              <a:t>CREATE NOTICE</a:t>
            </a:r>
          </a:p>
          <a:p>
            <a:pPr marL="386602" indent="-386602">
              <a:buChar char="‣"/>
              <a:defRPr sz="3000">
                <a:solidFill>
                  <a:srgbClr val="FFFFFF"/>
                </a:solidFill>
              </a:defRPr>
            </a:pPr>
            <a:r>
              <a:t>MODIFY NOTICE</a:t>
            </a:r>
          </a:p>
          <a:p>
            <a:pPr marL="386602" indent="-386602">
              <a:buChar char="‣"/>
              <a:defRPr sz="3000">
                <a:solidFill>
                  <a:srgbClr val="FFFFFF"/>
                </a:solidFill>
              </a:defRPr>
            </a:pPr>
            <a:r>
              <a:t>DELETE NOTICE</a:t>
            </a:r>
          </a:p>
          <a:p>
            <a:pPr marL="386602" indent="-386602">
              <a:buChar char="‣"/>
              <a:defRPr sz="3000">
                <a:solidFill>
                  <a:srgbClr val="FFFFFF"/>
                </a:solidFill>
              </a:defRPr>
            </a:pPr>
            <a:r>
              <a:t>VIEW NOTICE</a:t>
            </a:r>
          </a:p>
          <a:p>
            <a:pPr marL="386602" indent="-386602">
              <a:buChar char="‣"/>
              <a:defRPr sz="3000">
                <a:solidFill>
                  <a:srgbClr val="FFFFFF"/>
                </a:solidFill>
              </a:defRPr>
            </a:pPr>
            <a:r>
              <a:t>SEND FEEDBACK</a:t>
            </a:r>
          </a:p>
          <a:p>
            <a:pPr marL="386602" indent="-386602">
              <a:buChar char="‣"/>
              <a:defRPr sz="3000">
                <a:solidFill>
                  <a:srgbClr val="FFFFFF"/>
                </a:solidFill>
              </a:defRPr>
            </a:pPr>
            <a:r>
              <a:t>MANAGE DATABASE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USE CASE DIAGRAM"/>
          <p:cNvSpPr txBox="1"/>
          <p:nvPr>
            <p:ph type="title"/>
          </p:nvPr>
        </p:nvSpPr>
        <p:spPr>
          <a:xfrm>
            <a:off x="406400" y="744597"/>
            <a:ext cx="12192000" cy="946155"/>
          </a:xfrm>
          <a:prstGeom prst="rect">
            <a:avLst/>
          </a:prstGeom>
        </p:spPr>
        <p:txBody>
          <a:bodyPr/>
          <a:lstStyle/>
          <a:p>
            <a:pPr/>
            <a:r>
              <a:t>USE CASE DIAGRAM</a:t>
            </a:r>
          </a:p>
        </p:txBody>
      </p:sp>
      <p:sp>
        <p:nvSpPr>
          <p:cNvPr id="194" name="Shows a set of USE CASES, which are sets of functionality performed by the system.…"/>
          <p:cNvSpPr txBox="1"/>
          <p:nvPr>
            <p:ph type="body" idx="1"/>
          </p:nvPr>
        </p:nvSpPr>
        <p:spPr>
          <a:xfrm>
            <a:off x="406400" y="3290859"/>
            <a:ext cx="12192000" cy="5026081"/>
          </a:xfrm>
          <a:prstGeom prst="rect">
            <a:avLst/>
          </a:prstGeom>
        </p:spPr>
        <p:txBody>
          <a:bodyPr/>
          <a:lstStyle/>
          <a:p>
            <a:pPr marL="418352" indent="-418352" defTabSz="457200">
              <a:lnSpc>
                <a:spcPts val="7500"/>
              </a:lnSpc>
              <a:spcBef>
                <a:spcPts val="1200"/>
              </a:spcBef>
              <a:buChar char="‣"/>
              <a:defRPr sz="3200">
                <a:solidFill>
                  <a:srgbClr val="FFFFFF"/>
                </a:solidFill>
                <a:latin typeface="Avenir Next"/>
                <a:ea typeface="Avenir Next"/>
                <a:cs typeface="Avenir Next"/>
                <a:sym typeface="Avenir Next"/>
              </a:defRPr>
            </a:pPr>
            <a:r>
              <a:t>Shows a set of USE CASES, which are sets of functionality performed by the system.</a:t>
            </a:r>
          </a:p>
          <a:p>
            <a:pPr marL="418352" indent="-418352" defTabSz="457200">
              <a:lnSpc>
                <a:spcPts val="7500"/>
              </a:lnSpc>
              <a:spcBef>
                <a:spcPts val="1200"/>
              </a:spcBef>
              <a:buChar char="‣"/>
              <a:defRPr sz="3200">
                <a:solidFill>
                  <a:srgbClr val="FFFFFF"/>
                </a:solidFill>
                <a:latin typeface="Avenir Next"/>
                <a:ea typeface="Avenir Next"/>
                <a:cs typeface="Avenir Next"/>
                <a:sym typeface="Avenir Next"/>
              </a:defRPr>
            </a:pPr>
            <a:r>
              <a:t> And the ACTORS which are typically, people/systems that interact with this system or problem-domain ,and their relationships. </a:t>
            </a:r>
          </a:p>
          <a:p>
            <a:pPr marL="418352" indent="-418352" defTabSz="457200">
              <a:lnSpc>
                <a:spcPts val="7500"/>
              </a:lnSpc>
              <a:spcBef>
                <a:spcPts val="1200"/>
              </a:spcBef>
              <a:buChar char="‣"/>
              <a:defRPr sz="3200">
                <a:solidFill>
                  <a:srgbClr val="FFFFFF"/>
                </a:solidFill>
                <a:latin typeface="Avenir Next"/>
                <a:ea typeface="Avenir Next"/>
                <a:cs typeface="Avenir Next"/>
                <a:sym typeface="Avenir Next"/>
              </a:defRPr>
            </a:pPr>
            <a:r>
              <a:t>A use case diagram actually models WHAT exactly the system is expected to do.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6" name="12342135.jpg" descr="12342135.jpg"/>
          <p:cNvPicPr>
            <a:picLocks noChangeAspect="1"/>
          </p:cNvPicPr>
          <p:nvPr/>
        </p:nvPicPr>
        <p:blipFill>
          <a:blip r:embed="rId2">
            <a:extLst/>
          </a:blip>
          <a:stretch>
            <a:fillRect/>
          </a:stretch>
        </p:blipFill>
        <p:spPr>
          <a:xfrm>
            <a:off x="2411163" y="1302574"/>
            <a:ext cx="7777241" cy="8082582"/>
          </a:xfrm>
          <a:prstGeom prst="rect">
            <a:avLst/>
          </a:prstGeom>
          <a:ln w="12700">
            <a:miter lim="400000"/>
          </a:ln>
        </p:spPr>
      </p:pic>
      <p:sp>
        <p:nvSpPr>
          <p:cNvPr id="197" name="USE CASE DIAGRAM"/>
          <p:cNvSpPr txBox="1"/>
          <p:nvPr>
            <p:ph type="title"/>
          </p:nvPr>
        </p:nvSpPr>
        <p:spPr>
          <a:xfrm>
            <a:off x="406400" y="326857"/>
            <a:ext cx="12192000" cy="1298502"/>
          </a:xfrm>
          <a:prstGeom prst="rect">
            <a:avLst/>
          </a:prstGeom>
        </p:spPr>
        <p:txBody>
          <a:bodyPr/>
          <a:lstStyle>
            <a:lvl1pPr algn="ctr">
              <a:spcBef>
                <a:spcPts val="2800"/>
              </a:spcBef>
              <a:defRPr sz="6100"/>
            </a:lvl1pPr>
          </a:lstStyle>
          <a:p>
            <a:pPr/>
            <a:r>
              <a:t>USE CASE DIAGRAM</a:t>
            </a:r>
          </a:p>
        </p:txBody>
      </p:sp>
      <p:sp>
        <p:nvSpPr>
          <p:cNvPr id="198" name="Line"/>
          <p:cNvSpPr/>
          <p:nvPr/>
        </p:nvSpPr>
        <p:spPr>
          <a:xfrm flipH="1" flipV="1">
            <a:off x="3900532" y="6299768"/>
            <a:ext cx="2179414" cy="202785"/>
          </a:xfrm>
          <a:prstGeom prst="line">
            <a:avLst/>
          </a:prstGeom>
          <a:ln w="12700">
            <a:solidFill>
              <a:srgbClr val="000000"/>
            </a:solidFill>
            <a:miter lim="400000"/>
            <a:head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99" name="Line"/>
          <p:cNvSpPr/>
          <p:nvPr/>
        </p:nvSpPr>
        <p:spPr>
          <a:xfrm flipH="1" flipV="1">
            <a:off x="4064900" y="4207558"/>
            <a:ext cx="2024709" cy="2276787"/>
          </a:xfrm>
          <a:prstGeom prst="line">
            <a:avLst/>
          </a:prstGeom>
          <a:ln w="12700">
            <a:solidFill>
              <a:srgbClr val="000000"/>
            </a:solidFill>
            <a:miter lim="400000"/>
            <a:head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00" name="Line"/>
          <p:cNvSpPr/>
          <p:nvPr/>
        </p:nvSpPr>
        <p:spPr>
          <a:xfrm flipV="1">
            <a:off x="3907010" y="6544061"/>
            <a:ext cx="2169860" cy="1815962"/>
          </a:xfrm>
          <a:prstGeom prst="line">
            <a:avLst/>
          </a:prstGeom>
          <a:ln w="12700">
            <a:solidFill>
              <a:srgbClr val="222222"/>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Use case…"/>
          <p:cNvSpPr txBox="1"/>
          <p:nvPr>
            <p:ph type="title"/>
          </p:nvPr>
        </p:nvSpPr>
        <p:spPr>
          <a:xfrm>
            <a:off x="406400" y="2616200"/>
            <a:ext cx="12192000" cy="4521200"/>
          </a:xfrm>
          <a:prstGeom prst="rect">
            <a:avLst/>
          </a:prstGeom>
        </p:spPr>
        <p:txBody>
          <a:bodyPr/>
          <a:lstStyle/>
          <a:p>
            <a:pPr algn="ctr">
              <a:defRPr sz="11700" u="sng"/>
            </a:pPr>
            <a:r>
              <a:t>Use case </a:t>
            </a:r>
          </a:p>
          <a:p>
            <a:pPr algn="ctr">
              <a:defRPr sz="11700" u="sng"/>
            </a:pPr>
            <a:r>
              <a:t>specifications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Digital Notice board And notification app"/>
          <p:cNvSpPr txBox="1"/>
          <p:nvPr>
            <p:ph type="title"/>
          </p:nvPr>
        </p:nvSpPr>
        <p:spPr>
          <a:xfrm>
            <a:off x="406400" y="311150"/>
            <a:ext cx="12192000" cy="1011393"/>
          </a:xfrm>
          <a:prstGeom prst="rect">
            <a:avLst/>
          </a:prstGeom>
        </p:spPr>
        <p:txBody>
          <a:bodyPr/>
          <a:lstStyle>
            <a:lvl1pPr defTabSz="914400">
              <a:lnSpc>
                <a:spcPct val="83000"/>
              </a:lnSpc>
              <a:spcBef>
                <a:spcPts val="0"/>
              </a:spcBef>
              <a:defRPr b="1" spc="-77" sz="4200">
                <a:latin typeface="Century Gothic"/>
                <a:ea typeface="Century Gothic"/>
                <a:cs typeface="Century Gothic"/>
                <a:sym typeface="Century Gothic"/>
              </a:defRPr>
            </a:lvl1pPr>
          </a:lstStyle>
          <a:p>
            <a:pPr/>
            <a:r>
              <a:t>Digital Notice board And notification app</a:t>
            </a:r>
          </a:p>
        </p:txBody>
      </p:sp>
      <p:sp>
        <p:nvSpPr>
          <p:cNvPr id="205" name="PRIMARY ACTORS…"/>
          <p:cNvSpPr txBox="1"/>
          <p:nvPr>
            <p:ph type="body" idx="1"/>
          </p:nvPr>
        </p:nvSpPr>
        <p:spPr>
          <a:xfrm>
            <a:off x="406400" y="2645485"/>
            <a:ext cx="12192000" cy="6014411"/>
          </a:xfrm>
          <a:prstGeom prst="rect">
            <a:avLst/>
          </a:prstGeom>
        </p:spPr>
        <p:txBody>
          <a:bodyPr/>
          <a:lstStyle/>
          <a:p>
            <a:pPr>
              <a:defRPr b="1">
                <a:solidFill>
                  <a:srgbClr val="000000"/>
                </a:solidFill>
                <a:latin typeface="Avenir Next"/>
                <a:ea typeface="Avenir Next"/>
                <a:cs typeface="Avenir Next"/>
                <a:sym typeface="Avenir Next"/>
              </a:defRPr>
            </a:pPr>
            <a:r>
              <a:t>PRIMARY ACTORS</a:t>
            </a:r>
          </a:p>
          <a:p>
            <a:pPr lvl="5" marL="0" indent="1143000">
              <a:buClrTx/>
              <a:buSzTx/>
              <a:buFontTx/>
              <a:buNone/>
              <a:defRPr>
                <a:solidFill>
                  <a:schemeClr val="accent1">
                    <a:hueOff val="104794"/>
                    <a:lumOff val="-8431"/>
                  </a:schemeClr>
                </a:solidFill>
              </a:defRPr>
            </a:pPr>
            <a:r>
              <a:t>-</a:t>
            </a:r>
            <a:r>
              <a:rPr b="1">
                <a:latin typeface="Avenir Next"/>
                <a:ea typeface="Avenir Next"/>
                <a:cs typeface="Avenir Next"/>
                <a:sym typeface="Avenir Next"/>
              </a:rPr>
              <a:t>Teacher</a:t>
            </a:r>
            <a:r>
              <a:t>.     -</a:t>
            </a:r>
            <a:r>
              <a:rPr b="1">
                <a:latin typeface="Avenir Next"/>
                <a:ea typeface="Avenir Next"/>
                <a:cs typeface="Avenir Next"/>
                <a:sym typeface="Avenir Next"/>
              </a:rPr>
              <a:t>OfficeStaff</a:t>
            </a:r>
            <a:r>
              <a:t>.     -</a:t>
            </a:r>
            <a:r>
              <a:rPr b="1">
                <a:latin typeface="Avenir Next"/>
                <a:ea typeface="Avenir Next"/>
                <a:cs typeface="Avenir Next"/>
                <a:sym typeface="Avenir Next"/>
              </a:rPr>
              <a:t>Admin</a:t>
            </a:r>
            <a:r>
              <a:t>.     -</a:t>
            </a:r>
            <a:r>
              <a:rPr b="1">
                <a:latin typeface="Avenir Next"/>
                <a:ea typeface="Avenir Next"/>
                <a:cs typeface="Avenir Next"/>
                <a:sym typeface="Avenir Next"/>
              </a:rPr>
              <a:t>Student</a:t>
            </a:r>
            <a:r>
              <a:t>.</a:t>
            </a:r>
          </a:p>
          <a:p>
            <a:pPr>
              <a:buChar char="‣"/>
              <a:defRPr b="1">
                <a:solidFill>
                  <a:srgbClr val="222222"/>
                </a:solidFill>
                <a:latin typeface="Avenir Next"/>
                <a:ea typeface="Avenir Next"/>
                <a:cs typeface="Avenir Next"/>
                <a:sym typeface="Avenir Next"/>
              </a:defRPr>
            </a:pPr>
            <a:r>
              <a:t>PRE-CONDITIONS</a:t>
            </a:r>
          </a:p>
          <a:p>
            <a:pPr lvl="5" marL="0" indent="1143000">
              <a:buClrTx/>
              <a:buSzTx/>
              <a:buFontTx/>
              <a:buNone/>
              <a:defRPr>
                <a:solidFill>
                  <a:schemeClr val="accent1"/>
                </a:solidFill>
              </a:defRPr>
            </a:pPr>
            <a:r>
              <a:t>-</a:t>
            </a:r>
            <a:r>
              <a:rPr>
                <a:solidFill>
                  <a:schemeClr val="accent1">
                    <a:hueOff val="104794"/>
                    <a:lumOff val="-8431"/>
                  </a:schemeClr>
                </a:solidFill>
              </a:rPr>
              <a:t>The server is up and running.</a:t>
            </a:r>
            <a:endParaRPr>
              <a:solidFill>
                <a:schemeClr val="accent1">
                  <a:hueOff val="104794"/>
                  <a:lumOff val="-8431"/>
                </a:schemeClr>
              </a:solidFill>
            </a:endParaRPr>
          </a:p>
          <a:p>
            <a:pPr lvl="5" marL="0" indent="1143000">
              <a:buClrTx/>
              <a:buSzTx/>
              <a:buFontTx/>
              <a:buNone/>
              <a:defRPr>
                <a:solidFill>
                  <a:schemeClr val="accent1">
                    <a:hueOff val="104794"/>
                    <a:lumOff val="-8431"/>
                  </a:schemeClr>
                </a:solidFill>
              </a:defRPr>
            </a:pPr>
            <a:r>
              <a:t>-There exists an active connection between the server and the digital notice boards and the notification app and website.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BASIC FLOW OF EVENTS."/>
          <p:cNvSpPr txBox="1"/>
          <p:nvPr>
            <p:ph type="title"/>
          </p:nvPr>
        </p:nvSpPr>
        <p:spPr>
          <a:xfrm>
            <a:off x="158004" y="179646"/>
            <a:ext cx="12192001" cy="723901"/>
          </a:xfrm>
          <a:prstGeom prst="rect">
            <a:avLst/>
          </a:prstGeom>
        </p:spPr>
        <p:txBody>
          <a:bodyPr/>
          <a:lstStyle>
            <a:lvl1pPr defTabSz="467359">
              <a:spcBef>
                <a:spcPts val="2200"/>
              </a:spcBef>
              <a:defRPr sz="4800"/>
            </a:lvl1pPr>
          </a:lstStyle>
          <a:p>
            <a:pPr/>
            <a:r>
              <a:t>BASIC FLOW OF EVENTS.</a:t>
            </a:r>
          </a:p>
        </p:txBody>
      </p:sp>
      <p:sp>
        <p:nvSpPr>
          <p:cNvPr id="208" name="The authorised personnel, may it be a teacher or an office staff, registers on the website and logs in using the username and password.…"/>
          <p:cNvSpPr txBox="1"/>
          <p:nvPr/>
        </p:nvSpPr>
        <p:spPr>
          <a:xfrm>
            <a:off x="291853" y="944433"/>
            <a:ext cx="11427512" cy="871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8470" indent="-388470">
              <a:buSzPct val="100000"/>
              <a:buAutoNum type="arabicPeriod" startAt="1"/>
              <a:defRPr sz="2500">
                <a:solidFill>
                  <a:srgbClr val="222222"/>
                </a:solidFill>
              </a:defRPr>
            </a:pPr>
            <a:r>
              <a:t>The authorised personnel, may it be a teacher or an office staff, registers on the website and logs in using the username and password.</a:t>
            </a:r>
          </a:p>
          <a:p>
            <a:pPr marL="388470" indent="-388470">
              <a:buSzPct val="100000"/>
              <a:buAutoNum type="arabicPeriod" startAt="1"/>
              <a:defRPr sz="2500">
                <a:solidFill>
                  <a:srgbClr val="222222"/>
                </a:solidFill>
              </a:defRPr>
            </a:pPr>
            <a:r>
              <a:t>Then, a notice is created in the webpage which is directly loaded into the server and then to the respective digital noticeboards in the classrooms.</a:t>
            </a:r>
          </a:p>
          <a:p>
            <a:pPr marL="388470" indent="-388470">
              <a:buSzPct val="100000"/>
              <a:buAutoNum type="arabicPeriod" startAt="1"/>
              <a:defRPr sz="2500">
                <a:solidFill>
                  <a:srgbClr val="222222"/>
                </a:solidFill>
              </a:defRPr>
            </a:pPr>
            <a:r>
              <a:t>It is also sent to the notification app installed in the students’ mobile, which notifies the student about the new notice being created.</a:t>
            </a:r>
          </a:p>
          <a:p>
            <a:pPr marL="388470" indent="-388470">
              <a:buSzPct val="100000"/>
              <a:buAutoNum type="arabicPeriod" startAt="1"/>
              <a:defRPr sz="2500">
                <a:solidFill>
                  <a:srgbClr val="222222"/>
                </a:solidFill>
              </a:defRPr>
            </a:pPr>
            <a:r>
              <a:t> The student can send a feedback if necessary which will be displayed in the website for the authorised people to see.</a:t>
            </a:r>
          </a:p>
          <a:p>
            <a:pPr marL="388470" indent="-388470">
              <a:buSzPct val="100000"/>
              <a:buAutoNum type="arabicPeriod" startAt="1"/>
              <a:defRPr sz="2500">
                <a:solidFill>
                  <a:srgbClr val="222222"/>
                </a:solidFill>
              </a:defRPr>
            </a:pPr>
            <a:r>
              <a:t>These notices can also further be modified accordingly or removed if necessary.</a:t>
            </a:r>
          </a:p>
          <a:p>
            <a:pPr marL="388470" indent="-388470">
              <a:buSzPct val="100000"/>
              <a:buAutoNum type="arabicPeriod" startAt="1"/>
              <a:defRPr sz="2500">
                <a:solidFill>
                  <a:srgbClr val="222222"/>
                </a:solidFill>
              </a:defRPr>
            </a:pPr>
            <a:r>
              <a:t>Deadlines can also be set for the notices, nearing which, an indication will be shown in the notice board and also in the app.</a:t>
            </a:r>
          </a:p>
          <a:p>
            <a:pPr marL="388470" indent="-388470">
              <a:buSzPct val="100000"/>
              <a:buAutoNum type="arabicPeriod" startAt="1"/>
              <a:defRPr sz="2500">
                <a:solidFill>
                  <a:srgbClr val="222222"/>
                </a:solidFill>
              </a:defRPr>
            </a:pPr>
            <a:r>
              <a:t>A notice is automatically removed once the deadline is crossed.</a:t>
            </a:r>
          </a:p>
          <a:p>
            <a:pPr marL="388470" indent="-388470">
              <a:buSzPct val="100000"/>
              <a:buAutoNum type="arabicPeriod" startAt="1"/>
              <a:defRPr sz="2500">
                <a:solidFill>
                  <a:srgbClr val="222222"/>
                </a:solidFill>
              </a:defRPr>
            </a:pPr>
            <a:r>
              <a:t>The database admin monitors the servers for any errors if any and provides the required maintenance.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1. Login"/>
          <p:cNvSpPr txBox="1"/>
          <p:nvPr>
            <p:ph type="title"/>
          </p:nvPr>
        </p:nvSpPr>
        <p:spPr>
          <a:prstGeom prst="rect">
            <a:avLst/>
          </a:prstGeom>
        </p:spPr>
        <p:txBody>
          <a:bodyPr/>
          <a:lstStyle>
            <a:lvl1pPr defTabSz="467359">
              <a:spcBef>
                <a:spcPts val="2200"/>
              </a:spcBef>
              <a:defRPr sz="4800"/>
            </a:lvl1pPr>
          </a:lstStyle>
          <a:p>
            <a:pPr/>
            <a:r>
              <a:t>1. Login</a:t>
            </a:r>
          </a:p>
        </p:txBody>
      </p:sp>
      <p:sp>
        <p:nvSpPr>
          <p:cNvPr id="211" name="During LOGIN,  the Teachers or Office staff can log into the webpage using their respective usernames and passwords, so that only the authorised personnels can have the permission to create notices.…"/>
          <p:cNvSpPr txBox="1"/>
          <p:nvPr>
            <p:ph type="body" idx="1"/>
          </p:nvPr>
        </p:nvSpPr>
        <p:spPr>
          <a:xfrm>
            <a:off x="406400" y="3397620"/>
            <a:ext cx="12192000" cy="4812559"/>
          </a:xfrm>
          <a:prstGeom prst="rect">
            <a:avLst/>
          </a:prstGeom>
        </p:spPr>
        <p:txBody>
          <a:bodyPr/>
          <a:lstStyle/>
          <a:p>
            <a:pPr>
              <a:defRPr>
                <a:solidFill>
                  <a:srgbClr val="FFFFFF"/>
                </a:solidFill>
              </a:defRPr>
            </a:pPr>
            <a:r>
              <a:t>During LOGIN,  the Teachers or Office staff can log into the webpage using their respective usernames and passwords, so that only the authorised personnels can have the permission to create notices.</a:t>
            </a:r>
          </a:p>
          <a:p>
            <a:pPr>
              <a:defRPr>
                <a:solidFill>
                  <a:srgbClr val="FFFFFF"/>
                </a:solidFill>
              </a:defRPr>
            </a:pPr>
            <a:r>
              <a:t>The students also need to login to the app as, only the students of the respective classes need to get notices for that class.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2. CREATE NOTICE"/>
          <p:cNvSpPr txBox="1"/>
          <p:nvPr>
            <p:ph type="title"/>
          </p:nvPr>
        </p:nvSpPr>
        <p:spPr>
          <a:prstGeom prst="rect">
            <a:avLst/>
          </a:prstGeom>
        </p:spPr>
        <p:txBody>
          <a:bodyPr/>
          <a:lstStyle>
            <a:lvl1pPr defTabSz="467359">
              <a:spcBef>
                <a:spcPts val="2200"/>
              </a:spcBef>
              <a:defRPr sz="4800"/>
            </a:lvl1pPr>
          </a:lstStyle>
          <a:p>
            <a:pPr/>
            <a:r>
              <a:t>2. CREATE NOTICE</a:t>
            </a:r>
          </a:p>
        </p:txBody>
      </p:sp>
      <p:sp>
        <p:nvSpPr>
          <p:cNvPr id="214" name="Notices can only be created by the authorised personnels.…"/>
          <p:cNvSpPr txBox="1"/>
          <p:nvPr>
            <p:ph type="body" idx="1"/>
          </p:nvPr>
        </p:nvSpPr>
        <p:spPr>
          <a:xfrm>
            <a:off x="300526" y="3999249"/>
            <a:ext cx="12192001" cy="4894006"/>
          </a:xfrm>
          <a:prstGeom prst="rect">
            <a:avLst/>
          </a:prstGeom>
        </p:spPr>
        <p:txBody>
          <a:bodyPr/>
          <a:lstStyle/>
          <a:p>
            <a:pPr>
              <a:defRPr>
                <a:solidFill>
                  <a:srgbClr val="FFFFFF"/>
                </a:solidFill>
              </a:defRPr>
            </a:pPr>
            <a:r>
              <a:t>Notices can only be created by the authorised personnels.</a:t>
            </a:r>
          </a:p>
          <a:p>
            <a:pPr>
              <a:defRPr>
                <a:solidFill>
                  <a:srgbClr val="FFFFFF"/>
                </a:solidFill>
              </a:defRPr>
            </a:pPr>
            <a:r>
              <a:t>While creating notices, personalised notices can be made which are meant for particular classes only.</a:t>
            </a:r>
          </a:p>
          <a:p>
            <a:pPr>
              <a:defRPr>
                <a:solidFill>
                  <a:srgbClr val="FFFFFF"/>
                </a:solidFill>
              </a:defRPr>
            </a:pPr>
            <a:r>
              <a:t>It must also be noted that notices should not be created by people other than the authorised people, else it cam be misused.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3. Modify notices"/>
          <p:cNvSpPr txBox="1"/>
          <p:nvPr>
            <p:ph type="title"/>
          </p:nvPr>
        </p:nvSpPr>
        <p:spPr>
          <a:prstGeom prst="rect">
            <a:avLst/>
          </a:prstGeom>
        </p:spPr>
        <p:txBody>
          <a:bodyPr/>
          <a:lstStyle>
            <a:lvl1pPr defTabSz="467359">
              <a:spcBef>
                <a:spcPts val="2200"/>
              </a:spcBef>
              <a:defRPr sz="4800"/>
            </a:lvl1pPr>
          </a:lstStyle>
          <a:p>
            <a:pPr/>
            <a:r>
              <a:t>3. Modify notices</a:t>
            </a:r>
          </a:p>
        </p:txBody>
      </p:sp>
      <p:sp>
        <p:nvSpPr>
          <p:cNvPr id="217" name="Notices which need to be edited after being created can be manipulated accordingly if necessary by the teachers or the office staffs.…"/>
          <p:cNvSpPr txBox="1"/>
          <p:nvPr>
            <p:ph type="body" idx="1"/>
          </p:nvPr>
        </p:nvSpPr>
        <p:spPr>
          <a:xfrm>
            <a:off x="406400" y="3868285"/>
            <a:ext cx="12192000" cy="4501322"/>
          </a:xfrm>
          <a:prstGeom prst="rect">
            <a:avLst/>
          </a:prstGeom>
        </p:spPr>
        <p:txBody>
          <a:bodyPr/>
          <a:lstStyle/>
          <a:p>
            <a:pPr>
              <a:defRPr>
                <a:solidFill>
                  <a:srgbClr val="FFFFFF"/>
                </a:solidFill>
              </a:defRPr>
            </a:pPr>
            <a:r>
              <a:t>Notices which need to be edited after being created can be manipulated accordingly if necessary by the teachers or the office staffs.</a:t>
            </a:r>
          </a:p>
          <a:p>
            <a:pPr>
              <a:defRPr>
                <a:solidFill>
                  <a:srgbClr val="FFFFFF"/>
                </a:solidFill>
              </a:defRPr>
            </a:pPr>
            <a:r>
              <a:t>It enables the authorised people to modify the notices as per requirement. Eg. If there is a postponement of date.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The problem"/>
          <p:cNvSpPr txBox="1"/>
          <p:nvPr>
            <p:ph type="title"/>
          </p:nvPr>
        </p:nvSpPr>
        <p:spPr>
          <a:xfrm>
            <a:off x="406400" y="962098"/>
            <a:ext cx="12192000" cy="1307463"/>
          </a:xfrm>
          <a:prstGeom prst="rect">
            <a:avLst/>
          </a:prstGeom>
        </p:spPr>
        <p:txBody>
          <a:bodyPr/>
          <a:lstStyle>
            <a:lvl1pPr>
              <a:defRPr sz="6600"/>
            </a:lvl1pPr>
          </a:lstStyle>
          <a:p>
            <a:pPr/>
            <a:r>
              <a:t>The problem</a:t>
            </a:r>
          </a:p>
        </p:txBody>
      </p:sp>
      <p:sp>
        <p:nvSpPr>
          <p:cNvPr id="166" name="Delay in receiving notices and examination schedules from offices.…"/>
          <p:cNvSpPr txBox="1"/>
          <p:nvPr>
            <p:ph type="body" idx="1"/>
          </p:nvPr>
        </p:nvSpPr>
        <p:spPr>
          <a:xfrm>
            <a:off x="406400" y="3425245"/>
            <a:ext cx="12192000" cy="4757310"/>
          </a:xfrm>
          <a:prstGeom prst="rect">
            <a:avLst/>
          </a:prstGeom>
        </p:spPr>
        <p:txBody>
          <a:bodyPr/>
          <a:lstStyle/>
          <a:p>
            <a:pPr defTabSz="914400">
              <a:spcBef>
                <a:spcPts val="900"/>
              </a:spcBef>
              <a:buChar char="‣"/>
              <a:defRPr>
                <a:solidFill>
                  <a:srgbClr val="FFFFFF"/>
                </a:solidFill>
                <a:latin typeface="Century Gothic"/>
                <a:ea typeface="Century Gothic"/>
                <a:cs typeface="Century Gothic"/>
                <a:sym typeface="Century Gothic"/>
              </a:defRPr>
            </a:pPr>
            <a:r>
              <a:t>Delay in receiving notices and examination schedules from offices. </a:t>
            </a:r>
          </a:p>
          <a:p>
            <a:pPr defTabSz="914400">
              <a:spcBef>
                <a:spcPts val="900"/>
              </a:spcBef>
              <a:buChar char="‣"/>
              <a:defRPr>
                <a:solidFill>
                  <a:srgbClr val="FFFFFF"/>
                </a:solidFill>
                <a:latin typeface="Century Gothic"/>
                <a:ea typeface="Century Gothic"/>
                <a:cs typeface="Century Gothic"/>
                <a:sym typeface="Century Gothic"/>
              </a:defRPr>
            </a:pPr>
            <a:r>
              <a:t>Missing important notices and deadlines of assignments. </a:t>
            </a:r>
          </a:p>
          <a:p>
            <a:pPr defTabSz="914400">
              <a:spcBef>
                <a:spcPts val="900"/>
              </a:spcBef>
              <a:buChar char="‣"/>
              <a:defRPr>
                <a:solidFill>
                  <a:srgbClr val="FFFFFF"/>
                </a:solidFill>
                <a:latin typeface="Century Gothic"/>
                <a:ea typeface="Century Gothic"/>
                <a:cs typeface="Century Gothic"/>
                <a:sym typeface="Century Gothic"/>
              </a:defRPr>
            </a:pPr>
            <a:r>
              <a:t>Misplacing notices. </a:t>
            </a:r>
          </a:p>
          <a:p>
            <a:pPr defTabSz="914400">
              <a:spcBef>
                <a:spcPts val="900"/>
              </a:spcBef>
              <a:buChar char="‣"/>
              <a:defRPr>
                <a:solidFill>
                  <a:srgbClr val="FFFFFF"/>
                </a:solidFill>
                <a:latin typeface="Century Gothic"/>
                <a:ea typeface="Century Gothic"/>
                <a:cs typeface="Century Gothic"/>
                <a:sym typeface="Century Gothic"/>
              </a:defRPr>
            </a:pPr>
            <a:r>
              <a:t>Wastage of paper for printing notices.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4. Delete notices"/>
          <p:cNvSpPr txBox="1"/>
          <p:nvPr>
            <p:ph type="title"/>
          </p:nvPr>
        </p:nvSpPr>
        <p:spPr>
          <a:prstGeom prst="rect">
            <a:avLst/>
          </a:prstGeom>
        </p:spPr>
        <p:txBody>
          <a:bodyPr/>
          <a:lstStyle>
            <a:lvl1pPr defTabSz="467359">
              <a:spcBef>
                <a:spcPts val="2200"/>
              </a:spcBef>
              <a:defRPr sz="4800"/>
            </a:lvl1pPr>
          </a:lstStyle>
          <a:p>
            <a:pPr/>
            <a:r>
              <a:t>4. Delete notices</a:t>
            </a:r>
          </a:p>
        </p:txBody>
      </p:sp>
      <p:sp>
        <p:nvSpPr>
          <p:cNvPr id="220" name="Notices that are not required any longer can be deleted.…"/>
          <p:cNvSpPr txBox="1"/>
          <p:nvPr>
            <p:ph type="body" idx="1"/>
          </p:nvPr>
        </p:nvSpPr>
        <p:spPr>
          <a:xfrm>
            <a:off x="406400" y="3955954"/>
            <a:ext cx="12192000" cy="4384202"/>
          </a:xfrm>
          <a:prstGeom prst="rect">
            <a:avLst/>
          </a:prstGeom>
        </p:spPr>
        <p:txBody>
          <a:bodyPr/>
          <a:lstStyle/>
          <a:p>
            <a:pPr>
              <a:defRPr>
                <a:solidFill>
                  <a:srgbClr val="FFFFFF"/>
                </a:solidFill>
              </a:defRPr>
            </a:pPr>
            <a:r>
              <a:t>Notices that are not required any longer can be deleted.</a:t>
            </a:r>
          </a:p>
          <a:p>
            <a:pPr>
              <a:defRPr>
                <a:solidFill>
                  <a:srgbClr val="FFFFFF"/>
                </a:solidFill>
              </a:defRPr>
            </a:pPr>
            <a:r>
              <a:t>Notices that were unknowingly displayed, or containing wrong information can be deleted as per required by the authorised people.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5. View notice"/>
          <p:cNvSpPr txBox="1"/>
          <p:nvPr>
            <p:ph type="title"/>
          </p:nvPr>
        </p:nvSpPr>
        <p:spPr>
          <a:prstGeom prst="rect">
            <a:avLst/>
          </a:prstGeom>
        </p:spPr>
        <p:txBody>
          <a:bodyPr/>
          <a:lstStyle>
            <a:lvl1pPr defTabSz="467359">
              <a:spcBef>
                <a:spcPts val="2200"/>
              </a:spcBef>
              <a:defRPr sz="4800"/>
            </a:lvl1pPr>
          </a:lstStyle>
          <a:p>
            <a:pPr/>
            <a:r>
              <a:t>5. View notice</a:t>
            </a:r>
          </a:p>
        </p:txBody>
      </p:sp>
      <p:sp>
        <p:nvSpPr>
          <p:cNvPr id="223" name="A student can view the notices created by the teachers and office staffs in the digital notice boards placed inside the classes.…"/>
          <p:cNvSpPr txBox="1"/>
          <p:nvPr>
            <p:ph type="body" idx="1"/>
          </p:nvPr>
        </p:nvSpPr>
        <p:spPr>
          <a:xfrm>
            <a:off x="406400" y="3722170"/>
            <a:ext cx="12192000" cy="4588763"/>
          </a:xfrm>
          <a:prstGeom prst="rect">
            <a:avLst/>
          </a:prstGeom>
        </p:spPr>
        <p:txBody>
          <a:bodyPr/>
          <a:lstStyle/>
          <a:p>
            <a:pPr>
              <a:defRPr>
                <a:solidFill>
                  <a:srgbClr val="FFFFFF"/>
                </a:solidFill>
              </a:defRPr>
            </a:pPr>
            <a:r>
              <a:t>A student can view the notices created by the teachers and office staffs in the digital notice boards placed inside the classes.</a:t>
            </a:r>
          </a:p>
          <a:p>
            <a:pPr>
              <a:defRPr>
                <a:solidFill>
                  <a:srgbClr val="FFFFFF"/>
                </a:solidFill>
              </a:defRPr>
            </a:pPr>
            <a:r>
              <a:t>They can also view the notices through their respective notification apps even if they are not inside the college campus.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6. Send feedback"/>
          <p:cNvSpPr txBox="1"/>
          <p:nvPr>
            <p:ph type="title"/>
          </p:nvPr>
        </p:nvSpPr>
        <p:spPr>
          <a:prstGeom prst="rect">
            <a:avLst/>
          </a:prstGeom>
        </p:spPr>
        <p:txBody>
          <a:bodyPr/>
          <a:lstStyle>
            <a:lvl1pPr defTabSz="467359">
              <a:spcBef>
                <a:spcPts val="2200"/>
              </a:spcBef>
              <a:defRPr sz="4800"/>
            </a:lvl1pPr>
          </a:lstStyle>
          <a:p>
            <a:pPr/>
            <a:r>
              <a:t>6. Send feedback</a:t>
            </a:r>
          </a:p>
        </p:txBody>
      </p:sp>
      <p:sp>
        <p:nvSpPr>
          <p:cNvPr id="226" name="The students can send their feedbacks or queries about a particular notice to the respective creators."/>
          <p:cNvSpPr txBox="1"/>
          <p:nvPr>
            <p:ph type="body" idx="1"/>
          </p:nvPr>
        </p:nvSpPr>
        <p:spPr>
          <a:xfrm>
            <a:off x="406400" y="3692947"/>
            <a:ext cx="12192000" cy="4487281"/>
          </a:xfrm>
          <a:prstGeom prst="rect">
            <a:avLst/>
          </a:prstGeom>
        </p:spPr>
        <p:txBody>
          <a:bodyPr/>
          <a:lstStyle>
            <a:lvl1pPr>
              <a:defRPr>
                <a:solidFill>
                  <a:srgbClr val="FFFFFF"/>
                </a:solidFill>
              </a:defRPr>
            </a:lvl1pPr>
          </a:lstStyle>
          <a:p>
            <a:pPr/>
            <a:r>
              <a:t>The students can send their feedbacks or queries about a particular notice to the respective creators.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7. Manage database"/>
          <p:cNvSpPr txBox="1"/>
          <p:nvPr>
            <p:ph type="title"/>
          </p:nvPr>
        </p:nvSpPr>
        <p:spPr>
          <a:prstGeom prst="rect">
            <a:avLst/>
          </a:prstGeom>
        </p:spPr>
        <p:txBody>
          <a:bodyPr/>
          <a:lstStyle>
            <a:lvl1pPr defTabSz="467359">
              <a:spcBef>
                <a:spcPts val="2200"/>
              </a:spcBef>
              <a:defRPr sz="4800"/>
            </a:lvl1pPr>
          </a:lstStyle>
          <a:p>
            <a:pPr/>
            <a:r>
              <a:t>7. Manage database</a:t>
            </a:r>
          </a:p>
        </p:txBody>
      </p:sp>
      <p:sp>
        <p:nvSpPr>
          <p:cNvPr id="229" name="Database containing the notices stored in the servers need to be constantly monitored and maintained if necessary.…"/>
          <p:cNvSpPr txBox="1"/>
          <p:nvPr>
            <p:ph type="body" idx="1"/>
          </p:nvPr>
        </p:nvSpPr>
        <p:spPr>
          <a:xfrm>
            <a:off x="406400" y="3839062"/>
            <a:ext cx="12192000" cy="4646124"/>
          </a:xfrm>
          <a:prstGeom prst="rect">
            <a:avLst/>
          </a:prstGeom>
        </p:spPr>
        <p:txBody>
          <a:bodyPr/>
          <a:lstStyle/>
          <a:p>
            <a:pPr>
              <a:defRPr>
                <a:solidFill>
                  <a:srgbClr val="FFFFFF"/>
                </a:solidFill>
              </a:defRPr>
            </a:pPr>
            <a:r>
              <a:t>Database containing the notices stored in the servers need to be constantly monitored and maintained if necessary.</a:t>
            </a:r>
          </a:p>
          <a:p>
            <a:pPr>
              <a:defRPr>
                <a:solidFill>
                  <a:srgbClr val="FFFFFF"/>
                </a:solidFill>
              </a:defRPr>
            </a:pPr>
            <a:r>
              <a:t>This is done by the database admin.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CREEN FORMATS.…"/>
          <p:cNvSpPr txBox="1"/>
          <p:nvPr>
            <p:ph type="title"/>
          </p:nvPr>
        </p:nvSpPr>
        <p:spPr>
          <a:xfrm>
            <a:off x="406400" y="3635404"/>
            <a:ext cx="12192000" cy="2705101"/>
          </a:xfrm>
          <a:prstGeom prst="rect">
            <a:avLst/>
          </a:prstGeom>
        </p:spPr>
        <p:txBody>
          <a:bodyPr/>
          <a:lstStyle/>
          <a:p>
            <a:pPr defTabSz="350520">
              <a:defRPr sz="10200"/>
            </a:pPr>
            <a:r>
              <a:t>SCREEN FORMATS.</a:t>
            </a:r>
          </a:p>
          <a:p>
            <a:pPr defTabSz="350520">
              <a:defRPr sz="10200"/>
            </a:pPr>
            <a:r>
              <a:t>(NOTIFICATION APP-NOTIFIED)</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pic>
        <p:nvPicPr>
          <p:cNvPr id="233" name="splash screen.png" descr="splash screen.png"/>
          <p:cNvPicPr>
            <a:picLocks noChangeAspect="1"/>
          </p:cNvPicPr>
          <p:nvPr/>
        </p:nvPicPr>
        <p:blipFill>
          <a:blip r:embed="rId2">
            <a:extLst/>
          </a:blip>
          <a:stretch>
            <a:fillRect/>
          </a:stretch>
        </p:blipFill>
        <p:spPr>
          <a:xfrm>
            <a:off x="1910504" y="0"/>
            <a:ext cx="5486401" cy="9753601"/>
          </a:xfrm>
          <a:prstGeom prst="rect">
            <a:avLst/>
          </a:prstGeom>
          <a:ln w="12700">
            <a:miter lim="400000"/>
          </a:ln>
        </p:spPr>
      </p:pic>
      <p:sp>
        <p:nvSpPr>
          <p:cNvPr id="234" name="Splash Screen"/>
          <p:cNvSpPr txBox="1"/>
          <p:nvPr/>
        </p:nvSpPr>
        <p:spPr>
          <a:xfrm>
            <a:off x="8720175" y="4565649"/>
            <a:ext cx="26788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chemeClr val="accent1"/>
                </a:solidFill>
                <a:latin typeface="Avenir Next"/>
                <a:ea typeface="Avenir Next"/>
                <a:cs typeface="Avenir Next"/>
                <a:sym typeface="Avenir Next"/>
              </a:defRPr>
            </a:lvl1pPr>
          </a:lstStyle>
          <a:p>
            <a:pPr/>
            <a:r>
              <a:t>Splash Screen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pic>
        <p:nvPicPr>
          <p:cNvPr id="236" name="login.png" descr="login.png"/>
          <p:cNvPicPr>
            <a:picLocks noChangeAspect="1"/>
          </p:cNvPicPr>
          <p:nvPr/>
        </p:nvPicPr>
        <p:blipFill>
          <a:blip r:embed="rId2">
            <a:extLst/>
          </a:blip>
          <a:stretch>
            <a:fillRect/>
          </a:stretch>
        </p:blipFill>
        <p:spPr>
          <a:xfrm>
            <a:off x="1912330" y="-1"/>
            <a:ext cx="5486401" cy="9753601"/>
          </a:xfrm>
          <a:prstGeom prst="rect">
            <a:avLst/>
          </a:prstGeom>
          <a:ln w="12700">
            <a:miter lim="400000"/>
          </a:ln>
        </p:spPr>
      </p:pic>
      <p:sp>
        <p:nvSpPr>
          <p:cNvPr id="237" name="Login Screen"/>
          <p:cNvSpPr txBox="1"/>
          <p:nvPr/>
        </p:nvSpPr>
        <p:spPr>
          <a:xfrm>
            <a:off x="8968570" y="4565649"/>
            <a:ext cx="24917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chemeClr val="accent1"/>
                </a:solidFill>
                <a:latin typeface="Avenir Next"/>
                <a:ea typeface="Avenir Next"/>
                <a:cs typeface="Avenir Next"/>
                <a:sym typeface="Avenir Next"/>
              </a:defRPr>
            </a:lvl1pPr>
          </a:lstStyle>
          <a:p>
            <a:pPr/>
            <a:r>
              <a:t>Login Screen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239" name="Menu List Screen"/>
          <p:cNvSpPr txBox="1"/>
          <p:nvPr/>
        </p:nvSpPr>
        <p:spPr>
          <a:xfrm>
            <a:off x="8778620" y="4565649"/>
            <a:ext cx="324878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chemeClr val="accent1"/>
                </a:solidFill>
                <a:latin typeface="Avenir Next"/>
                <a:ea typeface="Avenir Next"/>
                <a:cs typeface="Avenir Next"/>
                <a:sym typeface="Avenir Next"/>
              </a:defRPr>
            </a:lvl1pPr>
          </a:lstStyle>
          <a:p>
            <a:pPr/>
            <a:r>
              <a:t>Menu List Screen</a:t>
            </a:r>
          </a:p>
        </p:txBody>
      </p:sp>
      <p:pic>
        <p:nvPicPr>
          <p:cNvPr id="240" name="menu list.png" descr="menu list.png"/>
          <p:cNvPicPr>
            <a:picLocks noChangeAspect="1"/>
          </p:cNvPicPr>
          <p:nvPr/>
        </p:nvPicPr>
        <p:blipFill>
          <a:blip r:embed="rId2">
            <a:extLst/>
          </a:blip>
          <a:stretch>
            <a:fillRect/>
          </a:stretch>
        </p:blipFill>
        <p:spPr>
          <a:xfrm>
            <a:off x="1903540" y="-1"/>
            <a:ext cx="5486401" cy="97536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242" name="Class Notices Screen"/>
          <p:cNvSpPr txBox="1"/>
          <p:nvPr/>
        </p:nvSpPr>
        <p:spPr>
          <a:xfrm>
            <a:off x="8311053" y="4565649"/>
            <a:ext cx="39033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chemeClr val="accent1"/>
                </a:solidFill>
                <a:latin typeface="Avenir Next"/>
                <a:ea typeface="Avenir Next"/>
                <a:cs typeface="Avenir Next"/>
                <a:sym typeface="Avenir Next"/>
              </a:defRPr>
            </a:lvl1pPr>
          </a:lstStyle>
          <a:p>
            <a:pPr/>
            <a:r>
              <a:t>Class Notices Screen</a:t>
            </a:r>
          </a:p>
        </p:txBody>
      </p:sp>
      <p:pic>
        <p:nvPicPr>
          <p:cNvPr id="243" name="class not.png" descr="class not.png"/>
          <p:cNvPicPr>
            <a:picLocks noChangeAspect="1"/>
          </p:cNvPicPr>
          <p:nvPr/>
        </p:nvPicPr>
        <p:blipFill>
          <a:blip r:embed="rId2">
            <a:extLst/>
          </a:blip>
          <a:stretch>
            <a:fillRect/>
          </a:stretch>
        </p:blipFill>
        <p:spPr>
          <a:xfrm>
            <a:off x="1909305" y="0"/>
            <a:ext cx="5486401" cy="97536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245" name="College Notices Screen"/>
          <p:cNvSpPr txBox="1"/>
          <p:nvPr/>
        </p:nvSpPr>
        <p:spPr>
          <a:xfrm>
            <a:off x="8164938" y="4565649"/>
            <a:ext cx="438264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chemeClr val="accent1"/>
                </a:solidFill>
                <a:latin typeface="Avenir Next"/>
                <a:ea typeface="Avenir Next"/>
                <a:cs typeface="Avenir Next"/>
                <a:sym typeface="Avenir Next"/>
              </a:defRPr>
            </a:lvl1pPr>
          </a:lstStyle>
          <a:p>
            <a:pPr/>
            <a:r>
              <a:t>College Notices Screen</a:t>
            </a:r>
          </a:p>
        </p:txBody>
      </p:sp>
      <p:pic>
        <p:nvPicPr>
          <p:cNvPr id="246" name="college not.png" descr="college not.png"/>
          <p:cNvPicPr>
            <a:picLocks noChangeAspect="1"/>
          </p:cNvPicPr>
          <p:nvPr/>
        </p:nvPicPr>
        <p:blipFill>
          <a:blip r:embed="rId2">
            <a:extLst/>
          </a:blip>
          <a:stretch>
            <a:fillRect/>
          </a:stretch>
        </p:blipFill>
        <p:spPr>
          <a:xfrm>
            <a:off x="1890071" y="0"/>
            <a:ext cx="5486401" cy="97536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The solution"/>
          <p:cNvSpPr txBox="1"/>
          <p:nvPr>
            <p:ph type="title"/>
          </p:nvPr>
        </p:nvSpPr>
        <p:spPr>
          <a:xfrm>
            <a:off x="406400" y="482469"/>
            <a:ext cx="12192000" cy="1091391"/>
          </a:xfrm>
          <a:prstGeom prst="rect">
            <a:avLst/>
          </a:prstGeom>
        </p:spPr>
        <p:txBody>
          <a:bodyPr/>
          <a:lstStyle>
            <a:lvl1pPr>
              <a:defRPr sz="6600"/>
            </a:lvl1pPr>
          </a:lstStyle>
          <a:p>
            <a:pPr/>
            <a:r>
              <a:t>The solution</a:t>
            </a:r>
          </a:p>
        </p:txBody>
      </p:sp>
      <p:sp>
        <p:nvSpPr>
          <p:cNvPr id="169" name="Digital Notice board And notification app…"/>
          <p:cNvSpPr txBox="1"/>
          <p:nvPr>
            <p:ph type="body" idx="1"/>
          </p:nvPr>
        </p:nvSpPr>
        <p:spPr>
          <a:xfrm>
            <a:off x="406400" y="2411018"/>
            <a:ext cx="12192000" cy="6785764"/>
          </a:xfrm>
          <a:prstGeom prst="rect">
            <a:avLst/>
          </a:prstGeom>
        </p:spPr>
        <p:txBody>
          <a:bodyPr/>
          <a:lstStyle/>
          <a:p>
            <a:pPr marL="0" indent="0" algn="ctr" defTabSz="914400">
              <a:lnSpc>
                <a:spcPct val="83000"/>
              </a:lnSpc>
              <a:spcBef>
                <a:spcPts val="0"/>
              </a:spcBef>
              <a:buClrTx/>
              <a:buSzTx/>
              <a:buFontTx/>
              <a:buNone/>
              <a:defRPr b="1" cap="all" spc="-100" sz="5400">
                <a:solidFill>
                  <a:schemeClr val="accent4">
                    <a:hueOff val="414058"/>
                    <a:satOff val="2144"/>
                    <a:lumOff val="10379"/>
                  </a:schemeClr>
                </a:solidFill>
                <a:latin typeface="Century Gothic"/>
                <a:ea typeface="Century Gothic"/>
                <a:cs typeface="Century Gothic"/>
                <a:sym typeface="Century Gothic"/>
              </a:defRPr>
            </a:pPr>
            <a:r>
              <a:t>Digital Notice board And notification app</a:t>
            </a:r>
          </a:p>
          <a:p>
            <a:pPr marL="0" indent="0" defTabSz="914400">
              <a:lnSpc>
                <a:spcPct val="83000"/>
              </a:lnSpc>
              <a:spcBef>
                <a:spcPts val="0"/>
              </a:spcBef>
              <a:buClrTx/>
              <a:buSzTx/>
              <a:buFontTx/>
              <a:buNone/>
              <a:defRPr b="1" cap="all" spc="-100" sz="5400">
                <a:solidFill>
                  <a:srgbClr val="FFFFFF"/>
                </a:solidFill>
                <a:latin typeface="Century Gothic"/>
                <a:ea typeface="Century Gothic"/>
                <a:cs typeface="Century Gothic"/>
                <a:sym typeface="Century Gothic"/>
              </a:defRPr>
            </a:pPr>
          </a:p>
          <a:p>
            <a:pPr marL="0" indent="0" defTabSz="457200">
              <a:spcBef>
                <a:spcPts val="0"/>
              </a:spcBef>
              <a:buClrTx/>
              <a:buSzPct val="100000"/>
              <a:buFont typeface="Arial"/>
              <a:buChar char="•"/>
              <a:defRPr sz="2300">
                <a:solidFill>
                  <a:srgbClr val="FFFFFF"/>
                </a:solidFill>
                <a:latin typeface="Century Gothic"/>
                <a:ea typeface="Century Gothic"/>
                <a:cs typeface="Century Gothic"/>
                <a:sym typeface="Century Gothic"/>
              </a:defRPr>
            </a:pPr>
          </a:p>
          <a:p>
            <a:pPr marL="0" indent="0" defTabSz="457200">
              <a:spcBef>
                <a:spcPts val="0"/>
              </a:spcBef>
              <a:buClrTx/>
              <a:buSzPct val="100000"/>
              <a:buFont typeface="Arial"/>
              <a:buChar char="•"/>
              <a:defRPr sz="2400">
                <a:solidFill>
                  <a:srgbClr val="FFFFFF"/>
                </a:solidFill>
                <a:latin typeface="Century Gothic"/>
                <a:ea typeface="Century Gothic"/>
                <a:cs typeface="Century Gothic"/>
                <a:sym typeface="Century Gothic"/>
              </a:defRPr>
            </a:pPr>
            <a:r>
              <a:t>Works same as a normal notice board the only difference is that the wooden board is replaced by a display.</a:t>
            </a:r>
          </a:p>
          <a:p>
            <a:pPr marL="0" indent="0" defTabSz="457200">
              <a:spcBef>
                <a:spcPts val="0"/>
              </a:spcBef>
              <a:buClrTx/>
              <a:buSzPct val="100000"/>
              <a:buFont typeface="Arial"/>
              <a:buChar char="•"/>
              <a:defRPr sz="2400">
                <a:solidFill>
                  <a:srgbClr val="FFFFFF"/>
                </a:solidFill>
                <a:latin typeface="Century Gothic"/>
                <a:ea typeface="Century Gothic"/>
                <a:cs typeface="Century Gothic"/>
                <a:sym typeface="Century Gothic"/>
              </a:defRPr>
            </a:pPr>
          </a:p>
          <a:p>
            <a:pPr marL="0" indent="0" defTabSz="457200">
              <a:spcBef>
                <a:spcPts val="0"/>
              </a:spcBef>
              <a:buClrTx/>
              <a:buSzPct val="100000"/>
              <a:buFont typeface="Arial"/>
              <a:buChar char="•"/>
              <a:defRPr sz="2400">
                <a:solidFill>
                  <a:srgbClr val="FFFFFF"/>
                </a:solidFill>
                <a:latin typeface="Century Gothic"/>
                <a:ea typeface="Century Gothic"/>
                <a:cs typeface="Century Gothic"/>
                <a:sym typeface="Century Gothic"/>
              </a:defRPr>
            </a:pPr>
            <a:r>
              <a:t>They are placed every classroom.</a:t>
            </a:r>
          </a:p>
          <a:p>
            <a:pPr marL="0" indent="0" defTabSz="457200">
              <a:spcBef>
                <a:spcPts val="0"/>
              </a:spcBef>
              <a:buClrTx/>
              <a:buSzPct val="100000"/>
              <a:buFont typeface="Arial"/>
              <a:buChar char="•"/>
              <a:defRPr sz="2400">
                <a:solidFill>
                  <a:srgbClr val="FFFFFF"/>
                </a:solidFill>
                <a:latin typeface="Century Gothic"/>
                <a:ea typeface="Century Gothic"/>
                <a:cs typeface="Century Gothic"/>
                <a:sym typeface="Century Gothic"/>
              </a:defRPr>
            </a:pPr>
          </a:p>
          <a:p>
            <a:pPr marL="0" indent="0" defTabSz="457200">
              <a:spcBef>
                <a:spcPts val="0"/>
              </a:spcBef>
              <a:buClrTx/>
              <a:buSzPct val="100000"/>
              <a:buFont typeface="Arial"/>
              <a:buChar char="•"/>
              <a:defRPr sz="2400">
                <a:solidFill>
                  <a:srgbClr val="FFFFFF"/>
                </a:solidFill>
                <a:latin typeface="Century Gothic"/>
                <a:ea typeface="Century Gothic"/>
                <a:cs typeface="Century Gothic"/>
                <a:sym typeface="Century Gothic"/>
              </a:defRPr>
            </a:pPr>
            <a:r>
              <a:t>Can only be altered by teachers</a:t>
            </a:r>
          </a:p>
          <a:p>
            <a:pPr marL="0" indent="0" defTabSz="457200">
              <a:spcBef>
                <a:spcPts val="0"/>
              </a:spcBef>
              <a:buClrTx/>
              <a:buSzPct val="100000"/>
              <a:buFont typeface="Arial"/>
              <a:buChar char="•"/>
              <a:defRPr sz="2400">
                <a:solidFill>
                  <a:srgbClr val="FFFFFF"/>
                </a:solidFill>
                <a:latin typeface="Century Gothic"/>
                <a:ea typeface="Century Gothic"/>
                <a:cs typeface="Century Gothic"/>
                <a:sym typeface="Century Gothic"/>
              </a:defRPr>
            </a:pPr>
          </a:p>
          <a:p>
            <a:pPr marL="0" indent="0" defTabSz="457200">
              <a:spcBef>
                <a:spcPts val="0"/>
              </a:spcBef>
              <a:buClrTx/>
              <a:buSzPct val="100000"/>
              <a:buFont typeface="Arial"/>
              <a:buChar char="•"/>
              <a:defRPr sz="2400">
                <a:solidFill>
                  <a:srgbClr val="FFFFFF"/>
                </a:solidFill>
                <a:latin typeface="Century Gothic"/>
                <a:ea typeface="Century Gothic"/>
                <a:cs typeface="Century Gothic"/>
                <a:sym typeface="Century Gothic"/>
              </a:defRPr>
            </a:pPr>
            <a:r>
              <a:t>Notification app is linked to the display via a server</a:t>
            </a:r>
          </a:p>
          <a:p>
            <a:pPr marL="0" indent="0" defTabSz="457200">
              <a:spcBef>
                <a:spcPts val="0"/>
              </a:spcBef>
              <a:buClrTx/>
              <a:buSzPct val="100000"/>
              <a:buFont typeface="Arial"/>
              <a:buChar char="•"/>
              <a:defRPr sz="2400">
                <a:solidFill>
                  <a:srgbClr val="FFFFFF"/>
                </a:solidFill>
                <a:latin typeface="Century Gothic"/>
                <a:ea typeface="Century Gothic"/>
                <a:cs typeface="Century Gothic"/>
                <a:sym typeface="Century Gothic"/>
              </a:defRPr>
            </a:pPr>
          </a:p>
          <a:p>
            <a:pPr marL="0" indent="0" defTabSz="457200">
              <a:spcBef>
                <a:spcPts val="0"/>
              </a:spcBef>
              <a:buClrTx/>
              <a:buSzPct val="100000"/>
              <a:buFont typeface="Arial"/>
              <a:buChar char="•"/>
              <a:defRPr sz="2400">
                <a:solidFill>
                  <a:srgbClr val="FFFFFF"/>
                </a:solidFill>
                <a:latin typeface="Century Gothic"/>
                <a:ea typeface="Century Gothic"/>
                <a:cs typeface="Century Gothic"/>
                <a:sym typeface="Century Gothic"/>
              </a:defRPr>
            </a:pPr>
            <a:r>
              <a:t>Any notice put in the board will appear in the app.</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248" name="Exam Schedules Screen"/>
          <p:cNvSpPr txBox="1"/>
          <p:nvPr/>
        </p:nvSpPr>
        <p:spPr>
          <a:xfrm>
            <a:off x="8164938" y="4565649"/>
            <a:ext cx="44637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chemeClr val="accent1"/>
                </a:solidFill>
                <a:latin typeface="Avenir Next"/>
                <a:ea typeface="Avenir Next"/>
                <a:cs typeface="Avenir Next"/>
                <a:sym typeface="Avenir Next"/>
              </a:defRPr>
            </a:lvl1pPr>
          </a:lstStyle>
          <a:p>
            <a:pPr/>
            <a:r>
              <a:t>Exam Schedules Screen</a:t>
            </a:r>
          </a:p>
        </p:txBody>
      </p:sp>
      <p:pic>
        <p:nvPicPr>
          <p:cNvPr id="249" name="exam sched.png" descr="exam sched.png"/>
          <p:cNvPicPr>
            <a:picLocks noChangeAspect="1"/>
          </p:cNvPicPr>
          <p:nvPr/>
        </p:nvPicPr>
        <p:blipFill>
          <a:blip r:embed="rId2">
            <a:extLst/>
          </a:blip>
          <a:stretch>
            <a:fillRect/>
          </a:stretch>
        </p:blipFill>
        <p:spPr>
          <a:xfrm>
            <a:off x="1903426" y="0"/>
            <a:ext cx="5486401" cy="97536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251" name="Feedback Screen"/>
          <p:cNvSpPr txBox="1"/>
          <p:nvPr/>
        </p:nvSpPr>
        <p:spPr>
          <a:xfrm>
            <a:off x="8530225" y="4565649"/>
            <a:ext cx="32503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chemeClr val="accent1"/>
                </a:solidFill>
                <a:latin typeface="Avenir Next"/>
                <a:ea typeface="Avenir Next"/>
                <a:cs typeface="Avenir Next"/>
                <a:sym typeface="Avenir Next"/>
              </a:defRPr>
            </a:lvl1pPr>
          </a:lstStyle>
          <a:p>
            <a:pPr/>
            <a:r>
              <a:t>Feedback Screen</a:t>
            </a:r>
          </a:p>
        </p:txBody>
      </p:sp>
      <p:pic>
        <p:nvPicPr>
          <p:cNvPr id="252" name="feedback.PNG" descr="feedback.PNG"/>
          <p:cNvPicPr>
            <a:picLocks noChangeAspect="1"/>
          </p:cNvPicPr>
          <p:nvPr/>
        </p:nvPicPr>
        <p:blipFill>
          <a:blip r:embed="rId2">
            <a:extLst/>
          </a:blip>
          <a:stretch>
            <a:fillRect/>
          </a:stretch>
        </p:blipFill>
        <p:spPr>
          <a:xfrm>
            <a:off x="1559448" y="-32867"/>
            <a:ext cx="5830271" cy="9793934"/>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CREEN FORMATS.…"/>
          <p:cNvSpPr txBox="1"/>
          <p:nvPr>
            <p:ph type="title"/>
          </p:nvPr>
        </p:nvSpPr>
        <p:spPr>
          <a:xfrm>
            <a:off x="406400" y="3635404"/>
            <a:ext cx="12192000" cy="2705101"/>
          </a:xfrm>
          <a:prstGeom prst="rect">
            <a:avLst/>
          </a:prstGeom>
        </p:spPr>
        <p:txBody>
          <a:bodyPr/>
          <a:lstStyle/>
          <a:p>
            <a:pPr defTabSz="350520">
              <a:defRPr sz="10200"/>
            </a:pPr>
            <a:r>
              <a:t>SCREEN FORMATS.</a:t>
            </a:r>
          </a:p>
          <a:p>
            <a:pPr defTabSz="350520">
              <a:defRPr sz="10200"/>
            </a:pPr>
            <a:r>
              <a:t>(WEBPAGE)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6" name="Screenshot (19).png" descr="Screenshot (19).png"/>
          <p:cNvPicPr>
            <a:picLocks noChangeAspect="1"/>
          </p:cNvPicPr>
          <p:nvPr/>
        </p:nvPicPr>
        <p:blipFill>
          <a:blip r:embed="rId2">
            <a:extLst/>
          </a:blip>
          <a:stretch>
            <a:fillRect/>
          </a:stretch>
        </p:blipFill>
        <p:spPr>
          <a:xfrm>
            <a:off x="-1" y="956193"/>
            <a:ext cx="13004801" cy="7315201"/>
          </a:xfrm>
          <a:prstGeom prst="rect">
            <a:avLst/>
          </a:prstGeom>
          <a:ln w="12700">
            <a:miter lim="400000"/>
          </a:ln>
        </p:spPr>
      </p:pic>
      <p:sp>
        <p:nvSpPr>
          <p:cNvPr id="257" name="Register Screen"/>
          <p:cNvSpPr txBox="1"/>
          <p:nvPr/>
        </p:nvSpPr>
        <p:spPr>
          <a:xfrm>
            <a:off x="5263299" y="8757172"/>
            <a:ext cx="247820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chemeClr val="accent1"/>
                </a:solidFill>
              </a:defRPr>
            </a:lvl1pPr>
          </a:lstStyle>
          <a:p>
            <a:pPr/>
            <a:r>
              <a:t>Register Screen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Title"/>
          <p:cNvSpPr txBox="1"/>
          <p:nvPr>
            <p:ph type="title"/>
          </p:nvPr>
        </p:nvSpPr>
        <p:spPr>
          <a:prstGeom prst="rect">
            <a:avLst/>
          </a:prstGeom>
        </p:spPr>
        <p:txBody>
          <a:bodyPr/>
          <a:lstStyle/>
          <a:p>
            <a:pPr defTabSz="467359">
              <a:spcBef>
                <a:spcPts val="2200"/>
              </a:spcBef>
              <a:defRPr sz="4800"/>
            </a:pPr>
          </a:p>
        </p:txBody>
      </p:sp>
      <p:pic>
        <p:nvPicPr>
          <p:cNvPr id="260" name="Screenshot (20).png" descr="Screenshot (20).png"/>
          <p:cNvPicPr>
            <a:picLocks noChangeAspect="1"/>
          </p:cNvPicPr>
          <p:nvPr/>
        </p:nvPicPr>
        <p:blipFill>
          <a:blip r:embed="rId2">
            <a:extLst/>
          </a:blip>
          <a:stretch>
            <a:fillRect/>
          </a:stretch>
        </p:blipFill>
        <p:spPr>
          <a:xfrm>
            <a:off x="-1" y="956193"/>
            <a:ext cx="13004801" cy="7315201"/>
          </a:xfrm>
          <a:prstGeom prst="rect">
            <a:avLst/>
          </a:prstGeom>
          <a:ln w="12700">
            <a:miter lim="400000"/>
          </a:ln>
        </p:spPr>
      </p:pic>
      <p:sp>
        <p:nvSpPr>
          <p:cNvPr id="261" name="Login Screen"/>
          <p:cNvSpPr txBox="1"/>
          <p:nvPr/>
        </p:nvSpPr>
        <p:spPr>
          <a:xfrm>
            <a:off x="5461088" y="8640280"/>
            <a:ext cx="2082624"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chemeClr val="accent1"/>
                </a:solidFill>
              </a:defRPr>
            </a:lvl1pPr>
          </a:lstStyle>
          <a:p>
            <a:pPr/>
            <a:r>
              <a:t>Login Screen</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3" name="Screen Shot 2017-11-05 at 8.05.30 PM.png" descr="Screen Shot 2017-11-05 at 8.05.30 PM.png"/>
          <p:cNvPicPr>
            <a:picLocks noChangeAspect="1"/>
          </p:cNvPicPr>
          <p:nvPr/>
        </p:nvPicPr>
        <p:blipFill>
          <a:blip r:embed="rId2">
            <a:extLst/>
          </a:blip>
          <a:stretch>
            <a:fillRect/>
          </a:stretch>
        </p:blipFill>
        <p:spPr>
          <a:xfrm>
            <a:off x="0" y="572074"/>
            <a:ext cx="13004801" cy="7703539"/>
          </a:xfrm>
          <a:prstGeom prst="rect">
            <a:avLst/>
          </a:prstGeom>
          <a:ln w="12700">
            <a:miter lim="400000"/>
          </a:ln>
        </p:spPr>
      </p:pic>
      <p:sp>
        <p:nvSpPr>
          <p:cNvPr id="264" name="Notice Creation Screen"/>
          <p:cNvSpPr txBox="1"/>
          <p:nvPr/>
        </p:nvSpPr>
        <p:spPr>
          <a:xfrm>
            <a:off x="4694694" y="8757172"/>
            <a:ext cx="361541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chemeClr val="accent1"/>
                </a:solidFill>
              </a:defRPr>
            </a:lvl1pPr>
          </a:lstStyle>
          <a:p>
            <a:pPr/>
            <a:r>
              <a:t>Notice Creation Screen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6" name="Screen Shot 2017-11-05 at 8.07.09 PM.png" descr="Screen Shot 2017-11-05 at 8.07.09 PM.png"/>
          <p:cNvPicPr>
            <a:picLocks noChangeAspect="1"/>
          </p:cNvPicPr>
          <p:nvPr/>
        </p:nvPicPr>
        <p:blipFill>
          <a:blip r:embed="rId2">
            <a:extLst/>
          </a:blip>
          <a:stretch>
            <a:fillRect/>
          </a:stretch>
        </p:blipFill>
        <p:spPr>
          <a:xfrm>
            <a:off x="0" y="514693"/>
            <a:ext cx="13004801" cy="7730632"/>
          </a:xfrm>
          <a:prstGeom prst="rect">
            <a:avLst/>
          </a:prstGeom>
          <a:ln w="12700">
            <a:miter lim="400000"/>
          </a:ln>
        </p:spPr>
      </p:pic>
      <p:sp>
        <p:nvSpPr>
          <p:cNvPr id="267" name="Notice Creation Screen 2"/>
          <p:cNvSpPr txBox="1"/>
          <p:nvPr/>
        </p:nvSpPr>
        <p:spPr>
          <a:xfrm>
            <a:off x="4555185" y="8757172"/>
            <a:ext cx="3894430"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chemeClr val="accent1"/>
                </a:solidFill>
              </a:defRPr>
            </a:lvl1pPr>
          </a:lstStyle>
          <a:p>
            <a:pPr/>
            <a:r>
              <a:t>Notice Creation Screen 2</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9" name="Screen Shot 2017-11-05 at 8.07.26 PM.png" descr="Screen Shot 2017-11-05 at 8.07.26 PM.png"/>
          <p:cNvPicPr>
            <a:picLocks noChangeAspect="1"/>
          </p:cNvPicPr>
          <p:nvPr/>
        </p:nvPicPr>
        <p:blipFill>
          <a:blip r:embed="rId2">
            <a:extLst/>
          </a:blip>
          <a:stretch>
            <a:fillRect/>
          </a:stretch>
        </p:blipFill>
        <p:spPr>
          <a:xfrm>
            <a:off x="0" y="3016391"/>
            <a:ext cx="13004801" cy="3720818"/>
          </a:xfrm>
          <a:prstGeom prst="rect">
            <a:avLst/>
          </a:prstGeom>
          <a:ln w="12700">
            <a:miter lim="400000"/>
          </a:ln>
        </p:spPr>
      </p:pic>
      <p:sp>
        <p:nvSpPr>
          <p:cNvPr id="270" name="Notice Acceptance Screen"/>
          <p:cNvSpPr txBox="1"/>
          <p:nvPr/>
        </p:nvSpPr>
        <p:spPr>
          <a:xfrm>
            <a:off x="4450842" y="7675922"/>
            <a:ext cx="410311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chemeClr val="accent1"/>
                </a:solidFill>
              </a:defRPr>
            </a:lvl1pPr>
          </a:lstStyle>
          <a:p>
            <a:pPr/>
            <a:r>
              <a:t>Notice Acceptance Screen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ANALYSIS MODEL"/>
          <p:cNvSpPr txBox="1"/>
          <p:nvPr>
            <p:ph type="title"/>
          </p:nvPr>
        </p:nvSpPr>
        <p:spPr>
          <a:prstGeom prst="rect">
            <a:avLst/>
          </a:prstGeom>
        </p:spPr>
        <p:txBody>
          <a:bodyPr/>
          <a:lstStyle>
            <a:lvl1pPr algn="ctr">
              <a:defRPr sz="14300" u="sng"/>
            </a:lvl1pPr>
          </a:lstStyle>
          <a:p>
            <a:pPr/>
            <a:r>
              <a:t>ANALYSIS MODEL</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ANALYSIS MODEL"/>
          <p:cNvSpPr txBox="1"/>
          <p:nvPr>
            <p:ph type="title"/>
          </p:nvPr>
        </p:nvSpPr>
        <p:spPr>
          <a:xfrm>
            <a:off x="406400" y="645398"/>
            <a:ext cx="12192000" cy="953861"/>
          </a:xfrm>
          <a:prstGeom prst="rect">
            <a:avLst/>
          </a:prstGeom>
        </p:spPr>
        <p:txBody>
          <a:bodyPr/>
          <a:lstStyle/>
          <a:p>
            <a:pPr/>
            <a:r>
              <a:t>ANALYSIS MODEL</a:t>
            </a:r>
          </a:p>
        </p:txBody>
      </p:sp>
      <p:sp>
        <p:nvSpPr>
          <p:cNvPr id="275" name="An analysis model is the most basic and first technical representation of a system.…"/>
          <p:cNvSpPr txBox="1"/>
          <p:nvPr/>
        </p:nvSpPr>
        <p:spPr>
          <a:xfrm>
            <a:off x="668677" y="2076094"/>
            <a:ext cx="11667446" cy="685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solidFill>
                  <a:srgbClr val="FFFFFF"/>
                </a:solidFill>
                <a:latin typeface="Avenir Next"/>
                <a:ea typeface="Avenir Next"/>
                <a:cs typeface="Avenir Next"/>
                <a:sym typeface="Avenir Next"/>
              </a:defRPr>
            </a:pPr>
            <a:r>
              <a:t>An analysis model is the most basic and first technical representation of a system.</a:t>
            </a:r>
          </a:p>
          <a:p>
            <a:pPr>
              <a:defRPr sz="3400">
                <a:solidFill>
                  <a:srgbClr val="FFFFFF"/>
                </a:solidFill>
                <a:latin typeface="Avenir Next"/>
                <a:ea typeface="Avenir Next"/>
                <a:cs typeface="Avenir Next"/>
                <a:sym typeface="Avenir Next"/>
              </a:defRPr>
            </a:pPr>
            <a:r>
              <a:t>It uses a combination of texts and diagrams to represent the various requirements in the working of the model.</a:t>
            </a:r>
          </a:p>
          <a:p>
            <a:pPr>
              <a:defRPr sz="3400">
                <a:solidFill>
                  <a:srgbClr val="FFFFFF"/>
                </a:solidFill>
                <a:latin typeface="Avenir Next"/>
                <a:ea typeface="Avenir Next"/>
                <a:cs typeface="Avenir Next"/>
                <a:sym typeface="Avenir Next"/>
              </a:defRPr>
            </a:pPr>
            <a:r>
              <a:t>In UML, analysis models are depicted with the help of SEQUENCE DIAGRAMS.</a:t>
            </a:r>
          </a:p>
          <a:p>
            <a:pPr defTabSz="457200">
              <a:lnSpc>
                <a:spcPts val="7700"/>
              </a:lnSpc>
              <a:spcBef>
                <a:spcPts val="1200"/>
              </a:spcBef>
              <a:defRPr sz="3400">
                <a:solidFill>
                  <a:srgbClr val="FFFFFF"/>
                </a:solidFill>
                <a:latin typeface="Avenir Next"/>
                <a:ea typeface="Avenir Next"/>
                <a:cs typeface="Avenir Next"/>
                <a:sym typeface="Avenir Next"/>
              </a:defRPr>
            </a:pPr>
            <a:r>
              <a:t>SEQUENCE DIAGRAMS model the flow of control between use cases by depicting the interaction between various objects by messages passing, with a temporal dimension to it.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HD-Digital-Wallpapers-005.jpg" descr="HD-Digital-Wallpapers-005.jpg"/>
          <p:cNvPicPr>
            <a:picLocks noChangeAspect="1"/>
          </p:cNvPicPr>
          <p:nvPr>
            <p:ph type="pic" idx="13"/>
          </p:nvPr>
        </p:nvPicPr>
        <p:blipFill>
          <a:blip r:embed="rId2">
            <a:extLst/>
          </a:blip>
          <a:srcRect l="12500" t="0" r="12500" b="0"/>
          <a:stretch>
            <a:fillRect/>
          </a:stretch>
        </p:blipFill>
        <p:spPr>
          <a:prstGeom prst="rect">
            <a:avLst/>
          </a:prstGeom>
        </p:spPr>
      </p:pic>
      <p:sp>
        <p:nvSpPr>
          <p:cNvPr id="172" name="Digital Notice board…"/>
          <p:cNvSpPr txBox="1"/>
          <p:nvPr>
            <p:ph type="title"/>
          </p:nvPr>
        </p:nvSpPr>
        <p:spPr>
          <a:xfrm>
            <a:off x="406400" y="3378674"/>
            <a:ext cx="12192000" cy="3289301"/>
          </a:xfrm>
          <a:prstGeom prst="rect">
            <a:avLst/>
          </a:prstGeom>
        </p:spPr>
        <p:txBody>
          <a:bodyPr/>
          <a:lstStyle/>
          <a:p>
            <a:pPr algn="ctr" defTabSz="914400">
              <a:lnSpc>
                <a:spcPct val="83000"/>
              </a:lnSpc>
              <a:defRPr b="1" spc="-133" sz="7200">
                <a:solidFill>
                  <a:srgbClr val="FFFFFF"/>
                </a:solidFill>
                <a:latin typeface="Century Gothic"/>
                <a:ea typeface="Century Gothic"/>
                <a:cs typeface="Century Gothic"/>
                <a:sym typeface="Century Gothic"/>
              </a:defRPr>
            </a:pPr>
            <a:r>
              <a:t>Digital Notice board </a:t>
            </a:r>
          </a:p>
          <a:p>
            <a:pPr algn="ctr" defTabSz="914400">
              <a:lnSpc>
                <a:spcPct val="83000"/>
              </a:lnSpc>
              <a:defRPr b="1" spc="-133" sz="7200">
                <a:solidFill>
                  <a:srgbClr val="FFFFFF"/>
                </a:solidFill>
                <a:latin typeface="Century Gothic"/>
                <a:ea typeface="Century Gothic"/>
                <a:cs typeface="Century Gothic"/>
                <a:sym typeface="Century Gothic"/>
              </a:defRPr>
            </a:pPr>
            <a:r>
              <a:t>And </a:t>
            </a:r>
          </a:p>
          <a:p>
            <a:pPr algn="ctr" defTabSz="914400">
              <a:lnSpc>
                <a:spcPct val="83000"/>
              </a:lnSpc>
              <a:defRPr b="1" spc="-133" sz="7200">
                <a:solidFill>
                  <a:srgbClr val="FFFFFF"/>
                </a:solidFill>
                <a:latin typeface="Century Gothic"/>
                <a:ea typeface="Century Gothic"/>
                <a:cs typeface="Century Gothic"/>
                <a:sym typeface="Century Gothic"/>
              </a:defRPr>
            </a:pPr>
            <a:r>
              <a:t>notification app</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MODEL 1 : STUDENT"/>
          <p:cNvSpPr txBox="1"/>
          <p:nvPr>
            <p:ph type="title"/>
          </p:nvPr>
        </p:nvSpPr>
        <p:spPr>
          <a:xfrm>
            <a:off x="406400" y="425027"/>
            <a:ext cx="12192000" cy="723901"/>
          </a:xfrm>
          <a:prstGeom prst="rect">
            <a:avLst/>
          </a:prstGeom>
        </p:spPr>
        <p:txBody>
          <a:bodyPr/>
          <a:lstStyle>
            <a:lvl1pPr defTabSz="467359">
              <a:spcBef>
                <a:spcPts val="2200"/>
              </a:spcBef>
              <a:defRPr sz="4800"/>
            </a:lvl1pPr>
          </a:lstStyle>
          <a:p>
            <a:pPr/>
            <a:r>
              <a:t>MODEL 1 : STUDENT</a:t>
            </a:r>
          </a:p>
        </p:txBody>
      </p:sp>
      <p:pic>
        <p:nvPicPr>
          <p:cNvPr id="278" name="DP5.JPG" descr="DP5.JPG"/>
          <p:cNvPicPr>
            <a:picLocks noChangeAspect="1"/>
          </p:cNvPicPr>
          <p:nvPr/>
        </p:nvPicPr>
        <p:blipFill>
          <a:blip r:embed="rId2">
            <a:extLst/>
          </a:blip>
          <a:stretch>
            <a:fillRect/>
          </a:stretch>
        </p:blipFill>
        <p:spPr>
          <a:xfrm>
            <a:off x="613011" y="1120417"/>
            <a:ext cx="11458351" cy="8498277"/>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MODEL 2 : TEACHER/OFFICE STAFFS"/>
          <p:cNvSpPr txBox="1"/>
          <p:nvPr>
            <p:ph type="title"/>
          </p:nvPr>
        </p:nvSpPr>
        <p:spPr>
          <a:xfrm>
            <a:off x="300526" y="509662"/>
            <a:ext cx="12192001" cy="723901"/>
          </a:xfrm>
          <a:prstGeom prst="rect">
            <a:avLst/>
          </a:prstGeom>
        </p:spPr>
        <p:txBody>
          <a:bodyPr/>
          <a:lstStyle>
            <a:lvl1pPr defTabSz="467359">
              <a:spcBef>
                <a:spcPts val="2200"/>
              </a:spcBef>
              <a:defRPr sz="4800"/>
            </a:lvl1pPr>
          </a:lstStyle>
          <a:p>
            <a:pPr/>
            <a:r>
              <a:t>MODEL 2 : TEACHER/OFFICE STAFFS</a:t>
            </a:r>
          </a:p>
        </p:txBody>
      </p:sp>
      <p:pic>
        <p:nvPicPr>
          <p:cNvPr id="281" name="dp6.jpg" descr="dp6.jpg"/>
          <p:cNvPicPr>
            <a:picLocks noChangeAspect="1"/>
          </p:cNvPicPr>
          <p:nvPr/>
        </p:nvPicPr>
        <p:blipFill>
          <a:blip r:embed="rId2">
            <a:extLst/>
          </a:blip>
          <a:stretch>
            <a:fillRect/>
          </a:stretch>
        </p:blipFill>
        <p:spPr>
          <a:xfrm>
            <a:off x="546317" y="1455313"/>
            <a:ext cx="11912166" cy="7663494"/>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DESIGN MODEL"/>
          <p:cNvSpPr txBox="1"/>
          <p:nvPr>
            <p:ph type="title"/>
          </p:nvPr>
        </p:nvSpPr>
        <p:spPr>
          <a:prstGeom prst="rect">
            <a:avLst/>
          </a:prstGeom>
        </p:spPr>
        <p:txBody>
          <a:bodyPr/>
          <a:lstStyle>
            <a:lvl1pPr algn="ctr">
              <a:defRPr sz="14300" u="sng"/>
            </a:lvl1pPr>
          </a:lstStyle>
          <a:p>
            <a:pPr/>
            <a:r>
              <a:t>DESIGN MODEL</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DESIGN MODEL"/>
          <p:cNvSpPr txBox="1"/>
          <p:nvPr>
            <p:ph type="title"/>
          </p:nvPr>
        </p:nvSpPr>
        <p:spPr>
          <a:xfrm>
            <a:off x="577913" y="703844"/>
            <a:ext cx="12192001" cy="1152429"/>
          </a:xfrm>
          <a:prstGeom prst="rect">
            <a:avLst/>
          </a:prstGeom>
        </p:spPr>
        <p:txBody>
          <a:bodyPr/>
          <a:lstStyle/>
          <a:p>
            <a:pPr/>
            <a:r>
              <a:t>DESIGN MODEL</a:t>
            </a:r>
          </a:p>
        </p:txBody>
      </p:sp>
      <p:sp>
        <p:nvSpPr>
          <p:cNvPr id="286" name="The design model is an object model describing the realisation of use cases, and serves as an abstraction of the implementation model and its source code. The design model is used as essential input to activities in implementation and test.…"/>
          <p:cNvSpPr txBox="1"/>
          <p:nvPr/>
        </p:nvSpPr>
        <p:spPr>
          <a:xfrm>
            <a:off x="768211" y="2674905"/>
            <a:ext cx="11468378" cy="568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5600"/>
              </a:lnSpc>
              <a:spcBef>
                <a:spcPts val="0"/>
              </a:spcBef>
              <a:defRPr sz="3200">
                <a:solidFill>
                  <a:srgbClr val="222222"/>
                </a:solidFill>
                <a:latin typeface="Avenir Next"/>
                <a:ea typeface="Avenir Next"/>
                <a:cs typeface="Avenir Next"/>
                <a:sym typeface="Avenir Next"/>
              </a:defRPr>
            </a:pPr>
            <a:r>
              <a:t>The </a:t>
            </a:r>
            <a:r>
              <a:rPr b="1"/>
              <a:t>design model</a:t>
            </a:r>
            <a:r>
              <a:t> is an object </a:t>
            </a:r>
            <a:r>
              <a:rPr b="1"/>
              <a:t>model</a:t>
            </a:r>
            <a:r>
              <a:t> describing the realisation of use cases, and serves as an abstraction of the implementation </a:t>
            </a:r>
            <a:r>
              <a:rPr b="1"/>
              <a:t>model</a:t>
            </a:r>
            <a:r>
              <a:t> and its source code. The </a:t>
            </a:r>
            <a:r>
              <a:rPr b="1"/>
              <a:t>design model</a:t>
            </a:r>
            <a:r>
              <a:t> is used as essential input to activities in implementation and test.</a:t>
            </a:r>
          </a:p>
          <a:p>
            <a:pPr defTabSz="457200">
              <a:lnSpc>
                <a:spcPts val="5600"/>
              </a:lnSpc>
              <a:spcBef>
                <a:spcPts val="0"/>
              </a:spcBef>
              <a:defRPr sz="3200">
                <a:solidFill>
                  <a:srgbClr val="222222"/>
                </a:solidFill>
                <a:latin typeface="Avenir Next"/>
                <a:ea typeface="Avenir Next"/>
                <a:cs typeface="Avenir Next"/>
                <a:sym typeface="Avenir Next"/>
              </a:defRPr>
            </a:pPr>
            <a:r>
              <a:t>A Class diagram in the UML is a type of static structure diagram that describes the structure of a system by showing the system's </a:t>
            </a:r>
            <a:r>
              <a:rPr b="1"/>
              <a:t>classes</a:t>
            </a:r>
            <a:r>
              <a:t>, their </a:t>
            </a:r>
            <a:r>
              <a:rPr b="1"/>
              <a:t>attributes</a:t>
            </a:r>
            <a:r>
              <a:t>, </a:t>
            </a:r>
            <a:r>
              <a:rPr b="1"/>
              <a:t>methods</a:t>
            </a:r>
            <a:r>
              <a:t>(operations), and the relationships among objects.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CLASS DIAGRAM"/>
          <p:cNvSpPr txBox="1"/>
          <p:nvPr>
            <p:ph type="title"/>
          </p:nvPr>
        </p:nvSpPr>
        <p:spPr>
          <a:xfrm>
            <a:off x="406400" y="491198"/>
            <a:ext cx="12192000" cy="723901"/>
          </a:xfrm>
          <a:prstGeom prst="rect">
            <a:avLst/>
          </a:prstGeom>
        </p:spPr>
        <p:txBody>
          <a:bodyPr/>
          <a:lstStyle>
            <a:lvl1pPr defTabSz="467359">
              <a:spcBef>
                <a:spcPts val="2200"/>
              </a:spcBef>
              <a:defRPr sz="4800"/>
            </a:lvl1pPr>
          </a:lstStyle>
          <a:p>
            <a:pPr/>
            <a:r>
              <a:t>CLASS DIAGRAM</a:t>
            </a:r>
          </a:p>
        </p:txBody>
      </p:sp>
      <p:pic>
        <p:nvPicPr>
          <p:cNvPr id="289" name="DP4.JPG" descr="DP4.JPG"/>
          <p:cNvPicPr>
            <a:picLocks noChangeAspect="1"/>
          </p:cNvPicPr>
          <p:nvPr/>
        </p:nvPicPr>
        <p:blipFill>
          <a:blip r:embed="rId2">
            <a:extLst/>
          </a:blip>
          <a:stretch>
            <a:fillRect/>
          </a:stretch>
        </p:blipFill>
        <p:spPr>
          <a:xfrm>
            <a:off x="605765" y="1286481"/>
            <a:ext cx="10749819" cy="8501615"/>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Here, the class diagram represents the various classes like STUDENT, TEACHER, LOGIN, VIEW NOTICE etc.…"/>
          <p:cNvSpPr txBox="1"/>
          <p:nvPr>
            <p:ph type="body" idx="1"/>
          </p:nvPr>
        </p:nvSpPr>
        <p:spPr>
          <a:xfrm>
            <a:off x="406400" y="661289"/>
            <a:ext cx="12192000" cy="8190611"/>
          </a:xfrm>
          <a:prstGeom prst="rect">
            <a:avLst/>
          </a:prstGeom>
        </p:spPr>
        <p:txBody>
          <a:bodyPr/>
          <a:lstStyle/>
          <a:p>
            <a:pPr>
              <a:defRPr>
                <a:solidFill>
                  <a:srgbClr val="FFFFFF"/>
                </a:solidFill>
              </a:defRPr>
            </a:pPr>
            <a:r>
              <a:t>Here, the class diagram represents the various classes like STUDENT, TEACHER, LOGIN, VIEW NOTICE etc.</a:t>
            </a:r>
          </a:p>
          <a:p>
            <a:pPr>
              <a:defRPr>
                <a:solidFill>
                  <a:srgbClr val="FFFFFF"/>
                </a:solidFill>
              </a:defRPr>
            </a:pPr>
            <a:r>
              <a:t>It also shows us the properties of the various classes by displaying its attributes like Name, Mob, Sem etc.</a:t>
            </a:r>
          </a:p>
          <a:p>
            <a:pPr>
              <a:defRPr>
                <a:solidFill>
                  <a:srgbClr val="FFFFFF"/>
                </a:solidFill>
              </a:defRPr>
            </a:pPr>
            <a:r>
              <a:t>The operations of the various classes can also be seen from the methods listed under each class like, login(), viewNotice() etc.</a:t>
            </a:r>
          </a:p>
          <a:p>
            <a:pPr marL="0" indent="0">
              <a:buClrTx/>
              <a:buSzTx/>
              <a:buFontTx/>
              <a:buNone/>
              <a:defRPr>
                <a:solidFill>
                  <a:srgbClr val="FFFFFF"/>
                </a:solidFill>
              </a:defRPr>
            </a:pPr>
          </a:p>
          <a:p>
            <a:pPr marL="0" indent="0">
              <a:buClrTx/>
              <a:buSzTx/>
              <a:buFontTx/>
              <a:buNone/>
              <a:defRPr>
                <a:solidFill>
                  <a:srgbClr val="FFFFFF"/>
                </a:solidFill>
              </a:defRPr>
            </a:pPr>
            <a:r>
              <a:t>Thus, a design model using the CLASS DIAGRAM clearly explains to us the involved factors and the working of the solution to the problem we discussed.</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93" name="THANK-YOU.jpg" descr="THANK-YOU.jpg"/>
          <p:cNvPicPr>
            <a:picLocks noChangeAspect="1"/>
          </p:cNvPicPr>
          <p:nvPr/>
        </p:nvPicPr>
        <p:blipFill>
          <a:blip r:embed="rId3">
            <a:extLst/>
          </a:blip>
          <a:stretch>
            <a:fillRect/>
          </a:stretch>
        </p:blipFill>
        <p:spPr>
          <a:xfrm>
            <a:off x="17749" y="1676582"/>
            <a:ext cx="12969302" cy="640043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ARCHITECTURE…"/>
          <p:cNvSpPr txBox="1"/>
          <p:nvPr>
            <p:ph type="title"/>
          </p:nvPr>
        </p:nvSpPr>
        <p:spPr>
          <a:xfrm>
            <a:off x="406400" y="2616200"/>
            <a:ext cx="12192000" cy="4521200"/>
          </a:xfrm>
          <a:prstGeom prst="rect">
            <a:avLst/>
          </a:prstGeom>
        </p:spPr>
        <p:txBody>
          <a:bodyPr/>
          <a:lstStyle/>
          <a:p>
            <a:pPr algn="ctr">
              <a:defRPr sz="11700" u="sng"/>
            </a:pPr>
            <a:r>
              <a:t>ARCHITECTURE </a:t>
            </a:r>
          </a:p>
          <a:p>
            <a:pPr algn="ctr">
              <a:defRPr sz="11700" u="sng"/>
            </a:pPr>
            <a:r>
              <a:t>DESIGN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UML COMPONENT DIAGRAM"/>
          <p:cNvSpPr txBox="1"/>
          <p:nvPr>
            <p:ph type="title"/>
          </p:nvPr>
        </p:nvSpPr>
        <p:spPr>
          <a:xfrm>
            <a:off x="406400" y="1008174"/>
            <a:ext cx="12192000" cy="1252426"/>
          </a:xfrm>
          <a:prstGeom prst="rect">
            <a:avLst/>
          </a:prstGeom>
        </p:spPr>
        <p:txBody>
          <a:bodyPr/>
          <a:lstStyle/>
          <a:p>
            <a:pPr/>
            <a:r>
              <a:t>UML COMPONENT DIAGRAM</a:t>
            </a:r>
          </a:p>
        </p:txBody>
      </p:sp>
      <p:sp>
        <p:nvSpPr>
          <p:cNvPr id="177" name="Used to represent the relationships between the required interfaces and ports.…"/>
          <p:cNvSpPr txBox="1"/>
          <p:nvPr>
            <p:ph type="body" idx="1"/>
          </p:nvPr>
        </p:nvSpPr>
        <p:spPr>
          <a:xfrm>
            <a:off x="406400" y="3517110"/>
            <a:ext cx="12192000" cy="4573580"/>
          </a:xfrm>
          <a:prstGeom prst="rect">
            <a:avLst/>
          </a:prstGeom>
        </p:spPr>
        <p:txBody>
          <a:bodyPr/>
          <a:lstStyle/>
          <a:p>
            <a:pPr>
              <a:defRPr>
                <a:solidFill>
                  <a:srgbClr val="FFFFFF"/>
                </a:solidFill>
              </a:defRPr>
            </a:pPr>
            <a:r>
              <a:t>Used to represent the relationships between the required interfaces and ports.</a:t>
            </a:r>
          </a:p>
          <a:p>
            <a:pPr>
              <a:defRPr>
                <a:solidFill>
                  <a:srgbClr val="FFFFFF"/>
                </a:solidFill>
              </a:defRPr>
            </a:pPr>
            <a:r>
              <a:t>Here, for example, the various interfaces are connected by lines to represent relations between them.</a:t>
            </a:r>
          </a:p>
          <a:p>
            <a:pPr>
              <a:defRPr>
                <a:solidFill>
                  <a:srgbClr val="FFFFFF"/>
                </a:solidFill>
              </a:defRPr>
            </a:pPr>
            <a:r>
              <a:t>The non-related interfaces are separately listed.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UML COMPONENT DIAGRAM"/>
          <p:cNvSpPr txBox="1"/>
          <p:nvPr>
            <p:ph type="title"/>
          </p:nvPr>
        </p:nvSpPr>
        <p:spPr>
          <a:xfrm>
            <a:off x="406400" y="491198"/>
            <a:ext cx="12192000" cy="920357"/>
          </a:xfrm>
          <a:prstGeom prst="rect">
            <a:avLst/>
          </a:prstGeom>
        </p:spPr>
        <p:txBody>
          <a:bodyPr/>
          <a:lstStyle>
            <a:lvl1pPr algn="ctr"/>
          </a:lstStyle>
          <a:p>
            <a:pPr/>
            <a:r>
              <a:t>UML COMPONENT DIAGRAM</a:t>
            </a:r>
          </a:p>
        </p:txBody>
      </p:sp>
      <p:pic>
        <p:nvPicPr>
          <p:cNvPr id="180" name="DP2.jpg" descr="DP2.jpg"/>
          <p:cNvPicPr>
            <a:picLocks noChangeAspect="1"/>
          </p:cNvPicPr>
          <p:nvPr/>
        </p:nvPicPr>
        <p:blipFill>
          <a:blip r:embed="rId2">
            <a:extLst/>
          </a:blip>
          <a:stretch>
            <a:fillRect/>
          </a:stretch>
        </p:blipFill>
        <p:spPr>
          <a:xfrm>
            <a:off x="581529" y="1380965"/>
            <a:ext cx="12192001" cy="770128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UML DEPLOYMENT DIAGRAM"/>
          <p:cNvSpPr txBox="1"/>
          <p:nvPr>
            <p:ph type="title"/>
          </p:nvPr>
        </p:nvSpPr>
        <p:spPr>
          <a:xfrm>
            <a:off x="406400" y="1129176"/>
            <a:ext cx="12192000" cy="1131424"/>
          </a:xfrm>
          <a:prstGeom prst="rect">
            <a:avLst/>
          </a:prstGeom>
        </p:spPr>
        <p:txBody>
          <a:bodyPr/>
          <a:lstStyle/>
          <a:p>
            <a:pPr/>
            <a:r>
              <a:t>UML DEPLOYMENT DIAGRAM</a:t>
            </a:r>
          </a:p>
        </p:txBody>
      </p:sp>
      <p:sp>
        <p:nvSpPr>
          <p:cNvPr id="183" name="Shows the configuration of the processing nodes at run-time and the components that live on them.…"/>
          <p:cNvSpPr txBox="1"/>
          <p:nvPr>
            <p:ph type="body" idx="1"/>
          </p:nvPr>
        </p:nvSpPr>
        <p:spPr>
          <a:xfrm>
            <a:off x="406400" y="3614139"/>
            <a:ext cx="12192000" cy="4379522"/>
          </a:xfrm>
          <a:prstGeom prst="rect">
            <a:avLst/>
          </a:prstGeom>
        </p:spPr>
        <p:txBody>
          <a:bodyPr/>
          <a:lstStyle/>
          <a:p>
            <a:pPr marL="418352" indent="-418352" defTabSz="457200">
              <a:lnSpc>
                <a:spcPts val="7500"/>
              </a:lnSpc>
              <a:spcBef>
                <a:spcPts val="1200"/>
              </a:spcBef>
              <a:buChar char="‣"/>
              <a:defRPr sz="3200">
                <a:solidFill>
                  <a:srgbClr val="FFFFFF"/>
                </a:solidFill>
                <a:latin typeface="Avenir Next"/>
                <a:ea typeface="Avenir Next"/>
                <a:cs typeface="Avenir Next"/>
                <a:sym typeface="Avenir Next"/>
              </a:defRPr>
            </a:pPr>
            <a:r>
              <a:t>Shows the configuration of the processing nodes at run-time and the components that live on them.</a:t>
            </a:r>
          </a:p>
          <a:p>
            <a:pPr marL="418352" indent="-418352" defTabSz="457200">
              <a:lnSpc>
                <a:spcPts val="7500"/>
              </a:lnSpc>
              <a:spcBef>
                <a:spcPts val="1200"/>
              </a:spcBef>
              <a:buChar char="‣"/>
              <a:defRPr sz="3200">
                <a:solidFill>
                  <a:srgbClr val="FFFFFF"/>
                </a:solidFill>
                <a:latin typeface="Avenir Next"/>
                <a:ea typeface="Avenir Next"/>
                <a:cs typeface="Avenir Next"/>
                <a:sym typeface="Avenir Next"/>
              </a:defRPr>
            </a:pPr>
            <a:r>
              <a:t>Here, the deployment target or node is the SERVER.</a:t>
            </a:r>
          </a:p>
          <a:p>
            <a:pPr marL="418352" indent="-418352" defTabSz="457200">
              <a:lnSpc>
                <a:spcPts val="7500"/>
              </a:lnSpc>
              <a:spcBef>
                <a:spcPts val="1200"/>
              </a:spcBef>
              <a:buChar char="‣"/>
              <a:defRPr sz="3200">
                <a:solidFill>
                  <a:srgbClr val="FFFFFF"/>
                </a:solidFill>
                <a:latin typeface="Avenir Next"/>
                <a:ea typeface="Avenir Next"/>
                <a:cs typeface="Avenir Next"/>
                <a:sym typeface="Avenir Next"/>
              </a:defRPr>
            </a:pPr>
            <a:r>
              <a:t>And the components relying on it are represented the CLIENT environment.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UML Deployment diagram"/>
          <p:cNvSpPr txBox="1"/>
          <p:nvPr>
            <p:ph type="title"/>
          </p:nvPr>
        </p:nvSpPr>
        <p:spPr>
          <a:xfrm>
            <a:off x="406400" y="861756"/>
            <a:ext cx="12192000" cy="934854"/>
          </a:xfrm>
          <a:prstGeom prst="rect">
            <a:avLst/>
          </a:prstGeom>
        </p:spPr>
        <p:txBody>
          <a:bodyPr/>
          <a:lstStyle>
            <a:lvl1pPr algn="ctr"/>
          </a:lstStyle>
          <a:p>
            <a:pPr/>
            <a:r>
              <a:t>UML Deployment diagram</a:t>
            </a:r>
          </a:p>
        </p:txBody>
      </p:sp>
      <p:pic>
        <p:nvPicPr>
          <p:cNvPr id="186" name="DP3.JPG" descr="DP3.JPG"/>
          <p:cNvPicPr>
            <a:picLocks noChangeAspect="1"/>
          </p:cNvPicPr>
          <p:nvPr/>
        </p:nvPicPr>
        <p:blipFill>
          <a:blip r:embed="rId2">
            <a:extLst/>
          </a:blip>
          <a:stretch>
            <a:fillRect/>
          </a:stretch>
        </p:blipFill>
        <p:spPr>
          <a:xfrm>
            <a:off x="372832" y="2262762"/>
            <a:ext cx="11201452" cy="666486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