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ph type="sldImg"/>
          </p:nvPr>
        </p:nvSpPr>
        <p:spPr>
          <a:xfrm>
            <a:off x="1143000" y="685800"/>
            <a:ext cx="4572000" cy="3429000"/>
          </a:xfrm>
          <a:prstGeom prst="rect">
            <a:avLst/>
          </a:prstGeom>
        </p:spPr>
        <p:txBody>
          <a:bodyPr/>
          <a:lstStyle/>
          <a:p>
            <a:pPr/>
          </a:p>
        </p:txBody>
      </p:sp>
      <p:sp>
        <p:nvSpPr>
          <p:cNvPr id="163" name="Shape 1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3"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2"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0"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1"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2"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0"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1"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2"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3"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1"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2"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3"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1"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1"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2"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2"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3"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0"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1"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2"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3"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bg>
      <p:bgPr>
        <a:solidFill>
          <a:srgbClr val="222222"/>
        </a:solidFill>
      </p:bgPr>
    </p:bg>
    <p:spTree>
      <p:nvGrpSpPr>
        <p:cNvPr id="1" name=""/>
        <p:cNvGrpSpPr/>
        <p:nvPr/>
      </p:nvGrpSpPr>
      <p:grpSpPr>
        <a:xfrm>
          <a:off x="0" y="0"/>
          <a:ext cx="0" cy="0"/>
          <a:chOff x="0" y="0"/>
          <a:chExt cx="0" cy="0"/>
        </a:xfrm>
      </p:grpSpPr>
      <p:sp>
        <p:nvSpPr>
          <p:cNvPr id="70"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1" name="Title Text"/>
          <p:cNvSpPr txBox="1"/>
          <p:nvPr>
            <p:ph type="title"/>
          </p:nvPr>
        </p:nvSpPr>
        <p:spPr>
          <a:prstGeom prst="rect">
            <a:avLst/>
          </a:prstGeom>
        </p:spPr>
        <p:txBody>
          <a:bodyPr/>
          <a:lstStyle/>
          <a:p>
            <a:pPr/>
            <a:r>
              <a:t>Title Text</a:t>
            </a:r>
          </a:p>
        </p:txBody>
      </p:sp>
      <p:sp>
        <p:nvSpPr>
          <p:cNvPr id="72"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0"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1" name="Title Text"/>
          <p:cNvSpPr txBox="1"/>
          <p:nvPr>
            <p:ph type="title"/>
          </p:nvPr>
        </p:nvSpPr>
        <p:spPr>
          <a:prstGeom prst="rect">
            <a:avLst/>
          </a:prstGeom>
        </p:spPr>
        <p:txBody>
          <a:bodyPr/>
          <a:lstStyle/>
          <a:p>
            <a:pPr/>
            <a:r>
              <a:t>Title Text</a:t>
            </a:r>
          </a:p>
        </p:txBody>
      </p:sp>
      <p:sp>
        <p:nvSpPr>
          <p:cNvPr id="82"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0"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1"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2" name="Title Text"/>
          <p:cNvSpPr txBox="1"/>
          <p:nvPr>
            <p:ph type="title"/>
          </p:nvPr>
        </p:nvSpPr>
        <p:spPr>
          <a:xfrm>
            <a:off x="406400" y="1536700"/>
            <a:ext cx="6299200" cy="723900"/>
          </a:xfrm>
          <a:prstGeom prst="rect">
            <a:avLst/>
          </a:prstGeom>
        </p:spPr>
        <p:txBody>
          <a:bodyPr/>
          <a:lstStyle/>
          <a:p>
            <a:pPr/>
            <a:r>
              <a:t>Title Text</a:t>
            </a:r>
          </a:p>
        </p:txBody>
      </p:sp>
      <p:sp>
        <p:nvSpPr>
          <p:cNvPr id="93"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FACE++"/>
          <p:cNvSpPr txBox="1"/>
          <p:nvPr>
            <p:ph type="ctrTitle"/>
          </p:nvPr>
        </p:nvSpPr>
        <p:spPr>
          <a:xfrm>
            <a:off x="406400" y="3524250"/>
            <a:ext cx="12192000" cy="2705100"/>
          </a:xfrm>
          <a:prstGeom prst="rect">
            <a:avLst/>
          </a:prstGeom>
        </p:spPr>
        <p:txBody>
          <a:bodyPr/>
          <a:lstStyle>
            <a:lvl1pPr algn="ctr"/>
          </a:lstStyle>
          <a:p>
            <a:pPr/>
            <a:r>
              <a:t>FACE++</a:t>
            </a:r>
          </a:p>
        </p:txBody>
      </p:sp>
      <p:sp>
        <p:nvSpPr>
          <p:cNvPr id="166" name="DESIGN PROJECT"/>
          <p:cNvSpPr txBox="1"/>
          <p:nvPr>
            <p:ph type="subTitle" sz="quarter" idx="1"/>
          </p:nvPr>
        </p:nvSpPr>
        <p:spPr>
          <a:xfrm>
            <a:off x="406400" y="1866900"/>
            <a:ext cx="12192000" cy="1803400"/>
          </a:xfrm>
          <a:prstGeom prst="rect">
            <a:avLst/>
          </a:prstGeom>
        </p:spPr>
        <p:txBody>
          <a:bodyPr/>
          <a:lstStyle>
            <a:lvl1pPr algn="ctr"/>
          </a:lstStyle>
          <a:p>
            <a:pPr/>
            <a:r>
              <a:t>DESIGN PROJECT</a:t>
            </a:r>
          </a:p>
        </p:txBody>
      </p:sp>
      <p:sp>
        <p:nvSpPr>
          <p:cNvPr id="167" name="Presented by:…"/>
          <p:cNvSpPr txBox="1"/>
          <p:nvPr/>
        </p:nvSpPr>
        <p:spPr>
          <a:xfrm>
            <a:off x="10270997" y="6616699"/>
            <a:ext cx="2020542" cy="233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Arial Unicode MS"/>
                <a:ea typeface="Arial Unicode MS"/>
                <a:cs typeface="Arial Unicode MS"/>
                <a:sym typeface="Arial Unicode MS"/>
              </a:defRPr>
            </a:pPr>
            <a:r>
              <a:t>Presented by:</a:t>
            </a:r>
          </a:p>
          <a:p>
            <a:pPr>
              <a:defRPr>
                <a:latin typeface="Arial Unicode MS"/>
                <a:ea typeface="Arial Unicode MS"/>
                <a:cs typeface="Arial Unicode MS"/>
                <a:sym typeface="Arial Unicode MS"/>
              </a:defRPr>
            </a:pPr>
            <a:r>
              <a:t>Ashel Augustine</a:t>
            </a:r>
          </a:p>
          <a:p>
            <a:pPr>
              <a:defRPr>
                <a:latin typeface="Arial Unicode MS"/>
                <a:ea typeface="Arial Unicode MS"/>
                <a:cs typeface="Arial Unicode MS"/>
                <a:sym typeface="Arial Unicode MS"/>
              </a:defRPr>
            </a:pPr>
            <a:r>
              <a:t>S5 CSE Alpha</a:t>
            </a:r>
          </a:p>
          <a:p>
            <a:pPr>
              <a:defRPr>
                <a:latin typeface="Arial Unicode MS"/>
                <a:ea typeface="Arial Unicode MS"/>
                <a:cs typeface="Arial Unicode MS"/>
                <a:sym typeface="Arial Unicode MS"/>
              </a:defRPr>
            </a:pPr>
            <a:r>
              <a:t>44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ecurity-a major concern."/>
          <p:cNvSpPr txBox="1"/>
          <p:nvPr>
            <p:ph type="title"/>
          </p:nvPr>
        </p:nvSpPr>
        <p:spPr>
          <a:xfrm>
            <a:off x="406400" y="927100"/>
            <a:ext cx="12192000" cy="723900"/>
          </a:xfrm>
          <a:prstGeom prst="rect">
            <a:avLst/>
          </a:prstGeom>
        </p:spPr>
        <p:txBody>
          <a:bodyPr/>
          <a:lstStyle>
            <a:lvl1pPr defTabSz="233679">
              <a:spcBef>
                <a:spcPts val="0"/>
              </a:spcBef>
              <a:defRPr sz="6800"/>
            </a:lvl1pPr>
          </a:lstStyle>
          <a:p>
            <a:pPr/>
            <a:r>
              <a:t>Security-a major concern.</a:t>
            </a:r>
          </a:p>
        </p:txBody>
      </p:sp>
      <p:sp>
        <p:nvSpPr>
          <p:cNvPr id="191" name="There used to be a Microsoft feature ‘Guess my age’.It was reported that this feature turned out to be a pretty sneaky one. It manipulated the user’s browser cookie and an age was tagged to that particular user, serving him ads that suited his age.…"/>
          <p:cNvSpPr txBox="1"/>
          <p:nvPr>
            <p:ph type="body" idx="1"/>
          </p:nvPr>
        </p:nvSpPr>
        <p:spPr>
          <a:xfrm>
            <a:off x="406400" y="2534071"/>
            <a:ext cx="12192000" cy="6717458"/>
          </a:xfrm>
          <a:prstGeom prst="rect">
            <a:avLst/>
          </a:prstGeom>
        </p:spPr>
        <p:txBody>
          <a:bodyPr/>
          <a:lstStyle/>
          <a:p>
            <a:pPr marL="345722" indent="-345722">
              <a:defRPr sz="2800">
                <a:solidFill>
                  <a:srgbClr val="FFFFFF"/>
                </a:solidFill>
              </a:defRPr>
            </a:pPr>
            <a:r>
              <a:t>There used to be a Microsoft feature ‘Guess my age’.It was reported that this feature turned out to be a pretty sneaky one. It manipulated the user’s browser cookie and an age was tagged to that particular user, serving him ads that suited his age.</a:t>
            </a:r>
          </a:p>
          <a:p>
            <a:pPr marL="345722" indent="-345722">
              <a:defRPr sz="2800">
                <a:solidFill>
                  <a:srgbClr val="FFFFFF"/>
                </a:solidFill>
              </a:defRPr>
            </a:pPr>
            <a:r>
              <a:t>When the flood of facial recognition data from Facebook and Microsoft combines with other biometric data including voice from Siri, and location from GPS etc, it clearly destroys our privacy and we can be tracked anywhere by anyone without our consent.</a:t>
            </a:r>
          </a:p>
          <a:p>
            <a:pPr marL="345722" indent="-345722">
              <a:defRPr sz="2800">
                <a:solidFill>
                  <a:srgbClr val="FFFFFF"/>
                </a:solidFill>
              </a:defRPr>
            </a:pPr>
            <a:r>
              <a:t>FBI already have 58 million faces and Facebook has hundreds of million pre-identified faces too!</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Even though the face recognition technologies like FACE++ are capable of endangering our privacy, opposing these technological advancements clearly hinders our path to progression and development.…"/>
          <p:cNvSpPr txBox="1"/>
          <p:nvPr>
            <p:ph type="body" idx="1"/>
          </p:nvPr>
        </p:nvSpPr>
        <p:spPr>
          <a:xfrm>
            <a:off x="406399" y="630842"/>
            <a:ext cx="12192001" cy="8491916"/>
          </a:xfrm>
          <a:prstGeom prst="rect">
            <a:avLst/>
          </a:prstGeom>
        </p:spPr>
        <p:txBody>
          <a:bodyPr/>
          <a:lstStyle/>
          <a:p>
            <a:pPr marL="470647" indent="-470647">
              <a:buChar char="‣"/>
              <a:defRPr sz="3600">
                <a:solidFill>
                  <a:srgbClr val="FFFFFF"/>
                </a:solidFill>
              </a:defRPr>
            </a:pPr>
            <a:r>
              <a:t>Even though the face recognition technologies like FACE++ are capable of endangering our privacy, opposing these technological advancements clearly hinders our path to progression and development.</a:t>
            </a:r>
          </a:p>
          <a:p>
            <a:pPr marL="470647" indent="-470647">
              <a:buChar char="‣"/>
              <a:defRPr sz="3600">
                <a:solidFill>
                  <a:srgbClr val="FFFFFF"/>
                </a:solidFill>
              </a:defRPr>
            </a:pPr>
            <a:r>
              <a:t>The future of this technology is seen in surveillance robots with face recognition features. Can outdo humans working in this field.</a:t>
            </a:r>
          </a:p>
          <a:p>
            <a:pPr lvl="4" marL="0" indent="914400">
              <a:buClrTx/>
              <a:buSzTx/>
              <a:buFontTx/>
              <a:buNone/>
              <a:defRPr sz="3600">
                <a:solidFill>
                  <a:srgbClr val="FFFFFF"/>
                </a:solidFill>
              </a:defRPr>
            </a:pPr>
            <a:r>
              <a:t>“ I loved technology, if you used it right, it could give you power and privacy.”</a:t>
            </a:r>
          </a:p>
          <a:p>
            <a:pPr lvl="8" marL="0" indent="1828800">
              <a:buClrTx/>
              <a:buSzTx/>
              <a:buFontTx/>
              <a:buNone/>
              <a:defRPr sz="3600">
                <a:solidFill>
                  <a:srgbClr val="FFFFFF"/>
                </a:solidFill>
              </a:defRPr>
            </a:pPr>
            <a:r>
              <a:t>                                                 </a:t>
            </a:r>
            <a:r>
              <a:rPr sz="2400"/>
              <a:t> Cory Doctorow</a:t>
            </a:r>
          </a:p>
          <a:p>
            <a:pPr marL="0" indent="0" defTabSz="457200">
              <a:lnSpc>
                <a:spcPts val="3500"/>
              </a:lnSpc>
              <a:spcBef>
                <a:spcPts val="0"/>
              </a:spcBef>
              <a:buClrTx/>
              <a:buSzTx/>
              <a:buFontTx/>
              <a:buNone/>
              <a:defRPr sz="1500">
                <a:solidFill>
                  <a:srgbClr val="333333"/>
                </a:solidFill>
                <a:latin typeface="Georgia"/>
                <a:ea typeface="Georgia"/>
                <a:cs typeface="Georgia"/>
                <a:sym typeface="Georgia"/>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Let’s take a look at a few instances:…"/>
          <p:cNvSpPr txBox="1"/>
          <p:nvPr>
            <p:ph type="title"/>
          </p:nvPr>
        </p:nvSpPr>
        <p:spPr>
          <a:xfrm>
            <a:off x="406400" y="2171700"/>
            <a:ext cx="12192000" cy="4521200"/>
          </a:xfrm>
          <a:prstGeom prst="rect">
            <a:avLst/>
          </a:prstGeom>
        </p:spPr>
        <p:txBody>
          <a:bodyPr/>
          <a:lstStyle/>
          <a:p>
            <a:pPr defTabSz="549148">
              <a:spcBef>
                <a:spcPts val="2100"/>
              </a:spcBef>
              <a:defRPr sz="3384">
                <a:solidFill>
                  <a:srgbClr val="FFFFFF"/>
                </a:solidFill>
                <a:latin typeface="DIN Alternate"/>
                <a:ea typeface="DIN Alternate"/>
                <a:cs typeface="DIN Alternate"/>
                <a:sym typeface="DIN Alternate"/>
              </a:defRPr>
            </a:pPr>
          </a:p>
          <a:p>
            <a:pPr algn="ctr" defTabSz="549148">
              <a:lnSpc>
                <a:spcPct val="100000"/>
              </a:lnSpc>
              <a:spcBef>
                <a:spcPts val="2600"/>
              </a:spcBef>
              <a:defRPr sz="6768"/>
            </a:pPr>
            <a:r>
              <a:t>Let’s take a look at a few instances:</a:t>
            </a:r>
          </a:p>
          <a:p>
            <a:pPr marL="417830" indent="-417830" defTabSz="549148">
              <a:lnSpc>
                <a:spcPct val="100000"/>
              </a:lnSpc>
              <a:spcBef>
                <a:spcPts val="2600"/>
              </a:spcBef>
              <a:buClr>
                <a:schemeClr val="accent1"/>
              </a:buClr>
              <a:buSzPct val="104999"/>
              <a:buFont typeface="Avenir Next"/>
              <a:defRPr b="1" cap="none" sz="3196">
                <a:solidFill>
                  <a:srgbClr val="FFFFFF"/>
                </a:solidFill>
                <a:latin typeface="Avenir Next"/>
                <a:ea typeface="Avenir Next"/>
                <a:cs typeface="Avenir Next"/>
                <a:sym typeface="Avenir Next"/>
              </a:defRPr>
            </a:pPr>
            <a:r>
              <a:t>Cameras with </a:t>
            </a:r>
            <a:r>
              <a:rPr>
                <a:solidFill>
                  <a:schemeClr val="accent3"/>
                </a:solidFill>
              </a:rPr>
              <a:t>face detection</a:t>
            </a:r>
            <a:r>
              <a:t> feature.</a:t>
            </a:r>
          </a:p>
          <a:p>
            <a:pPr marL="417830" indent="-417830" defTabSz="549148">
              <a:lnSpc>
                <a:spcPct val="100000"/>
              </a:lnSpc>
              <a:spcBef>
                <a:spcPts val="2600"/>
              </a:spcBef>
              <a:buClr>
                <a:schemeClr val="accent1"/>
              </a:buClr>
              <a:buSzPct val="104999"/>
              <a:buFont typeface="Avenir Next"/>
              <a:defRPr b="1" cap="none" sz="3196">
                <a:solidFill>
                  <a:srgbClr val="FFFFFF"/>
                </a:solidFill>
                <a:latin typeface="Avenir Next"/>
                <a:ea typeface="Avenir Next"/>
                <a:cs typeface="Avenir Next"/>
                <a:sym typeface="Avenir Next"/>
              </a:defRPr>
            </a:pPr>
            <a:r>
              <a:t>Apple’s </a:t>
            </a:r>
            <a:r>
              <a:rPr>
                <a:solidFill>
                  <a:schemeClr val="accent3"/>
                </a:solidFill>
              </a:rPr>
              <a:t>facial recognition technology</a:t>
            </a:r>
            <a:r>
              <a:t>.</a:t>
            </a:r>
          </a:p>
          <a:p>
            <a:pPr marL="294938" indent="-294938" defTabSz="549148">
              <a:lnSpc>
                <a:spcPct val="100000"/>
              </a:lnSpc>
              <a:spcBef>
                <a:spcPts val="2600"/>
              </a:spcBef>
              <a:buClr>
                <a:schemeClr val="accent1"/>
              </a:buClr>
              <a:buSzPct val="104999"/>
              <a:buFont typeface="Avenir Next"/>
              <a:defRPr b="1" cap="none" sz="3196">
                <a:solidFill>
                  <a:srgbClr val="FFFFFF"/>
                </a:solidFill>
                <a:latin typeface="Avenir Next"/>
                <a:ea typeface="Avenir Next"/>
                <a:cs typeface="Avenir Next"/>
                <a:sym typeface="Avenir Next"/>
              </a:defRPr>
            </a:pPr>
            <a:r>
              <a:t>Facebook’s </a:t>
            </a:r>
            <a:r>
              <a:rPr>
                <a:solidFill>
                  <a:schemeClr val="accent3"/>
                </a:solidFill>
              </a:rPr>
              <a:t>auto tagging</a:t>
            </a:r>
            <a:r>
              <a:t> feature.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Drawbacks."/>
          <p:cNvSpPr txBox="1"/>
          <p:nvPr>
            <p:ph type="title"/>
          </p:nvPr>
        </p:nvSpPr>
        <p:spPr>
          <a:prstGeom prst="rect">
            <a:avLst/>
          </a:prstGeom>
        </p:spPr>
        <p:txBody>
          <a:bodyPr/>
          <a:lstStyle>
            <a:lvl1pPr defTabSz="233679">
              <a:spcBef>
                <a:spcPts val="0"/>
              </a:spcBef>
              <a:defRPr sz="6800"/>
            </a:lvl1pPr>
          </a:lstStyle>
          <a:p>
            <a:pPr/>
            <a:r>
              <a:t>Drawbacks.</a:t>
            </a:r>
          </a:p>
        </p:txBody>
      </p:sp>
      <p:sp>
        <p:nvSpPr>
          <p:cNvPr id="172" name="Many law enforcement agencies have claimed that face recognition technology has not been of any help as seen in movies. (Boston Marathon Bombing)…"/>
          <p:cNvSpPr txBox="1"/>
          <p:nvPr>
            <p:ph type="body" idx="1"/>
          </p:nvPr>
        </p:nvSpPr>
        <p:spPr>
          <a:xfrm>
            <a:off x="406400" y="3366648"/>
            <a:ext cx="12192000" cy="6108701"/>
          </a:xfrm>
          <a:prstGeom prst="rect">
            <a:avLst/>
          </a:prstGeom>
        </p:spPr>
        <p:txBody>
          <a:bodyPr/>
          <a:lstStyle/>
          <a:p>
            <a:pPr>
              <a:defRPr>
                <a:solidFill>
                  <a:srgbClr val="FFFFFF"/>
                </a:solidFill>
              </a:defRPr>
            </a:pPr>
            <a:r>
              <a:t>Many </a:t>
            </a:r>
            <a:r>
              <a:rPr>
                <a:solidFill>
                  <a:schemeClr val="accent3"/>
                </a:solidFill>
              </a:rPr>
              <a:t>law enforcement agencies</a:t>
            </a:r>
            <a:r>
              <a:t> have claimed that face recognition technology has not been of any help as seen in movies. (Boston Marathon Bombing)</a:t>
            </a:r>
          </a:p>
          <a:p>
            <a:pPr>
              <a:defRPr>
                <a:solidFill>
                  <a:srgbClr val="FFFFFF"/>
                </a:solidFill>
              </a:defRPr>
            </a:pPr>
            <a:r>
              <a:rPr>
                <a:solidFill>
                  <a:schemeClr val="accent3"/>
                </a:solidFill>
              </a:rPr>
              <a:t>Full body recognition</a:t>
            </a:r>
            <a:r>
              <a:t> technology is not upto mark as suggested by the company.(Dressing causes errors)</a:t>
            </a:r>
          </a:p>
          <a:p>
            <a:pPr>
              <a:defRPr>
                <a:solidFill>
                  <a:srgbClr val="FFFFFF"/>
                </a:solidFill>
              </a:defRPr>
            </a:pPr>
            <a:r>
              <a:rPr>
                <a:solidFill>
                  <a:schemeClr val="accent4">
                    <a:hueOff val="-1395324"/>
                    <a:satOff val="-3373"/>
                    <a:lumOff val="-9849"/>
                  </a:schemeClr>
                </a:solidFill>
              </a:rPr>
              <a:t>Security</a:t>
            </a:r>
            <a:r>
              <a:t> has always been a major concern!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uggested enhancements."/>
          <p:cNvSpPr txBox="1"/>
          <p:nvPr>
            <p:ph type="title"/>
          </p:nvPr>
        </p:nvSpPr>
        <p:spPr>
          <a:xfrm>
            <a:off x="406400" y="695430"/>
            <a:ext cx="12192000" cy="1452782"/>
          </a:xfrm>
          <a:prstGeom prst="rect">
            <a:avLst/>
          </a:prstGeom>
        </p:spPr>
        <p:txBody>
          <a:bodyPr/>
          <a:lstStyle>
            <a:lvl1pPr>
              <a:defRPr sz="7200"/>
            </a:lvl1pPr>
          </a:lstStyle>
          <a:p>
            <a:pPr/>
            <a:r>
              <a:t>Suggested enhancements.</a:t>
            </a:r>
          </a:p>
        </p:txBody>
      </p:sp>
      <p:sp>
        <p:nvSpPr>
          <p:cNvPr id="175" name="One among the major issues faced by the FACE++ technology is the requirement of high resolution images for face recognition. Other face recognition platforms like Microsoft only requires a 36x36 pixel image for face recognition.…"/>
          <p:cNvSpPr txBox="1"/>
          <p:nvPr>
            <p:ph type="body" idx="1"/>
          </p:nvPr>
        </p:nvSpPr>
        <p:spPr>
          <a:prstGeom prst="rect">
            <a:avLst/>
          </a:prstGeom>
        </p:spPr>
        <p:txBody>
          <a:bodyPr/>
          <a:lstStyle/>
          <a:p>
            <a:pPr lvl="1" marL="1204258" indent="-543858">
              <a:buClrTx/>
              <a:buSzPct val="100000"/>
              <a:buFontTx/>
              <a:buAutoNum type="arabicPeriod" startAt="1"/>
              <a:defRPr sz="2800">
                <a:solidFill>
                  <a:srgbClr val="FFFFFF"/>
                </a:solidFill>
              </a:defRPr>
            </a:pPr>
            <a:r>
              <a:t>One among the major issues faced by the FACE++ technology is the </a:t>
            </a:r>
            <a:r>
              <a:rPr>
                <a:solidFill>
                  <a:schemeClr val="accent4">
                    <a:hueOff val="-1395324"/>
                    <a:satOff val="-3373"/>
                    <a:lumOff val="-9849"/>
                  </a:schemeClr>
                </a:solidFill>
              </a:rPr>
              <a:t>requirement of high resolution images</a:t>
            </a:r>
            <a:r>
              <a:t> for face recognition. Other face recognition platforms like Microsoft only requires a 36x36 pixel image for face recognition.</a:t>
            </a:r>
          </a:p>
          <a:p>
            <a:pPr lvl="1" marL="1204258" indent="-543858">
              <a:buClrTx/>
              <a:buSzPct val="100000"/>
              <a:buFontTx/>
              <a:buAutoNum type="arabicPeriod" startAt="1"/>
              <a:defRPr sz="2800">
                <a:solidFill>
                  <a:srgbClr val="FFFFFF"/>
                </a:solidFill>
              </a:defRPr>
            </a:pPr>
            <a:r>
              <a:t>Storing </a:t>
            </a:r>
            <a:r>
              <a:rPr>
                <a:solidFill>
                  <a:schemeClr val="accent4">
                    <a:hueOff val="-1395324"/>
                    <a:satOff val="-3373"/>
                    <a:lumOff val="-9849"/>
                  </a:schemeClr>
                </a:solidFill>
              </a:rPr>
              <a:t>huge amounts of data</a:t>
            </a:r>
            <a:r>
              <a:t> in the form of images has been seen to create a headache for FACE++ tech. Optimising the storage can solve this problem and make the platform more easier.</a:t>
            </a:r>
          </a:p>
          <a:p>
            <a:pPr lvl="1" marL="1204258" indent="-543858">
              <a:buClrTx/>
              <a:buSzPct val="100000"/>
              <a:buFontTx/>
              <a:buAutoNum type="arabicPeriod" startAt="1"/>
              <a:defRPr sz="2800">
                <a:solidFill>
                  <a:srgbClr val="FFFFFF"/>
                </a:solidFill>
              </a:defRPr>
            </a:pPr>
            <a:r>
              <a:rPr>
                <a:solidFill>
                  <a:schemeClr val="accent4">
                    <a:hueOff val="-1395324"/>
                    <a:satOff val="-3373"/>
                    <a:lumOff val="-9849"/>
                  </a:schemeClr>
                </a:solidFill>
              </a:rPr>
              <a:t>Can be hindered</a:t>
            </a:r>
            <a:r>
              <a:t> by other accessories like glasses, masks, long hair etc. Specialised algorithms required to tackle this issue.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Improvements."/>
          <p:cNvSpPr txBox="1"/>
          <p:nvPr>
            <p:ph type="title"/>
          </p:nvPr>
        </p:nvSpPr>
        <p:spPr>
          <a:xfrm>
            <a:off x="238146" y="457070"/>
            <a:ext cx="12192001" cy="723901"/>
          </a:xfrm>
          <a:prstGeom prst="rect">
            <a:avLst/>
          </a:prstGeom>
        </p:spPr>
        <p:txBody>
          <a:bodyPr/>
          <a:lstStyle>
            <a:lvl1pPr defTabSz="233679">
              <a:spcBef>
                <a:spcPts val="0"/>
              </a:spcBef>
              <a:defRPr sz="6800"/>
            </a:lvl1pPr>
          </a:lstStyle>
          <a:p>
            <a:pPr/>
            <a:r>
              <a:t>Improvements.</a:t>
            </a:r>
          </a:p>
        </p:txBody>
      </p:sp>
      <p:sp>
        <p:nvSpPr>
          <p:cNvPr id="178" name="The company is primarily focused with clients like Alipay and Lenovo, whose primary focus is for the private good.…"/>
          <p:cNvSpPr txBox="1"/>
          <p:nvPr>
            <p:ph type="body" idx="1"/>
          </p:nvPr>
        </p:nvSpPr>
        <p:spPr>
          <a:xfrm>
            <a:off x="532590" y="1947248"/>
            <a:ext cx="12192001" cy="7713304"/>
          </a:xfrm>
          <a:prstGeom prst="rect">
            <a:avLst/>
          </a:prstGeom>
        </p:spPr>
        <p:txBody>
          <a:bodyPr/>
          <a:lstStyle/>
          <a:p>
            <a:pPr marL="366058" indent="-366058">
              <a:defRPr sz="2800">
                <a:solidFill>
                  <a:srgbClr val="FFFFFF"/>
                </a:solidFill>
              </a:defRPr>
            </a:pPr>
            <a:r>
              <a:t>The company is primarily focused with clients like </a:t>
            </a:r>
            <a:r>
              <a:rPr>
                <a:solidFill>
                  <a:schemeClr val="accent4"/>
                </a:solidFill>
              </a:rPr>
              <a:t>Alipay</a:t>
            </a:r>
            <a:r>
              <a:t> and </a:t>
            </a:r>
            <a:r>
              <a:rPr>
                <a:solidFill>
                  <a:schemeClr val="accent4"/>
                </a:solidFill>
              </a:rPr>
              <a:t>Lenovo</a:t>
            </a:r>
            <a:r>
              <a:t>, whose primary focus is for the private good.</a:t>
            </a:r>
          </a:p>
          <a:p>
            <a:pPr marL="366058" indent="-366058">
              <a:defRPr sz="2800">
                <a:solidFill>
                  <a:srgbClr val="FFFFFF"/>
                </a:solidFill>
              </a:defRPr>
            </a:pPr>
            <a:r>
              <a:t>The scope of face recognition technology is beyond explanation.</a:t>
            </a:r>
          </a:p>
          <a:p>
            <a:pPr marL="366058" indent="-366058">
              <a:defRPr sz="2800">
                <a:solidFill>
                  <a:srgbClr val="FFFFFF"/>
                </a:solidFill>
              </a:defRPr>
            </a:pPr>
            <a:r>
              <a:t>The FACE++ company can expand their product to the following fields:</a:t>
            </a:r>
          </a:p>
          <a:p>
            <a:pPr lvl="1" marL="1204258" indent="-543858">
              <a:buClrTx/>
              <a:buSzPct val="100000"/>
              <a:buFontTx/>
              <a:buAutoNum type="arabicPeriod" startAt="1"/>
              <a:defRPr sz="2800">
                <a:solidFill>
                  <a:srgbClr val="FFFFFF"/>
                </a:solidFill>
              </a:defRPr>
            </a:pPr>
            <a:r>
              <a:t>FACE++ boasts about their near perfect algorithm. Collaborating with </a:t>
            </a:r>
            <a:r>
              <a:rPr>
                <a:solidFill>
                  <a:schemeClr val="accent3"/>
                </a:solidFill>
              </a:rPr>
              <a:t>law enforcement</a:t>
            </a:r>
            <a:r>
              <a:rPr>
                <a:solidFill>
                  <a:schemeClr val="accent3">
                    <a:hueOff val="-1187647"/>
                    <a:satOff val="22407"/>
                    <a:lumOff val="18627"/>
                  </a:schemeClr>
                </a:solidFill>
              </a:rPr>
              <a:t> </a:t>
            </a:r>
            <a:r>
              <a:t>agencies can help boost the identification rates.</a:t>
            </a:r>
          </a:p>
          <a:p>
            <a:pPr lvl="1" marL="1204258" indent="-543858">
              <a:buClrTx/>
              <a:buSzPct val="100000"/>
              <a:buFontTx/>
              <a:buAutoNum type="arabicPeriod" startAt="1"/>
              <a:defRPr sz="2800">
                <a:solidFill>
                  <a:srgbClr val="FFFFFF"/>
                </a:solidFill>
              </a:defRPr>
            </a:pPr>
            <a:r>
              <a:t>Has the potential to strengthen </a:t>
            </a:r>
            <a:r>
              <a:rPr>
                <a:solidFill>
                  <a:schemeClr val="accent3"/>
                </a:solidFill>
              </a:rPr>
              <a:t>face recognition unlocking</a:t>
            </a:r>
            <a:r>
              <a:t> for phones.</a:t>
            </a:r>
          </a:p>
          <a:p>
            <a:pPr lvl="1" marL="1204258" indent="-543858">
              <a:buClrTx/>
              <a:buSzPct val="100000"/>
              <a:buFontTx/>
              <a:buAutoNum type="arabicPeriod" startAt="1"/>
              <a:defRPr sz="2800">
                <a:solidFill>
                  <a:srgbClr val="FFFFFF"/>
                </a:solidFill>
              </a:defRPr>
            </a:pPr>
            <a:r>
              <a:rPr>
                <a:solidFill>
                  <a:schemeClr val="accent3"/>
                </a:solidFill>
              </a:rPr>
              <a:t>Advertising</a:t>
            </a:r>
            <a:r>
              <a:t> by appealing to the customer’s age.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4.   Can work towards a better model of the controversial Google Glass. (Michael Giovanni’s Wink).…"/>
          <p:cNvSpPr txBox="1"/>
          <p:nvPr>
            <p:ph type="body" idx="1"/>
          </p:nvPr>
        </p:nvSpPr>
        <p:spPr>
          <a:xfrm>
            <a:off x="406399" y="982010"/>
            <a:ext cx="12192001" cy="8426010"/>
          </a:xfrm>
          <a:prstGeom prst="rect">
            <a:avLst/>
          </a:prstGeom>
        </p:spPr>
        <p:txBody>
          <a:bodyPr/>
          <a:lstStyle/>
          <a:p>
            <a:pPr lvl="3" marL="0" indent="685800">
              <a:buClrTx/>
              <a:buSzTx/>
              <a:buFontTx/>
              <a:buNone/>
              <a:defRPr sz="2800">
                <a:solidFill>
                  <a:srgbClr val="FFFFFF"/>
                </a:solidFill>
              </a:defRPr>
            </a:pPr>
            <a:r>
              <a:t>4.   Can work towards a better model of the controversial </a:t>
            </a:r>
            <a:r>
              <a:rPr>
                <a:solidFill>
                  <a:schemeClr val="accent3"/>
                </a:solidFill>
              </a:rPr>
              <a:t>Google Glass</a:t>
            </a:r>
            <a:r>
              <a:t>. (Michael Giovanni’s Wink).</a:t>
            </a:r>
          </a:p>
          <a:p>
            <a:pPr lvl="3" marL="0" indent="685800">
              <a:buClrTx/>
              <a:buSzTx/>
              <a:buFontTx/>
              <a:buNone/>
              <a:defRPr sz="2800">
                <a:solidFill>
                  <a:srgbClr val="FFFFFF"/>
                </a:solidFill>
              </a:defRPr>
            </a:pPr>
            <a:r>
              <a:t>5.   Uses face recognition with Alipay app for user verification while resetting password. Has the potential to execute the much awaited </a:t>
            </a:r>
            <a:r>
              <a:rPr>
                <a:solidFill>
                  <a:schemeClr val="accent3"/>
                </a:solidFill>
              </a:rPr>
              <a:t>SmileToPay</a:t>
            </a:r>
            <a:r>
              <a:t> feature. 6</a:t>
            </a:r>
          </a:p>
          <a:p>
            <a:pPr lvl="3" marL="0" indent="685800">
              <a:buClrTx/>
              <a:buSzTx/>
              <a:buFontTx/>
              <a:buNone/>
              <a:defRPr sz="2800">
                <a:solidFill>
                  <a:srgbClr val="FFFFFF"/>
                </a:solidFill>
              </a:defRPr>
            </a:pPr>
            <a:r>
              <a:t>6.   Can also spread the face recognition tech to </a:t>
            </a:r>
            <a:r>
              <a:rPr>
                <a:solidFill>
                  <a:schemeClr val="accent3"/>
                </a:solidFill>
              </a:rPr>
              <a:t>ATMs</a:t>
            </a:r>
            <a:r>
              <a:t> which nowadays lack the much needed security. (Millenial ATMs) </a:t>
            </a:r>
          </a:p>
          <a:p>
            <a:pPr lvl="3" marL="0" indent="685800">
              <a:buClrTx/>
              <a:buSzTx/>
              <a:buFontTx/>
              <a:buNone/>
              <a:defRPr sz="2800">
                <a:solidFill>
                  <a:srgbClr val="FFFFFF"/>
                </a:solidFill>
              </a:defRPr>
            </a:pPr>
            <a:r>
              <a:t>7.   FACE++ can further extend their technology to 2 most important fields:</a:t>
            </a:r>
          </a:p>
          <a:p>
            <a:pPr lvl="7" marL="3477558" indent="-366058">
              <a:buClr>
                <a:schemeClr val="accent1"/>
              </a:buClr>
              <a:defRPr sz="2800">
                <a:solidFill>
                  <a:srgbClr val="FFFFFF"/>
                </a:solidFill>
              </a:defRPr>
            </a:pPr>
            <a:r>
              <a:t>Passport Offices.</a:t>
            </a:r>
          </a:p>
          <a:p>
            <a:pPr lvl="7" marL="3477558" indent="-366058">
              <a:buClr>
                <a:schemeClr val="accent1"/>
              </a:buClr>
              <a:defRPr sz="2800">
                <a:solidFill>
                  <a:srgbClr val="FFFFFF"/>
                </a:solidFill>
              </a:defRPr>
            </a:pPr>
            <a:r>
              <a:t>Attendance marking.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Conclusion"/>
          <p:cNvSpPr txBox="1"/>
          <p:nvPr>
            <p:ph type="title"/>
          </p:nvPr>
        </p:nvSpPr>
        <p:spPr>
          <a:xfrm>
            <a:off x="883119" y="845445"/>
            <a:ext cx="12192001" cy="1138621"/>
          </a:xfrm>
          <a:prstGeom prst="rect">
            <a:avLst/>
          </a:prstGeom>
        </p:spPr>
        <p:txBody>
          <a:bodyPr/>
          <a:lstStyle>
            <a:lvl1pPr>
              <a:defRPr sz="7200"/>
            </a:lvl1pPr>
          </a:lstStyle>
          <a:p>
            <a:pPr/>
            <a:r>
              <a:t>Conclusion</a:t>
            </a:r>
          </a:p>
        </p:txBody>
      </p:sp>
      <p:sp>
        <p:nvSpPr>
          <p:cNvPr id="183" name="The product stands among the top few companies to have come up with an almost perfect face recognition algorithms.…"/>
          <p:cNvSpPr txBox="1"/>
          <p:nvPr>
            <p:ph type="body" idx="1"/>
          </p:nvPr>
        </p:nvSpPr>
        <p:spPr>
          <a:xfrm>
            <a:off x="406400" y="2504566"/>
            <a:ext cx="12192001" cy="7187557"/>
          </a:xfrm>
          <a:prstGeom prst="rect">
            <a:avLst/>
          </a:prstGeom>
        </p:spPr>
        <p:txBody>
          <a:bodyPr/>
          <a:lstStyle/>
          <a:p>
            <a:pPr lvl="2" marL="0" indent="214884" defTabSz="274574">
              <a:spcBef>
                <a:spcPts val="1300"/>
              </a:spcBef>
              <a:buClrTx/>
              <a:buSzTx/>
              <a:buFontTx/>
              <a:buNone/>
              <a:defRPr sz="3008">
                <a:solidFill>
                  <a:srgbClr val="FFFFFF"/>
                </a:solidFill>
              </a:defRPr>
            </a:pPr>
            <a:r>
              <a:t>The product stands </a:t>
            </a:r>
            <a:r>
              <a:rPr>
                <a:solidFill>
                  <a:schemeClr val="accent3"/>
                </a:solidFill>
              </a:rPr>
              <a:t>among the top few companies</a:t>
            </a:r>
            <a:r>
              <a:t> to have come up with an almost perfect face recognition algorithms.</a:t>
            </a:r>
          </a:p>
          <a:p>
            <a:pPr lvl="2" marL="0" indent="214884" defTabSz="274574">
              <a:spcBef>
                <a:spcPts val="1300"/>
              </a:spcBef>
              <a:buClrTx/>
              <a:buSzTx/>
              <a:buFontTx/>
              <a:buNone/>
              <a:defRPr sz="3008">
                <a:solidFill>
                  <a:srgbClr val="FFFFFF"/>
                </a:solidFill>
              </a:defRPr>
            </a:pPr>
            <a:r>
              <a:t>A massive </a:t>
            </a:r>
            <a:r>
              <a:rPr>
                <a:solidFill>
                  <a:schemeClr val="accent4"/>
                </a:solidFill>
              </a:rPr>
              <a:t>$47million</a:t>
            </a:r>
            <a:r>
              <a:t> investment as of 2017 clearly shows that the product has been delivering the best possible services to its clients.</a:t>
            </a:r>
          </a:p>
          <a:p>
            <a:pPr lvl="2" marL="0" indent="214884" defTabSz="274574">
              <a:spcBef>
                <a:spcPts val="1300"/>
              </a:spcBef>
              <a:buClrTx/>
              <a:buSzTx/>
              <a:buFontTx/>
              <a:buNone/>
              <a:defRPr sz="3008">
                <a:solidFill>
                  <a:srgbClr val="FFFFFF"/>
                </a:solidFill>
              </a:defRPr>
            </a:pPr>
            <a:r>
              <a:t>It is competing with world class face recognition technologies like </a:t>
            </a:r>
            <a:r>
              <a:rPr>
                <a:solidFill>
                  <a:schemeClr val="accent3"/>
                </a:solidFill>
              </a:rPr>
              <a:t>Amazon Rekognition, Google Vision </a:t>
            </a:r>
            <a:r>
              <a:t>and</a:t>
            </a:r>
            <a:r>
              <a:rPr>
                <a:solidFill>
                  <a:schemeClr val="accent3"/>
                </a:solidFill>
              </a:rPr>
              <a:t> Microsoft Face.</a:t>
            </a:r>
            <a:r>
              <a:t> Even though these companies are light years ahead of FACE++, but as a startup tech, FACE++ is one of a kind.</a:t>
            </a:r>
          </a:p>
          <a:p>
            <a:pPr lvl="2" marL="0" indent="214884" defTabSz="274574">
              <a:spcBef>
                <a:spcPts val="1300"/>
              </a:spcBef>
              <a:buClrTx/>
              <a:buSzTx/>
              <a:buFontTx/>
              <a:buNone/>
              <a:defRPr sz="3008">
                <a:solidFill>
                  <a:srgbClr val="FFFFFF"/>
                </a:solidFill>
              </a:defRPr>
            </a:pPr>
          </a:p>
          <a:p>
            <a:pPr lvl="2" marL="0" indent="214884" defTabSz="274574">
              <a:spcBef>
                <a:spcPts val="1300"/>
              </a:spcBef>
              <a:buClrTx/>
              <a:buSzTx/>
              <a:buFontTx/>
              <a:buNone/>
              <a:defRPr sz="3008">
                <a:solidFill>
                  <a:srgbClr val="FFFFFF"/>
                </a:solidFil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The main standout feature, or the Unique Selling Point of FACE++ is that they have managed to sack major companies like Alibaba, Lenovo, Camera360, and UCAR amidst huge competition from various MNCs.…"/>
          <p:cNvSpPr txBox="1"/>
          <p:nvPr>
            <p:ph type="body" idx="1"/>
          </p:nvPr>
        </p:nvSpPr>
        <p:spPr>
          <a:xfrm>
            <a:off x="504548" y="1102523"/>
            <a:ext cx="12192001" cy="8445909"/>
          </a:xfrm>
          <a:prstGeom prst="rect">
            <a:avLst/>
          </a:prstGeom>
        </p:spPr>
        <p:txBody>
          <a:bodyPr/>
          <a:lstStyle/>
          <a:p>
            <a:pPr marL="0" indent="0">
              <a:buClrTx/>
              <a:buSzTx/>
              <a:buFontTx/>
              <a:buNone/>
              <a:defRPr sz="3500">
                <a:solidFill>
                  <a:srgbClr val="FFFFFF"/>
                </a:solidFill>
              </a:defRPr>
            </a:pPr>
            <a:r>
              <a:t>The main standout feature, or the Unique Selling Point of FACE++ is that they have managed to sack major companies like Alibaba, Lenovo, Camera360, and UCAR amidst huge competition from various MNCs. </a:t>
            </a:r>
          </a:p>
          <a:p>
            <a:pPr marL="0" indent="0">
              <a:buClrTx/>
              <a:buSzTx/>
              <a:buFontTx/>
              <a:buNone/>
              <a:defRPr sz="3500">
                <a:solidFill>
                  <a:srgbClr val="FFFFFF"/>
                </a:solidFill>
              </a:defRPr>
            </a:pPr>
            <a:r>
              <a:t>And it surely is because of their reliable algorithm and low cost of service.</a:t>
            </a:r>
          </a:p>
          <a:p>
            <a:pPr marL="0" indent="0">
              <a:buClrTx/>
              <a:buSzTx/>
              <a:buFontTx/>
              <a:buNone/>
              <a:defRPr sz="3500">
                <a:solidFill>
                  <a:srgbClr val="FFFFFF"/>
                </a:solidFill>
              </a:defRPr>
            </a:pPr>
            <a:r>
              <a:t>One of the most delightful feature of FACE++ is the emotion and gesture recognition feature that require even complex coding and its a wonder that the company came out with it.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How to keep your privacy private? Impossible."/>
          <p:cNvSpPr txBox="1"/>
          <p:nvPr>
            <p:ph type="title"/>
          </p:nvPr>
        </p:nvSpPr>
        <p:spPr>
          <a:xfrm>
            <a:off x="406400" y="558800"/>
            <a:ext cx="12192000" cy="723900"/>
          </a:xfrm>
          <a:prstGeom prst="rect">
            <a:avLst/>
          </a:prstGeom>
        </p:spPr>
        <p:txBody>
          <a:bodyPr/>
          <a:lstStyle>
            <a:lvl1pPr defTabSz="391414">
              <a:spcBef>
                <a:spcPts val="0"/>
              </a:spcBef>
              <a:defRPr sz="4824"/>
            </a:lvl1pPr>
          </a:lstStyle>
          <a:p>
            <a:pPr/>
            <a:r>
              <a:t>How to keep your privacy private? Impossible.</a:t>
            </a:r>
          </a:p>
        </p:txBody>
      </p:sp>
      <p:sp>
        <p:nvSpPr>
          <p:cNvPr id="188" name="Never go online.…"/>
          <p:cNvSpPr txBox="1"/>
          <p:nvPr>
            <p:ph type="body" idx="1"/>
          </p:nvPr>
        </p:nvSpPr>
        <p:spPr>
          <a:xfrm>
            <a:off x="254000" y="1822450"/>
            <a:ext cx="12192000" cy="6108700"/>
          </a:xfrm>
          <a:prstGeom prst="rect">
            <a:avLst/>
          </a:prstGeom>
        </p:spPr>
        <p:txBody>
          <a:bodyPr/>
          <a:lstStyle/>
          <a:p>
            <a:pPr marL="358737" indent="-358737" defTabSz="572516">
              <a:spcBef>
                <a:spcPts val="2700"/>
              </a:spcBef>
              <a:defRPr sz="2744">
                <a:solidFill>
                  <a:srgbClr val="FFFFFF"/>
                </a:solidFill>
              </a:defRPr>
            </a:pPr>
            <a:r>
              <a:t>Never go online.</a:t>
            </a:r>
          </a:p>
          <a:p>
            <a:pPr marL="358737" indent="-358737" defTabSz="572516">
              <a:spcBef>
                <a:spcPts val="2700"/>
              </a:spcBef>
              <a:defRPr sz="2744">
                <a:solidFill>
                  <a:srgbClr val="FFFFFF"/>
                </a:solidFill>
              </a:defRPr>
            </a:pPr>
            <a:r>
              <a:t>Pay for everything with cash.</a:t>
            </a:r>
          </a:p>
          <a:p>
            <a:pPr marL="358737" indent="-358737" defTabSz="572516">
              <a:spcBef>
                <a:spcPts val="2700"/>
              </a:spcBef>
              <a:defRPr sz="2744">
                <a:solidFill>
                  <a:srgbClr val="FFFFFF"/>
                </a:solidFill>
              </a:defRPr>
            </a:pPr>
            <a:r>
              <a:t>Never let the Government have any of your information.</a:t>
            </a:r>
          </a:p>
          <a:p>
            <a:pPr lvl="5" marL="0" indent="1120140" defTabSz="572516">
              <a:spcBef>
                <a:spcPts val="2700"/>
              </a:spcBef>
              <a:buClrTx/>
              <a:buSzTx/>
              <a:buFontTx/>
              <a:buNone/>
              <a:defRPr sz="2744">
                <a:solidFill>
                  <a:srgbClr val="FFFFFF"/>
                </a:solidFill>
              </a:defRPr>
            </a:pPr>
          </a:p>
          <a:p>
            <a:pPr lvl="5" marL="0" indent="1120140" defTabSz="572516">
              <a:spcBef>
                <a:spcPts val="2700"/>
              </a:spcBef>
              <a:buClrTx/>
              <a:buSzTx/>
              <a:buFontTx/>
              <a:buNone/>
              <a:defRPr sz="2744">
                <a:solidFill>
                  <a:srgbClr val="FFFFFF"/>
                </a:solidFill>
              </a:defRPr>
            </a:pPr>
            <a:r>
              <a:t>These are all nearly impossible tasks in the present scenario.</a:t>
            </a:r>
          </a:p>
          <a:p>
            <a:pPr lvl="5" marL="0" indent="1120140" defTabSz="572516">
              <a:spcBef>
                <a:spcPts val="2700"/>
              </a:spcBef>
              <a:buClrTx/>
              <a:buSzTx/>
              <a:buFontTx/>
              <a:buNone/>
              <a:defRPr sz="2744">
                <a:solidFill>
                  <a:srgbClr val="FFFFFF"/>
                </a:solidFill>
              </a:defRPr>
            </a:pPr>
            <a:r>
              <a:t>So, it is almost certain that the face recognition technologies like FACE++ have come up with algorithms that help make our lives easier as discussed previously. And at the same time, endangers our privacy.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