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8288000" cy="10287000"/>
  <p:notesSz cx="6858000" cy="9144000"/>
  <p:embeddedFontLst>
    <p:embeddedFont>
      <p:font typeface="Canva Sans" panose="020B0604020202020204" charset="0"/>
      <p:regular r:id="rId27"/>
    </p:embeddedFont>
    <p:embeddedFont>
      <p:font typeface="Canva Sans Bold" panose="020B0604020202020204" charset="0"/>
      <p:regular r:id="rId28"/>
    </p:embeddedFont>
    <p:embeddedFont>
      <p:font typeface="Canva Sans Bold Italics" panose="020B0604020202020204" charset="0"/>
      <p:regular r:id="rId29"/>
    </p:embeddedFont>
    <p:embeddedFont>
      <p:font typeface="Canva Sans Medium"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913" y="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sp>
        <p:nvSpPr>
          <p:cNvPr id="2" name="Freeform 2"/>
          <p:cNvSpPr/>
          <p:nvPr/>
        </p:nvSpPr>
        <p:spPr>
          <a:xfrm>
            <a:off x="1028700" y="1028700"/>
            <a:ext cx="1836779" cy="1913311"/>
          </a:xfrm>
          <a:custGeom>
            <a:avLst/>
            <a:gdLst/>
            <a:ahLst/>
            <a:cxnLst/>
            <a:rect l="l" t="t" r="r" b="b"/>
            <a:pathLst>
              <a:path w="1836779" h="1913311">
                <a:moveTo>
                  <a:pt x="0" y="0"/>
                </a:moveTo>
                <a:lnTo>
                  <a:pt x="1836779" y="0"/>
                </a:lnTo>
                <a:lnTo>
                  <a:pt x="1836779" y="1913311"/>
                </a:lnTo>
                <a:lnTo>
                  <a:pt x="0" y="1913311"/>
                </a:lnTo>
                <a:lnTo>
                  <a:pt x="0" y="0"/>
                </a:lnTo>
                <a:close/>
              </a:path>
            </a:pathLst>
          </a:custGeom>
          <a:blipFill>
            <a:blip r:embed="rId2"/>
            <a:stretch>
              <a:fillRect/>
            </a:stretch>
          </a:blipFill>
        </p:spPr>
      </p:sp>
      <p:grpSp>
        <p:nvGrpSpPr>
          <p:cNvPr id="3" name="Group 3"/>
          <p:cNvGrpSpPr/>
          <p:nvPr/>
        </p:nvGrpSpPr>
        <p:grpSpPr>
          <a:xfrm>
            <a:off x="16724" y="0"/>
            <a:ext cx="636484" cy="10287000"/>
            <a:chOff x="0" y="0"/>
            <a:chExt cx="812800" cy="2747283"/>
          </a:xfrm>
        </p:grpSpPr>
        <p:sp>
          <p:nvSpPr>
            <p:cNvPr id="4" name="Freeform 4"/>
            <p:cNvSpPr/>
            <p:nvPr/>
          </p:nvSpPr>
          <p:spPr>
            <a:xfrm>
              <a:off x="0" y="0"/>
              <a:ext cx="812800" cy="2747283"/>
            </a:xfrm>
            <a:custGeom>
              <a:avLst/>
              <a:gdLst/>
              <a:ahLst/>
              <a:cxnLst/>
              <a:rect l="l" t="t" r="r" b="b"/>
              <a:pathLst>
                <a:path w="812800" h="2747283">
                  <a:moveTo>
                    <a:pt x="0" y="0"/>
                  </a:moveTo>
                  <a:lnTo>
                    <a:pt x="812800" y="0"/>
                  </a:lnTo>
                  <a:lnTo>
                    <a:pt x="812800" y="2747283"/>
                  </a:lnTo>
                  <a:lnTo>
                    <a:pt x="0" y="2747283"/>
                  </a:lnTo>
                  <a:close/>
                </a:path>
              </a:pathLst>
            </a:custGeom>
            <a:solidFill>
              <a:srgbClr val="236696"/>
            </a:solidFill>
          </p:spPr>
        </p:sp>
        <p:sp>
          <p:nvSpPr>
            <p:cNvPr id="5" name="TextBox 5"/>
            <p:cNvSpPr txBox="1"/>
            <p:nvPr/>
          </p:nvSpPr>
          <p:spPr>
            <a:xfrm>
              <a:off x="0" y="-38100"/>
              <a:ext cx="812800" cy="2785383"/>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6292528" y="1429117"/>
            <a:ext cx="9954796" cy="7428767"/>
          </a:xfrm>
          <a:custGeom>
            <a:avLst/>
            <a:gdLst/>
            <a:ahLst/>
            <a:cxnLst/>
            <a:rect l="l" t="t" r="r" b="b"/>
            <a:pathLst>
              <a:path w="9954796" h="7428767">
                <a:moveTo>
                  <a:pt x="0" y="0"/>
                </a:moveTo>
                <a:lnTo>
                  <a:pt x="9954796" y="0"/>
                </a:lnTo>
                <a:lnTo>
                  <a:pt x="9954796" y="7428766"/>
                </a:lnTo>
                <a:lnTo>
                  <a:pt x="0" y="7428766"/>
                </a:lnTo>
                <a:lnTo>
                  <a:pt x="0" y="0"/>
                </a:lnTo>
                <a:close/>
              </a:path>
            </a:pathLst>
          </a:custGeom>
          <a:blipFill>
            <a:blip r:embed="rId3">
              <a:alphaModFix amt="32999"/>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028700" y="3127821"/>
            <a:ext cx="8953500" cy="2826095"/>
          </a:xfrm>
          <a:prstGeom prst="rect">
            <a:avLst/>
          </a:prstGeom>
        </p:spPr>
        <p:txBody>
          <a:bodyPr wrap="square" lIns="0" tIns="0" rIns="0" bIns="0" rtlCol="0" anchor="t">
            <a:spAutoFit/>
          </a:bodyPr>
          <a:lstStyle/>
          <a:p>
            <a:pPr algn="just">
              <a:lnSpc>
                <a:spcPts val="7706"/>
              </a:lnSpc>
            </a:pPr>
            <a:r>
              <a:rPr lang="en-US" sz="5504" b="1" dirty="0">
                <a:solidFill>
                  <a:srgbClr val="000000"/>
                </a:solidFill>
                <a:latin typeface="Canva Sans Bold"/>
                <a:ea typeface="Canva Sans Bold"/>
                <a:cs typeface="Canva Sans Bold"/>
                <a:sym typeface="Canva Sans Bold"/>
              </a:rPr>
              <a:t>Digit Classification using</a:t>
            </a:r>
          </a:p>
          <a:p>
            <a:pPr algn="just">
              <a:lnSpc>
                <a:spcPts val="7706"/>
              </a:lnSpc>
            </a:pPr>
            <a:r>
              <a:rPr lang="en-US" sz="5504" b="1" dirty="0">
                <a:solidFill>
                  <a:srgbClr val="000000"/>
                </a:solidFill>
                <a:latin typeface="Canva Sans Bold"/>
                <a:ea typeface="Canva Sans Bold"/>
                <a:cs typeface="Canva Sans Bold"/>
                <a:sym typeface="Canva Sans Bold"/>
              </a:rPr>
              <a:t>Deep Learning </a:t>
            </a:r>
          </a:p>
          <a:p>
            <a:pPr algn="just">
              <a:lnSpc>
                <a:spcPts val="7119"/>
              </a:lnSpc>
            </a:pPr>
            <a:r>
              <a:rPr lang="en-US" sz="5085" b="1" i="1" dirty="0">
                <a:solidFill>
                  <a:srgbClr val="000000"/>
                </a:solidFill>
                <a:latin typeface="Canva Sans Bold Italics"/>
                <a:ea typeface="Canva Sans Bold Italics"/>
                <a:cs typeface="Canva Sans Bold Italics"/>
                <a:sym typeface="Canva Sans Bold Italics"/>
              </a:rPr>
              <a:t>on MNIST Dataset</a:t>
            </a:r>
          </a:p>
        </p:txBody>
      </p:sp>
      <p:sp>
        <p:nvSpPr>
          <p:cNvPr id="8" name="TextBox 8"/>
          <p:cNvSpPr txBox="1"/>
          <p:nvPr/>
        </p:nvSpPr>
        <p:spPr>
          <a:xfrm>
            <a:off x="13563601" y="6758883"/>
            <a:ext cx="3695700" cy="2499417"/>
          </a:xfrm>
          <a:prstGeom prst="rect">
            <a:avLst/>
          </a:prstGeom>
        </p:spPr>
        <p:txBody>
          <a:bodyPr wrap="square" lIns="0" tIns="0" rIns="0" bIns="0" rtlCol="0" anchor="t">
            <a:spAutoFit/>
          </a:bodyPr>
          <a:lstStyle/>
          <a:p>
            <a:pPr algn="r">
              <a:lnSpc>
                <a:spcPts val="4969"/>
              </a:lnSpc>
            </a:pPr>
            <a:r>
              <a:rPr lang="en-US" sz="3549" b="1" dirty="0">
                <a:solidFill>
                  <a:srgbClr val="000000"/>
                </a:solidFill>
                <a:latin typeface="Canva Sans Bold"/>
                <a:ea typeface="Canva Sans Bold"/>
                <a:cs typeface="Canva Sans Bold"/>
                <a:sym typeface="Canva Sans Bold"/>
              </a:rPr>
              <a:t>Md Asher</a:t>
            </a:r>
          </a:p>
          <a:p>
            <a:pPr algn="r">
              <a:lnSpc>
                <a:spcPts val="4969"/>
              </a:lnSpc>
            </a:pPr>
            <a:r>
              <a:rPr lang="en-US" sz="3549" b="1" dirty="0">
                <a:solidFill>
                  <a:srgbClr val="000000"/>
                </a:solidFill>
                <a:latin typeface="Canva Sans Bold"/>
                <a:ea typeface="Canva Sans Bold"/>
                <a:cs typeface="Canva Sans Bold"/>
                <a:sym typeface="Canva Sans Bold"/>
              </a:rPr>
              <a:t>Rupesh Kumar</a:t>
            </a:r>
          </a:p>
          <a:p>
            <a:pPr algn="r">
              <a:lnSpc>
                <a:spcPts val="4969"/>
              </a:lnSpc>
            </a:pPr>
            <a:r>
              <a:rPr lang="en-US" sz="3549" b="1" dirty="0">
                <a:solidFill>
                  <a:srgbClr val="000000"/>
                </a:solidFill>
                <a:latin typeface="Canva Sans Bold"/>
                <a:ea typeface="Canva Sans Bold"/>
                <a:cs typeface="Canva Sans Bold"/>
                <a:sym typeface="Canva Sans Bold"/>
              </a:rPr>
              <a:t>Md Abdullah</a:t>
            </a:r>
          </a:p>
          <a:p>
            <a:pPr algn="r">
              <a:lnSpc>
                <a:spcPts val="4969"/>
              </a:lnSpc>
            </a:pPr>
            <a:r>
              <a:rPr lang="en-US" sz="3549" b="1" dirty="0">
                <a:solidFill>
                  <a:srgbClr val="000000"/>
                </a:solidFill>
                <a:latin typeface="Canva Sans Bold"/>
                <a:ea typeface="Canva Sans Bold"/>
                <a:cs typeface="Canva Sans Bold"/>
                <a:sym typeface="Canva Sans Bold"/>
              </a:rPr>
              <a:t>Fariya Rafat</a:t>
            </a:r>
          </a:p>
        </p:txBody>
      </p:sp>
      <p:sp>
        <p:nvSpPr>
          <p:cNvPr id="9" name="TextBox 9"/>
          <p:cNvSpPr txBox="1"/>
          <p:nvPr/>
        </p:nvSpPr>
        <p:spPr>
          <a:xfrm>
            <a:off x="14012850" y="6146145"/>
            <a:ext cx="3246450" cy="679413"/>
          </a:xfrm>
          <a:prstGeom prst="rect">
            <a:avLst/>
          </a:prstGeom>
        </p:spPr>
        <p:txBody>
          <a:bodyPr lIns="0" tIns="0" rIns="0" bIns="0" rtlCol="0" anchor="t">
            <a:spAutoFit/>
          </a:bodyPr>
          <a:lstStyle/>
          <a:p>
            <a:pPr algn="ctr">
              <a:lnSpc>
                <a:spcPts val="5599"/>
              </a:lnSpc>
            </a:pPr>
            <a:r>
              <a:rPr lang="en-US" sz="3999" b="1">
                <a:solidFill>
                  <a:srgbClr val="236696"/>
                </a:solidFill>
                <a:latin typeface="Canva Sans Bold"/>
                <a:ea typeface="Canva Sans Bold"/>
                <a:cs typeface="Canva Sans Bold"/>
                <a:sym typeface="Canva Sans Bold"/>
              </a:rPr>
              <a:t>PROJECT BY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53952"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375360"/>
            <a:ext cx="8514868" cy="74026"/>
            <a:chOff x="0" y="0"/>
            <a:chExt cx="2242599" cy="19496"/>
          </a:xfrm>
        </p:grpSpPr>
        <p:sp>
          <p:nvSpPr>
            <p:cNvPr id="6" name="Freeform 6"/>
            <p:cNvSpPr/>
            <p:nvPr/>
          </p:nvSpPr>
          <p:spPr>
            <a:xfrm>
              <a:off x="0" y="0"/>
              <a:ext cx="2242599" cy="19496"/>
            </a:xfrm>
            <a:custGeom>
              <a:avLst/>
              <a:gdLst/>
              <a:ahLst/>
              <a:cxnLst/>
              <a:rect l="l" t="t" r="r" b="b"/>
              <a:pathLst>
                <a:path w="2242599" h="19496">
                  <a:moveTo>
                    <a:pt x="0" y="0"/>
                  </a:moveTo>
                  <a:lnTo>
                    <a:pt x="2242599" y="0"/>
                  </a:lnTo>
                  <a:lnTo>
                    <a:pt x="2242599" y="19496"/>
                  </a:lnTo>
                  <a:lnTo>
                    <a:pt x="0" y="19496"/>
                  </a:lnTo>
                  <a:close/>
                </a:path>
              </a:pathLst>
            </a:custGeom>
            <a:solidFill>
              <a:srgbClr val="236696"/>
            </a:solidFill>
          </p:spPr>
        </p:sp>
        <p:sp>
          <p:nvSpPr>
            <p:cNvPr id="7" name="TextBox 7"/>
            <p:cNvSpPr txBox="1"/>
            <p:nvPr/>
          </p:nvSpPr>
          <p:spPr>
            <a:xfrm>
              <a:off x="0" y="-38100"/>
              <a:ext cx="2242599" cy="5759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918052"/>
            <a:ext cx="17029737" cy="8368948"/>
          </a:xfrm>
          <a:prstGeom prst="rect">
            <a:avLst/>
          </a:prstGeom>
        </p:spPr>
        <p:txBody>
          <a:bodyPr lIns="0" tIns="0" rIns="0" bIns="0" rtlCol="0" anchor="t">
            <a:spAutoFit/>
          </a:bodyPr>
          <a:lstStyle/>
          <a:p>
            <a:pPr algn="l">
              <a:lnSpc>
                <a:spcPts val="3304"/>
              </a:lnSpc>
            </a:pPr>
            <a:r>
              <a:rPr lang="en-US" sz="2360" b="1">
                <a:solidFill>
                  <a:srgbClr val="236696"/>
                </a:solidFill>
                <a:latin typeface="Canva Sans Bold"/>
                <a:ea typeface="Canva Sans Bold"/>
                <a:cs typeface="Canva Sans Bold"/>
                <a:sym typeface="Canva Sans Bold"/>
              </a:rPr>
              <a:t>Step 1: Data Preprocessing</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Grayscale Conversion: </a:t>
            </a:r>
            <a:r>
              <a:rPr lang="en-US" sz="2360">
                <a:solidFill>
                  <a:srgbClr val="000000"/>
                </a:solidFill>
                <a:latin typeface="Canva Sans"/>
                <a:ea typeface="Canva Sans"/>
                <a:cs typeface="Canva Sans"/>
                <a:sym typeface="Canva Sans"/>
              </a:rPr>
              <a:t>Converted images to grayscale for consistency and reduced computational complexity.</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Normalization: </a:t>
            </a:r>
            <a:r>
              <a:rPr lang="en-US" sz="2360">
                <a:solidFill>
                  <a:srgbClr val="000000"/>
                </a:solidFill>
                <a:latin typeface="Canva Sans"/>
                <a:ea typeface="Canva Sans"/>
                <a:cs typeface="Canva Sans"/>
                <a:sym typeface="Canva Sans"/>
              </a:rPr>
              <a:t>Scaled pixel values to a range of 0-1 to improve model convergence.</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Resizing:</a:t>
            </a:r>
            <a:r>
              <a:rPr lang="en-US" sz="2360">
                <a:solidFill>
                  <a:srgbClr val="000000"/>
                </a:solidFill>
                <a:latin typeface="Canva Sans"/>
                <a:ea typeface="Canva Sans"/>
                <a:cs typeface="Canva Sans"/>
                <a:sym typeface="Canva Sans"/>
              </a:rPr>
              <a:t> Standardized all images to 28×28 pixels to match the input format of the CNN.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Data Augmentation: </a:t>
            </a:r>
            <a:r>
              <a:rPr lang="en-US" sz="2360">
                <a:solidFill>
                  <a:srgbClr val="000000"/>
                </a:solidFill>
                <a:latin typeface="Canva Sans"/>
                <a:ea typeface="Canva Sans"/>
                <a:cs typeface="Canva Sans"/>
                <a:sym typeface="Canva Sans"/>
              </a:rPr>
              <a:t>Applied rotation, shifting, and zooming to enhance the model's ability to generalize across different handwriting styles.</a:t>
            </a: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r>
              <a:rPr lang="en-US" sz="2360" b="1">
                <a:solidFill>
                  <a:srgbClr val="236696"/>
                </a:solidFill>
                <a:latin typeface="Canva Sans Bold"/>
                <a:ea typeface="Canva Sans Bold"/>
                <a:cs typeface="Canva Sans Bold"/>
                <a:sym typeface="Canva Sans Bold"/>
              </a:rPr>
              <a:t>Step 2: CNN Model Architecture</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Convolutional Layers: </a:t>
            </a:r>
            <a:r>
              <a:rPr lang="en-US" sz="2360">
                <a:solidFill>
                  <a:srgbClr val="000000"/>
                </a:solidFill>
                <a:latin typeface="Canva Sans"/>
                <a:ea typeface="Canva Sans"/>
                <a:cs typeface="Canva Sans"/>
                <a:sym typeface="Canva Sans"/>
              </a:rPr>
              <a:t>Extracted spatial features from digit images.</a:t>
            </a:r>
          </a:p>
          <a:p>
            <a:pPr algn="l">
              <a:lnSpc>
                <a:spcPts val="3304"/>
              </a:lnSpc>
            </a:pPr>
            <a:r>
              <a:rPr lang="en-US" sz="2360">
                <a:solidFill>
                  <a:srgbClr val="000000"/>
                </a:solidFill>
                <a:latin typeface="Canva Sans"/>
                <a:ea typeface="Canva Sans"/>
                <a:cs typeface="Canva Sans"/>
                <a:sym typeface="Canva Sans"/>
              </a:rPr>
              <a:t>Image filtering (kernel) is process modifying image by changing its shades or colour of pixels. it is also used for brightness and contrast.</a:t>
            </a: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p:txBody>
      </p:sp>
      <p:sp>
        <p:nvSpPr>
          <p:cNvPr id="9" name="Freeform 9"/>
          <p:cNvSpPr/>
          <p:nvPr/>
        </p:nvSpPr>
        <p:spPr>
          <a:xfrm>
            <a:off x="5120474" y="6416298"/>
            <a:ext cx="5442333" cy="3870702"/>
          </a:xfrm>
          <a:custGeom>
            <a:avLst/>
            <a:gdLst/>
            <a:ahLst/>
            <a:cxnLst/>
            <a:rect l="l" t="t" r="r" b="b"/>
            <a:pathLst>
              <a:path w="5442333" h="3870702">
                <a:moveTo>
                  <a:pt x="0" y="0"/>
                </a:moveTo>
                <a:lnTo>
                  <a:pt x="5442332" y="0"/>
                </a:lnTo>
                <a:lnTo>
                  <a:pt x="5442332" y="3870702"/>
                </a:lnTo>
                <a:lnTo>
                  <a:pt x="0" y="3870702"/>
                </a:lnTo>
                <a:lnTo>
                  <a:pt x="0" y="0"/>
                </a:lnTo>
                <a:close/>
              </a:path>
            </a:pathLst>
          </a:custGeom>
          <a:blipFill>
            <a:blip r:embed="rId2"/>
            <a:stretch>
              <a:fillRect/>
            </a:stretch>
          </a:blipFill>
        </p:spPr>
      </p:sp>
      <p:sp>
        <p:nvSpPr>
          <p:cNvPr id="10" name="TextBox 10"/>
          <p:cNvSpPr txBox="1"/>
          <p:nvPr/>
        </p:nvSpPr>
        <p:spPr>
          <a:xfrm>
            <a:off x="774316" y="637278"/>
            <a:ext cx="9144000"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IMPLEMENTED METHODOLOGIES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4572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396876" y="2585917"/>
            <a:ext cx="9494249" cy="5564685"/>
          </a:xfrm>
          <a:custGeom>
            <a:avLst/>
            <a:gdLst/>
            <a:ahLst/>
            <a:cxnLst/>
            <a:rect l="l" t="t" r="r" b="b"/>
            <a:pathLst>
              <a:path w="9494249" h="5564685">
                <a:moveTo>
                  <a:pt x="0" y="0"/>
                </a:moveTo>
                <a:lnTo>
                  <a:pt x="9494248" y="0"/>
                </a:lnTo>
                <a:lnTo>
                  <a:pt x="9494248" y="5564684"/>
                </a:lnTo>
                <a:lnTo>
                  <a:pt x="0" y="5564684"/>
                </a:lnTo>
                <a:lnTo>
                  <a:pt x="0" y="0"/>
                </a:lnTo>
                <a:close/>
              </a:path>
            </a:pathLst>
          </a:custGeom>
          <a:blipFill>
            <a:blip r:embed="rId2"/>
            <a:stretch>
              <a:fillRect/>
            </a:stretch>
          </a:blipFill>
        </p:spPr>
      </p:sp>
      <p:sp>
        <p:nvSpPr>
          <p:cNvPr id="6" name="TextBox 6"/>
          <p:cNvSpPr txBox="1"/>
          <p:nvPr/>
        </p:nvSpPr>
        <p:spPr>
          <a:xfrm>
            <a:off x="1028700" y="464864"/>
            <a:ext cx="14448684" cy="2314631"/>
          </a:xfrm>
          <a:prstGeom prst="rect">
            <a:avLst/>
          </a:prstGeom>
        </p:spPr>
        <p:txBody>
          <a:bodyPr lIns="0" tIns="0" rIns="0" bIns="0" rtlCol="0" anchor="t">
            <a:spAutoFit/>
          </a:bodyPr>
          <a:lstStyle/>
          <a:p>
            <a:pPr marL="567818" lvl="1" indent="-283909" algn="l">
              <a:lnSpc>
                <a:spcPts val="3682"/>
              </a:lnSpc>
              <a:buFont typeface="Arial"/>
              <a:buChar char="•"/>
            </a:pPr>
            <a:r>
              <a:rPr lang="en-US" sz="2630" b="1" spc="-7">
                <a:solidFill>
                  <a:srgbClr val="236696"/>
                </a:solidFill>
                <a:latin typeface="Canva Sans Bold"/>
                <a:ea typeface="Canva Sans Bold"/>
                <a:cs typeface="Canva Sans Bold"/>
                <a:sym typeface="Canva Sans Bold"/>
              </a:rPr>
              <a:t>Pooling layer</a:t>
            </a:r>
          </a:p>
          <a:p>
            <a:pPr algn="l">
              <a:lnSpc>
                <a:spcPts val="3682"/>
              </a:lnSpc>
            </a:pPr>
            <a:r>
              <a:rPr lang="en-US" sz="2630" spc="-7">
                <a:solidFill>
                  <a:srgbClr val="000000"/>
                </a:solidFill>
                <a:latin typeface="Canva Sans"/>
                <a:ea typeface="Canva Sans"/>
                <a:cs typeface="Canva Sans"/>
                <a:sym typeface="Canva Sans"/>
              </a:rPr>
              <a:t>Pooling layer used to reduce feature map dimension's. Thus it reduces no. of parameters to learn and amount of computation performed in network. pooling layer summarises features present in a region of feature map generated by convolutional layer.</a:t>
            </a:r>
          </a:p>
          <a:p>
            <a:pPr algn="l">
              <a:lnSpc>
                <a:spcPts val="3682"/>
              </a:lnSpc>
            </a:pPr>
            <a:endParaRPr lang="en-US" sz="2630" spc="-7">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270879" y="4179781"/>
            <a:ext cx="11100978" cy="4903684"/>
          </a:xfrm>
          <a:custGeom>
            <a:avLst/>
            <a:gdLst/>
            <a:ahLst/>
            <a:cxnLst/>
            <a:rect l="l" t="t" r="r" b="b"/>
            <a:pathLst>
              <a:path w="11100978" h="4903684">
                <a:moveTo>
                  <a:pt x="0" y="0"/>
                </a:moveTo>
                <a:lnTo>
                  <a:pt x="11100978" y="0"/>
                </a:lnTo>
                <a:lnTo>
                  <a:pt x="11100978" y="4903684"/>
                </a:lnTo>
                <a:lnTo>
                  <a:pt x="0" y="4903684"/>
                </a:lnTo>
                <a:lnTo>
                  <a:pt x="0" y="0"/>
                </a:lnTo>
                <a:close/>
              </a:path>
            </a:pathLst>
          </a:custGeom>
          <a:blipFill>
            <a:blip r:embed="rId2"/>
            <a:stretch>
              <a:fillRect/>
            </a:stretch>
          </a:blipFill>
        </p:spPr>
      </p:sp>
      <p:sp>
        <p:nvSpPr>
          <p:cNvPr id="6" name="TextBox 6"/>
          <p:cNvSpPr txBox="1"/>
          <p:nvPr/>
        </p:nvSpPr>
        <p:spPr>
          <a:xfrm>
            <a:off x="1028700" y="464864"/>
            <a:ext cx="14448684" cy="3714916"/>
          </a:xfrm>
          <a:prstGeom prst="rect">
            <a:avLst/>
          </a:prstGeom>
        </p:spPr>
        <p:txBody>
          <a:bodyPr lIns="0" tIns="0" rIns="0" bIns="0" rtlCol="0" anchor="t">
            <a:spAutoFit/>
          </a:bodyPr>
          <a:lstStyle/>
          <a:p>
            <a:pPr marL="567818" lvl="1" indent="-283909" algn="l">
              <a:lnSpc>
                <a:spcPts val="3682"/>
              </a:lnSpc>
              <a:buFont typeface="Arial"/>
              <a:buChar char="•"/>
            </a:pPr>
            <a:r>
              <a:rPr lang="en-US" sz="2630" b="1" spc="-7">
                <a:solidFill>
                  <a:srgbClr val="236696"/>
                </a:solidFill>
                <a:latin typeface="Canva Sans Bold"/>
                <a:ea typeface="Canva Sans Bold"/>
                <a:cs typeface="Canva Sans Bold"/>
                <a:sym typeface="Canva Sans Bold"/>
              </a:rPr>
              <a:t>Paddind Layer </a:t>
            </a:r>
          </a:p>
          <a:p>
            <a:pPr algn="l">
              <a:lnSpc>
                <a:spcPts val="3682"/>
              </a:lnSpc>
            </a:pPr>
            <a:r>
              <a:rPr lang="en-US" sz="2630" spc="-7">
                <a:solidFill>
                  <a:srgbClr val="000000"/>
                </a:solidFill>
                <a:latin typeface="Canva Sans"/>
                <a:ea typeface="Canva Sans"/>
                <a:cs typeface="Canva Sans"/>
                <a:sym typeface="Canva Sans"/>
              </a:rPr>
              <a:t>Its similar like convolutional layer as it refers amount of pixels added to an image when it is being processed by kernel or filter. when don’t use stride then by default is 1. Half padding mean half of filter size and full padding mean padding equal to size of filter/kernel. Padding is done to reduce the loss of data among the sides/boundary of the image.</a:t>
            </a:r>
          </a:p>
          <a:p>
            <a:pPr algn="l">
              <a:lnSpc>
                <a:spcPts val="3682"/>
              </a:lnSpc>
            </a:pPr>
            <a:endParaRPr lang="en-US" sz="2630" spc="-7">
              <a:solidFill>
                <a:srgbClr val="000000"/>
              </a:solidFill>
              <a:latin typeface="Canva Sans"/>
              <a:ea typeface="Canva Sans"/>
              <a:cs typeface="Canva Sans"/>
              <a:sym typeface="Canva Sans"/>
            </a:endParaRPr>
          </a:p>
          <a:p>
            <a:pPr algn="l">
              <a:lnSpc>
                <a:spcPts val="3682"/>
              </a:lnSpc>
            </a:pPr>
            <a:endParaRPr lang="en-US" sz="2630" spc="-7">
              <a:solidFill>
                <a:srgbClr val="000000"/>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5334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685223" y="3713019"/>
            <a:ext cx="10917553" cy="5809926"/>
          </a:xfrm>
          <a:custGeom>
            <a:avLst/>
            <a:gdLst/>
            <a:ahLst/>
            <a:cxnLst/>
            <a:rect l="l" t="t" r="r" b="b"/>
            <a:pathLst>
              <a:path w="10917553" h="5809926">
                <a:moveTo>
                  <a:pt x="0" y="0"/>
                </a:moveTo>
                <a:lnTo>
                  <a:pt x="10917554" y="0"/>
                </a:lnTo>
                <a:lnTo>
                  <a:pt x="10917554" y="5809926"/>
                </a:lnTo>
                <a:lnTo>
                  <a:pt x="0" y="5809926"/>
                </a:lnTo>
                <a:lnTo>
                  <a:pt x="0" y="0"/>
                </a:lnTo>
                <a:close/>
              </a:path>
            </a:pathLst>
          </a:custGeom>
          <a:blipFill>
            <a:blip r:embed="rId2"/>
            <a:stretch>
              <a:fillRect/>
            </a:stretch>
          </a:blipFill>
        </p:spPr>
      </p:sp>
      <p:sp>
        <p:nvSpPr>
          <p:cNvPr id="6" name="TextBox 6"/>
          <p:cNvSpPr txBox="1"/>
          <p:nvPr/>
        </p:nvSpPr>
        <p:spPr>
          <a:xfrm>
            <a:off x="1028700" y="464864"/>
            <a:ext cx="14448684" cy="3248154"/>
          </a:xfrm>
          <a:prstGeom prst="rect">
            <a:avLst/>
          </a:prstGeom>
        </p:spPr>
        <p:txBody>
          <a:bodyPr lIns="0" tIns="0" rIns="0" bIns="0" rtlCol="0" anchor="t">
            <a:spAutoFit/>
          </a:bodyPr>
          <a:lstStyle/>
          <a:p>
            <a:pPr marL="567818" lvl="1" indent="-283909" algn="l">
              <a:lnSpc>
                <a:spcPts val="3682"/>
              </a:lnSpc>
              <a:buFont typeface="Arial"/>
              <a:buChar char="•"/>
            </a:pPr>
            <a:r>
              <a:rPr lang="en-US" sz="2630" b="1" spc="-7">
                <a:solidFill>
                  <a:srgbClr val="236696"/>
                </a:solidFill>
                <a:latin typeface="Canva Sans Bold"/>
                <a:ea typeface="Canva Sans Bold"/>
                <a:cs typeface="Canva Sans Bold"/>
                <a:sym typeface="Canva Sans Bold"/>
              </a:rPr>
              <a:t>Flatten operation</a:t>
            </a:r>
          </a:p>
          <a:p>
            <a:pPr algn="l">
              <a:lnSpc>
                <a:spcPts val="3682"/>
              </a:lnSpc>
            </a:pPr>
            <a:r>
              <a:rPr lang="en-US" sz="2630" spc="-7">
                <a:solidFill>
                  <a:srgbClr val="000000"/>
                </a:solidFill>
                <a:latin typeface="Canva Sans"/>
                <a:ea typeface="Canva Sans"/>
                <a:cs typeface="Canva Sans"/>
                <a:sym typeface="Canva Sans"/>
              </a:rPr>
              <a:t>Intuition behind flattening layer is to converts data into 1-dimentional array for feeding next layer. we flatted output of convolutional layer into single long feature vector. which is connected to final classification model, called fully connected layer. let’s suppose we’ve [5,5,5] pooled feature map are flattened into 1x125 single vector. So, flatten layers converts multidimensional array to single dimensional vector.</a:t>
            </a:r>
          </a:p>
          <a:p>
            <a:pPr algn="l">
              <a:lnSpc>
                <a:spcPts val="3682"/>
              </a:lnSpc>
            </a:pPr>
            <a:endParaRPr lang="en-US" sz="2630" spc="-7">
              <a:solidFill>
                <a:srgbClr val="000000"/>
              </a:solidFill>
              <a:latin typeface="Canva Sans"/>
              <a:ea typeface="Canva Sans"/>
              <a:cs typeface="Canva Sans"/>
              <a:sym typeface="Canv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858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510184" y="1920649"/>
            <a:ext cx="13267632" cy="7116526"/>
          </a:xfrm>
          <a:custGeom>
            <a:avLst/>
            <a:gdLst/>
            <a:ahLst/>
            <a:cxnLst/>
            <a:rect l="l" t="t" r="r" b="b"/>
            <a:pathLst>
              <a:path w="13267632" h="7116526">
                <a:moveTo>
                  <a:pt x="0" y="0"/>
                </a:moveTo>
                <a:lnTo>
                  <a:pt x="13267632" y="0"/>
                </a:lnTo>
                <a:lnTo>
                  <a:pt x="13267632" y="7116526"/>
                </a:lnTo>
                <a:lnTo>
                  <a:pt x="0" y="7116526"/>
                </a:lnTo>
                <a:lnTo>
                  <a:pt x="0" y="0"/>
                </a:lnTo>
                <a:close/>
              </a:path>
            </a:pathLst>
          </a:custGeom>
          <a:blipFill>
            <a:blip r:embed="rId2"/>
            <a:stretch>
              <a:fillRect/>
            </a:stretch>
          </a:blipFill>
        </p:spPr>
      </p:sp>
      <p:sp>
        <p:nvSpPr>
          <p:cNvPr id="6" name="TextBox 6"/>
          <p:cNvSpPr txBox="1"/>
          <p:nvPr/>
        </p:nvSpPr>
        <p:spPr>
          <a:xfrm>
            <a:off x="1028700" y="971550"/>
            <a:ext cx="6480481" cy="514313"/>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CNN Model Structure Visualization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306618"/>
            <a:ext cx="16230600" cy="9626139"/>
          </a:xfrm>
          <a:prstGeom prst="rect">
            <a:avLst/>
          </a:prstGeom>
        </p:spPr>
        <p:txBody>
          <a:bodyPr lIns="0" tIns="0" rIns="0" bIns="0" rtlCol="0" anchor="t">
            <a:spAutoFit/>
          </a:bodyPr>
          <a:lstStyle/>
          <a:p>
            <a:pPr algn="l">
              <a:lnSpc>
                <a:spcPts val="3304"/>
              </a:lnSpc>
            </a:pPr>
            <a:endParaRPr/>
          </a:p>
          <a:p>
            <a:pPr algn="l">
              <a:lnSpc>
                <a:spcPts val="3304"/>
              </a:lnSpc>
            </a:pPr>
            <a:r>
              <a:rPr lang="en-US" sz="2360" b="1">
                <a:solidFill>
                  <a:srgbClr val="236696"/>
                </a:solidFill>
                <a:latin typeface="Canva Sans Bold"/>
                <a:ea typeface="Canva Sans Bold"/>
                <a:cs typeface="Canva Sans Bold"/>
                <a:sym typeface="Canva Sans Bold"/>
              </a:rPr>
              <a:t>Step 3: Training &amp; Hyperparameter Tuning</a:t>
            </a:r>
          </a:p>
          <a:p>
            <a:pPr algn="l">
              <a:lnSpc>
                <a:spcPts val="3304"/>
              </a:lnSpc>
            </a:pPr>
            <a:r>
              <a:rPr lang="en-US" sz="2360">
                <a:solidFill>
                  <a:srgbClr val="000000"/>
                </a:solidFill>
                <a:latin typeface="Canva Sans"/>
                <a:ea typeface="Canva Sans"/>
                <a:cs typeface="Canva Sans"/>
                <a:sym typeface="Canva Sans"/>
              </a:rPr>
              <a:t>To enhance the model’s accuracy and efficiency, </a:t>
            </a:r>
            <a:r>
              <a:rPr lang="en-US" sz="2360" b="1">
                <a:solidFill>
                  <a:srgbClr val="000000"/>
                </a:solidFill>
                <a:latin typeface="Canva Sans Medium"/>
                <a:ea typeface="Canva Sans Medium"/>
                <a:cs typeface="Canva Sans Medium"/>
                <a:sym typeface="Canva Sans Medium"/>
              </a:rPr>
              <a:t>Keras Tuner</a:t>
            </a:r>
            <a:r>
              <a:rPr lang="en-US" sz="2360">
                <a:solidFill>
                  <a:srgbClr val="000000"/>
                </a:solidFill>
                <a:latin typeface="Canva Sans"/>
                <a:ea typeface="Canva Sans"/>
                <a:cs typeface="Canva Sans"/>
                <a:sym typeface="Canva Sans"/>
              </a:rPr>
              <a:t> was used to optimize key hyperparameters:</a:t>
            </a:r>
          </a:p>
          <a:p>
            <a:pPr marL="509525" lvl="1" indent="-254762" algn="l">
              <a:lnSpc>
                <a:spcPts val="3304"/>
              </a:lnSpc>
              <a:buAutoNum type="arabicPeriod"/>
            </a:pPr>
            <a:r>
              <a:rPr lang="en-US" sz="2360" b="1">
                <a:solidFill>
                  <a:srgbClr val="000000"/>
                </a:solidFill>
                <a:latin typeface="Canva Sans Bold"/>
                <a:ea typeface="Canva Sans Bold"/>
                <a:cs typeface="Canva Sans Bold"/>
                <a:sym typeface="Canva Sans Bold"/>
              </a:rPr>
              <a:t>Filter Size (Number of Filters in Convolutional Layers)</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Explored filter sizes </a:t>
            </a:r>
            <a:r>
              <a:rPr lang="en-US" sz="2360" b="1">
                <a:solidFill>
                  <a:srgbClr val="000000"/>
                </a:solidFill>
                <a:latin typeface="Canva Sans Medium"/>
                <a:ea typeface="Canva Sans Medium"/>
                <a:cs typeface="Canva Sans Medium"/>
                <a:sym typeface="Canva Sans Medium"/>
              </a:rPr>
              <a:t>(32, 64, 128)</a:t>
            </a:r>
            <a:r>
              <a:rPr lang="en-US" sz="2360">
                <a:solidFill>
                  <a:srgbClr val="000000"/>
                </a:solidFill>
                <a:latin typeface="Canva Sans"/>
                <a:ea typeface="Canva Sans"/>
                <a:cs typeface="Canva Sans"/>
                <a:sym typeface="Canva Sans"/>
              </a:rPr>
              <a:t> to determine the best feature extraction capacity.</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Larger filters</a:t>
            </a:r>
            <a:r>
              <a:rPr lang="en-US" sz="2360">
                <a:solidFill>
                  <a:srgbClr val="000000"/>
                </a:solidFill>
                <a:latin typeface="Canva Sans"/>
                <a:ea typeface="Canva Sans"/>
                <a:cs typeface="Canva Sans"/>
                <a:sym typeface="Canva Sans"/>
              </a:rPr>
              <a:t> captured more complex patterns but increased computational cost.</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Smaller filters</a:t>
            </a:r>
            <a:r>
              <a:rPr lang="en-US" sz="2360">
                <a:solidFill>
                  <a:srgbClr val="000000"/>
                </a:solidFill>
                <a:latin typeface="Canva Sans"/>
                <a:ea typeface="Canva Sans"/>
                <a:cs typeface="Canva Sans"/>
                <a:sym typeface="Canva Sans"/>
              </a:rPr>
              <a:t> focused on finer details but risked missing global features.</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Optimal Choice:</a:t>
            </a:r>
            <a:r>
              <a:rPr lang="en-US" sz="2360">
                <a:solidFill>
                  <a:srgbClr val="000000"/>
                </a:solidFill>
                <a:latin typeface="Canva Sans"/>
                <a:ea typeface="Canva Sans"/>
                <a:cs typeface="Canva Sans"/>
                <a:sym typeface="Canva Sans"/>
              </a:rPr>
              <a:t> A balance between </a:t>
            </a:r>
            <a:r>
              <a:rPr lang="en-US" sz="2360" b="1">
                <a:solidFill>
                  <a:srgbClr val="000000"/>
                </a:solidFill>
                <a:latin typeface="Canva Sans Medium"/>
                <a:ea typeface="Canva Sans Medium"/>
                <a:cs typeface="Canva Sans Medium"/>
                <a:sym typeface="Canva Sans Medium"/>
              </a:rPr>
              <a:t>filter size and computational efficiency</a:t>
            </a:r>
            <a:r>
              <a:rPr lang="en-US" sz="2360">
                <a:solidFill>
                  <a:srgbClr val="000000"/>
                </a:solidFill>
                <a:latin typeface="Canva Sans"/>
                <a:ea typeface="Canva Sans"/>
                <a:cs typeface="Canva Sans"/>
                <a:sym typeface="Canva Sans"/>
              </a:rPr>
              <a:t> was achieved.</a:t>
            </a:r>
          </a:p>
          <a:p>
            <a:pPr marL="509525" lvl="1" indent="-254762" algn="l">
              <a:lnSpc>
                <a:spcPts val="3304"/>
              </a:lnSpc>
              <a:buAutoNum type="arabicPeriod"/>
            </a:pPr>
            <a:r>
              <a:rPr lang="en-US" sz="2360" b="1">
                <a:solidFill>
                  <a:srgbClr val="000000"/>
                </a:solidFill>
                <a:latin typeface="Canva Sans Medium"/>
                <a:ea typeface="Canva Sans Medium"/>
                <a:cs typeface="Canva Sans Medium"/>
                <a:sym typeface="Canva Sans Medium"/>
              </a:rPr>
              <a:t>Number of Dense Layer Units</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Tuned between </a:t>
            </a:r>
            <a:r>
              <a:rPr lang="en-US" sz="2360" b="1">
                <a:solidFill>
                  <a:srgbClr val="000000"/>
                </a:solidFill>
                <a:latin typeface="Canva Sans Medium"/>
                <a:ea typeface="Canva Sans Medium"/>
                <a:cs typeface="Canva Sans Medium"/>
                <a:sym typeface="Canva Sans Medium"/>
              </a:rPr>
              <a:t>32, 64, and 128 neurons</a:t>
            </a:r>
            <a:r>
              <a:rPr lang="en-US" sz="2360">
                <a:solidFill>
                  <a:srgbClr val="000000"/>
                </a:solidFill>
                <a:latin typeface="Canva Sans"/>
                <a:ea typeface="Canva Sans"/>
                <a:cs typeface="Canva Sans"/>
                <a:sym typeface="Canva Sans"/>
              </a:rPr>
              <a:t> in the fully connected layer.</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Fewer neurons</a:t>
            </a:r>
            <a:r>
              <a:rPr lang="en-US" sz="2360">
                <a:solidFill>
                  <a:srgbClr val="000000"/>
                </a:solidFill>
                <a:latin typeface="Canva Sans"/>
                <a:ea typeface="Canva Sans"/>
                <a:cs typeface="Canva Sans"/>
                <a:sym typeface="Canva Sans"/>
              </a:rPr>
              <a:t> led to underfitting, while </a:t>
            </a:r>
            <a:r>
              <a:rPr lang="en-US" sz="2360" b="1">
                <a:solidFill>
                  <a:srgbClr val="000000"/>
                </a:solidFill>
                <a:latin typeface="Canva Sans Medium"/>
                <a:ea typeface="Canva Sans Medium"/>
                <a:cs typeface="Canva Sans Medium"/>
                <a:sym typeface="Canva Sans Medium"/>
              </a:rPr>
              <a:t>too many neurons</a:t>
            </a:r>
            <a:r>
              <a:rPr lang="en-US" sz="2360">
                <a:solidFill>
                  <a:srgbClr val="000000"/>
                </a:solidFill>
                <a:latin typeface="Canva Sans"/>
                <a:ea typeface="Canva Sans"/>
                <a:cs typeface="Canva Sans"/>
                <a:sym typeface="Canva Sans"/>
              </a:rPr>
              <a:t> caused unnecessary complexity.</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Optimal Choice:</a:t>
            </a:r>
            <a:r>
              <a:rPr lang="en-US" sz="2360">
                <a:solidFill>
                  <a:srgbClr val="000000"/>
                </a:solidFill>
                <a:latin typeface="Canva Sans"/>
                <a:ea typeface="Canva Sans"/>
                <a:cs typeface="Canva Sans"/>
                <a:sym typeface="Canva Sans"/>
              </a:rPr>
              <a:t> A moderate number of units improved classification performance without overfitting.</a:t>
            </a:r>
          </a:p>
          <a:p>
            <a:pPr marL="509525" lvl="1" indent="-254762" algn="l">
              <a:lnSpc>
                <a:spcPts val="3304"/>
              </a:lnSpc>
              <a:buAutoNum type="arabicPeriod"/>
            </a:pPr>
            <a:r>
              <a:rPr lang="en-US" sz="2360" b="1">
                <a:solidFill>
                  <a:srgbClr val="000000"/>
                </a:solidFill>
                <a:latin typeface="Canva Sans Medium"/>
                <a:ea typeface="Canva Sans Medium"/>
                <a:cs typeface="Canva Sans Medium"/>
                <a:sym typeface="Canva Sans Medium"/>
              </a:rPr>
              <a:t>Learning Rate (Optimizer Tuning - Adam Optimizer)</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Explored </a:t>
            </a:r>
            <a:r>
              <a:rPr lang="en-US" sz="2360" b="1">
                <a:solidFill>
                  <a:srgbClr val="000000"/>
                </a:solidFill>
                <a:latin typeface="Canva Sans Medium"/>
                <a:ea typeface="Canva Sans Medium"/>
                <a:cs typeface="Canva Sans Medium"/>
                <a:sym typeface="Canva Sans Medium"/>
              </a:rPr>
              <a:t>learning rates of 0.01, 0.001, and 0.0001</a:t>
            </a:r>
            <a:r>
              <a:rPr lang="en-US" sz="2360">
                <a:solidFill>
                  <a:srgbClr val="000000"/>
                </a:solidFill>
                <a:latin typeface="Canva Sans"/>
                <a:ea typeface="Canva Sans"/>
                <a:cs typeface="Canva Sans"/>
                <a:sym typeface="Canva Sans"/>
              </a:rPr>
              <a:t> to control weight updates.</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High learning rates</a:t>
            </a:r>
            <a:r>
              <a:rPr lang="en-US" sz="2360">
                <a:solidFill>
                  <a:srgbClr val="000000"/>
                </a:solidFill>
                <a:latin typeface="Canva Sans"/>
                <a:ea typeface="Canva Sans"/>
                <a:cs typeface="Canva Sans"/>
                <a:sym typeface="Canva Sans"/>
              </a:rPr>
              <a:t> caused unstable training and poor convergence.</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Low learning rates</a:t>
            </a:r>
            <a:r>
              <a:rPr lang="en-US" sz="2360">
                <a:solidFill>
                  <a:srgbClr val="000000"/>
                </a:solidFill>
                <a:latin typeface="Canva Sans"/>
                <a:ea typeface="Canva Sans"/>
                <a:cs typeface="Canva Sans"/>
                <a:sym typeface="Canva Sans"/>
              </a:rPr>
              <a:t> resulted in slow training progress.</a:t>
            </a:r>
          </a:p>
          <a:p>
            <a:pPr marL="1019049" lvl="2" indent="-339683" algn="l">
              <a:lnSpc>
                <a:spcPts val="3304"/>
              </a:lnSpc>
              <a:buFont typeface="Arial"/>
              <a:buChar char="⚬"/>
            </a:pPr>
            <a:r>
              <a:rPr lang="en-US" sz="2360" b="1">
                <a:solidFill>
                  <a:srgbClr val="000000"/>
                </a:solidFill>
                <a:latin typeface="Canva Sans Medium"/>
                <a:ea typeface="Canva Sans Medium"/>
                <a:cs typeface="Canva Sans Medium"/>
                <a:sym typeface="Canva Sans Medium"/>
              </a:rPr>
              <a:t>Optimal Choice:</a:t>
            </a:r>
            <a:r>
              <a:rPr lang="en-US" sz="2360">
                <a:solidFill>
                  <a:srgbClr val="000000"/>
                </a:solidFill>
                <a:latin typeface="Canva Sans"/>
                <a:ea typeface="Canva Sans"/>
                <a:cs typeface="Canva Sans"/>
                <a:sym typeface="Canva Sans"/>
              </a:rPr>
              <a:t> </a:t>
            </a:r>
            <a:r>
              <a:rPr lang="en-US" sz="2360" b="1">
                <a:solidFill>
                  <a:srgbClr val="000000"/>
                </a:solidFill>
                <a:latin typeface="Canva Sans Medium"/>
                <a:ea typeface="Canva Sans Medium"/>
                <a:cs typeface="Canva Sans Medium"/>
                <a:sym typeface="Canva Sans Medium"/>
              </a:rPr>
              <a:t>0.001</a:t>
            </a:r>
            <a:r>
              <a:rPr lang="en-US" sz="2360">
                <a:solidFill>
                  <a:srgbClr val="000000"/>
                </a:solidFill>
                <a:latin typeface="Canva Sans"/>
                <a:ea typeface="Canva Sans"/>
                <a:cs typeface="Canva Sans"/>
                <a:sym typeface="Canva Sans"/>
              </a:rPr>
              <a:t> provided stable and efficient convergence.</a:t>
            </a:r>
          </a:p>
          <a:p>
            <a:pPr algn="l">
              <a:lnSpc>
                <a:spcPts val="3304"/>
              </a:lnSpc>
            </a:pPr>
            <a:r>
              <a:rPr lang="en-US" sz="2360" b="1">
                <a:solidFill>
                  <a:srgbClr val="236696"/>
                </a:solidFill>
                <a:latin typeface="Canva Sans Bold"/>
                <a:ea typeface="Canva Sans Bold"/>
                <a:cs typeface="Canva Sans Bold"/>
                <a:sym typeface="Canva Sans Bold"/>
              </a:rPr>
              <a:t>Step 4: Model Evaluation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Confusion Matrix:</a:t>
            </a:r>
            <a:r>
              <a:rPr lang="en-US" sz="2360">
                <a:solidFill>
                  <a:srgbClr val="000000"/>
                </a:solidFill>
                <a:latin typeface="Canva Sans"/>
                <a:ea typeface="Canva Sans"/>
                <a:cs typeface="Canva Sans"/>
                <a:sym typeface="Canva Sans"/>
              </a:rPr>
              <a:t> Visualized model predictions vs. actual labels to identify misclassifications.</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Accuracy &amp; Loss Graphs: </a:t>
            </a:r>
            <a:r>
              <a:rPr lang="en-US" sz="2360">
                <a:solidFill>
                  <a:srgbClr val="000000"/>
                </a:solidFill>
                <a:latin typeface="Canva Sans"/>
                <a:ea typeface="Canva Sans"/>
                <a:cs typeface="Canva Sans"/>
                <a:sym typeface="Canva Sans"/>
              </a:rPr>
              <a:t>Monitored training progress and ensured the model did not overfit.</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Classification Report: </a:t>
            </a:r>
            <a:r>
              <a:rPr lang="en-US" sz="2360">
                <a:solidFill>
                  <a:srgbClr val="000000"/>
                </a:solidFill>
                <a:latin typeface="Canva Sans"/>
                <a:ea typeface="Canva Sans"/>
                <a:cs typeface="Canva Sans"/>
                <a:sym typeface="Canva Sans"/>
              </a:rPr>
              <a:t>Provided precision, recall, and F1-score for detailed performance analysis.</a:t>
            </a: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7620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64807" y="1423668"/>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748207"/>
            <a:ext cx="15489871" cy="8368948"/>
          </a:xfrm>
          <a:prstGeom prst="rect">
            <a:avLst/>
          </a:prstGeom>
        </p:spPr>
        <p:txBody>
          <a:bodyPr lIns="0" tIns="0" rIns="0" bIns="0" rtlCol="0" anchor="t">
            <a:spAutoFit/>
          </a:bodyPr>
          <a:lstStyle/>
          <a:p>
            <a:pPr algn="l">
              <a:lnSpc>
                <a:spcPts val="3304"/>
              </a:lnSpc>
            </a:pPr>
            <a:r>
              <a:rPr lang="en-US" sz="2360" b="1">
                <a:solidFill>
                  <a:srgbClr val="236696"/>
                </a:solidFill>
                <a:latin typeface="Canva Sans Bold"/>
                <a:ea typeface="Canva Sans Bold"/>
                <a:cs typeface="Canva Sans Bold"/>
                <a:sym typeface="Canva Sans Bold"/>
              </a:rPr>
              <a:t>Performance Metrics</a:t>
            </a:r>
          </a:p>
          <a:p>
            <a:pPr marL="509525" lvl="1" indent="-254762" algn="l">
              <a:lnSpc>
                <a:spcPts val="3304"/>
              </a:lnSpc>
              <a:buFont typeface="Arial"/>
              <a:buChar char="•"/>
            </a:pPr>
            <a:r>
              <a:rPr lang="en-US" sz="2360">
                <a:solidFill>
                  <a:srgbClr val="000000"/>
                </a:solidFill>
                <a:latin typeface="Canva Sans"/>
                <a:ea typeface="Canva Sans"/>
                <a:cs typeface="Canva Sans"/>
                <a:sym typeface="Canva Sans"/>
              </a:rPr>
              <a:t>Achieved 98.80% accuracy on the MNIST test dataset, demonstrating the model’s effectiveness.</a:t>
            </a:r>
          </a:p>
          <a:p>
            <a:pPr marL="509525" lvl="1" indent="-254762" algn="l">
              <a:lnSpc>
                <a:spcPts val="3304"/>
              </a:lnSpc>
              <a:buFont typeface="Arial"/>
              <a:buChar char="•"/>
            </a:pPr>
            <a:r>
              <a:rPr lang="en-US" sz="2360">
                <a:solidFill>
                  <a:srgbClr val="000000"/>
                </a:solidFill>
                <a:latin typeface="Canva Sans"/>
                <a:ea typeface="Canva Sans"/>
                <a:cs typeface="Canva Sans"/>
                <a:sym typeface="Canva Sans"/>
              </a:rPr>
              <a:t>Confusion Matrix Analysis:</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Minor misclassifications observed in visually similar digits (3 vs. 8, 4 vs. 9).</a:t>
            </a: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endParaRPr lang="en-US" sz="2360">
              <a:solidFill>
                <a:srgbClr val="000000"/>
              </a:solidFill>
              <a:latin typeface="Canva Sans"/>
              <a:ea typeface="Canva Sans"/>
              <a:cs typeface="Canva Sans"/>
              <a:sym typeface="Canva Sans"/>
            </a:endParaRP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The confusion matrix revealed that most errors occurred in cases where digits had overlapping stroke patterns.</a:t>
            </a:r>
          </a:p>
          <a:p>
            <a:pPr marL="509525" lvl="1" indent="-254762" algn="l">
              <a:lnSpc>
                <a:spcPts val="3304"/>
              </a:lnSpc>
              <a:buFont typeface="Arial"/>
              <a:buChar char="•"/>
            </a:pPr>
            <a:r>
              <a:rPr lang="en-US" sz="2360">
                <a:solidFill>
                  <a:srgbClr val="000000"/>
                </a:solidFill>
                <a:latin typeface="Canva Sans"/>
                <a:ea typeface="Canva Sans"/>
                <a:cs typeface="Canva Sans"/>
                <a:sym typeface="Canva Sans"/>
              </a:rPr>
              <a:t>Classification Report:</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High Precision, Recall, and F1-score across all digit classes.</a:t>
            </a:r>
          </a:p>
          <a:p>
            <a:pPr marL="1019049" lvl="2" indent="-339683" algn="l">
              <a:lnSpc>
                <a:spcPts val="3304"/>
              </a:lnSpc>
              <a:buFont typeface="Arial"/>
              <a:buChar char="⚬"/>
            </a:pPr>
            <a:r>
              <a:rPr lang="en-US" sz="2360">
                <a:solidFill>
                  <a:srgbClr val="000000"/>
                </a:solidFill>
                <a:latin typeface="Canva Sans"/>
                <a:ea typeface="Canva Sans"/>
                <a:cs typeface="Canva Sans"/>
                <a:sym typeface="Canva Sans"/>
              </a:rPr>
              <a:t>Minimal false positives and false negatives, confirming strong generalization.</a:t>
            </a:r>
          </a:p>
          <a:p>
            <a:pPr algn="l">
              <a:lnSpc>
                <a:spcPts val="3304"/>
              </a:lnSpc>
            </a:pPr>
            <a:endParaRPr lang="en-US" sz="2360">
              <a:solidFill>
                <a:srgbClr val="000000"/>
              </a:solidFill>
              <a:latin typeface="Canva Sans"/>
              <a:ea typeface="Canva Sans"/>
              <a:cs typeface="Canva Sans"/>
              <a:sym typeface="Canva Sans"/>
            </a:endParaRPr>
          </a:p>
        </p:txBody>
      </p:sp>
      <p:sp>
        <p:nvSpPr>
          <p:cNvPr id="9" name="Freeform 9"/>
          <p:cNvSpPr/>
          <p:nvPr/>
        </p:nvSpPr>
        <p:spPr>
          <a:xfrm>
            <a:off x="5839055" y="3599968"/>
            <a:ext cx="4548686" cy="4000789"/>
          </a:xfrm>
          <a:custGeom>
            <a:avLst/>
            <a:gdLst/>
            <a:ahLst/>
            <a:cxnLst/>
            <a:rect l="l" t="t" r="r" b="b"/>
            <a:pathLst>
              <a:path w="4548686" h="4000789">
                <a:moveTo>
                  <a:pt x="0" y="0"/>
                </a:moveTo>
                <a:lnTo>
                  <a:pt x="4548685" y="0"/>
                </a:lnTo>
                <a:lnTo>
                  <a:pt x="4548685" y="4000789"/>
                </a:lnTo>
                <a:lnTo>
                  <a:pt x="0" y="4000789"/>
                </a:lnTo>
                <a:lnTo>
                  <a:pt x="0" y="0"/>
                </a:lnTo>
                <a:close/>
              </a:path>
            </a:pathLst>
          </a:custGeom>
          <a:blipFill>
            <a:blip r:embed="rId2"/>
            <a:stretch>
              <a:fillRect/>
            </a:stretch>
          </a:blipFill>
        </p:spPr>
      </p:sp>
      <p:sp>
        <p:nvSpPr>
          <p:cNvPr id="10" name="TextBox 10"/>
          <p:cNvSpPr txBox="1"/>
          <p:nvPr/>
        </p:nvSpPr>
        <p:spPr>
          <a:xfrm>
            <a:off x="1028700" y="452068"/>
            <a:ext cx="5594289"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ANALYSIS OF RESULT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986108" y="1935446"/>
            <a:ext cx="10315785" cy="6218226"/>
          </a:xfrm>
          <a:custGeom>
            <a:avLst/>
            <a:gdLst/>
            <a:ahLst/>
            <a:cxnLst/>
            <a:rect l="l" t="t" r="r" b="b"/>
            <a:pathLst>
              <a:path w="10315785" h="6218226">
                <a:moveTo>
                  <a:pt x="0" y="0"/>
                </a:moveTo>
                <a:lnTo>
                  <a:pt x="10315784" y="0"/>
                </a:lnTo>
                <a:lnTo>
                  <a:pt x="10315784" y="6218225"/>
                </a:lnTo>
                <a:lnTo>
                  <a:pt x="0" y="6218225"/>
                </a:lnTo>
                <a:lnTo>
                  <a:pt x="0" y="0"/>
                </a:lnTo>
                <a:close/>
              </a:path>
            </a:pathLst>
          </a:custGeom>
          <a:blipFill>
            <a:blip r:embed="rId2"/>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046389" y="2333663"/>
            <a:ext cx="12195223" cy="6200410"/>
          </a:xfrm>
          <a:custGeom>
            <a:avLst/>
            <a:gdLst/>
            <a:ahLst/>
            <a:cxnLst/>
            <a:rect l="l" t="t" r="r" b="b"/>
            <a:pathLst>
              <a:path w="12195223" h="6200410">
                <a:moveTo>
                  <a:pt x="0" y="0"/>
                </a:moveTo>
                <a:lnTo>
                  <a:pt x="12195222" y="0"/>
                </a:lnTo>
                <a:lnTo>
                  <a:pt x="12195222" y="6200411"/>
                </a:lnTo>
                <a:lnTo>
                  <a:pt x="0" y="6200411"/>
                </a:lnTo>
                <a:lnTo>
                  <a:pt x="0" y="0"/>
                </a:lnTo>
                <a:close/>
              </a:path>
            </a:pathLst>
          </a:custGeom>
          <a:blipFill>
            <a:blip r:embed="rId2"/>
            <a:stretch>
              <a:fillRect/>
            </a:stretch>
          </a:blipFill>
        </p:spPr>
      </p:sp>
      <p:sp>
        <p:nvSpPr>
          <p:cNvPr id="6" name="TextBox 6"/>
          <p:cNvSpPr txBox="1"/>
          <p:nvPr/>
        </p:nvSpPr>
        <p:spPr>
          <a:xfrm>
            <a:off x="1028700" y="971550"/>
            <a:ext cx="4431213" cy="1047677"/>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Accuracy &amp; Loss Graphs</a:t>
            </a:r>
          </a:p>
          <a:p>
            <a:pPr algn="ctr">
              <a:lnSpc>
                <a:spcPts val="4200"/>
              </a:lnSpc>
            </a:pPr>
            <a:endParaRPr lang="en-US" sz="3000" b="1">
              <a:solidFill>
                <a:srgbClr val="236696"/>
              </a:solidFill>
              <a:latin typeface="Canva Sans Bold"/>
              <a:ea typeface="Canva Sans Bold"/>
              <a:cs typeface="Canva Sans Bold"/>
              <a:sym typeface="Canva Sa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046389" y="2333663"/>
            <a:ext cx="12195223" cy="6200410"/>
          </a:xfrm>
          <a:custGeom>
            <a:avLst/>
            <a:gdLst/>
            <a:ahLst/>
            <a:cxnLst/>
            <a:rect l="l" t="t" r="r" b="b"/>
            <a:pathLst>
              <a:path w="12195223" h="6200410">
                <a:moveTo>
                  <a:pt x="0" y="0"/>
                </a:moveTo>
                <a:lnTo>
                  <a:pt x="12195222" y="0"/>
                </a:lnTo>
                <a:lnTo>
                  <a:pt x="12195222" y="6200411"/>
                </a:lnTo>
                <a:lnTo>
                  <a:pt x="0" y="6200411"/>
                </a:lnTo>
                <a:lnTo>
                  <a:pt x="0" y="0"/>
                </a:lnTo>
                <a:close/>
              </a:path>
            </a:pathLst>
          </a:custGeom>
          <a:blipFill>
            <a:blip r:embed="rId2"/>
            <a:stretch>
              <a:fillRect/>
            </a:stretch>
          </a:blipFill>
        </p:spPr>
      </p:sp>
      <p:sp>
        <p:nvSpPr>
          <p:cNvPr id="6" name="Freeform 6"/>
          <p:cNvSpPr/>
          <p:nvPr/>
        </p:nvSpPr>
        <p:spPr>
          <a:xfrm>
            <a:off x="3493371" y="2155730"/>
            <a:ext cx="12063062" cy="6378344"/>
          </a:xfrm>
          <a:custGeom>
            <a:avLst/>
            <a:gdLst/>
            <a:ahLst/>
            <a:cxnLst/>
            <a:rect l="l" t="t" r="r" b="b"/>
            <a:pathLst>
              <a:path w="12063062" h="6378344">
                <a:moveTo>
                  <a:pt x="0" y="0"/>
                </a:moveTo>
                <a:lnTo>
                  <a:pt x="12063061" y="0"/>
                </a:lnTo>
                <a:lnTo>
                  <a:pt x="12063061" y="6378344"/>
                </a:lnTo>
                <a:lnTo>
                  <a:pt x="0" y="6378344"/>
                </a:lnTo>
                <a:lnTo>
                  <a:pt x="0" y="0"/>
                </a:lnTo>
                <a:close/>
              </a:path>
            </a:pathLst>
          </a:custGeom>
          <a:blipFill>
            <a:blip r:embed="rId3"/>
            <a:stretch>
              <a:fillRect/>
            </a:stretch>
          </a:blipFill>
        </p:spPr>
      </p:sp>
      <p:sp>
        <p:nvSpPr>
          <p:cNvPr id="7" name="TextBox 7"/>
          <p:cNvSpPr txBox="1"/>
          <p:nvPr/>
        </p:nvSpPr>
        <p:spPr>
          <a:xfrm>
            <a:off x="1028700" y="971550"/>
            <a:ext cx="4431213" cy="1047677"/>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Accuracy &amp; Loss Graphs</a:t>
            </a:r>
          </a:p>
          <a:p>
            <a:pPr algn="ctr">
              <a:lnSpc>
                <a:spcPts val="4200"/>
              </a:lnSpc>
            </a:pPr>
            <a:endParaRPr lang="en-US" sz="3000" b="1">
              <a:solidFill>
                <a:srgbClr val="236696"/>
              </a:solidFill>
              <a:latin typeface="Canva Sans Bold"/>
              <a:ea typeface="Canva Sans Bold"/>
              <a:cs typeface="Canva Sans Bold"/>
              <a:sym typeface="Canva Sans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5" name="Group 5"/>
          <p:cNvGrpSpPr/>
          <p:nvPr/>
        </p:nvGrpSpPr>
        <p:grpSpPr>
          <a:xfrm>
            <a:off x="1028700" y="2439848"/>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468249"/>
            <a:ext cx="5522075"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TABLE OF CONTENTS</a:t>
            </a:r>
          </a:p>
        </p:txBody>
      </p:sp>
      <p:sp>
        <p:nvSpPr>
          <p:cNvPr id="9" name="TextBox 9"/>
          <p:cNvSpPr txBox="1"/>
          <p:nvPr/>
        </p:nvSpPr>
        <p:spPr>
          <a:xfrm>
            <a:off x="1028700" y="3383520"/>
            <a:ext cx="9527370" cy="4419630"/>
          </a:xfrm>
          <a:prstGeom prst="rect">
            <a:avLst/>
          </a:prstGeom>
        </p:spPr>
        <p:txBody>
          <a:bodyPr lIns="0" tIns="0" rIns="0" bIns="0" rtlCol="0" anchor="t">
            <a:spAutoFit/>
          </a:bodyPr>
          <a:lstStyle/>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INTRODUCTION</a:t>
            </a:r>
          </a:p>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LITERATURE REVIEW</a:t>
            </a:r>
          </a:p>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MOTIVATION</a:t>
            </a:r>
          </a:p>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IMPLEMENTED METHODOLOGIES</a:t>
            </a:r>
          </a:p>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ANALYSIS OF THE RESULT</a:t>
            </a:r>
          </a:p>
          <a:p>
            <a:pPr marL="771345" lvl="1" indent="-385672" algn="l">
              <a:lnSpc>
                <a:spcPts val="5001"/>
              </a:lnSpc>
              <a:buAutoNum type="arabicPeriod"/>
            </a:pPr>
            <a:r>
              <a:rPr lang="en-US" sz="3572" b="1">
                <a:solidFill>
                  <a:srgbClr val="236696"/>
                </a:solidFill>
                <a:latin typeface="Canva Sans Bold"/>
                <a:ea typeface="Canva Sans Bold"/>
                <a:cs typeface="Canva Sans Bold"/>
                <a:sym typeface="Canva Sans Bold"/>
              </a:rPr>
              <a:t>CONCLUSION</a:t>
            </a:r>
          </a:p>
          <a:p>
            <a:pPr algn="l">
              <a:lnSpc>
                <a:spcPts val="5001"/>
              </a:lnSpc>
            </a:pPr>
            <a:endParaRPr lang="en-US" sz="3572" b="1">
              <a:solidFill>
                <a:srgbClr val="236696"/>
              </a:solidFill>
              <a:latin typeface="Canva Sans Bold"/>
              <a:ea typeface="Canva Sans Bold"/>
              <a:cs typeface="Canva Sans Bold"/>
              <a:sym typeface="Canva Sans Bold"/>
            </a:endParaRPr>
          </a:p>
        </p:txBody>
      </p:sp>
      <p:grpSp>
        <p:nvGrpSpPr>
          <p:cNvPr id="10" name="Group 10"/>
          <p:cNvGrpSpPr/>
          <p:nvPr/>
        </p:nvGrpSpPr>
        <p:grpSpPr>
          <a:xfrm>
            <a:off x="10332" y="0"/>
            <a:ext cx="599268" cy="10385941"/>
            <a:chOff x="0" y="0"/>
            <a:chExt cx="132818" cy="2761451"/>
          </a:xfrm>
        </p:grpSpPr>
        <p:sp>
          <p:nvSpPr>
            <p:cNvPr id="11" name="Freeform 11"/>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12" name="TextBox 12"/>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391036" y="2019227"/>
            <a:ext cx="11505927" cy="6449689"/>
          </a:xfrm>
          <a:custGeom>
            <a:avLst/>
            <a:gdLst/>
            <a:ahLst/>
            <a:cxnLst/>
            <a:rect l="l" t="t" r="r" b="b"/>
            <a:pathLst>
              <a:path w="11505927" h="6449689">
                <a:moveTo>
                  <a:pt x="0" y="0"/>
                </a:moveTo>
                <a:lnTo>
                  <a:pt x="11505928" y="0"/>
                </a:lnTo>
                <a:lnTo>
                  <a:pt x="11505928" y="6449689"/>
                </a:lnTo>
                <a:lnTo>
                  <a:pt x="0" y="6449689"/>
                </a:lnTo>
                <a:lnTo>
                  <a:pt x="0" y="0"/>
                </a:lnTo>
                <a:close/>
              </a:path>
            </a:pathLst>
          </a:custGeom>
          <a:blipFill>
            <a:blip r:embed="rId2"/>
            <a:stretch>
              <a:fillRect/>
            </a:stretch>
          </a:blipFill>
        </p:spPr>
      </p:sp>
      <p:sp>
        <p:nvSpPr>
          <p:cNvPr id="6" name="TextBox 6"/>
          <p:cNvSpPr txBox="1"/>
          <p:nvPr/>
        </p:nvSpPr>
        <p:spPr>
          <a:xfrm>
            <a:off x="1519641" y="971550"/>
            <a:ext cx="3449332" cy="1047677"/>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Accuracy vs. Trials</a:t>
            </a:r>
          </a:p>
          <a:p>
            <a:pPr algn="ctr">
              <a:lnSpc>
                <a:spcPts val="4200"/>
              </a:lnSpc>
            </a:pPr>
            <a:endParaRPr lang="en-US" sz="3000" b="1">
              <a:solidFill>
                <a:srgbClr val="236696"/>
              </a:solidFill>
              <a:latin typeface="Canva Sans Bold"/>
              <a:ea typeface="Canva Sans Bold"/>
              <a:cs typeface="Canva Sans Bold"/>
              <a:sym typeface="Canva Sans 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044091" y="3543904"/>
            <a:ext cx="14199819" cy="4134890"/>
          </a:xfrm>
          <a:custGeom>
            <a:avLst/>
            <a:gdLst/>
            <a:ahLst/>
            <a:cxnLst/>
            <a:rect l="l" t="t" r="r" b="b"/>
            <a:pathLst>
              <a:path w="14199819" h="4134890">
                <a:moveTo>
                  <a:pt x="0" y="0"/>
                </a:moveTo>
                <a:lnTo>
                  <a:pt x="14199818" y="0"/>
                </a:lnTo>
                <a:lnTo>
                  <a:pt x="14199818" y="4134891"/>
                </a:lnTo>
                <a:lnTo>
                  <a:pt x="0" y="4134891"/>
                </a:lnTo>
                <a:lnTo>
                  <a:pt x="0" y="0"/>
                </a:lnTo>
                <a:close/>
              </a:path>
            </a:pathLst>
          </a:custGeom>
          <a:blipFill>
            <a:blip r:embed="rId2"/>
            <a:stretch>
              <a:fillRect/>
            </a:stretch>
          </a:blipFill>
          <a:ln w="38100" cap="sq">
            <a:solidFill>
              <a:srgbClr val="000000"/>
            </a:solidFill>
            <a:prstDash val="solid"/>
            <a:miter/>
          </a:ln>
        </p:spPr>
      </p:sp>
      <p:sp>
        <p:nvSpPr>
          <p:cNvPr id="6" name="TextBox 6"/>
          <p:cNvSpPr txBox="1"/>
          <p:nvPr/>
        </p:nvSpPr>
        <p:spPr>
          <a:xfrm>
            <a:off x="1028700" y="742968"/>
            <a:ext cx="6032952" cy="514313"/>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Hyperparameter Tuning Results: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5334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669867" y="2621042"/>
            <a:ext cx="3710263" cy="3996349"/>
          </a:xfrm>
          <a:custGeom>
            <a:avLst/>
            <a:gdLst/>
            <a:ahLst/>
            <a:cxnLst/>
            <a:rect l="l" t="t" r="r" b="b"/>
            <a:pathLst>
              <a:path w="3710263" h="3996349">
                <a:moveTo>
                  <a:pt x="0" y="0"/>
                </a:moveTo>
                <a:lnTo>
                  <a:pt x="3710263" y="0"/>
                </a:lnTo>
                <a:lnTo>
                  <a:pt x="3710263" y="3996349"/>
                </a:lnTo>
                <a:lnTo>
                  <a:pt x="0" y="3996349"/>
                </a:lnTo>
                <a:lnTo>
                  <a:pt x="0" y="0"/>
                </a:lnTo>
                <a:close/>
              </a:path>
            </a:pathLst>
          </a:custGeom>
          <a:blipFill>
            <a:blip r:embed="rId2"/>
            <a:stretch>
              <a:fillRect l="-17819" r="-20917"/>
            </a:stretch>
          </a:blipFill>
        </p:spPr>
      </p:sp>
      <p:sp>
        <p:nvSpPr>
          <p:cNvPr id="6" name="Freeform 6"/>
          <p:cNvSpPr/>
          <p:nvPr/>
        </p:nvSpPr>
        <p:spPr>
          <a:xfrm>
            <a:off x="5365339" y="2621042"/>
            <a:ext cx="3778661" cy="4052734"/>
          </a:xfrm>
          <a:custGeom>
            <a:avLst/>
            <a:gdLst/>
            <a:ahLst/>
            <a:cxnLst/>
            <a:rect l="l" t="t" r="r" b="b"/>
            <a:pathLst>
              <a:path w="3778661" h="4052734">
                <a:moveTo>
                  <a:pt x="0" y="0"/>
                </a:moveTo>
                <a:lnTo>
                  <a:pt x="3778661" y="0"/>
                </a:lnTo>
                <a:lnTo>
                  <a:pt x="3778661" y="4052734"/>
                </a:lnTo>
                <a:lnTo>
                  <a:pt x="0" y="4052734"/>
                </a:lnTo>
                <a:lnTo>
                  <a:pt x="0" y="0"/>
                </a:lnTo>
                <a:close/>
              </a:path>
            </a:pathLst>
          </a:custGeom>
          <a:blipFill>
            <a:blip r:embed="rId3"/>
            <a:stretch>
              <a:fillRect l="-16919" r="-20155"/>
            </a:stretch>
          </a:blipFill>
        </p:spPr>
      </p:sp>
      <p:sp>
        <p:nvSpPr>
          <p:cNvPr id="7" name="Freeform 7"/>
          <p:cNvSpPr/>
          <p:nvPr/>
        </p:nvSpPr>
        <p:spPr>
          <a:xfrm>
            <a:off x="9144000" y="2468872"/>
            <a:ext cx="3751436" cy="4015366"/>
          </a:xfrm>
          <a:custGeom>
            <a:avLst/>
            <a:gdLst/>
            <a:ahLst/>
            <a:cxnLst/>
            <a:rect l="l" t="t" r="r" b="b"/>
            <a:pathLst>
              <a:path w="3751436" h="4015366">
                <a:moveTo>
                  <a:pt x="0" y="0"/>
                </a:moveTo>
                <a:lnTo>
                  <a:pt x="3751436" y="0"/>
                </a:lnTo>
                <a:lnTo>
                  <a:pt x="3751436" y="4015366"/>
                </a:lnTo>
                <a:lnTo>
                  <a:pt x="0" y="4015366"/>
                </a:lnTo>
                <a:lnTo>
                  <a:pt x="0" y="0"/>
                </a:lnTo>
                <a:close/>
              </a:path>
            </a:pathLst>
          </a:custGeom>
          <a:blipFill>
            <a:blip r:embed="rId4"/>
            <a:stretch>
              <a:fillRect l="-15754" r="-19381"/>
            </a:stretch>
          </a:blipFill>
        </p:spPr>
      </p:sp>
      <p:sp>
        <p:nvSpPr>
          <p:cNvPr id="8" name="Freeform 8"/>
          <p:cNvSpPr/>
          <p:nvPr/>
        </p:nvSpPr>
        <p:spPr>
          <a:xfrm>
            <a:off x="12895436" y="2468872"/>
            <a:ext cx="3469003" cy="3908978"/>
          </a:xfrm>
          <a:custGeom>
            <a:avLst/>
            <a:gdLst/>
            <a:ahLst/>
            <a:cxnLst/>
            <a:rect l="l" t="t" r="r" b="b"/>
            <a:pathLst>
              <a:path w="3469003" h="3908978">
                <a:moveTo>
                  <a:pt x="0" y="0"/>
                </a:moveTo>
                <a:lnTo>
                  <a:pt x="3469003" y="0"/>
                </a:lnTo>
                <a:lnTo>
                  <a:pt x="3469003" y="3908978"/>
                </a:lnTo>
                <a:lnTo>
                  <a:pt x="0" y="3908978"/>
                </a:lnTo>
                <a:lnTo>
                  <a:pt x="0" y="0"/>
                </a:lnTo>
                <a:close/>
              </a:path>
            </a:pathLst>
          </a:custGeom>
          <a:blipFill>
            <a:blip r:embed="rId5"/>
            <a:stretch>
              <a:fillRect l="-23752" r="-23340"/>
            </a:stretch>
          </a:blipFill>
        </p:spPr>
      </p:sp>
      <p:sp>
        <p:nvSpPr>
          <p:cNvPr id="9" name="TextBox 9"/>
          <p:cNvSpPr txBox="1"/>
          <p:nvPr/>
        </p:nvSpPr>
        <p:spPr>
          <a:xfrm>
            <a:off x="1028700" y="971550"/>
            <a:ext cx="3378005" cy="514313"/>
          </a:xfrm>
          <a:prstGeom prst="rect">
            <a:avLst/>
          </a:prstGeom>
        </p:spPr>
        <p:txBody>
          <a:bodyPr lIns="0" tIns="0" rIns="0" bIns="0" rtlCol="0" anchor="t">
            <a:spAutoFit/>
          </a:bodyPr>
          <a:lstStyle/>
          <a:p>
            <a:pPr algn="ctr">
              <a:lnSpc>
                <a:spcPts val="4200"/>
              </a:lnSpc>
            </a:pPr>
            <a:r>
              <a:rPr lang="en-US" sz="3000" b="1">
                <a:solidFill>
                  <a:srgbClr val="236696"/>
                </a:solidFill>
                <a:latin typeface="Canva Sans Bold"/>
                <a:ea typeface="Canva Sans Bold"/>
                <a:cs typeface="Canva Sans Bold"/>
                <a:sym typeface="Canva Sans Bold"/>
              </a:rPr>
              <a:t>Output Snapshots</a:t>
            </a:r>
          </a:p>
        </p:txBody>
      </p:sp>
      <p:sp>
        <p:nvSpPr>
          <p:cNvPr id="10" name="TextBox 10"/>
          <p:cNvSpPr txBox="1"/>
          <p:nvPr/>
        </p:nvSpPr>
        <p:spPr>
          <a:xfrm>
            <a:off x="1028700" y="1805775"/>
            <a:ext cx="8240481" cy="815267"/>
          </a:xfrm>
          <a:prstGeom prst="rect">
            <a:avLst/>
          </a:prstGeom>
        </p:spPr>
        <p:txBody>
          <a:bodyPr lIns="0" tIns="0" rIns="0" bIns="0" rtlCol="0" anchor="t">
            <a:spAutoFit/>
          </a:bodyPr>
          <a:lstStyle/>
          <a:p>
            <a:pPr algn="ctr">
              <a:lnSpc>
                <a:spcPts val="3359"/>
              </a:lnSpc>
            </a:pPr>
            <a:r>
              <a:rPr lang="en-US" sz="2400" b="1">
                <a:solidFill>
                  <a:srgbClr val="000000"/>
                </a:solidFill>
                <a:latin typeface="Canva Sans Bold"/>
                <a:ea typeface="Canva Sans Bold"/>
                <a:cs typeface="Canva Sans Bold"/>
                <a:sym typeface="Canva Sans Bold"/>
              </a:rPr>
              <a:t>Images of handwritten digits and their predicted labels.</a:t>
            </a:r>
          </a:p>
          <a:p>
            <a:pPr algn="ctr">
              <a:lnSpc>
                <a:spcPts val="3359"/>
              </a:lnSpc>
            </a:pPr>
            <a:endParaRPr lang="en-US" sz="2400" b="1">
              <a:solidFill>
                <a:srgbClr val="000000"/>
              </a:solidFill>
              <a:latin typeface="Canva Sans Bold"/>
              <a:ea typeface="Canva Sans Bold"/>
              <a:cs typeface="Canva Sans Bold"/>
              <a:sym typeface="Canva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391405"/>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484331"/>
            <a:ext cx="3924300" cy="695511"/>
          </a:xfrm>
          <a:prstGeom prst="rect">
            <a:avLst/>
          </a:prstGeom>
        </p:spPr>
        <p:txBody>
          <a:bodyPr wrap="square" lIns="0" tIns="0" rIns="0" bIns="0" rtlCol="0" anchor="t">
            <a:spAutoFit/>
          </a:bodyPr>
          <a:lstStyle/>
          <a:p>
            <a:pPr algn="ctr">
              <a:lnSpc>
                <a:spcPts val="5820"/>
              </a:lnSpc>
            </a:pPr>
            <a:r>
              <a:rPr lang="en-US" sz="4157" b="1" dirty="0">
                <a:solidFill>
                  <a:srgbClr val="236696"/>
                </a:solidFill>
                <a:latin typeface="Canva Sans Bold"/>
                <a:ea typeface="Canva Sans Bold"/>
                <a:cs typeface="Canva Sans Bold"/>
                <a:sym typeface="Canva Sans Bold"/>
              </a:rPr>
              <a:t>CONCLUSION</a:t>
            </a:r>
          </a:p>
        </p:txBody>
      </p:sp>
      <p:sp>
        <p:nvSpPr>
          <p:cNvPr id="9" name="TextBox 9"/>
          <p:cNvSpPr txBox="1"/>
          <p:nvPr/>
        </p:nvSpPr>
        <p:spPr>
          <a:xfrm>
            <a:off x="1028700" y="1727478"/>
            <a:ext cx="16449000" cy="7530822"/>
          </a:xfrm>
          <a:prstGeom prst="rect">
            <a:avLst/>
          </a:prstGeom>
        </p:spPr>
        <p:txBody>
          <a:bodyPr lIns="0" tIns="0" rIns="0" bIns="0" rtlCol="0" anchor="t">
            <a:spAutoFit/>
          </a:bodyPr>
          <a:lstStyle/>
          <a:p>
            <a:pPr algn="just">
              <a:lnSpc>
                <a:spcPts val="3304"/>
              </a:lnSpc>
            </a:pPr>
            <a:endParaRPr dirty="0"/>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Developed a deep learning-based handwritten digit classification model with high accuracy.</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Implemented a CNN architecture for automated feature extraction, removing the need for manual feature selection.</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Applied hyperparameter tuning to optimize filter sizes, dense layer units, and learning rate, enhancing model performance.</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Achieved 98.8% accuracy on the MNIST test dataset, demonstrating the model’s robustness.</a:t>
            </a:r>
          </a:p>
          <a:p>
            <a:pPr algn="just">
              <a:lnSpc>
                <a:spcPts val="3304"/>
              </a:lnSpc>
            </a:pPr>
            <a:endParaRPr lang="en-US" sz="2360" dirty="0">
              <a:solidFill>
                <a:srgbClr val="000000"/>
              </a:solidFill>
              <a:latin typeface="Canva Sans"/>
              <a:ea typeface="Canva Sans"/>
              <a:cs typeface="Canva Sans"/>
              <a:sym typeface="Canva Sans"/>
            </a:endParaRPr>
          </a:p>
          <a:p>
            <a:pPr algn="just">
              <a:lnSpc>
                <a:spcPts val="3304"/>
              </a:lnSpc>
            </a:pPr>
            <a:r>
              <a:rPr lang="en-US" sz="2360" b="1" dirty="0">
                <a:solidFill>
                  <a:srgbClr val="236696"/>
                </a:solidFill>
                <a:latin typeface="Canva Sans Bold"/>
                <a:ea typeface="Canva Sans Bold"/>
                <a:cs typeface="Canva Sans Bold"/>
                <a:sym typeface="Canva Sans Bold"/>
              </a:rPr>
              <a:t>Future Scope</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Expand Beyond MNIST: Train the model on more diverse, real-world datasets for improved generalization.</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Deploy as a Real-Time Application: Implement the model in OCR systems, banking automation, and handwritten document processing.</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Optimize for Edge Devices: Convert the model for mobile and IoT devices using TensorFlow Lite to enable fast, on-device digit recognition.</a:t>
            </a:r>
          </a:p>
          <a:p>
            <a:pPr marL="509525" lvl="1" indent="-254762" algn="just">
              <a:lnSpc>
                <a:spcPts val="3304"/>
              </a:lnSpc>
              <a:buFont typeface="Arial"/>
              <a:buChar char="•"/>
            </a:pPr>
            <a:r>
              <a:rPr lang="en-US" sz="2360" dirty="0">
                <a:solidFill>
                  <a:srgbClr val="000000"/>
                </a:solidFill>
                <a:latin typeface="Canva Sans"/>
                <a:ea typeface="Canva Sans"/>
                <a:cs typeface="Canva Sans"/>
                <a:sym typeface="Canva Sans"/>
              </a:rPr>
              <a:t>Enhance Model Robustness: Improve performance against noisy, distorted, or real-world handwritten digits through additional data augmentation and transfer learning.</a:t>
            </a:r>
          </a:p>
          <a:p>
            <a:pPr algn="just">
              <a:lnSpc>
                <a:spcPts val="3304"/>
              </a:lnSpc>
            </a:pPr>
            <a:endParaRPr lang="en-US" sz="2360" dirty="0">
              <a:solidFill>
                <a:srgbClr val="000000"/>
              </a:solidFill>
              <a:latin typeface="Canva Sans"/>
              <a:ea typeface="Canva Sans"/>
              <a:cs typeface="Canva Sans"/>
              <a:sym typeface="Canva Sans"/>
            </a:endParaRPr>
          </a:p>
          <a:p>
            <a:pPr algn="just">
              <a:lnSpc>
                <a:spcPts val="3304"/>
              </a:lnSpc>
            </a:pPr>
            <a:endParaRPr lang="en-US" sz="2360" dirty="0">
              <a:solidFill>
                <a:srgbClr val="000000"/>
              </a:solidFill>
              <a:latin typeface="Canva Sans"/>
              <a:ea typeface="Canva Sans"/>
              <a:cs typeface="Canva Sans"/>
              <a:sym typeface="Canva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1391405"/>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116732" y="484331"/>
            <a:ext cx="3412676"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REFERENCES</a:t>
            </a:r>
          </a:p>
        </p:txBody>
      </p:sp>
      <p:sp>
        <p:nvSpPr>
          <p:cNvPr id="9" name="TextBox 9"/>
          <p:cNvSpPr txBox="1"/>
          <p:nvPr/>
        </p:nvSpPr>
        <p:spPr>
          <a:xfrm>
            <a:off x="1028700" y="2418246"/>
            <a:ext cx="14706789" cy="6273632"/>
          </a:xfrm>
          <a:prstGeom prst="rect">
            <a:avLst/>
          </a:prstGeom>
        </p:spPr>
        <p:txBody>
          <a:bodyPr lIns="0" tIns="0" rIns="0" bIns="0" rtlCol="0" anchor="t">
            <a:spAutoFit/>
          </a:bodyPr>
          <a:lstStyle/>
          <a:p>
            <a:pPr algn="just">
              <a:lnSpc>
                <a:spcPts val="3304"/>
              </a:lnSpc>
            </a:pPr>
            <a:r>
              <a:rPr lang="en-US" sz="2360" b="1">
                <a:solidFill>
                  <a:srgbClr val="236696"/>
                </a:solidFill>
                <a:latin typeface="Canva Sans Bold"/>
                <a:ea typeface="Canva Sans Bold"/>
                <a:cs typeface="Canva Sans Bold"/>
                <a:sym typeface="Canva Sans Bold"/>
              </a:rPr>
              <a:t>Research Papers &amp; Related Works</a:t>
            </a:r>
          </a:p>
          <a:p>
            <a:pPr marL="509525" lvl="1" indent="-254762" algn="just">
              <a:lnSpc>
                <a:spcPts val="3304"/>
              </a:lnSpc>
              <a:buAutoNum type="arabicPeriod"/>
            </a:pPr>
            <a:r>
              <a:rPr lang="en-US" sz="2360">
                <a:solidFill>
                  <a:srgbClr val="000000"/>
                </a:solidFill>
                <a:latin typeface="Canva Sans"/>
                <a:ea typeface="Canva Sans"/>
                <a:cs typeface="Canva Sans"/>
                <a:sym typeface="Canva Sans"/>
              </a:rPr>
              <a:t>LeCun, Y., Bottou, L., Bengio, Y., &amp; Haffner, P. (1998). Gradient-based learning applied to document recognition. Proceedings of the IEEE, 86(11), 2278-2324.</a:t>
            </a:r>
          </a:p>
          <a:p>
            <a:pPr marL="509525" lvl="1" indent="-254762" algn="just">
              <a:lnSpc>
                <a:spcPts val="3304"/>
              </a:lnSpc>
              <a:buAutoNum type="arabicPeriod"/>
            </a:pPr>
            <a:r>
              <a:rPr lang="en-US" sz="2360">
                <a:solidFill>
                  <a:srgbClr val="000000"/>
                </a:solidFill>
                <a:latin typeface="Canva Sans"/>
                <a:ea typeface="Canva Sans"/>
                <a:cs typeface="Canva Sans"/>
                <a:sym typeface="Canva Sans"/>
              </a:rPr>
              <a:t>Hochuli, J., Riba, E., Fornés, A., &amp; Lladós, J. (2020). End-to-end approaches for handwritten digit string recognition: YOLO vs. CRNN. arXiv preprint arXiv:2010.15904.</a:t>
            </a:r>
          </a:p>
          <a:p>
            <a:pPr marL="509525" lvl="1" indent="-254762" algn="just">
              <a:lnSpc>
                <a:spcPts val="3304"/>
              </a:lnSpc>
              <a:buAutoNum type="arabicPeriod"/>
            </a:pPr>
            <a:r>
              <a:rPr lang="en-US" sz="2360">
                <a:solidFill>
                  <a:srgbClr val="000000"/>
                </a:solidFill>
                <a:latin typeface="Canva Sans"/>
                <a:ea typeface="Canva Sans"/>
                <a:cs typeface="Canva Sans"/>
                <a:sym typeface="Canva Sans"/>
              </a:rPr>
              <a:t>Gondere, S., Liu, W., &amp; Khan, S. (2021). Multi-script handwritten digit recognition using multi-task learning. arXiv preprint arXiv:2106.08267.</a:t>
            </a:r>
          </a:p>
          <a:p>
            <a:pPr algn="just">
              <a:lnSpc>
                <a:spcPts val="3304"/>
              </a:lnSpc>
            </a:pPr>
            <a:endParaRPr lang="en-US" sz="2360">
              <a:solidFill>
                <a:srgbClr val="000000"/>
              </a:solidFill>
              <a:latin typeface="Canva Sans"/>
              <a:ea typeface="Canva Sans"/>
              <a:cs typeface="Canva Sans"/>
              <a:sym typeface="Canva Sans"/>
            </a:endParaRPr>
          </a:p>
          <a:p>
            <a:pPr algn="just">
              <a:lnSpc>
                <a:spcPts val="3304"/>
              </a:lnSpc>
            </a:pPr>
            <a:r>
              <a:rPr lang="en-US" sz="2360" b="1">
                <a:solidFill>
                  <a:srgbClr val="236696"/>
                </a:solidFill>
                <a:latin typeface="Canva Sans Bold"/>
                <a:ea typeface="Canva Sans Bold"/>
                <a:cs typeface="Canva Sans Bold"/>
                <a:sym typeface="Canva Sans Bold"/>
              </a:rPr>
              <a:t>Additional References</a:t>
            </a:r>
          </a:p>
          <a:p>
            <a:pPr marL="509525" lvl="1" indent="-254762" algn="just">
              <a:lnSpc>
                <a:spcPts val="3304"/>
              </a:lnSpc>
              <a:buAutoNum type="arabicPeriod"/>
            </a:pPr>
            <a:r>
              <a:rPr lang="en-US" sz="2360" b="1">
                <a:solidFill>
                  <a:srgbClr val="000000"/>
                </a:solidFill>
                <a:latin typeface="Canva Sans Medium"/>
                <a:ea typeface="Canva Sans Medium"/>
                <a:cs typeface="Canva Sans Medium"/>
                <a:sym typeface="Canva Sans Medium"/>
              </a:rPr>
              <a:t>MNIST Dataset</a:t>
            </a:r>
            <a:r>
              <a:rPr lang="en-US" sz="2360">
                <a:solidFill>
                  <a:srgbClr val="000000"/>
                </a:solidFill>
                <a:latin typeface="Canva Sans"/>
                <a:ea typeface="Canva Sans"/>
                <a:cs typeface="Canva Sans"/>
                <a:sym typeface="Canva Sans"/>
              </a:rPr>
              <a:t> – https://yann.lecun.com/exdb/mnist/</a:t>
            </a:r>
          </a:p>
          <a:p>
            <a:pPr marL="509525" lvl="1" indent="-254762" algn="just">
              <a:lnSpc>
                <a:spcPts val="3304"/>
              </a:lnSpc>
              <a:buAutoNum type="arabicPeriod"/>
            </a:pPr>
            <a:r>
              <a:rPr lang="en-US" sz="2360" b="1">
                <a:solidFill>
                  <a:srgbClr val="000000"/>
                </a:solidFill>
                <a:latin typeface="Canva Sans Medium"/>
                <a:ea typeface="Canva Sans Medium"/>
                <a:cs typeface="Canva Sans Medium"/>
                <a:sym typeface="Canva Sans Medium"/>
              </a:rPr>
              <a:t>Chollet, F. (2018).</a:t>
            </a:r>
            <a:r>
              <a:rPr lang="en-US" sz="2360">
                <a:solidFill>
                  <a:srgbClr val="000000"/>
                </a:solidFill>
                <a:latin typeface="Canva Sans"/>
                <a:ea typeface="Canva Sans"/>
                <a:cs typeface="Canva Sans"/>
                <a:sym typeface="Canva Sans"/>
              </a:rPr>
              <a:t> Deep Learning with Python. Manning Publications.</a:t>
            </a:r>
          </a:p>
          <a:p>
            <a:pPr marL="509525" lvl="1" indent="-254762" algn="just">
              <a:lnSpc>
                <a:spcPts val="3304"/>
              </a:lnSpc>
              <a:buAutoNum type="arabicPeriod"/>
            </a:pPr>
            <a:r>
              <a:rPr lang="en-US" sz="2360">
                <a:solidFill>
                  <a:srgbClr val="000000"/>
                </a:solidFill>
                <a:latin typeface="Canva Sans"/>
                <a:ea typeface="Canva Sans"/>
                <a:cs typeface="Canva Sans"/>
                <a:sym typeface="Canva Sans"/>
              </a:rPr>
              <a:t>Models Reference: Google Scholar</a:t>
            </a:r>
          </a:p>
          <a:p>
            <a:pPr algn="just">
              <a:lnSpc>
                <a:spcPts val="3304"/>
              </a:lnSpc>
            </a:pPr>
            <a:endParaRPr lang="en-US" sz="2360">
              <a:solidFill>
                <a:srgbClr val="000000"/>
              </a:solidFill>
              <a:latin typeface="Canva Sans"/>
              <a:ea typeface="Canva Sans"/>
              <a:cs typeface="Canva Sans"/>
              <a:sym typeface="Canva Sans"/>
            </a:endParaRPr>
          </a:p>
          <a:p>
            <a:pPr algn="just">
              <a:lnSpc>
                <a:spcPts val="3304"/>
              </a:lnSpc>
            </a:pPr>
            <a:endParaRPr lang="en-US" sz="2360">
              <a:solidFill>
                <a:srgbClr val="000000"/>
              </a:solidFill>
              <a:latin typeface="Canva Sans"/>
              <a:ea typeface="Canva Sans"/>
              <a:cs typeface="Canva Sans"/>
              <a:sym typeface="Canva Sans"/>
            </a:endParaRPr>
          </a:p>
          <a:p>
            <a:pPr algn="just">
              <a:lnSpc>
                <a:spcPts val="3304"/>
              </a:lnSpc>
            </a:pPr>
            <a:endParaRPr lang="en-US" sz="2360">
              <a:solidFill>
                <a:srgbClr val="000000"/>
              </a:solidFill>
              <a:latin typeface="Canva Sans"/>
              <a:ea typeface="Canva Sans"/>
              <a:cs typeface="Canva Sans"/>
              <a:sym typeface="Canva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5245739" y="3697239"/>
            <a:ext cx="7796521" cy="53363"/>
            <a:chOff x="0" y="0"/>
            <a:chExt cx="2053405" cy="14054"/>
          </a:xfrm>
        </p:grpSpPr>
        <p:sp>
          <p:nvSpPr>
            <p:cNvPr id="3" name="Freeform 3"/>
            <p:cNvSpPr/>
            <p:nvPr/>
          </p:nvSpPr>
          <p:spPr>
            <a:xfrm>
              <a:off x="0" y="0"/>
              <a:ext cx="2053405" cy="14054"/>
            </a:xfrm>
            <a:custGeom>
              <a:avLst/>
              <a:gdLst/>
              <a:ahLst/>
              <a:cxnLst/>
              <a:rect l="l" t="t" r="r" b="b"/>
              <a:pathLst>
                <a:path w="2053405" h="14054">
                  <a:moveTo>
                    <a:pt x="0" y="0"/>
                  </a:moveTo>
                  <a:lnTo>
                    <a:pt x="2053405" y="0"/>
                  </a:lnTo>
                  <a:lnTo>
                    <a:pt x="2053405" y="14054"/>
                  </a:lnTo>
                  <a:lnTo>
                    <a:pt x="0" y="14054"/>
                  </a:lnTo>
                  <a:close/>
                </a:path>
              </a:pathLst>
            </a:custGeom>
            <a:solidFill>
              <a:srgbClr val="236696"/>
            </a:solidFill>
          </p:spPr>
        </p:sp>
        <p:sp>
          <p:nvSpPr>
            <p:cNvPr id="4" name="TextBox 4"/>
            <p:cNvSpPr txBox="1"/>
            <p:nvPr/>
          </p:nvSpPr>
          <p:spPr>
            <a:xfrm>
              <a:off x="0" y="-38100"/>
              <a:ext cx="2053405" cy="5215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851006" y="1757977"/>
            <a:ext cx="6585988"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Thank You! </a:t>
            </a:r>
          </a:p>
        </p:txBody>
      </p:sp>
      <p:sp>
        <p:nvSpPr>
          <p:cNvPr id="6" name="TextBox 6"/>
          <p:cNvSpPr txBox="1"/>
          <p:nvPr/>
        </p:nvSpPr>
        <p:spPr>
          <a:xfrm>
            <a:off x="6986531" y="5716993"/>
            <a:ext cx="4314937" cy="759611"/>
          </a:xfrm>
          <a:prstGeom prst="rect">
            <a:avLst/>
          </a:prstGeom>
        </p:spPr>
        <p:txBody>
          <a:bodyPr lIns="0" tIns="0" rIns="0" bIns="0" rtlCol="0" anchor="t">
            <a:spAutoFit/>
          </a:bodyPr>
          <a:lstStyle/>
          <a:p>
            <a:pPr algn="ctr">
              <a:lnSpc>
                <a:spcPts val="6107"/>
              </a:lnSpc>
            </a:pPr>
            <a:r>
              <a:rPr lang="en-US" sz="4362" b="1">
                <a:solidFill>
                  <a:srgbClr val="000000"/>
                </a:solidFill>
                <a:latin typeface="Canva Sans Bold"/>
                <a:ea typeface="Canva Sans Bold"/>
                <a:cs typeface="Canva Sans Bold"/>
                <a:sym typeface="Canva Sans Bold"/>
              </a:rPr>
              <a:t>CONTRIBUTERS</a:t>
            </a:r>
          </a:p>
        </p:txBody>
      </p:sp>
      <p:sp>
        <p:nvSpPr>
          <p:cNvPr id="7" name="TextBox 7"/>
          <p:cNvSpPr txBox="1"/>
          <p:nvPr/>
        </p:nvSpPr>
        <p:spPr>
          <a:xfrm>
            <a:off x="3608945" y="6740633"/>
            <a:ext cx="11070109" cy="480102"/>
          </a:xfrm>
          <a:prstGeom prst="rect">
            <a:avLst/>
          </a:prstGeom>
        </p:spPr>
        <p:txBody>
          <a:bodyPr lIns="0" tIns="0" rIns="0" bIns="0" rtlCol="0" anchor="t">
            <a:spAutoFit/>
          </a:bodyPr>
          <a:lstStyle/>
          <a:p>
            <a:pPr algn="ctr">
              <a:lnSpc>
                <a:spcPts val="3975"/>
              </a:lnSpc>
            </a:pPr>
            <a:r>
              <a:rPr lang="en-US" sz="2839" b="1">
                <a:solidFill>
                  <a:srgbClr val="000000"/>
                </a:solidFill>
                <a:latin typeface="Canva Sans Bold"/>
                <a:ea typeface="Canva Sans Bold"/>
                <a:cs typeface="Canva Sans Bold"/>
                <a:sym typeface="Canva Sans Bold"/>
              </a:rPr>
              <a:t>Md Asher  |  Rupesh Kumar  |  Md Abdullah  |  Fariya Rafat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2439848"/>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521003"/>
            <a:ext cx="4533900" cy="695511"/>
          </a:xfrm>
          <a:prstGeom prst="rect">
            <a:avLst/>
          </a:prstGeom>
        </p:spPr>
        <p:txBody>
          <a:bodyPr wrap="square" lIns="0" tIns="0" rIns="0" bIns="0" rtlCol="0" anchor="t">
            <a:spAutoFit/>
          </a:bodyPr>
          <a:lstStyle/>
          <a:p>
            <a:pPr algn="ctr">
              <a:lnSpc>
                <a:spcPts val="5820"/>
              </a:lnSpc>
            </a:pPr>
            <a:r>
              <a:rPr lang="en-US" sz="4157" b="1" dirty="0">
                <a:solidFill>
                  <a:srgbClr val="236696"/>
                </a:solidFill>
                <a:latin typeface="Canva Sans Bold"/>
                <a:ea typeface="Canva Sans Bold"/>
                <a:cs typeface="Canva Sans Bold"/>
                <a:sym typeface="Canva Sans Bold"/>
              </a:rPr>
              <a:t>INTRODUCTION</a:t>
            </a:r>
          </a:p>
        </p:txBody>
      </p:sp>
      <p:sp>
        <p:nvSpPr>
          <p:cNvPr id="9" name="TextBox 9"/>
          <p:cNvSpPr txBox="1"/>
          <p:nvPr/>
        </p:nvSpPr>
        <p:spPr>
          <a:xfrm>
            <a:off x="1028700" y="2756221"/>
            <a:ext cx="13651529" cy="7530779"/>
          </a:xfrm>
          <a:prstGeom prst="rect">
            <a:avLst/>
          </a:prstGeom>
        </p:spPr>
        <p:txBody>
          <a:bodyPr lIns="0" tIns="0" rIns="0" bIns="0" rtlCol="0" anchor="t">
            <a:spAutoFit/>
          </a:bodyPr>
          <a:lstStyle/>
          <a:p>
            <a:pPr algn="l">
              <a:lnSpc>
                <a:spcPts val="3306"/>
              </a:lnSpc>
            </a:pPr>
            <a:r>
              <a:rPr lang="en-US" sz="2361" b="1">
                <a:solidFill>
                  <a:srgbClr val="236696"/>
                </a:solidFill>
                <a:latin typeface="Canva Sans Bold"/>
                <a:ea typeface="Canva Sans Bold"/>
                <a:cs typeface="Canva Sans Bold"/>
                <a:sym typeface="Canva Sans Bold"/>
              </a:rPr>
              <a:t>What is Handwritten Digit Classification?</a:t>
            </a:r>
          </a:p>
          <a:p>
            <a:pPr algn="l">
              <a:lnSpc>
                <a:spcPts val="3306"/>
              </a:lnSpc>
            </a:pPr>
            <a:endParaRPr lang="en-US" sz="2361" b="1">
              <a:solidFill>
                <a:srgbClr val="236696"/>
              </a:solidFill>
              <a:latin typeface="Canva Sans Bold"/>
              <a:ea typeface="Canva Sans Bold"/>
              <a:cs typeface="Canva Sans Bold"/>
              <a:sym typeface="Canva Sans Bold"/>
            </a:endParaRPr>
          </a:p>
          <a:p>
            <a:pPr algn="l">
              <a:lnSpc>
                <a:spcPts val="3306"/>
              </a:lnSpc>
            </a:pPr>
            <a:r>
              <a:rPr lang="en-US" sz="2361" b="1">
                <a:solidFill>
                  <a:srgbClr val="000000"/>
                </a:solidFill>
                <a:latin typeface="Canva Sans Bold"/>
                <a:ea typeface="Canva Sans Bold"/>
                <a:cs typeface="Canva Sans Bold"/>
                <a:sym typeface="Canva Sans Bold"/>
              </a:rPr>
              <a:t>Handwritten digit classification is a crucial task in computer vision where a machine recognizes and categorizes handwritten numerical digits (0-9) from images. It is widely used in optical character recognition (OCR), banking, postal services, and automated form processing.</a:t>
            </a:r>
          </a:p>
          <a:p>
            <a:pPr algn="l">
              <a:lnSpc>
                <a:spcPts val="3306"/>
              </a:lnSpc>
            </a:pPr>
            <a:endParaRPr lang="en-US" sz="2361" b="1">
              <a:solidFill>
                <a:srgbClr val="000000"/>
              </a:solidFill>
              <a:latin typeface="Canva Sans Bold"/>
              <a:ea typeface="Canva Sans Bold"/>
              <a:cs typeface="Canva Sans Bold"/>
              <a:sym typeface="Canva Sans Bold"/>
            </a:endParaRPr>
          </a:p>
          <a:p>
            <a:pPr algn="l">
              <a:lnSpc>
                <a:spcPts val="3306"/>
              </a:lnSpc>
            </a:pPr>
            <a:r>
              <a:rPr lang="en-US" sz="2361" b="1">
                <a:solidFill>
                  <a:srgbClr val="236696"/>
                </a:solidFill>
                <a:latin typeface="Canva Sans Bold"/>
                <a:ea typeface="Canva Sans Bold"/>
                <a:cs typeface="Canva Sans Bold"/>
                <a:sym typeface="Canva Sans Bold"/>
              </a:rPr>
              <a:t>Problem Statement</a:t>
            </a:r>
          </a:p>
          <a:p>
            <a:pPr algn="l">
              <a:lnSpc>
                <a:spcPts val="3306"/>
              </a:lnSpc>
            </a:pPr>
            <a:endParaRPr lang="en-US" sz="2361" b="1">
              <a:solidFill>
                <a:srgbClr val="236696"/>
              </a:solidFill>
              <a:latin typeface="Canva Sans Bold"/>
              <a:ea typeface="Canva Sans Bold"/>
              <a:cs typeface="Canva Sans Bold"/>
              <a:sym typeface="Canva Sans Bold"/>
            </a:endParaRPr>
          </a:p>
          <a:p>
            <a:pPr marL="509884" lvl="1" indent="-254942" algn="l">
              <a:lnSpc>
                <a:spcPts val="3306"/>
              </a:lnSpc>
              <a:buFont typeface="Arial"/>
              <a:buChar char="•"/>
            </a:pPr>
            <a:r>
              <a:rPr lang="en-US" sz="2361" b="1">
                <a:solidFill>
                  <a:srgbClr val="000000"/>
                </a:solidFill>
                <a:latin typeface="Canva Sans Bold"/>
                <a:ea typeface="Canva Sans Bold"/>
                <a:cs typeface="Canva Sans Bold"/>
                <a:sym typeface="Canva Sans Bold"/>
              </a:rPr>
              <a:t>Traditional machine learning techniques, such as Support Vector Machines (SVM) and K-Nearest Neighbors (KNN), require manual feature extraction, making them less efficient and less accurate.</a:t>
            </a:r>
          </a:p>
          <a:p>
            <a:pPr marL="509884" lvl="1" indent="-254942" algn="l">
              <a:lnSpc>
                <a:spcPts val="3306"/>
              </a:lnSpc>
              <a:buFont typeface="Arial"/>
              <a:buChar char="•"/>
            </a:pPr>
            <a:r>
              <a:rPr lang="en-US" sz="2361" b="1">
                <a:solidFill>
                  <a:srgbClr val="000000"/>
                </a:solidFill>
                <a:latin typeface="Canva Sans Bold"/>
                <a:ea typeface="Canva Sans Bold"/>
                <a:cs typeface="Canva Sans Bold"/>
                <a:sym typeface="Canva Sans Bold"/>
              </a:rPr>
              <a:t>Handwriting varies among individuals, making it challenging for traditional methods to generalize well across different writing styles.</a:t>
            </a:r>
          </a:p>
          <a:p>
            <a:pPr marL="509884" lvl="1" indent="-254942" algn="l">
              <a:lnSpc>
                <a:spcPts val="3306"/>
              </a:lnSpc>
              <a:buFont typeface="Arial"/>
              <a:buChar char="•"/>
            </a:pPr>
            <a:r>
              <a:rPr lang="en-US" sz="2361" b="1">
                <a:solidFill>
                  <a:srgbClr val="000000"/>
                </a:solidFill>
                <a:latin typeface="Canva Sans Bold"/>
                <a:ea typeface="Canva Sans Bold"/>
                <a:cs typeface="Canva Sans Bold"/>
                <a:sym typeface="Canva Sans Bold"/>
              </a:rPr>
              <a:t>The presence of noise, distortions, and overlapping strokes affects classification accuracy.</a:t>
            </a:r>
          </a:p>
          <a:p>
            <a:pPr algn="l">
              <a:lnSpc>
                <a:spcPts val="3306"/>
              </a:lnSpc>
            </a:pPr>
            <a:endParaRPr lang="en-US" sz="2361" b="1">
              <a:solidFill>
                <a:srgbClr val="000000"/>
              </a:solidFill>
              <a:latin typeface="Canva Sans Bold"/>
              <a:ea typeface="Canva Sans Bold"/>
              <a:cs typeface="Canva Sans Bold"/>
              <a:sym typeface="Canva Sans Bold"/>
            </a:endParaRPr>
          </a:p>
          <a:p>
            <a:pPr algn="l">
              <a:lnSpc>
                <a:spcPts val="3306"/>
              </a:lnSpc>
            </a:pPr>
            <a:endParaRPr lang="en-US" sz="2361" b="1">
              <a:solidFill>
                <a:srgbClr val="000000"/>
              </a:solidFill>
              <a:latin typeface="Canva Sans Bold"/>
              <a:ea typeface="Canva Sans Bold"/>
              <a:cs typeface="Canva Sans Bold"/>
              <a:sym typeface="Canva Sans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8382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266096" y="725682"/>
            <a:ext cx="14964459" cy="8788012"/>
          </a:xfrm>
          <a:prstGeom prst="rect">
            <a:avLst/>
          </a:prstGeom>
        </p:spPr>
        <p:txBody>
          <a:bodyPr lIns="0" tIns="0" rIns="0" bIns="0" rtlCol="0" anchor="t">
            <a:spAutoFit/>
          </a:bodyPr>
          <a:lstStyle/>
          <a:p>
            <a:pPr algn="l">
              <a:lnSpc>
                <a:spcPts val="3304"/>
              </a:lnSpc>
            </a:pPr>
            <a:endParaRPr/>
          </a:p>
          <a:p>
            <a:pPr algn="l">
              <a:lnSpc>
                <a:spcPts val="3304"/>
              </a:lnSpc>
            </a:pPr>
            <a:r>
              <a:rPr lang="en-US" sz="2360" b="1">
                <a:solidFill>
                  <a:srgbClr val="236696"/>
                </a:solidFill>
                <a:latin typeface="Canva Sans Bold"/>
                <a:ea typeface="Canva Sans Bold"/>
                <a:cs typeface="Canva Sans Bold"/>
                <a:sym typeface="Canva Sans Bold"/>
              </a:rPr>
              <a:t>Solution: Deep Learning-Based Approach</a:t>
            </a:r>
          </a:p>
          <a:p>
            <a:pPr algn="l">
              <a:lnSpc>
                <a:spcPts val="3304"/>
              </a:lnSpc>
            </a:pPr>
            <a:endParaRPr lang="en-US" sz="2360" b="1">
              <a:solidFill>
                <a:srgbClr val="236696"/>
              </a:solidFill>
              <a:latin typeface="Canva Sans Bold"/>
              <a:ea typeface="Canva Sans Bold"/>
              <a:cs typeface="Canva Sans Bold"/>
              <a:sym typeface="Canva Sans Bold"/>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Convolutional Neural Networks (CNNs) are used for automated feature extraction, reducing the need for manual intervention.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CNNs are highly effective in handling image-based data, making them an ideal solution for digit classification.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MNIST Dataset, a benchmark dataset of handwritten digits, is used to train and evaluate the model.</a:t>
            </a:r>
          </a:p>
          <a:p>
            <a:pPr algn="l">
              <a:lnSpc>
                <a:spcPts val="3304"/>
              </a:lnSpc>
            </a:pPr>
            <a:endParaRPr lang="en-US" sz="2360" b="1">
              <a:solidFill>
                <a:srgbClr val="000000"/>
              </a:solidFill>
              <a:latin typeface="Canva Sans Bold"/>
              <a:ea typeface="Canva Sans Bold"/>
              <a:cs typeface="Canva Sans Bold"/>
              <a:sym typeface="Canva Sans Bold"/>
            </a:endParaRPr>
          </a:p>
          <a:p>
            <a:pPr algn="l">
              <a:lnSpc>
                <a:spcPts val="3304"/>
              </a:lnSpc>
            </a:pPr>
            <a:r>
              <a:rPr lang="en-US" sz="2360" b="1">
                <a:solidFill>
                  <a:srgbClr val="236696"/>
                </a:solidFill>
                <a:latin typeface="Canva Sans Bold"/>
                <a:ea typeface="Canva Sans Bold"/>
                <a:cs typeface="Canva Sans Bold"/>
                <a:sym typeface="Canva Sans Bold"/>
              </a:rPr>
              <a:t>About the MNIST Dataset</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The MNIST (Modified National Institute of Standards and Technology) dataset is a benchmark dataset widely used for training and testing machine learning models in handwritten digit recognition.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It consists of 70,000 grayscale images of handwritten digits (0-9), divided into:</a:t>
            </a:r>
          </a:p>
          <a:p>
            <a:pPr marL="1019049" lvl="2" indent="-339683" algn="l">
              <a:lnSpc>
                <a:spcPts val="3304"/>
              </a:lnSpc>
              <a:buFont typeface="Arial"/>
              <a:buChar char="⚬"/>
            </a:pPr>
            <a:r>
              <a:rPr lang="en-US" sz="2360" b="1">
                <a:solidFill>
                  <a:srgbClr val="000000"/>
                </a:solidFill>
                <a:latin typeface="Canva Sans Bold"/>
                <a:ea typeface="Canva Sans Bold"/>
                <a:cs typeface="Canva Sans Bold"/>
                <a:sym typeface="Canva Sans Bold"/>
              </a:rPr>
              <a:t>60,000 training images</a:t>
            </a:r>
          </a:p>
          <a:p>
            <a:pPr marL="1019049" lvl="2" indent="-339683" algn="l">
              <a:lnSpc>
                <a:spcPts val="3304"/>
              </a:lnSpc>
              <a:buFont typeface="Arial"/>
              <a:buChar char="⚬"/>
            </a:pPr>
            <a:r>
              <a:rPr lang="en-US" sz="2360" b="1">
                <a:solidFill>
                  <a:srgbClr val="000000"/>
                </a:solidFill>
                <a:latin typeface="Canva Sans Bold"/>
                <a:ea typeface="Canva Sans Bold"/>
                <a:cs typeface="Canva Sans Bold"/>
                <a:sym typeface="Canva Sans Bold"/>
              </a:rPr>
              <a:t>10,000 testing images</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Each image is 28×28 pixels in size and represents a single digit in grayscale.</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The dataset is widely used in research and deep learning projects due to its simlicity, size, and effectiveness in evaluating classification models.</a:t>
            </a:r>
          </a:p>
          <a:p>
            <a:pPr algn="l">
              <a:lnSpc>
                <a:spcPts val="3304"/>
              </a:lnSpc>
            </a:pPr>
            <a:endParaRPr lang="en-US" sz="2360" b="1">
              <a:solidFill>
                <a:srgbClr val="000000"/>
              </a:solidFill>
              <a:latin typeface="Canva Sans Bold"/>
              <a:ea typeface="Canva Sans Bold"/>
              <a:cs typeface="Canva Sans Bold"/>
              <a:sym typeface="Canva Sa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858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202032" y="981075"/>
            <a:ext cx="13087940" cy="3340188"/>
          </a:xfrm>
          <a:prstGeom prst="rect">
            <a:avLst/>
          </a:prstGeom>
        </p:spPr>
        <p:txBody>
          <a:bodyPr lIns="0" tIns="0" rIns="0" bIns="0" rtlCol="0" anchor="t">
            <a:spAutoFit/>
          </a:bodyPr>
          <a:lstStyle/>
          <a:p>
            <a:pPr algn="l">
              <a:lnSpc>
                <a:spcPts val="3304"/>
              </a:lnSpc>
            </a:pPr>
            <a:r>
              <a:rPr lang="en-US" sz="2360" b="1">
                <a:solidFill>
                  <a:srgbClr val="236696"/>
                </a:solidFill>
                <a:latin typeface="Canva Sans Bold"/>
                <a:ea typeface="Canva Sans Bold"/>
                <a:cs typeface="Canva Sans Bold"/>
                <a:sym typeface="Canva Sans Bold"/>
              </a:rPr>
              <a:t>Project Objective</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To develop an efficient CNN-based handwritten digit classification model that can recognize digits with high accuracy.</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To optimize model performance using hyperparameter tuning and data augmentation.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To analyze model performance using accuracy metrics, confusion matrix, and classification reports.</a:t>
            </a:r>
          </a:p>
          <a:p>
            <a:pPr algn="l">
              <a:lnSpc>
                <a:spcPts val="3304"/>
              </a:lnSpc>
            </a:pPr>
            <a:endParaRPr lang="en-US" sz="2360" b="1">
              <a:solidFill>
                <a:srgbClr val="000000"/>
              </a:solidFill>
              <a:latin typeface="Canva Sans Bold"/>
              <a:ea typeface="Canva Sans Bold"/>
              <a:cs typeface="Canva Sans Bold"/>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2439848"/>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103720" y="1468249"/>
            <a:ext cx="5372035"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LITERATURE REVIEW</a:t>
            </a:r>
          </a:p>
        </p:txBody>
      </p:sp>
      <p:sp>
        <p:nvSpPr>
          <p:cNvPr id="9" name="TextBox 9"/>
          <p:cNvSpPr txBox="1"/>
          <p:nvPr/>
        </p:nvSpPr>
        <p:spPr>
          <a:xfrm>
            <a:off x="1028700" y="2764387"/>
            <a:ext cx="15729401" cy="7111758"/>
          </a:xfrm>
          <a:prstGeom prst="rect">
            <a:avLst/>
          </a:prstGeom>
        </p:spPr>
        <p:txBody>
          <a:bodyPr lIns="0" tIns="0" rIns="0" bIns="0" rtlCol="0" anchor="t">
            <a:spAutoFit/>
          </a:bodyPr>
          <a:lstStyle/>
          <a:p>
            <a:pPr algn="just">
              <a:lnSpc>
                <a:spcPts val="3304"/>
              </a:lnSpc>
            </a:pPr>
            <a:r>
              <a:rPr lang="en-US" sz="2360" b="1">
                <a:solidFill>
                  <a:srgbClr val="236696"/>
                </a:solidFill>
                <a:latin typeface="Canva Sans Bold"/>
                <a:ea typeface="Canva Sans Bold"/>
                <a:cs typeface="Canva Sans Bold"/>
                <a:sym typeface="Canva Sans Bold"/>
              </a:rPr>
              <a:t>Related Works &amp; Research</a:t>
            </a:r>
          </a:p>
          <a:p>
            <a:pPr algn="just">
              <a:lnSpc>
                <a:spcPts val="3304"/>
              </a:lnSpc>
            </a:pPr>
            <a:r>
              <a:rPr lang="en-US" sz="2360">
                <a:solidFill>
                  <a:srgbClr val="236696"/>
                </a:solidFill>
                <a:latin typeface="Canva Sans"/>
                <a:ea typeface="Canva Sans"/>
                <a:cs typeface="Canva Sans"/>
                <a:sym typeface="Canva Sans"/>
              </a:rPr>
              <a:t> 1. </a:t>
            </a:r>
            <a:r>
              <a:rPr lang="en-US" sz="2360" b="1">
                <a:solidFill>
                  <a:srgbClr val="236696"/>
                </a:solidFill>
                <a:latin typeface="Canva Sans Bold"/>
                <a:ea typeface="Canva Sans Bold"/>
                <a:cs typeface="Canva Sans Bold"/>
                <a:sym typeface="Canva Sans Bold"/>
              </a:rPr>
              <a:t>LeCun et al. (1998)</a:t>
            </a:r>
          </a:p>
          <a:p>
            <a:pPr algn="just">
              <a:lnSpc>
                <a:spcPts val="3304"/>
              </a:lnSpc>
            </a:pPr>
            <a:r>
              <a:rPr lang="en-US" sz="2360" b="1">
                <a:solidFill>
                  <a:srgbClr val="236696"/>
                </a:solidFill>
                <a:latin typeface="Canva Sans Bold"/>
                <a:ea typeface="Canva Sans Bold"/>
                <a:cs typeface="Canva Sans Bold"/>
                <a:sym typeface="Canva Sans Bold"/>
              </a:rPr>
              <a:t>Overview: </a:t>
            </a:r>
            <a:r>
              <a:rPr lang="en-US" sz="2360" b="1">
                <a:solidFill>
                  <a:srgbClr val="000000"/>
                </a:solidFill>
                <a:latin typeface="Canva Sans Bold"/>
                <a:ea typeface="Canva Sans Bold"/>
                <a:cs typeface="Canva Sans Bold"/>
                <a:sym typeface="Canva Sans Bold"/>
              </a:rPr>
              <a:t>Introduced the LeNet-5 architecture, a pioneering CNN designed for handwritten digit recognition. Demonstrated CNNs' efficiency in processing and classifying visual data, laying the foundation for deep learning in image recognition.</a:t>
            </a:r>
          </a:p>
          <a:p>
            <a:pPr algn="just">
              <a:lnSpc>
                <a:spcPts val="3304"/>
              </a:lnSpc>
            </a:pPr>
            <a:endParaRPr lang="en-US" sz="2360" b="1">
              <a:solidFill>
                <a:srgbClr val="000000"/>
              </a:solidFill>
              <a:latin typeface="Canva Sans Bold"/>
              <a:ea typeface="Canva Sans Bold"/>
              <a:cs typeface="Canva Sans Bold"/>
              <a:sym typeface="Canva Sans Bold"/>
            </a:endParaRPr>
          </a:p>
          <a:p>
            <a:pPr algn="just">
              <a:lnSpc>
                <a:spcPts val="3304"/>
              </a:lnSpc>
            </a:pPr>
            <a:r>
              <a:rPr lang="en-US" sz="2360" b="1">
                <a:solidFill>
                  <a:srgbClr val="236696"/>
                </a:solidFill>
                <a:latin typeface="Canva Sans Bold"/>
                <a:ea typeface="Canva Sans Bold"/>
                <a:cs typeface="Canva Sans Bold"/>
                <a:sym typeface="Canva Sans Bold"/>
              </a:rPr>
              <a:t>2. Hochuli et al. (2020)</a:t>
            </a:r>
          </a:p>
          <a:p>
            <a:pPr algn="just">
              <a:lnSpc>
                <a:spcPts val="3304"/>
              </a:lnSpc>
            </a:pPr>
            <a:r>
              <a:rPr lang="en-US" sz="2360" b="1">
                <a:solidFill>
                  <a:srgbClr val="236696"/>
                </a:solidFill>
                <a:latin typeface="Canva Sans Bold"/>
                <a:ea typeface="Canva Sans Bold"/>
                <a:cs typeface="Canva Sans Bold"/>
                <a:sym typeface="Canva Sans Bold"/>
              </a:rPr>
              <a:t>Overview: </a:t>
            </a:r>
            <a:r>
              <a:rPr lang="en-US" sz="2360" b="1">
                <a:solidFill>
                  <a:srgbClr val="000000"/>
                </a:solidFill>
                <a:latin typeface="Canva Sans Bold"/>
                <a:ea typeface="Canva Sans Bold"/>
                <a:cs typeface="Canva Sans Bold"/>
                <a:sym typeface="Canva Sans Bold"/>
              </a:rPr>
              <a:t>Compared end-to-end approaches for digit string recognition, evaluating models like YOLO and CRNN. Highlighted the effectiveness of object-detection-based methods over traditional segmentation-based techniques.</a:t>
            </a:r>
          </a:p>
          <a:p>
            <a:pPr algn="just">
              <a:lnSpc>
                <a:spcPts val="3304"/>
              </a:lnSpc>
            </a:pPr>
            <a:endParaRPr lang="en-US" sz="2360" b="1">
              <a:solidFill>
                <a:srgbClr val="000000"/>
              </a:solidFill>
              <a:latin typeface="Canva Sans Bold"/>
              <a:ea typeface="Canva Sans Bold"/>
              <a:cs typeface="Canva Sans Bold"/>
              <a:sym typeface="Canva Sans Bold"/>
            </a:endParaRPr>
          </a:p>
          <a:p>
            <a:pPr algn="just">
              <a:lnSpc>
                <a:spcPts val="3304"/>
              </a:lnSpc>
            </a:pPr>
            <a:r>
              <a:rPr lang="en-US" sz="2360" b="1">
                <a:solidFill>
                  <a:srgbClr val="236696"/>
                </a:solidFill>
                <a:latin typeface="Canva Sans Bold"/>
                <a:ea typeface="Canva Sans Bold"/>
                <a:cs typeface="Canva Sans Bold"/>
                <a:sym typeface="Canva Sans Bold"/>
              </a:rPr>
              <a:t>3. Gondere et al. (2021)</a:t>
            </a:r>
          </a:p>
          <a:p>
            <a:pPr algn="just">
              <a:lnSpc>
                <a:spcPts val="3304"/>
              </a:lnSpc>
            </a:pPr>
            <a:r>
              <a:rPr lang="en-US" sz="2360" b="1">
                <a:solidFill>
                  <a:srgbClr val="236696"/>
                </a:solidFill>
                <a:latin typeface="Canva Sans Bold"/>
                <a:ea typeface="Canva Sans Bold"/>
                <a:cs typeface="Canva Sans Bold"/>
                <a:sym typeface="Canva Sans Bold"/>
              </a:rPr>
              <a:t>Overview:</a:t>
            </a:r>
            <a:r>
              <a:rPr lang="en-US" sz="2360" b="1">
                <a:solidFill>
                  <a:srgbClr val="000000"/>
                </a:solidFill>
                <a:latin typeface="Canva Sans Bold"/>
                <a:ea typeface="Canva Sans Bold"/>
                <a:cs typeface="Canva Sans Bold"/>
                <a:sym typeface="Canva Sans Bold"/>
              </a:rPr>
              <a:t> Investigated multi-script handwritten digit recognition using multi-task learning. Demonstrated that incorporating script classification as an auxiliary task enhances recognition performance across various writing systems.</a:t>
            </a:r>
          </a:p>
          <a:p>
            <a:pPr algn="just">
              <a:lnSpc>
                <a:spcPts val="3304"/>
              </a:lnSpc>
            </a:pPr>
            <a:endParaRPr lang="en-US" sz="2360" b="1">
              <a:solidFill>
                <a:srgbClr val="000000"/>
              </a:solidFill>
              <a:latin typeface="Canva Sans Bold"/>
              <a:ea typeface="Canva Sans Bold"/>
              <a:cs typeface="Canva Sans Bold"/>
              <a:sym typeface="Canva Sans Bold"/>
            </a:endParaRPr>
          </a:p>
          <a:p>
            <a:pPr algn="just">
              <a:lnSpc>
                <a:spcPts val="3304"/>
              </a:lnSpc>
            </a:pPr>
            <a:endParaRPr lang="en-US" sz="2360" b="1">
              <a:solidFill>
                <a:srgbClr val="000000"/>
              </a:solidFill>
              <a:latin typeface="Canva Sans Bold"/>
              <a:ea typeface="Canva Sans Bold"/>
              <a:cs typeface="Canva Sans Bold"/>
              <a:sym typeface="Canva Sa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72117"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37021" y="2809131"/>
            <a:ext cx="15413959" cy="4140325"/>
            <a:chOff x="0" y="0"/>
            <a:chExt cx="4370853" cy="1174050"/>
          </a:xfrm>
        </p:grpSpPr>
        <p:sp>
          <p:nvSpPr>
            <p:cNvPr id="6" name="Freeform 6"/>
            <p:cNvSpPr/>
            <p:nvPr/>
          </p:nvSpPr>
          <p:spPr>
            <a:xfrm>
              <a:off x="0" y="0"/>
              <a:ext cx="4370853" cy="1174050"/>
            </a:xfrm>
            <a:custGeom>
              <a:avLst/>
              <a:gdLst/>
              <a:ahLst/>
              <a:cxnLst/>
              <a:rect l="l" t="t" r="r" b="b"/>
              <a:pathLst>
                <a:path w="4370853" h="1174050">
                  <a:moveTo>
                    <a:pt x="0" y="0"/>
                  </a:moveTo>
                  <a:lnTo>
                    <a:pt x="4370853" y="0"/>
                  </a:lnTo>
                  <a:lnTo>
                    <a:pt x="4370853" y="1174050"/>
                  </a:lnTo>
                  <a:lnTo>
                    <a:pt x="0" y="117405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28575"/>
              <a:ext cx="4370853" cy="1202625"/>
            </a:xfrm>
            <a:prstGeom prst="rect">
              <a:avLst/>
            </a:prstGeom>
          </p:spPr>
          <p:txBody>
            <a:bodyPr lIns="50800" tIns="50800" rIns="50800" bIns="50800" rtlCol="0" anchor="ctr"/>
            <a:lstStyle/>
            <a:p>
              <a:pPr algn="ctr">
                <a:lnSpc>
                  <a:spcPts val="2100"/>
                </a:lnSpc>
              </a:pPr>
              <a:endParaRPr/>
            </a:p>
          </p:txBody>
        </p:sp>
      </p:grpSp>
      <p:sp>
        <p:nvSpPr>
          <p:cNvPr id="8" name="TextBox 8"/>
          <p:cNvSpPr txBox="1"/>
          <p:nvPr/>
        </p:nvSpPr>
        <p:spPr>
          <a:xfrm>
            <a:off x="1028700" y="971550"/>
            <a:ext cx="10075673" cy="923433"/>
          </a:xfrm>
          <a:prstGeom prst="rect">
            <a:avLst/>
          </a:prstGeom>
        </p:spPr>
        <p:txBody>
          <a:bodyPr lIns="0" tIns="0" rIns="0" bIns="0" rtlCol="0" anchor="t">
            <a:spAutoFit/>
          </a:bodyPr>
          <a:lstStyle/>
          <a:p>
            <a:pPr algn="ctr">
              <a:lnSpc>
                <a:spcPts val="3706"/>
              </a:lnSpc>
            </a:pPr>
            <a:r>
              <a:rPr lang="en-US" sz="2647" b="1">
                <a:solidFill>
                  <a:srgbClr val="236696"/>
                </a:solidFill>
                <a:latin typeface="Canva Sans Bold"/>
                <a:ea typeface="Canva Sans Bold"/>
                <a:cs typeface="Canva Sans Bold"/>
                <a:sym typeface="Canva Sans Bold"/>
              </a:rPr>
              <a:t>Comparison of Models and Justification for Choosing CNN</a:t>
            </a:r>
          </a:p>
          <a:p>
            <a:pPr algn="ctr">
              <a:lnSpc>
                <a:spcPts val="3706"/>
              </a:lnSpc>
            </a:pPr>
            <a:endParaRPr lang="en-US" sz="2647" b="1">
              <a:solidFill>
                <a:srgbClr val="236696"/>
              </a:solidFill>
              <a:latin typeface="Canva Sans Bold"/>
              <a:ea typeface="Canva Sans Bold"/>
              <a:cs typeface="Canva Sans Bold"/>
              <a:sym typeface="Canva Sans Bold"/>
            </a:endParaRPr>
          </a:p>
        </p:txBody>
      </p:sp>
      <p:grpSp>
        <p:nvGrpSpPr>
          <p:cNvPr id="9" name="Group 9"/>
          <p:cNvGrpSpPr/>
          <p:nvPr/>
        </p:nvGrpSpPr>
        <p:grpSpPr>
          <a:xfrm>
            <a:off x="1437021" y="3636658"/>
            <a:ext cx="15413959" cy="808432"/>
            <a:chOff x="0" y="0"/>
            <a:chExt cx="4370853" cy="229243"/>
          </a:xfrm>
        </p:grpSpPr>
        <p:sp>
          <p:nvSpPr>
            <p:cNvPr id="10" name="Freeform 10"/>
            <p:cNvSpPr/>
            <p:nvPr/>
          </p:nvSpPr>
          <p:spPr>
            <a:xfrm>
              <a:off x="0" y="0"/>
              <a:ext cx="4370853" cy="229243"/>
            </a:xfrm>
            <a:custGeom>
              <a:avLst/>
              <a:gdLst/>
              <a:ahLst/>
              <a:cxnLst/>
              <a:rect l="l" t="t" r="r" b="b"/>
              <a:pathLst>
                <a:path w="4370853" h="229243">
                  <a:moveTo>
                    <a:pt x="0" y="0"/>
                  </a:moveTo>
                  <a:lnTo>
                    <a:pt x="4370853" y="0"/>
                  </a:lnTo>
                  <a:lnTo>
                    <a:pt x="4370853" y="229243"/>
                  </a:lnTo>
                  <a:lnTo>
                    <a:pt x="0" y="229243"/>
                  </a:lnTo>
                  <a:close/>
                </a:path>
              </a:pathLst>
            </a:custGeom>
            <a:solidFill>
              <a:srgbClr val="000000">
                <a:alpha val="0"/>
              </a:srgbClr>
            </a:solidFill>
            <a:ln w="38100" cap="sq">
              <a:solidFill>
                <a:srgbClr val="000000"/>
              </a:solidFill>
              <a:prstDash val="solid"/>
              <a:miter/>
            </a:ln>
          </p:spPr>
        </p:sp>
        <p:sp>
          <p:nvSpPr>
            <p:cNvPr id="11" name="TextBox 11"/>
            <p:cNvSpPr txBox="1"/>
            <p:nvPr/>
          </p:nvSpPr>
          <p:spPr>
            <a:xfrm>
              <a:off x="0" y="-28575"/>
              <a:ext cx="4370853" cy="257818"/>
            </a:xfrm>
            <a:prstGeom prst="rect">
              <a:avLst/>
            </a:prstGeom>
          </p:spPr>
          <p:txBody>
            <a:bodyPr lIns="50800" tIns="50800" rIns="50800" bIns="50800" rtlCol="0" anchor="ctr"/>
            <a:lstStyle/>
            <a:p>
              <a:pPr algn="ctr">
                <a:lnSpc>
                  <a:spcPts val="2100"/>
                </a:lnSpc>
              </a:pPr>
              <a:endParaRPr/>
            </a:p>
          </p:txBody>
        </p:sp>
      </p:grpSp>
      <p:grpSp>
        <p:nvGrpSpPr>
          <p:cNvPr id="12" name="Group 12"/>
          <p:cNvGrpSpPr/>
          <p:nvPr/>
        </p:nvGrpSpPr>
        <p:grpSpPr>
          <a:xfrm>
            <a:off x="1437021" y="5179384"/>
            <a:ext cx="15413959" cy="808432"/>
            <a:chOff x="0" y="0"/>
            <a:chExt cx="4370853" cy="229243"/>
          </a:xfrm>
        </p:grpSpPr>
        <p:sp>
          <p:nvSpPr>
            <p:cNvPr id="13" name="Freeform 13"/>
            <p:cNvSpPr/>
            <p:nvPr/>
          </p:nvSpPr>
          <p:spPr>
            <a:xfrm>
              <a:off x="0" y="0"/>
              <a:ext cx="4370853" cy="229243"/>
            </a:xfrm>
            <a:custGeom>
              <a:avLst/>
              <a:gdLst/>
              <a:ahLst/>
              <a:cxnLst/>
              <a:rect l="l" t="t" r="r" b="b"/>
              <a:pathLst>
                <a:path w="4370853" h="229243">
                  <a:moveTo>
                    <a:pt x="0" y="0"/>
                  </a:moveTo>
                  <a:lnTo>
                    <a:pt x="4370853" y="0"/>
                  </a:lnTo>
                  <a:lnTo>
                    <a:pt x="4370853" y="229243"/>
                  </a:lnTo>
                  <a:lnTo>
                    <a:pt x="0" y="229243"/>
                  </a:lnTo>
                  <a:close/>
                </a:path>
              </a:pathLst>
            </a:custGeom>
            <a:solidFill>
              <a:srgbClr val="000000">
                <a:alpha val="0"/>
              </a:srgbClr>
            </a:solidFill>
            <a:ln w="38100" cap="sq">
              <a:solidFill>
                <a:srgbClr val="000000"/>
              </a:solidFill>
              <a:prstDash val="solid"/>
              <a:miter/>
            </a:ln>
          </p:spPr>
        </p:sp>
        <p:sp>
          <p:nvSpPr>
            <p:cNvPr id="14" name="TextBox 14"/>
            <p:cNvSpPr txBox="1"/>
            <p:nvPr/>
          </p:nvSpPr>
          <p:spPr>
            <a:xfrm>
              <a:off x="0" y="-28575"/>
              <a:ext cx="4370853" cy="257818"/>
            </a:xfrm>
            <a:prstGeom prst="rect">
              <a:avLst/>
            </a:prstGeom>
          </p:spPr>
          <p:txBody>
            <a:bodyPr lIns="50800" tIns="50800" rIns="50800" bIns="50800" rtlCol="0" anchor="ctr"/>
            <a:lstStyle/>
            <a:p>
              <a:pPr algn="ctr">
                <a:lnSpc>
                  <a:spcPts val="2100"/>
                </a:lnSpc>
              </a:pPr>
              <a:endParaRPr/>
            </a:p>
          </p:txBody>
        </p:sp>
      </p:grpSp>
      <p:grpSp>
        <p:nvGrpSpPr>
          <p:cNvPr id="15" name="Group 15"/>
          <p:cNvGrpSpPr/>
          <p:nvPr/>
        </p:nvGrpSpPr>
        <p:grpSpPr>
          <a:xfrm rot="5400000">
            <a:off x="932972" y="3313179"/>
            <a:ext cx="4140325" cy="3132229"/>
            <a:chOff x="0" y="0"/>
            <a:chExt cx="1174050" cy="888189"/>
          </a:xfrm>
        </p:grpSpPr>
        <p:sp>
          <p:nvSpPr>
            <p:cNvPr id="16" name="Freeform 16"/>
            <p:cNvSpPr/>
            <p:nvPr/>
          </p:nvSpPr>
          <p:spPr>
            <a:xfrm>
              <a:off x="0" y="0"/>
              <a:ext cx="1174050" cy="888189"/>
            </a:xfrm>
            <a:custGeom>
              <a:avLst/>
              <a:gdLst/>
              <a:ahLst/>
              <a:cxnLst/>
              <a:rect l="l" t="t" r="r" b="b"/>
              <a:pathLst>
                <a:path w="1174050" h="888189">
                  <a:moveTo>
                    <a:pt x="0" y="0"/>
                  </a:moveTo>
                  <a:lnTo>
                    <a:pt x="1174050" y="0"/>
                  </a:lnTo>
                  <a:lnTo>
                    <a:pt x="1174050" y="888189"/>
                  </a:lnTo>
                  <a:lnTo>
                    <a:pt x="0" y="888189"/>
                  </a:lnTo>
                  <a:close/>
                </a:path>
              </a:pathLst>
            </a:custGeom>
            <a:solidFill>
              <a:srgbClr val="000000">
                <a:alpha val="0"/>
              </a:srgbClr>
            </a:solidFill>
            <a:ln w="38100" cap="sq">
              <a:solidFill>
                <a:srgbClr val="000000"/>
              </a:solidFill>
              <a:prstDash val="solid"/>
              <a:miter/>
            </a:ln>
          </p:spPr>
        </p:sp>
        <p:sp>
          <p:nvSpPr>
            <p:cNvPr id="17" name="TextBox 17"/>
            <p:cNvSpPr txBox="1"/>
            <p:nvPr/>
          </p:nvSpPr>
          <p:spPr>
            <a:xfrm>
              <a:off x="0" y="-28575"/>
              <a:ext cx="1174050" cy="916764"/>
            </a:xfrm>
            <a:prstGeom prst="rect">
              <a:avLst/>
            </a:prstGeom>
          </p:spPr>
          <p:txBody>
            <a:bodyPr lIns="50800" tIns="50800" rIns="50800" bIns="50800" rtlCol="0" anchor="ctr"/>
            <a:lstStyle/>
            <a:p>
              <a:pPr algn="ctr">
                <a:lnSpc>
                  <a:spcPts val="2100"/>
                </a:lnSpc>
              </a:pPr>
              <a:r>
                <a:rPr lang="en-US" sz="1500">
                  <a:solidFill>
                    <a:srgbClr val="000000"/>
                  </a:solidFill>
                  <a:latin typeface="Canva Sans"/>
                  <a:ea typeface="Canva Sans"/>
                  <a:cs typeface="Canva Sans"/>
                  <a:sym typeface="Canva Sans"/>
                </a:rPr>
                <a:t>M</a:t>
              </a:r>
            </a:p>
          </p:txBody>
        </p:sp>
      </p:grpSp>
      <p:grpSp>
        <p:nvGrpSpPr>
          <p:cNvPr id="18" name="Group 18"/>
          <p:cNvGrpSpPr/>
          <p:nvPr/>
        </p:nvGrpSpPr>
        <p:grpSpPr>
          <a:xfrm rot="5400000">
            <a:off x="4065201" y="3313179"/>
            <a:ext cx="4140325" cy="3132229"/>
            <a:chOff x="0" y="0"/>
            <a:chExt cx="1174050" cy="888189"/>
          </a:xfrm>
        </p:grpSpPr>
        <p:sp>
          <p:nvSpPr>
            <p:cNvPr id="19" name="Freeform 19"/>
            <p:cNvSpPr/>
            <p:nvPr/>
          </p:nvSpPr>
          <p:spPr>
            <a:xfrm>
              <a:off x="0" y="0"/>
              <a:ext cx="1174050" cy="888189"/>
            </a:xfrm>
            <a:custGeom>
              <a:avLst/>
              <a:gdLst/>
              <a:ahLst/>
              <a:cxnLst/>
              <a:rect l="l" t="t" r="r" b="b"/>
              <a:pathLst>
                <a:path w="1174050" h="888189">
                  <a:moveTo>
                    <a:pt x="0" y="0"/>
                  </a:moveTo>
                  <a:lnTo>
                    <a:pt x="1174050" y="0"/>
                  </a:lnTo>
                  <a:lnTo>
                    <a:pt x="1174050" y="888189"/>
                  </a:lnTo>
                  <a:lnTo>
                    <a:pt x="0" y="888189"/>
                  </a:lnTo>
                  <a:close/>
                </a:path>
              </a:pathLst>
            </a:custGeom>
            <a:solidFill>
              <a:srgbClr val="000000">
                <a:alpha val="0"/>
              </a:srgbClr>
            </a:solidFill>
            <a:ln w="38100" cap="sq">
              <a:solidFill>
                <a:srgbClr val="000000"/>
              </a:solidFill>
              <a:prstDash val="solid"/>
              <a:miter/>
            </a:ln>
          </p:spPr>
        </p:sp>
        <p:sp>
          <p:nvSpPr>
            <p:cNvPr id="20" name="TextBox 20"/>
            <p:cNvSpPr txBox="1"/>
            <p:nvPr/>
          </p:nvSpPr>
          <p:spPr>
            <a:xfrm>
              <a:off x="0" y="-28575"/>
              <a:ext cx="1174050" cy="916764"/>
            </a:xfrm>
            <a:prstGeom prst="rect">
              <a:avLst/>
            </a:prstGeom>
          </p:spPr>
          <p:txBody>
            <a:bodyPr lIns="50800" tIns="50800" rIns="50800" bIns="50800" rtlCol="0" anchor="ctr"/>
            <a:lstStyle/>
            <a:p>
              <a:pPr algn="ctr">
                <a:lnSpc>
                  <a:spcPts val="2100"/>
                </a:lnSpc>
              </a:pPr>
              <a:endParaRPr/>
            </a:p>
          </p:txBody>
        </p:sp>
      </p:grpSp>
      <p:grpSp>
        <p:nvGrpSpPr>
          <p:cNvPr id="21" name="Group 21"/>
          <p:cNvGrpSpPr/>
          <p:nvPr/>
        </p:nvGrpSpPr>
        <p:grpSpPr>
          <a:xfrm rot="5400000">
            <a:off x="8128400" y="2382209"/>
            <a:ext cx="4140325" cy="4994169"/>
            <a:chOff x="0" y="0"/>
            <a:chExt cx="1174050" cy="1416170"/>
          </a:xfrm>
        </p:grpSpPr>
        <p:sp>
          <p:nvSpPr>
            <p:cNvPr id="22" name="Freeform 22"/>
            <p:cNvSpPr/>
            <p:nvPr/>
          </p:nvSpPr>
          <p:spPr>
            <a:xfrm>
              <a:off x="0" y="0"/>
              <a:ext cx="1174050" cy="1416170"/>
            </a:xfrm>
            <a:custGeom>
              <a:avLst/>
              <a:gdLst/>
              <a:ahLst/>
              <a:cxnLst/>
              <a:rect l="l" t="t" r="r" b="b"/>
              <a:pathLst>
                <a:path w="1174050" h="1416170">
                  <a:moveTo>
                    <a:pt x="0" y="0"/>
                  </a:moveTo>
                  <a:lnTo>
                    <a:pt x="1174050" y="0"/>
                  </a:lnTo>
                  <a:lnTo>
                    <a:pt x="1174050" y="1416170"/>
                  </a:lnTo>
                  <a:lnTo>
                    <a:pt x="0" y="1416170"/>
                  </a:lnTo>
                  <a:close/>
                </a:path>
              </a:pathLst>
            </a:custGeom>
            <a:solidFill>
              <a:srgbClr val="000000">
                <a:alpha val="0"/>
              </a:srgbClr>
            </a:solidFill>
            <a:ln w="38100" cap="sq">
              <a:solidFill>
                <a:srgbClr val="000000"/>
              </a:solidFill>
              <a:prstDash val="solid"/>
              <a:miter/>
            </a:ln>
          </p:spPr>
        </p:sp>
        <p:sp>
          <p:nvSpPr>
            <p:cNvPr id="23" name="TextBox 23"/>
            <p:cNvSpPr txBox="1"/>
            <p:nvPr/>
          </p:nvSpPr>
          <p:spPr>
            <a:xfrm>
              <a:off x="0" y="-28575"/>
              <a:ext cx="1174050" cy="1444745"/>
            </a:xfrm>
            <a:prstGeom prst="rect">
              <a:avLst/>
            </a:prstGeom>
          </p:spPr>
          <p:txBody>
            <a:bodyPr lIns="50800" tIns="50800" rIns="50800" bIns="50800" rtlCol="0" anchor="ctr"/>
            <a:lstStyle/>
            <a:p>
              <a:pPr algn="ctr">
                <a:lnSpc>
                  <a:spcPts val="2100"/>
                </a:lnSpc>
              </a:pPr>
              <a:endParaRPr/>
            </a:p>
          </p:txBody>
        </p:sp>
      </p:grpSp>
      <p:sp>
        <p:nvSpPr>
          <p:cNvPr id="24" name="TextBox 24"/>
          <p:cNvSpPr txBox="1"/>
          <p:nvPr/>
        </p:nvSpPr>
        <p:spPr>
          <a:xfrm>
            <a:off x="2456810" y="2917628"/>
            <a:ext cx="1092649" cy="481763"/>
          </a:xfrm>
          <a:prstGeom prst="rect">
            <a:avLst/>
          </a:prstGeom>
        </p:spPr>
        <p:txBody>
          <a:bodyPr lIns="0" tIns="0" rIns="0" bIns="0" rtlCol="0" anchor="t">
            <a:spAutoFit/>
          </a:bodyPr>
          <a:lstStyle/>
          <a:p>
            <a:pPr algn="ctr">
              <a:lnSpc>
                <a:spcPts val="3900"/>
              </a:lnSpc>
            </a:pPr>
            <a:r>
              <a:rPr lang="en-US" sz="2786" b="1">
                <a:solidFill>
                  <a:srgbClr val="236696"/>
                </a:solidFill>
                <a:latin typeface="Canva Sans Bold"/>
                <a:ea typeface="Canva Sans Bold"/>
                <a:cs typeface="Canva Sans Bold"/>
                <a:sym typeface="Canva Sans Bold"/>
              </a:rPr>
              <a:t>Model</a:t>
            </a:r>
          </a:p>
        </p:txBody>
      </p:sp>
      <p:sp>
        <p:nvSpPr>
          <p:cNvPr id="25" name="TextBox 25"/>
          <p:cNvSpPr txBox="1"/>
          <p:nvPr/>
        </p:nvSpPr>
        <p:spPr>
          <a:xfrm>
            <a:off x="5159718" y="2917629"/>
            <a:ext cx="1791450" cy="467307"/>
          </a:xfrm>
          <a:prstGeom prst="rect">
            <a:avLst/>
          </a:prstGeom>
        </p:spPr>
        <p:txBody>
          <a:bodyPr wrap="square" lIns="0" tIns="0" rIns="0" bIns="0" rtlCol="0" anchor="t">
            <a:spAutoFit/>
          </a:bodyPr>
          <a:lstStyle/>
          <a:p>
            <a:pPr algn="ctr">
              <a:lnSpc>
                <a:spcPts val="3900"/>
              </a:lnSpc>
            </a:pPr>
            <a:r>
              <a:rPr lang="en-US" sz="2786" b="1" dirty="0">
                <a:solidFill>
                  <a:srgbClr val="236696"/>
                </a:solidFill>
                <a:latin typeface="Canva Sans Bold"/>
                <a:ea typeface="Canva Sans Bold"/>
                <a:cs typeface="Canva Sans Bold"/>
                <a:sym typeface="Canva Sans Bold"/>
              </a:rPr>
              <a:t>Accuracy</a:t>
            </a:r>
          </a:p>
        </p:txBody>
      </p:sp>
      <p:sp>
        <p:nvSpPr>
          <p:cNvPr id="26" name="TextBox 26"/>
          <p:cNvSpPr txBox="1"/>
          <p:nvPr/>
        </p:nvSpPr>
        <p:spPr>
          <a:xfrm>
            <a:off x="8552557" y="2917628"/>
            <a:ext cx="3233001" cy="467307"/>
          </a:xfrm>
          <a:prstGeom prst="rect">
            <a:avLst/>
          </a:prstGeom>
        </p:spPr>
        <p:txBody>
          <a:bodyPr wrap="square" lIns="0" tIns="0" rIns="0" bIns="0" rtlCol="0" anchor="t">
            <a:spAutoFit/>
          </a:bodyPr>
          <a:lstStyle/>
          <a:p>
            <a:pPr algn="ctr">
              <a:lnSpc>
                <a:spcPts val="3900"/>
              </a:lnSpc>
            </a:pPr>
            <a:r>
              <a:rPr lang="en-US" sz="2786" b="1" dirty="0">
                <a:solidFill>
                  <a:srgbClr val="236696"/>
                </a:solidFill>
                <a:latin typeface="Canva Sans Bold"/>
                <a:ea typeface="Canva Sans Bold"/>
                <a:cs typeface="Canva Sans Bold"/>
                <a:sym typeface="Canva Sans Bold"/>
              </a:rPr>
              <a:t>Feature Extraction</a:t>
            </a:r>
          </a:p>
        </p:txBody>
      </p:sp>
      <p:sp>
        <p:nvSpPr>
          <p:cNvPr id="27" name="TextBox 27"/>
          <p:cNvSpPr txBox="1"/>
          <p:nvPr/>
        </p:nvSpPr>
        <p:spPr>
          <a:xfrm>
            <a:off x="13624446" y="2917628"/>
            <a:ext cx="2529954" cy="467307"/>
          </a:xfrm>
          <a:prstGeom prst="rect">
            <a:avLst/>
          </a:prstGeom>
        </p:spPr>
        <p:txBody>
          <a:bodyPr wrap="square" lIns="0" tIns="0" rIns="0" bIns="0" rtlCol="0" anchor="t">
            <a:spAutoFit/>
          </a:bodyPr>
          <a:lstStyle/>
          <a:p>
            <a:pPr algn="ctr">
              <a:lnSpc>
                <a:spcPts val="3900"/>
              </a:lnSpc>
            </a:pPr>
            <a:r>
              <a:rPr lang="en-US" sz="2786" b="1" dirty="0">
                <a:solidFill>
                  <a:srgbClr val="236696"/>
                </a:solidFill>
                <a:latin typeface="Canva Sans Bold"/>
                <a:ea typeface="Canva Sans Bold"/>
                <a:cs typeface="Canva Sans Bold"/>
                <a:sym typeface="Canva Sans Bold"/>
              </a:rPr>
              <a:t>Performance</a:t>
            </a:r>
          </a:p>
        </p:txBody>
      </p:sp>
      <p:sp>
        <p:nvSpPr>
          <p:cNvPr id="28" name="TextBox 28"/>
          <p:cNvSpPr txBox="1"/>
          <p:nvPr/>
        </p:nvSpPr>
        <p:spPr>
          <a:xfrm>
            <a:off x="2616972" y="3809363"/>
            <a:ext cx="772326"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SVM</a:t>
            </a:r>
          </a:p>
        </p:txBody>
      </p:sp>
      <p:sp>
        <p:nvSpPr>
          <p:cNvPr id="29" name="TextBox 29"/>
          <p:cNvSpPr txBox="1"/>
          <p:nvPr/>
        </p:nvSpPr>
        <p:spPr>
          <a:xfrm>
            <a:off x="2622331" y="4516519"/>
            <a:ext cx="1101634" cy="464308"/>
          </a:xfrm>
          <a:prstGeom prst="rect">
            <a:avLst/>
          </a:prstGeom>
        </p:spPr>
        <p:txBody>
          <a:bodyPr wrap="square" lIns="0" tIns="0" rIns="0" bIns="0" rtlCol="0" anchor="t">
            <a:spAutoFit/>
          </a:bodyPr>
          <a:lstStyle/>
          <a:p>
            <a:pPr algn="ctr">
              <a:lnSpc>
                <a:spcPts val="3900"/>
              </a:lnSpc>
            </a:pPr>
            <a:r>
              <a:rPr lang="en-US" sz="2786" dirty="0">
                <a:solidFill>
                  <a:srgbClr val="000000"/>
                </a:solidFill>
                <a:latin typeface="Canva Sans"/>
                <a:ea typeface="Canva Sans"/>
                <a:cs typeface="Canva Sans"/>
                <a:sym typeface="Canva Sans"/>
              </a:rPr>
              <a:t>KNN</a:t>
            </a:r>
          </a:p>
        </p:txBody>
      </p:sp>
      <p:sp>
        <p:nvSpPr>
          <p:cNvPr id="30" name="TextBox 30"/>
          <p:cNvSpPr txBox="1"/>
          <p:nvPr/>
        </p:nvSpPr>
        <p:spPr>
          <a:xfrm>
            <a:off x="2662142" y="5287881"/>
            <a:ext cx="681987"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RFC</a:t>
            </a:r>
          </a:p>
        </p:txBody>
      </p:sp>
      <p:sp>
        <p:nvSpPr>
          <p:cNvPr id="31" name="TextBox 31"/>
          <p:cNvSpPr txBox="1"/>
          <p:nvPr/>
        </p:nvSpPr>
        <p:spPr>
          <a:xfrm>
            <a:off x="2602261" y="6160689"/>
            <a:ext cx="801749" cy="481712"/>
          </a:xfrm>
          <a:prstGeom prst="rect">
            <a:avLst/>
          </a:prstGeom>
        </p:spPr>
        <p:txBody>
          <a:bodyPr lIns="0" tIns="0" rIns="0" bIns="0" rtlCol="0" anchor="t">
            <a:spAutoFit/>
          </a:bodyPr>
          <a:lstStyle/>
          <a:p>
            <a:pPr algn="ctr">
              <a:lnSpc>
                <a:spcPts val="3900"/>
              </a:lnSpc>
            </a:pPr>
            <a:r>
              <a:rPr lang="en-US" sz="2786" b="1">
                <a:solidFill>
                  <a:srgbClr val="000000"/>
                </a:solidFill>
                <a:latin typeface="Canva Sans Bold"/>
                <a:ea typeface="Canva Sans Bold"/>
                <a:cs typeface="Canva Sans Bold"/>
                <a:sym typeface="Canva Sans Bold"/>
              </a:rPr>
              <a:t>CNN</a:t>
            </a:r>
          </a:p>
        </p:txBody>
      </p:sp>
      <p:sp>
        <p:nvSpPr>
          <p:cNvPr id="32" name="TextBox 32"/>
          <p:cNvSpPr txBox="1"/>
          <p:nvPr/>
        </p:nvSpPr>
        <p:spPr>
          <a:xfrm>
            <a:off x="5474120" y="3809363"/>
            <a:ext cx="1125824" cy="481763"/>
          </a:xfrm>
          <a:prstGeom prst="rect">
            <a:avLst/>
          </a:prstGeom>
        </p:spPr>
        <p:txBody>
          <a:bodyPr wrap="square" lIns="0" tIns="0" rIns="0" bIns="0" rtlCol="0" anchor="t">
            <a:spAutoFit/>
          </a:bodyPr>
          <a:lstStyle/>
          <a:p>
            <a:pPr algn="ctr">
              <a:lnSpc>
                <a:spcPts val="3900"/>
              </a:lnSpc>
            </a:pPr>
            <a:r>
              <a:rPr lang="en-US" sz="2786" dirty="0">
                <a:solidFill>
                  <a:srgbClr val="000000"/>
                </a:solidFill>
                <a:latin typeface="Canva Sans"/>
                <a:ea typeface="Canva Sans"/>
                <a:cs typeface="Canva Sans"/>
                <a:sym typeface="Canva Sans"/>
              </a:rPr>
              <a:t>97.1%</a:t>
            </a:r>
          </a:p>
        </p:txBody>
      </p:sp>
      <p:sp>
        <p:nvSpPr>
          <p:cNvPr id="33" name="TextBox 33"/>
          <p:cNvSpPr txBox="1"/>
          <p:nvPr/>
        </p:nvSpPr>
        <p:spPr>
          <a:xfrm>
            <a:off x="5434922" y="4516518"/>
            <a:ext cx="1421270" cy="467307"/>
          </a:xfrm>
          <a:prstGeom prst="rect">
            <a:avLst/>
          </a:prstGeom>
        </p:spPr>
        <p:txBody>
          <a:bodyPr wrap="square" lIns="0" tIns="0" rIns="0" bIns="0" rtlCol="0" anchor="t">
            <a:spAutoFit/>
          </a:bodyPr>
          <a:lstStyle/>
          <a:p>
            <a:pPr algn="ctr">
              <a:lnSpc>
                <a:spcPts val="3900"/>
              </a:lnSpc>
            </a:pPr>
            <a:r>
              <a:rPr lang="en-US" sz="2786" dirty="0">
                <a:solidFill>
                  <a:srgbClr val="000000"/>
                </a:solidFill>
                <a:latin typeface="Canva Sans"/>
                <a:ea typeface="Canva Sans"/>
                <a:cs typeface="Canva Sans"/>
                <a:sym typeface="Canva Sans"/>
              </a:rPr>
              <a:t>96.8%</a:t>
            </a:r>
          </a:p>
        </p:txBody>
      </p:sp>
      <p:sp>
        <p:nvSpPr>
          <p:cNvPr id="34" name="TextBox 34"/>
          <p:cNvSpPr txBox="1"/>
          <p:nvPr/>
        </p:nvSpPr>
        <p:spPr>
          <a:xfrm>
            <a:off x="5425926" y="6160689"/>
            <a:ext cx="1078486" cy="481712"/>
          </a:xfrm>
          <a:prstGeom prst="rect">
            <a:avLst/>
          </a:prstGeom>
        </p:spPr>
        <p:txBody>
          <a:bodyPr lIns="0" tIns="0" rIns="0" bIns="0" rtlCol="0" anchor="t">
            <a:spAutoFit/>
          </a:bodyPr>
          <a:lstStyle/>
          <a:p>
            <a:pPr algn="ctr">
              <a:lnSpc>
                <a:spcPts val="3900"/>
              </a:lnSpc>
            </a:pPr>
            <a:r>
              <a:rPr lang="en-US" sz="2786" b="1">
                <a:solidFill>
                  <a:srgbClr val="000000"/>
                </a:solidFill>
                <a:latin typeface="Canva Sans Bold"/>
                <a:ea typeface="Canva Sans Bold"/>
                <a:cs typeface="Canva Sans Bold"/>
                <a:sym typeface="Canva Sans Bold"/>
              </a:rPr>
              <a:t>98.6%</a:t>
            </a:r>
          </a:p>
        </p:txBody>
      </p:sp>
      <p:sp>
        <p:nvSpPr>
          <p:cNvPr id="35" name="TextBox 35"/>
          <p:cNvSpPr txBox="1"/>
          <p:nvPr/>
        </p:nvSpPr>
        <p:spPr>
          <a:xfrm>
            <a:off x="5330393" y="5287881"/>
            <a:ext cx="1441982" cy="467307"/>
          </a:xfrm>
          <a:prstGeom prst="rect">
            <a:avLst/>
          </a:prstGeom>
        </p:spPr>
        <p:txBody>
          <a:bodyPr wrap="square" lIns="0" tIns="0" rIns="0" bIns="0" rtlCol="0" anchor="t">
            <a:spAutoFit/>
          </a:bodyPr>
          <a:lstStyle/>
          <a:p>
            <a:pPr algn="ctr">
              <a:lnSpc>
                <a:spcPts val="3900"/>
              </a:lnSpc>
            </a:pPr>
            <a:r>
              <a:rPr lang="en-US" sz="2786" dirty="0">
                <a:solidFill>
                  <a:srgbClr val="000000"/>
                </a:solidFill>
                <a:latin typeface="Canva Sans"/>
                <a:ea typeface="Canva Sans"/>
                <a:cs typeface="Canva Sans"/>
                <a:sym typeface="Canva Sans"/>
              </a:rPr>
              <a:t>96.58%</a:t>
            </a:r>
          </a:p>
        </p:txBody>
      </p:sp>
      <p:sp>
        <p:nvSpPr>
          <p:cNvPr id="36" name="TextBox 36"/>
          <p:cNvSpPr txBox="1"/>
          <p:nvPr/>
        </p:nvSpPr>
        <p:spPr>
          <a:xfrm>
            <a:off x="9400593" y="3809363"/>
            <a:ext cx="1253627"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Manual</a:t>
            </a:r>
          </a:p>
        </p:txBody>
      </p:sp>
      <p:sp>
        <p:nvSpPr>
          <p:cNvPr id="37" name="TextBox 37"/>
          <p:cNvSpPr txBox="1"/>
          <p:nvPr/>
        </p:nvSpPr>
        <p:spPr>
          <a:xfrm>
            <a:off x="9400593" y="4573723"/>
            <a:ext cx="1253627"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Manual</a:t>
            </a:r>
          </a:p>
        </p:txBody>
      </p:sp>
      <p:sp>
        <p:nvSpPr>
          <p:cNvPr id="38" name="TextBox 38"/>
          <p:cNvSpPr txBox="1"/>
          <p:nvPr/>
        </p:nvSpPr>
        <p:spPr>
          <a:xfrm>
            <a:off x="9400593" y="5338082"/>
            <a:ext cx="1253627"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Manual</a:t>
            </a:r>
          </a:p>
        </p:txBody>
      </p:sp>
      <p:sp>
        <p:nvSpPr>
          <p:cNvPr id="39" name="TextBox 39"/>
          <p:cNvSpPr txBox="1"/>
          <p:nvPr/>
        </p:nvSpPr>
        <p:spPr>
          <a:xfrm>
            <a:off x="9120315" y="6102442"/>
            <a:ext cx="2233485" cy="467307"/>
          </a:xfrm>
          <a:prstGeom prst="rect">
            <a:avLst/>
          </a:prstGeom>
        </p:spPr>
        <p:txBody>
          <a:bodyPr wrap="square" lIns="0" tIns="0" rIns="0" bIns="0" rtlCol="0" anchor="t">
            <a:spAutoFit/>
          </a:bodyPr>
          <a:lstStyle/>
          <a:p>
            <a:pPr algn="ctr">
              <a:lnSpc>
                <a:spcPts val="3900"/>
              </a:lnSpc>
            </a:pPr>
            <a:r>
              <a:rPr lang="en-US" sz="2786" b="1" dirty="0">
                <a:solidFill>
                  <a:srgbClr val="000000"/>
                </a:solidFill>
                <a:latin typeface="Canva Sans Bold"/>
                <a:ea typeface="Canva Sans Bold"/>
                <a:cs typeface="Canva Sans Bold"/>
                <a:sym typeface="Canva Sans Bold"/>
              </a:rPr>
              <a:t>Automatic</a:t>
            </a:r>
          </a:p>
        </p:txBody>
      </p:sp>
      <p:sp>
        <p:nvSpPr>
          <p:cNvPr id="40" name="TextBox 40"/>
          <p:cNvSpPr txBox="1"/>
          <p:nvPr/>
        </p:nvSpPr>
        <p:spPr>
          <a:xfrm>
            <a:off x="13725520" y="3707334"/>
            <a:ext cx="1661941"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Moderate</a:t>
            </a:r>
          </a:p>
        </p:txBody>
      </p:sp>
      <p:sp>
        <p:nvSpPr>
          <p:cNvPr id="41" name="TextBox 41"/>
          <p:cNvSpPr txBox="1"/>
          <p:nvPr/>
        </p:nvSpPr>
        <p:spPr>
          <a:xfrm>
            <a:off x="13972959" y="4516518"/>
            <a:ext cx="1167064"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Slower</a:t>
            </a:r>
          </a:p>
        </p:txBody>
      </p:sp>
      <p:sp>
        <p:nvSpPr>
          <p:cNvPr id="42" name="TextBox 42"/>
          <p:cNvSpPr txBox="1"/>
          <p:nvPr/>
        </p:nvSpPr>
        <p:spPr>
          <a:xfrm>
            <a:off x="13526263" y="5303294"/>
            <a:ext cx="2060456" cy="481763"/>
          </a:xfrm>
          <a:prstGeom prst="rect">
            <a:avLst/>
          </a:prstGeom>
        </p:spPr>
        <p:txBody>
          <a:bodyPr lIns="0" tIns="0" rIns="0" bIns="0" rtlCol="0" anchor="t">
            <a:spAutoFit/>
          </a:bodyPr>
          <a:lstStyle/>
          <a:p>
            <a:pPr algn="ctr">
              <a:lnSpc>
                <a:spcPts val="3900"/>
              </a:lnSpc>
            </a:pPr>
            <a:r>
              <a:rPr lang="en-US" sz="2786">
                <a:solidFill>
                  <a:srgbClr val="000000"/>
                </a:solidFill>
                <a:latin typeface="Canva Sans"/>
                <a:ea typeface="Canva Sans"/>
                <a:cs typeface="Canva Sans"/>
                <a:sym typeface="Canva Sans"/>
              </a:rPr>
              <a:t>Less Robust</a:t>
            </a:r>
          </a:p>
        </p:txBody>
      </p:sp>
      <p:sp>
        <p:nvSpPr>
          <p:cNvPr id="43" name="TextBox 43"/>
          <p:cNvSpPr txBox="1"/>
          <p:nvPr/>
        </p:nvSpPr>
        <p:spPr>
          <a:xfrm>
            <a:off x="13093441" y="6160689"/>
            <a:ext cx="3441959" cy="481712"/>
          </a:xfrm>
          <a:prstGeom prst="rect">
            <a:avLst/>
          </a:prstGeom>
        </p:spPr>
        <p:txBody>
          <a:bodyPr wrap="square" lIns="0" tIns="0" rIns="0" bIns="0" rtlCol="0" anchor="t">
            <a:spAutoFit/>
          </a:bodyPr>
          <a:lstStyle/>
          <a:p>
            <a:pPr algn="ctr">
              <a:lnSpc>
                <a:spcPts val="3900"/>
              </a:lnSpc>
            </a:pPr>
            <a:r>
              <a:rPr lang="en-US" sz="2786" b="1" dirty="0">
                <a:solidFill>
                  <a:srgbClr val="000000"/>
                </a:solidFill>
                <a:latin typeface="Canva Sans Bold"/>
                <a:ea typeface="Canva Sans Bold"/>
                <a:cs typeface="Canva Sans Bold"/>
                <a:sym typeface="Canva Sans Bold"/>
              </a:rPr>
              <a:t>Best Performance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858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266126" y="2114958"/>
            <a:ext cx="15993174" cy="5016441"/>
          </a:xfrm>
          <a:prstGeom prst="rect">
            <a:avLst/>
          </a:prstGeom>
        </p:spPr>
        <p:txBody>
          <a:bodyPr lIns="0" tIns="0" rIns="0" bIns="0" rtlCol="0" anchor="t">
            <a:spAutoFit/>
          </a:bodyPr>
          <a:lstStyle/>
          <a:p>
            <a:pPr algn="l">
              <a:lnSpc>
                <a:spcPts val="3304"/>
              </a:lnSpc>
            </a:pPr>
            <a:r>
              <a:rPr lang="en-US" sz="2360" b="1">
                <a:solidFill>
                  <a:srgbClr val="236696"/>
                </a:solidFill>
                <a:latin typeface="Canva Sans Bold"/>
                <a:ea typeface="Canva Sans Bold"/>
                <a:cs typeface="Canva Sans Bold"/>
                <a:sym typeface="Canva Sans Bold"/>
              </a:rPr>
              <a:t>Why CNN?</a:t>
            </a:r>
          </a:p>
          <a:p>
            <a:pPr algn="l">
              <a:lnSpc>
                <a:spcPts val="3304"/>
              </a:lnSpc>
            </a:pPr>
            <a:endParaRPr lang="en-US" sz="2360" b="1">
              <a:solidFill>
                <a:srgbClr val="236696"/>
              </a:solidFill>
              <a:latin typeface="Canva Sans Bold"/>
              <a:ea typeface="Canva Sans Bold"/>
              <a:cs typeface="Canva Sans Bold"/>
              <a:sym typeface="Canva Sans Bold"/>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Automated Feature Extraction:</a:t>
            </a:r>
            <a:r>
              <a:rPr lang="en-US" sz="2360">
                <a:solidFill>
                  <a:srgbClr val="000000"/>
                </a:solidFill>
                <a:latin typeface="Canva Sans"/>
                <a:ea typeface="Canva Sans"/>
                <a:cs typeface="Canva Sans"/>
                <a:sym typeface="Canva Sans"/>
              </a:rPr>
              <a:t> Unlike SVM/KNN, CNNs learn directly from images, eliminating manual preprocessing.</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Hierarchical Feature Learning: </a:t>
            </a:r>
            <a:r>
              <a:rPr lang="en-US" sz="2360">
                <a:solidFill>
                  <a:srgbClr val="000000"/>
                </a:solidFill>
                <a:latin typeface="Canva Sans"/>
                <a:ea typeface="Canva Sans"/>
                <a:cs typeface="Canva Sans"/>
                <a:sym typeface="Canva Sans"/>
              </a:rPr>
              <a:t>Captures spatial dependencies, making them more robust in pattern recognition.</a:t>
            </a: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Higher Accuracy &amp; Efficiency: </a:t>
            </a:r>
            <a:r>
              <a:rPr lang="en-US" sz="2360">
                <a:solidFill>
                  <a:srgbClr val="000000"/>
                </a:solidFill>
                <a:latin typeface="Canva Sans"/>
                <a:ea typeface="Canva Sans"/>
                <a:cs typeface="Canva Sans"/>
                <a:sym typeface="Canva Sans"/>
              </a:rPr>
              <a:t>CNN outperforms traditional models due to its ability to automatically extract meaningful features and reduce classification errors.</a:t>
            </a:r>
          </a:p>
          <a:p>
            <a:pPr algn="l">
              <a:lnSpc>
                <a:spcPts val="3304"/>
              </a:lnSpc>
            </a:pPr>
            <a:endParaRPr lang="en-US" sz="2360">
              <a:solidFill>
                <a:srgbClr val="000000"/>
              </a:solidFill>
              <a:latin typeface="Canva Sans"/>
              <a:ea typeface="Canva Sans"/>
              <a:cs typeface="Canva Sans"/>
              <a:sym typeface="Canva Sans"/>
            </a:endParaRPr>
          </a:p>
          <a:p>
            <a:pPr algn="l">
              <a:lnSpc>
                <a:spcPts val="3304"/>
              </a:lnSpc>
            </a:pPr>
            <a:r>
              <a:rPr lang="en-US" sz="2360">
                <a:solidFill>
                  <a:srgbClr val="000000"/>
                </a:solidFill>
                <a:latin typeface="Canva Sans"/>
                <a:ea typeface="Canva Sans"/>
                <a:cs typeface="Canva Sans"/>
                <a:sym typeface="Canva Sans"/>
              </a:rPr>
              <a:t>Thus, CNNs are the preferred choice for handwritten digit recognition due to their efficiency, automation, and superior accuracy over traditional machine learning approaches.</a:t>
            </a:r>
          </a:p>
          <a:p>
            <a:pPr algn="l">
              <a:lnSpc>
                <a:spcPts val="3304"/>
              </a:lnSpc>
            </a:pPr>
            <a:endParaRPr lang="en-US" sz="2360">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F5FF"/>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609600" cy="10287000"/>
            <a:chOff x="0" y="0"/>
            <a:chExt cx="132818" cy="2761451"/>
          </a:xfrm>
        </p:grpSpPr>
        <p:sp>
          <p:nvSpPr>
            <p:cNvPr id="3" name="Freeform 3"/>
            <p:cNvSpPr/>
            <p:nvPr/>
          </p:nvSpPr>
          <p:spPr>
            <a:xfrm>
              <a:off x="0" y="0"/>
              <a:ext cx="132818" cy="2761451"/>
            </a:xfrm>
            <a:custGeom>
              <a:avLst/>
              <a:gdLst/>
              <a:ahLst/>
              <a:cxnLst/>
              <a:rect l="l" t="t" r="r" b="b"/>
              <a:pathLst>
                <a:path w="132818" h="2761451">
                  <a:moveTo>
                    <a:pt x="0" y="0"/>
                  </a:moveTo>
                  <a:lnTo>
                    <a:pt x="132818" y="0"/>
                  </a:lnTo>
                  <a:lnTo>
                    <a:pt x="132818" y="2761451"/>
                  </a:lnTo>
                  <a:lnTo>
                    <a:pt x="0" y="2761451"/>
                  </a:lnTo>
                  <a:close/>
                </a:path>
              </a:pathLst>
            </a:custGeom>
            <a:solidFill>
              <a:srgbClr val="236696"/>
            </a:solidFill>
          </p:spPr>
        </p:sp>
        <p:sp>
          <p:nvSpPr>
            <p:cNvPr id="4" name="TextBox 4"/>
            <p:cNvSpPr txBox="1"/>
            <p:nvPr/>
          </p:nvSpPr>
          <p:spPr>
            <a:xfrm>
              <a:off x="0" y="-38100"/>
              <a:ext cx="132818" cy="279955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028700" y="2439848"/>
            <a:ext cx="4774248" cy="105464"/>
            <a:chOff x="0" y="0"/>
            <a:chExt cx="1257415" cy="27776"/>
          </a:xfrm>
        </p:grpSpPr>
        <p:sp>
          <p:nvSpPr>
            <p:cNvPr id="6" name="Freeform 6"/>
            <p:cNvSpPr/>
            <p:nvPr/>
          </p:nvSpPr>
          <p:spPr>
            <a:xfrm>
              <a:off x="0" y="0"/>
              <a:ext cx="1257415" cy="27776"/>
            </a:xfrm>
            <a:custGeom>
              <a:avLst/>
              <a:gdLst/>
              <a:ahLst/>
              <a:cxnLst/>
              <a:rect l="l" t="t" r="r" b="b"/>
              <a:pathLst>
                <a:path w="1257415" h="27776">
                  <a:moveTo>
                    <a:pt x="0" y="0"/>
                  </a:moveTo>
                  <a:lnTo>
                    <a:pt x="1257415" y="0"/>
                  </a:lnTo>
                  <a:lnTo>
                    <a:pt x="1257415" y="27776"/>
                  </a:lnTo>
                  <a:lnTo>
                    <a:pt x="0" y="27776"/>
                  </a:lnTo>
                  <a:close/>
                </a:path>
              </a:pathLst>
            </a:custGeom>
            <a:solidFill>
              <a:srgbClr val="236696"/>
            </a:solidFill>
          </p:spPr>
        </p:sp>
        <p:sp>
          <p:nvSpPr>
            <p:cNvPr id="7" name="TextBox 7"/>
            <p:cNvSpPr txBox="1"/>
            <p:nvPr/>
          </p:nvSpPr>
          <p:spPr>
            <a:xfrm>
              <a:off x="0" y="-38100"/>
              <a:ext cx="1257415" cy="65876"/>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028700" y="1494626"/>
            <a:ext cx="3416798" cy="706644"/>
          </a:xfrm>
          <a:prstGeom prst="rect">
            <a:avLst/>
          </a:prstGeom>
        </p:spPr>
        <p:txBody>
          <a:bodyPr lIns="0" tIns="0" rIns="0" bIns="0" rtlCol="0" anchor="t">
            <a:spAutoFit/>
          </a:bodyPr>
          <a:lstStyle/>
          <a:p>
            <a:pPr algn="ctr">
              <a:lnSpc>
                <a:spcPts val="5820"/>
              </a:lnSpc>
            </a:pPr>
            <a:r>
              <a:rPr lang="en-US" sz="4157" b="1">
                <a:solidFill>
                  <a:srgbClr val="236696"/>
                </a:solidFill>
                <a:latin typeface="Canva Sans Bold"/>
                <a:ea typeface="Canva Sans Bold"/>
                <a:cs typeface="Canva Sans Bold"/>
                <a:sym typeface="Canva Sans Bold"/>
              </a:rPr>
              <a:t>MOTIVATION</a:t>
            </a:r>
          </a:p>
        </p:txBody>
      </p:sp>
      <p:sp>
        <p:nvSpPr>
          <p:cNvPr id="9" name="TextBox 9"/>
          <p:cNvSpPr txBox="1"/>
          <p:nvPr/>
        </p:nvSpPr>
        <p:spPr>
          <a:xfrm>
            <a:off x="1028700" y="2735812"/>
            <a:ext cx="15834910" cy="6692695"/>
          </a:xfrm>
          <a:prstGeom prst="rect">
            <a:avLst/>
          </a:prstGeom>
        </p:spPr>
        <p:txBody>
          <a:bodyPr lIns="0" tIns="0" rIns="0" bIns="0" rtlCol="0" anchor="t">
            <a:spAutoFit/>
          </a:bodyPr>
          <a:lstStyle/>
          <a:p>
            <a:pPr algn="l">
              <a:lnSpc>
                <a:spcPts val="3304"/>
              </a:lnSpc>
            </a:pPr>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Growing Need for Automation: </a:t>
            </a:r>
            <a:r>
              <a:rPr lang="en-US" sz="2360">
                <a:solidFill>
                  <a:srgbClr val="000000"/>
                </a:solidFill>
                <a:latin typeface="Canva Sans"/>
                <a:ea typeface="Canva Sans"/>
                <a:cs typeface="Canva Sans"/>
                <a:sym typeface="Canva Sans"/>
              </a:rPr>
              <a:t>Handwritten digit recognition is essential in banking, postal services, and document processing, reducing manual efforts and errors.</a:t>
            </a:r>
          </a:p>
          <a:p>
            <a:pPr algn="l">
              <a:lnSpc>
                <a:spcPts val="3304"/>
              </a:lnSpc>
            </a:pPr>
            <a:endParaRPr lang="en-US" sz="2360">
              <a:solidFill>
                <a:srgbClr val="000000"/>
              </a:solidFill>
              <a:latin typeface="Canva Sans"/>
              <a:ea typeface="Canva Sans"/>
              <a:cs typeface="Canva Sans"/>
              <a:sym typeface="Canva Sans"/>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Limitations of Traditional Methods:</a:t>
            </a:r>
            <a:r>
              <a:rPr lang="en-US" sz="2360">
                <a:solidFill>
                  <a:srgbClr val="000000"/>
                </a:solidFill>
                <a:latin typeface="Canva Sans"/>
                <a:ea typeface="Canva Sans"/>
                <a:cs typeface="Canva Sans"/>
                <a:sym typeface="Canva Sans"/>
              </a:rPr>
              <a:t> Techniques like SVM and KNN require manual feature extraction, leading to lower accuracy and inefficiency.</a:t>
            </a:r>
          </a:p>
          <a:p>
            <a:pPr algn="l">
              <a:lnSpc>
                <a:spcPts val="3304"/>
              </a:lnSpc>
            </a:pPr>
            <a:endParaRPr lang="en-US" sz="2360">
              <a:solidFill>
                <a:srgbClr val="000000"/>
              </a:solidFill>
              <a:latin typeface="Canva Sans"/>
              <a:ea typeface="Canva Sans"/>
              <a:cs typeface="Canva Sans"/>
              <a:sym typeface="Canva Sans"/>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Advancement in Deep Learning: </a:t>
            </a:r>
            <a:r>
              <a:rPr lang="en-US" sz="2360">
                <a:solidFill>
                  <a:srgbClr val="000000"/>
                </a:solidFill>
                <a:latin typeface="Canva Sans"/>
                <a:ea typeface="Canva Sans"/>
                <a:cs typeface="Canva Sans"/>
                <a:sym typeface="Canva Sans"/>
              </a:rPr>
              <a:t>CNNs automate feature extraction, improving recognition accuracy and making models more robust against variations in handwriting.</a:t>
            </a:r>
          </a:p>
          <a:p>
            <a:pPr algn="l">
              <a:lnSpc>
                <a:spcPts val="3304"/>
              </a:lnSpc>
            </a:pPr>
            <a:endParaRPr lang="en-US" sz="2360">
              <a:solidFill>
                <a:srgbClr val="000000"/>
              </a:solidFill>
              <a:latin typeface="Canva Sans"/>
              <a:ea typeface="Canva Sans"/>
              <a:cs typeface="Canva Sans"/>
              <a:sym typeface="Canva Sans"/>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Scalability and Real-World Application</a:t>
            </a:r>
            <a:r>
              <a:rPr lang="en-US" sz="2360">
                <a:solidFill>
                  <a:srgbClr val="000000"/>
                </a:solidFill>
                <a:latin typeface="Canva Sans"/>
                <a:ea typeface="Canva Sans"/>
                <a:cs typeface="Canva Sans"/>
                <a:sym typeface="Canva Sans"/>
              </a:rPr>
              <a:t>: AI-driven digit classification enables fast, scalable solutions for OCR, financial transactions, and automated data entry.</a:t>
            </a:r>
          </a:p>
          <a:p>
            <a:pPr algn="l">
              <a:lnSpc>
                <a:spcPts val="3304"/>
              </a:lnSpc>
            </a:pPr>
            <a:endParaRPr lang="en-US" sz="2360">
              <a:solidFill>
                <a:srgbClr val="000000"/>
              </a:solidFill>
              <a:latin typeface="Canva Sans"/>
              <a:ea typeface="Canva Sans"/>
              <a:cs typeface="Canva Sans"/>
              <a:sym typeface="Canva Sans"/>
            </a:endParaRPr>
          </a:p>
          <a:p>
            <a:pPr marL="509525" lvl="1" indent="-254762" algn="l">
              <a:lnSpc>
                <a:spcPts val="3304"/>
              </a:lnSpc>
              <a:buFont typeface="Arial"/>
              <a:buChar char="•"/>
            </a:pPr>
            <a:r>
              <a:rPr lang="en-US" sz="2360" b="1">
                <a:solidFill>
                  <a:srgbClr val="000000"/>
                </a:solidFill>
                <a:latin typeface="Canva Sans Bold"/>
                <a:ea typeface="Canva Sans Bold"/>
                <a:cs typeface="Canva Sans Bold"/>
                <a:sym typeface="Canva Sans Bold"/>
              </a:rPr>
              <a:t>Objective of the Project: </a:t>
            </a:r>
            <a:r>
              <a:rPr lang="en-US" sz="2360">
                <a:solidFill>
                  <a:srgbClr val="000000"/>
                </a:solidFill>
                <a:latin typeface="Canva Sans"/>
                <a:ea typeface="Canva Sans"/>
                <a:cs typeface="Canva Sans"/>
                <a:sym typeface="Canva Sans"/>
              </a:rPr>
              <a:t>To develop a high-accuracy, deep learning-based handwritten digit recognition system that outperforms traditional methods in efficiency, accuracy, and scalability.</a:t>
            </a:r>
          </a:p>
          <a:p>
            <a:pPr algn="l">
              <a:lnSpc>
                <a:spcPts val="3304"/>
              </a:lnSpc>
            </a:pPr>
            <a:endParaRPr lang="en-US" sz="2360">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1708</Words>
  <Application>Microsoft Office PowerPoint</Application>
  <PresentationFormat>Custom</PresentationFormat>
  <Paragraphs>189</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Calibri</vt:lpstr>
      <vt:lpstr>Canva Sans</vt:lpstr>
      <vt:lpstr>Canva Sans Medium</vt:lpstr>
      <vt:lpstr>Canva Sans Bold Italics</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 Classification using Deep Learning on MNIST Dataset</dc:title>
  <cp:lastModifiedBy>Md Asher</cp:lastModifiedBy>
  <cp:revision>5</cp:revision>
  <dcterms:created xsi:type="dcterms:W3CDTF">2006-08-16T00:00:00Z</dcterms:created>
  <dcterms:modified xsi:type="dcterms:W3CDTF">2025-03-04T06:52:31Z</dcterms:modified>
  <dc:identifier>DAGgr171TLw</dc:identifier>
</cp:coreProperties>
</file>