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9" r:id="rId3"/>
    <p:sldId id="257" r:id="rId4"/>
    <p:sldId id="278" r:id="rId5"/>
    <p:sldId id="277" r:id="rId6"/>
    <p:sldId id="272" r:id="rId7"/>
    <p:sldId id="273" r:id="rId8"/>
    <p:sldId id="264" r:id="rId9"/>
    <p:sldId id="265" r:id="rId10"/>
    <p:sldId id="270" r:id="rId11"/>
    <p:sldId id="276" r:id="rId12"/>
    <p:sldId id="266" r:id="rId13"/>
    <p:sldId id="275" r:id="rId14"/>
    <p:sldId id="271"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11/28/2021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C90AE9-E16E-4488-B5B8-80AEB3C3ADC7}"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0A0E6-22E4-4891-9201-E7D4BFC5C3C7}"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BAAD43-C4E7-4813-8748-9A8B47F29214}"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DFF53-C44F-492A-84D4-BF1605FFEEDD}"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FEBD4-9694-42DC-874E-0792B178EE61}"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42ED5-F3BD-4F75-848A-759484554FAF}" type="datetime1">
              <a:rPr lang="en-US" smtClean="0"/>
              <a:pPr/>
              <a:t>11/28/2021</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A7373-D757-4C35-9FE9-E37221EC568B}" type="datetime1">
              <a:rPr lang="en-US" smtClean="0"/>
              <a:pPr/>
              <a:t>11/28/2021</a:t>
            </a:fld>
            <a:endParaRPr lang="en-US"/>
          </a:p>
        </p:txBody>
      </p:sp>
      <p:sp>
        <p:nvSpPr>
          <p:cNvPr id="8" name="Footer Placeholder 7"/>
          <p:cNvSpPr>
            <a:spLocks noGrp="1"/>
          </p:cNvSpPr>
          <p:nvPr>
            <p:ph type="ftr" sz="quarter" idx="11"/>
          </p:nvPr>
        </p:nvSpPr>
        <p:spPr/>
        <p:txBody>
          <a:bodyPr/>
          <a:lstStyle/>
          <a:p>
            <a:r>
              <a:rPr lang="en-US"/>
              <a:t>Mini Project -20ISE59</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7AD0E2-488C-4FF5-9519-55D153719AAA}" type="datetime1">
              <a:rPr lang="en-US" smtClean="0"/>
              <a:pPr/>
              <a:t>11/28/2021</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EF04F-410C-4D4C-817D-EC260ED0E96B}" type="datetime1">
              <a:rPr lang="en-US" smtClean="0"/>
              <a:pPr/>
              <a:t>11/28/2021</a:t>
            </a:fld>
            <a:endParaRPr lang="en-US"/>
          </a:p>
        </p:txBody>
      </p:sp>
      <p:sp>
        <p:nvSpPr>
          <p:cNvPr id="3" name="Footer Placeholder 2"/>
          <p:cNvSpPr>
            <a:spLocks noGrp="1"/>
          </p:cNvSpPr>
          <p:nvPr>
            <p:ph type="ftr" sz="quarter" idx="11"/>
          </p:nvPr>
        </p:nvSpPr>
        <p:spPr/>
        <p:txBody>
          <a:bodyPr/>
          <a:lstStyle/>
          <a:p>
            <a:r>
              <a:rPr lang="en-US"/>
              <a:t>Mini Project -20ISE59</a:t>
            </a:r>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716CD-30A5-4FC0-8F21-28F09157EA19}" type="datetime1">
              <a:rPr lang="en-US" smtClean="0"/>
              <a:pPr/>
              <a:t>11/28/2021</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FB88E-4616-444F-94E0-E010B922492C}" type="datetime1">
              <a:rPr lang="en-US" smtClean="0"/>
              <a:pPr/>
              <a:t>11/28/2021</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AD732-C3FA-432F-98E4-8E643D68BCB4}" type="datetime1">
              <a:rPr lang="en-US" smtClean="0"/>
              <a:pPr/>
              <a:t>11/28/2021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 Project -20ISE59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EFC78D95-3D86-D341-A50B-406A49B68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INFORMATION SCIENCE &amp; ENGINEERING</a:t>
            </a:r>
          </a:p>
        </p:txBody>
      </p:sp>
      <p:sp>
        <p:nvSpPr>
          <p:cNvPr id="3" name="Subtitle 2"/>
          <p:cNvSpPr>
            <a:spLocks noGrp="1"/>
          </p:cNvSpPr>
          <p:nvPr>
            <p:ph type="subTitle" idx="1"/>
          </p:nvPr>
        </p:nvSpPr>
        <p:spPr>
          <a:xfrm>
            <a:off x="1524000" y="2819400"/>
            <a:ext cx="6400800" cy="1752600"/>
          </a:xfrm>
        </p:spPr>
        <p:txBody>
          <a:bodyPr>
            <a:normAutofit/>
          </a:bodyPr>
          <a:lstStyle/>
          <a:p>
            <a:r>
              <a:rPr lang="en-US" sz="2800">
                <a:solidFill>
                  <a:schemeClr val="accent2">
                    <a:lumMod val="50000"/>
                  </a:schemeClr>
                </a:solidFill>
              </a:rPr>
              <a:t>“ </a:t>
            </a:r>
            <a:r>
              <a:rPr lang="en-US" sz="2800" b="1">
                <a:solidFill>
                  <a:schemeClr val="accent2">
                    <a:lumMod val="50000"/>
                  </a:schemeClr>
                </a:solidFill>
              </a:rPr>
              <a:t>KEYLOGGER </a:t>
            </a:r>
            <a:r>
              <a:rPr lang="en-US" sz="2800">
                <a:solidFill>
                  <a:schemeClr val="accent2">
                    <a:lumMod val="50000"/>
                  </a:schemeClr>
                </a:solidFill>
              </a:rPr>
              <a:t>”</a:t>
            </a:r>
            <a:endParaRPr lang="en-US" sz="2800" dirty="0">
              <a:solidFill>
                <a:schemeClr val="accent2">
                  <a:lumMod val="50000"/>
                </a:schemeClr>
              </a:solidFill>
            </a:endParaRPr>
          </a:p>
          <a:p>
            <a:r>
              <a:rPr lang="en-US" sz="2400" dirty="0">
                <a:solidFill>
                  <a:schemeClr val="accent2">
                    <a:lumMod val="50000"/>
                  </a:schemeClr>
                </a:solidFill>
              </a:rPr>
              <a:t>COURSE NAME : MINI PROJECT</a:t>
            </a:r>
          </a:p>
          <a:p>
            <a:r>
              <a:rPr lang="en-US" sz="2400" dirty="0">
                <a:solidFill>
                  <a:schemeClr val="accent2">
                    <a:lumMod val="50000"/>
                  </a:schemeClr>
                </a:solidFill>
              </a:rPr>
              <a:t>COURSE CODE: 20ISE391A</a:t>
            </a:r>
          </a:p>
        </p:txBody>
      </p:sp>
      <p:sp>
        <p:nvSpPr>
          <p:cNvPr id="4" name="Subtitle 2"/>
          <p:cNvSpPr txBox="1">
            <a:spLocks/>
          </p:cNvSpPr>
          <p:nvPr/>
        </p:nvSpPr>
        <p:spPr>
          <a:xfrm>
            <a:off x="125306" y="4279264"/>
            <a:ext cx="4114800" cy="1576729"/>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effectLst/>
                <a:uLnTx/>
                <a:uFillTx/>
                <a:latin typeface="+mn-lt"/>
                <a:ea typeface="+mn-ea"/>
                <a:cs typeface="+mn-cs"/>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a:solidFill>
                  <a:schemeClr val="accent2">
                    <a:lumMod val="50000"/>
                  </a:schemeClr>
                </a:solidFill>
              </a:rPr>
              <a:t>NAME : Akshith Krishnan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a:solidFill>
                  <a:schemeClr val="accent2">
                    <a:lumMod val="50000"/>
                  </a:schemeClr>
                </a:solidFill>
              </a:rPr>
              <a:t>              Aslam Asgar Khan</a:t>
            </a:r>
            <a:endParaRPr lang="en-US" dirty="0">
              <a:solidFill>
                <a:schemeClr val="accent2">
                  <a:lumMod val="50000"/>
                </a:schemeClr>
              </a:solidFill>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a:solidFill>
                  <a:schemeClr val="accent2">
                    <a:lumMod val="50000"/>
                  </a:schemeClr>
                </a:solidFill>
              </a:rPr>
              <a:t>USN  :   1NH20IS011 </a:t>
            </a:r>
          </a:p>
          <a:p>
            <a:pPr lvl="1" algn="just">
              <a:spcBef>
                <a:spcPct val="20000"/>
              </a:spcBef>
              <a:defRPr/>
            </a:pPr>
            <a:r>
              <a:rPr lang="en-US">
                <a:solidFill>
                  <a:schemeClr val="accent2">
                    <a:lumMod val="50000"/>
                  </a:schemeClr>
                </a:solidFill>
              </a:rPr>
              <a:t>     1NH20IS020 </a:t>
            </a:r>
            <a:endParaRPr kumimoji="0" lang="en-US"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5" name="Subtitle 2"/>
          <p:cNvSpPr txBox="1">
            <a:spLocks/>
          </p:cNvSpPr>
          <p:nvPr/>
        </p:nvSpPr>
        <p:spPr>
          <a:xfrm>
            <a:off x="4572001" y="4238624"/>
            <a:ext cx="4225238" cy="1576729"/>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effectLst/>
                <a:uLnTx/>
                <a:uFillTx/>
                <a:latin typeface="+mn-lt"/>
                <a:ea typeface="+mn-ea"/>
                <a:cs typeface="+mn-cs"/>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chemeClr val="accent2">
                    <a:lumMod val="50000"/>
                  </a:schemeClr>
                </a:solidFill>
                <a:effectLst/>
                <a:uLnTx/>
                <a:uFillTx/>
                <a:latin typeface="+mn-lt"/>
                <a:ea typeface="+mn-ea"/>
                <a:cs typeface="+mn-cs"/>
              </a:rPr>
              <a:t>Guide Name : Mrs Vandana C P</a:t>
            </a:r>
            <a:endParaRPr kumimoji="0" lang="en-US" sz="2000" b="0" i="0" u="none" strike="noStrike" kern="1200" cap="none" spc="0" normalizeH="0" baseline="0" noProof="0" dirty="0">
              <a:ln>
                <a:noFill/>
              </a:ln>
              <a:solidFill>
                <a:schemeClr val="accent2">
                  <a:lumMod val="50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000">
                <a:solidFill>
                  <a:schemeClr val="accent2">
                    <a:lumMod val="50000"/>
                  </a:schemeClr>
                </a:solidFill>
              </a:rPr>
              <a:t>Designation: Senior Assistant Professor</a:t>
            </a:r>
            <a:r>
              <a:rPr lang="en-US" sz="2600">
                <a:solidFill>
                  <a:schemeClr val="accent2">
                    <a:lumMod val="50000"/>
                  </a:schemeClr>
                </a:solidFill>
              </a:rPr>
              <a:t> </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3"/>
          <a:srcRect/>
          <a:stretch>
            <a:fillRect/>
          </a:stretch>
        </p:blipFill>
        <p:spPr bwMode="auto">
          <a:xfrm>
            <a:off x="1905000" y="533400"/>
            <a:ext cx="5334000" cy="1047750"/>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BCBEA26B-BF8E-434A-A981-3C1048021958}"/>
              </a:ext>
            </a:extLst>
          </p:cNvPr>
          <p:cNvSpPr txBox="1"/>
          <p:nvPr/>
        </p:nvSpPr>
        <p:spPr>
          <a:xfrm flipV="1">
            <a:off x="2451946" y="6551506"/>
            <a:ext cx="1395307" cy="2299758"/>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693CAF69-12AE-9241-86F1-1B096C236B61}"/>
              </a:ext>
            </a:extLst>
          </p:cNvPr>
          <p:cNvSpPr txBox="1"/>
          <p:nvPr/>
        </p:nvSpPr>
        <p:spPr>
          <a:xfrm>
            <a:off x="162560" y="6121399"/>
            <a:ext cx="2817705" cy="584775"/>
          </a:xfrm>
          <a:prstGeom prst="rect">
            <a:avLst/>
          </a:prstGeom>
          <a:noFill/>
        </p:spPr>
        <p:txBody>
          <a:bodyPr wrap="square" rtlCol="0">
            <a:spAutoFit/>
          </a:bodyPr>
          <a:lstStyle/>
          <a:p>
            <a:pPr algn="l"/>
            <a:r>
              <a:rPr lang="en-US" sz="3200">
                <a:solidFill>
                  <a:schemeClr val="accent2">
                    <a:lumMod val="50000"/>
                  </a:schemeClr>
                </a:solidFill>
              </a:rPr>
              <a:t>Team No: 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FA9C4920-6EBA-4244-8F61-7BC00369B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a:solidFill>
                  <a:srgbClr val="FF0000"/>
                </a:solidFill>
              </a:rPr>
              <a:t>Algorithm / Flowchart</a:t>
            </a:r>
          </a:p>
        </p:txBody>
      </p:sp>
      <p:sp>
        <p:nvSpPr>
          <p:cNvPr id="4" name="Date Placeholder 3"/>
          <p:cNvSpPr>
            <a:spLocks noGrp="1"/>
          </p:cNvSpPr>
          <p:nvPr>
            <p:ph type="dt" sz="half" idx="10"/>
          </p:nvPr>
        </p:nvSpPr>
        <p:spPr/>
        <p:txBody>
          <a:bodyPr/>
          <a:lstStyle/>
          <a:p>
            <a:fld id="{1E84D06D-00B5-4D44-88FF-C67866A23189}"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10</a:t>
            </a:fld>
            <a:endParaRPr lang="en-US"/>
          </a:p>
        </p:txBody>
      </p:sp>
      <p:sp>
        <p:nvSpPr>
          <p:cNvPr id="8" name="Content Placeholder 7">
            <a:extLst>
              <a:ext uri="{FF2B5EF4-FFF2-40B4-BE49-F238E27FC236}">
                <a16:creationId xmlns:a16="http://schemas.microsoft.com/office/drawing/2014/main" id="{2BC15631-B0EF-9C40-877B-D08416B06B12}"/>
              </a:ext>
            </a:extLst>
          </p:cNvPr>
          <p:cNvSpPr>
            <a:spLocks noGrp="1"/>
          </p:cNvSpPr>
          <p:nvPr>
            <p:ph idx="1"/>
          </p:nvPr>
        </p:nvSpPr>
        <p:spPr>
          <a:xfrm>
            <a:off x="457200" y="1600200"/>
            <a:ext cx="8229600" cy="4756149"/>
          </a:xfrm>
        </p:spPr>
        <p:txBody>
          <a:bodyPr>
            <a:noAutofit/>
          </a:bodyPr>
          <a:lstStyle/>
          <a:p>
            <a:r>
              <a:rPr lang="en-US" sz="2000"/>
              <a:t>Import pynput and from pynput import Key and Listener functions .</a:t>
            </a:r>
          </a:p>
          <a:p>
            <a:r>
              <a:rPr lang="en-US" sz="2000"/>
              <a:t>These functions monitors the keyboard which helps us to store the values or the keys pressed in a text file (ex:log.py or .txt).
There are 3 functions to be defined : a) the press function b) the release function c) the write function d) No. of Characters function 
The press function prints the key pressed till the n number of characters.
The release function is to break out of the loop or the program when escape is pressed.
The write function opens or creates a new file to store the log or the inputs in the text file(Access mode can be in append mode ).
The keys are stored in a empty list and using the append function the keys keeps getting updated.</a:t>
            </a:r>
          </a:p>
          <a:p>
            <a:r>
              <a:rPr lang="en-US" sz="2000"/>
              <a:t>The No. Of Characters functions is to make sure that ‘n ‘ No. of Characters comes out of loop and gets stored in a memory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EBCEB462-7113-424F-862A-41BED09D6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F782F6E3-2B70-2447-BC6E-3B450BBC0049}"/>
              </a:ext>
            </a:extLst>
          </p:cNvPr>
          <p:cNvSpPr>
            <a:spLocks noGrp="1"/>
          </p:cNvSpPr>
          <p:nvPr>
            <p:ph type="title"/>
          </p:nvPr>
        </p:nvSpPr>
        <p:spPr>
          <a:xfrm>
            <a:off x="457200" y="274638"/>
            <a:ext cx="8229600" cy="1143000"/>
          </a:xfrm>
        </p:spPr>
        <p:txBody>
          <a:bodyPr>
            <a:normAutofit fontScale="90000"/>
          </a:bodyPr>
          <a:lstStyle/>
          <a:p>
            <a:r>
              <a:rPr lang="en-US">
                <a:solidFill>
                  <a:srgbClr val="FF0000"/>
                </a:solidFill>
              </a:rPr>
              <a:t>HOW TO PROTECT YOURSELF FROM KEYLOGGERS</a:t>
            </a:r>
          </a:p>
        </p:txBody>
      </p:sp>
      <p:sp>
        <p:nvSpPr>
          <p:cNvPr id="3" name="Content Placeholder 2">
            <a:extLst>
              <a:ext uri="{FF2B5EF4-FFF2-40B4-BE49-F238E27FC236}">
                <a16:creationId xmlns:a16="http://schemas.microsoft.com/office/drawing/2014/main" id="{D77F072D-C173-5243-B15F-517D38481E40}"/>
              </a:ext>
            </a:extLst>
          </p:cNvPr>
          <p:cNvSpPr>
            <a:spLocks noGrp="1"/>
          </p:cNvSpPr>
          <p:nvPr>
            <p:ph idx="1"/>
          </p:nvPr>
        </p:nvSpPr>
        <p:spPr>
          <a:xfrm>
            <a:off x="457200" y="1600200"/>
            <a:ext cx="8229600" cy="4525963"/>
          </a:xfrm>
        </p:spPr>
        <p:txBody>
          <a:bodyPr/>
          <a:lstStyle/>
          <a:p>
            <a:r>
              <a:rPr lang="en-US">
                <a:solidFill>
                  <a:schemeClr val="bg1"/>
                </a:solidFill>
              </a:rPr>
              <a:t>Implement Two Factor Authentication</a:t>
            </a:r>
          </a:p>
          <a:p>
            <a:r>
              <a:rPr lang="en-US">
                <a:solidFill>
                  <a:schemeClr val="bg1"/>
                </a:solidFill>
              </a:rPr>
              <a:t>Use of Virtual Keyboard</a:t>
            </a:r>
          </a:p>
          <a:p>
            <a:r>
              <a:rPr lang="en-US">
                <a:solidFill>
                  <a:schemeClr val="bg1"/>
                </a:solidFill>
              </a:rPr>
              <a:t>Use a comprehensive security system</a:t>
            </a:r>
          </a:p>
        </p:txBody>
      </p:sp>
      <p:sp>
        <p:nvSpPr>
          <p:cNvPr id="4" name="Date Placeholder 3">
            <a:extLst>
              <a:ext uri="{FF2B5EF4-FFF2-40B4-BE49-F238E27FC236}">
                <a16:creationId xmlns:a16="http://schemas.microsoft.com/office/drawing/2014/main" id="{6B113A63-756E-0143-8344-00912C82CFDD}"/>
              </a:ext>
            </a:extLst>
          </p:cNvPr>
          <p:cNvSpPr>
            <a:spLocks noGrp="1"/>
          </p:cNvSpPr>
          <p:nvPr>
            <p:ph type="dt" sz="half" idx="10"/>
          </p:nvPr>
        </p:nvSpPr>
        <p:spPr/>
        <p:txBody>
          <a:bodyPr/>
          <a:lstStyle/>
          <a:p>
            <a:fld id="{644DFF53-C44F-492A-84D4-BF1605FFEEDD}" type="datetime1">
              <a:rPr lang="en-US" smtClean="0"/>
              <a:pPr/>
              <a:t>11/28/2021</a:t>
            </a:fld>
            <a:endParaRPr lang="en-US"/>
          </a:p>
        </p:txBody>
      </p:sp>
      <p:sp>
        <p:nvSpPr>
          <p:cNvPr id="5" name="Footer Placeholder 4">
            <a:extLst>
              <a:ext uri="{FF2B5EF4-FFF2-40B4-BE49-F238E27FC236}">
                <a16:creationId xmlns:a16="http://schemas.microsoft.com/office/drawing/2014/main" id="{4ECB6DF9-602B-3446-83BF-65D6B64D3C8A}"/>
              </a:ext>
            </a:extLst>
          </p:cNvPr>
          <p:cNvSpPr>
            <a:spLocks noGrp="1"/>
          </p:cNvSpPr>
          <p:nvPr>
            <p:ph type="ftr" sz="quarter" idx="11"/>
          </p:nvPr>
        </p:nvSpPr>
        <p:spPr/>
        <p:txBody>
          <a:bodyPr/>
          <a:lstStyle/>
          <a:p>
            <a:r>
              <a:rPr lang="en-US"/>
              <a:t>Mini Project -20ISE59</a:t>
            </a:r>
          </a:p>
        </p:txBody>
      </p:sp>
      <p:sp>
        <p:nvSpPr>
          <p:cNvPr id="6" name="Slide Number Placeholder 5">
            <a:extLst>
              <a:ext uri="{FF2B5EF4-FFF2-40B4-BE49-F238E27FC236}">
                <a16:creationId xmlns:a16="http://schemas.microsoft.com/office/drawing/2014/main" id="{E6C78A9C-5D3A-0943-8CB2-EA1CB7330B0E}"/>
              </a:ext>
            </a:extLst>
          </p:cNvPr>
          <p:cNvSpPr>
            <a:spLocks noGrp="1"/>
          </p:cNvSpPr>
          <p:nvPr>
            <p:ph type="sldNum" sz="quarter" idx="12"/>
          </p:nvPr>
        </p:nvSpPr>
        <p:spPr/>
        <p:txBody>
          <a:bodyPr/>
          <a:lstStyle/>
          <a:p>
            <a:fld id="{3C0F9C3E-79AB-4D1D-AF94-F9B1D785080B}" type="slidenum">
              <a:rPr lang="en-US" smtClean="0"/>
              <a:pPr/>
              <a:t>11</a:t>
            </a:fld>
            <a:endParaRPr lang="en-US"/>
          </a:p>
        </p:txBody>
      </p:sp>
    </p:spTree>
    <p:extLst>
      <p:ext uri="{BB962C8B-B14F-4D97-AF65-F5344CB8AC3E}">
        <p14:creationId xmlns:p14="http://schemas.microsoft.com/office/powerpoint/2010/main" val="25960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A3D515C3-80F4-B44A-8729-159E1CBF1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title"/>
          </p:nvPr>
        </p:nvSpPr>
        <p:spPr>
          <a:xfrm>
            <a:off x="104987" y="731837"/>
            <a:ext cx="8229600" cy="1143000"/>
          </a:xfrm>
        </p:spPr>
        <p:txBody>
          <a:bodyPr>
            <a:normAutofit/>
          </a:bodyPr>
          <a:lstStyle/>
          <a:p>
            <a:r>
              <a:rPr lang="en-US" sz="6000" dirty="0">
                <a:solidFill>
                  <a:srgbClr val="FF0000"/>
                </a:solidFill>
              </a:rPr>
              <a:t>Conclusion</a:t>
            </a:r>
          </a:p>
        </p:txBody>
      </p:sp>
      <p:sp>
        <p:nvSpPr>
          <p:cNvPr id="4" name="Date Placeholder 3"/>
          <p:cNvSpPr>
            <a:spLocks noGrp="1"/>
          </p:cNvSpPr>
          <p:nvPr>
            <p:ph type="dt" sz="half" idx="10"/>
          </p:nvPr>
        </p:nvSpPr>
        <p:spPr/>
        <p:txBody>
          <a:bodyPr/>
          <a:lstStyle/>
          <a:p>
            <a:fld id="{3549177F-2424-43C0-8FD5-8D8159C0DCBB}"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12</a:t>
            </a:fld>
            <a:endParaRPr lang="en-US"/>
          </a:p>
        </p:txBody>
      </p:sp>
      <p:sp>
        <p:nvSpPr>
          <p:cNvPr id="12" name="Content Placeholder 11">
            <a:extLst>
              <a:ext uri="{FF2B5EF4-FFF2-40B4-BE49-F238E27FC236}">
                <a16:creationId xmlns:a16="http://schemas.microsoft.com/office/drawing/2014/main" id="{01AE48FD-E5BF-F145-834A-543928872749}"/>
              </a:ext>
            </a:extLst>
          </p:cNvPr>
          <p:cNvSpPr>
            <a:spLocks noGrp="1"/>
          </p:cNvSpPr>
          <p:nvPr>
            <p:ph idx="1"/>
          </p:nvPr>
        </p:nvSpPr>
        <p:spPr/>
        <p:txBody>
          <a:bodyPr/>
          <a:lstStyle/>
          <a:p>
            <a:r>
              <a:rPr lang="en-US"/>
              <a:t>Keystroke logging attacks bypass all other controls. </a:t>
            </a:r>
          </a:p>
          <a:p>
            <a:r>
              <a:rPr lang="en-US"/>
              <a:t>They are easy to implement and manage, providing attackers with useful account, identity, and intellectual property information. </a:t>
            </a:r>
          </a:p>
          <a:p>
            <a:r>
              <a:rPr lang="en-US"/>
              <a:t>On the other hand, they are useful investigative tools.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B2DB7932-229D-3C46-8541-B3B9431B7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EF1AE032-98B7-8249-8DDC-526E82B34547}"/>
              </a:ext>
            </a:extLst>
          </p:cNvPr>
          <p:cNvSpPr>
            <a:spLocks noGrp="1"/>
          </p:cNvSpPr>
          <p:nvPr>
            <p:ph type="title"/>
          </p:nvPr>
        </p:nvSpPr>
        <p:spPr>
          <a:xfrm>
            <a:off x="267546" y="613304"/>
            <a:ext cx="8229600" cy="1143000"/>
          </a:xfrm>
        </p:spPr>
        <p:txBody>
          <a:bodyPr>
            <a:normAutofit/>
          </a:bodyPr>
          <a:lstStyle/>
          <a:p>
            <a:r>
              <a:rPr lang="en-US" sz="6000">
                <a:solidFill>
                  <a:srgbClr val="FF0000"/>
                </a:solidFill>
              </a:rPr>
              <a:t>Conclusion</a:t>
            </a:r>
          </a:p>
        </p:txBody>
      </p:sp>
      <p:sp>
        <p:nvSpPr>
          <p:cNvPr id="3" name="Content Placeholder 2">
            <a:extLst>
              <a:ext uri="{FF2B5EF4-FFF2-40B4-BE49-F238E27FC236}">
                <a16:creationId xmlns:a16="http://schemas.microsoft.com/office/drawing/2014/main" id="{B7C7D80F-3A5A-7443-822B-A0BB1C160B07}"/>
              </a:ext>
            </a:extLst>
          </p:cNvPr>
          <p:cNvSpPr>
            <a:spLocks noGrp="1"/>
          </p:cNvSpPr>
          <p:nvPr>
            <p:ph idx="1"/>
          </p:nvPr>
        </p:nvSpPr>
        <p:spPr/>
        <p:txBody>
          <a:bodyPr/>
          <a:lstStyle/>
          <a:p>
            <a:r>
              <a:rPr lang="en-US"/>
              <a:t>It is advisable to stay vigilant with a proactive and comprehensive security system like Comodo Advanced Endpoint Protection to combat against even the most deadly keylogging activities.</a:t>
            </a:r>
          </a:p>
        </p:txBody>
      </p:sp>
      <p:sp>
        <p:nvSpPr>
          <p:cNvPr id="4" name="Date Placeholder 3">
            <a:extLst>
              <a:ext uri="{FF2B5EF4-FFF2-40B4-BE49-F238E27FC236}">
                <a16:creationId xmlns:a16="http://schemas.microsoft.com/office/drawing/2014/main" id="{E5739D06-B7A8-3C4E-9E00-466D08A09B90}"/>
              </a:ext>
            </a:extLst>
          </p:cNvPr>
          <p:cNvSpPr>
            <a:spLocks noGrp="1"/>
          </p:cNvSpPr>
          <p:nvPr>
            <p:ph type="dt" sz="half" idx="10"/>
          </p:nvPr>
        </p:nvSpPr>
        <p:spPr/>
        <p:txBody>
          <a:bodyPr/>
          <a:lstStyle/>
          <a:p>
            <a:fld id="{644DFF53-C44F-492A-84D4-BF1605FFEEDD}" type="datetime1">
              <a:rPr lang="en-US" smtClean="0"/>
              <a:pPr/>
              <a:t>11/28/2021</a:t>
            </a:fld>
            <a:endParaRPr lang="en-US"/>
          </a:p>
        </p:txBody>
      </p:sp>
      <p:sp>
        <p:nvSpPr>
          <p:cNvPr id="5" name="Footer Placeholder 4">
            <a:extLst>
              <a:ext uri="{FF2B5EF4-FFF2-40B4-BE49-F238E27FC236}">
                <a16:creationId xmlns:a16="http://schemas.microsoft.com/office/drawing/2014/main" id="{C5906582-F60C-AB4E-A643-A283A245CDA9}"/>
              </a:ext>
            </a:extLst>
          </p:cNvPr>
          <p:cNvSpPr>
            <a:spLocks noGrp="1"/>
          </p:cNvSpPr>
          <p:nvPr>
            <p:ph type="ftr" sz="quarter" idx="11"/>
          </p:nvPr>
        </p:nvSpPr>
        <p:spPr/>
        <p:txBody>
          <a:bodyPr/>
          <a:lstStyle/>
          <a:p>
            <a:r>
              <a:rPr lang="en-US"/>
              <a:t>Mini Project -20ISE59</a:t>
            </a:r>
          </a:p>
        </p:txBody>
      </p:sp>
      <p:sp>
        <p:nvSpPr>
          <p:cNvPr id="6" name="Slide Number Placeholder 5">
            <a:extLst>
              <a:ext uri="{FF2B5EF4-FFF2-40B4-BE49-F238E27FC236}">
                <a16:creationId xmlns:a16="http://schemas.microsoft.com/office/drawing/2014/main" id="{C5E9976F-6A57-A342-A77B-E2CCB4342FE8}"/>
              </a:ext>
            </a:extLst>
          </p:cNvPr>
          <p:cNvSpPr>
            <a:spLocks noGrp="1"/>
          </p:cNvSpPr>
          <p:nvPr>
            <p:ph type="sldNum" sz="quarter" idx="12"/>
          </p:nvPr>
        </p:nvSpPr>
        <p:spPr/>
        <p:txBody>
          <a:bodyPr/>
          <a:lstStyle/>
          <a:p>
            <a:fld id="{3C0F9C3E-79AB-4D1D-AF94-F9B1D785080B}" type="slidenum">
              <a:rPr lang="en-US" smtClean="0"/>
              <a:pPr/>
              <a:t>13</a:t>
            </a:fld>
            <a:endParaRPr lang="en-US"/>
          </a:p>
        </p:txBody>
      </p:sp>
    </p:spTree>
    <p:extLst>
      <p:ext uri="{BB962C8B-B14F-4D97-AF65-F5344CB8AC3E}">
        <p14:creationId xmlns:p14="http://schemas.microsoft.com/office/powerpoint/2010/main" val="326440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80D57620-41D2-9D4F-A6A0-35DC69FA9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7999"/>
          </a:xfrm>
          <a:prstGeom prst="rect">
            <a:avLst/>
          </a:prstGeom>
        </p:spPr>
      </p:pic>
      <p:sp>
        <p:nvSpPr>
          <p:cNvPr id="2" name="Title 1"/>
          <p:cNvSpPr>
            <a:spLocks noGrp="1"/>
          </p:cNvSpPr>
          <p:nvPr>
            <p:ph type="title"/>
          </p:nvPr>
        </p:nvSpPr>
        <p:spPr/>
        <p:txBody>
          <a:bodyPr/>
          <a:lstStyle/>
          <a:p>
            <a:r>
              <a:rPr lang="en-US" dirty="0">
                <a:solidFill>
                  <a:srgbClr val="FF0000"/>
                </a:solidFill>
              </a:rPr>
              <a:t>References</a:t>
            </a:r>
          </a:p>
        </p:txBody>
      </p:sp>
      <p:sp>
        <p:nvSpPr>
          <p:cNvPr id="4" name="Date Placeholder 3"/>
          <p:cNvSpPr>
            <a:spLocks noGrp="1"/>
          </p:cNvSpPr>
          <p:nvPr>
            <p:ph type="dt" sz="half" idx="10"/>
          </p:nvPr>
        </p:nvSpPr>
        <p:spPr/>
        <p:txBody>
          <a:bodyPr/>
          <a:lstStyle/>
          <a:p>
            <a:fld id="{24A1B9CB-EEF3-4EED-B453-788204C060EC}"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14</a:t>
            </a:fld>
            <a:endParaRPr lang="en-US"/>
          </a:p>
        </p:txBody>
      </p:sp>
      <p:sp>
        <p:nvSpPr>
          <p:cNvPr id="8" name="Content Placeholder 7">
            <a:extLst>
              <a:ext uri="{FF2B5EF4-FFF2-40B4-BE49-F238E27FC236}">
                <a16:creationId xmlns:a16="http://schemas.microsoft.com/office/drawing/2014/main" id="{CDC6868F-87E5-1846-8471-29379A2F89F1}"/>
              </a:ext>
            </a:extLst>
          </p:cNvPr>
          <p:cNvSpPr>
            <a:spLocks noGrp="1"/>
          </p:cNvSpPr>
          <p:nvPr>
            <p:ph idx="1"/>
          </p:nvPr>
        </p:nvSpPr>
        <p:spPr>
          <a:xfrm>
            <a:off x="457200" y="1417638"/>
            <a:ext cx="8229600" cy="4525963"/>
          </a:xfrm>
        </p:spPr>
        <p:txBody>
          <a:bodyPr/>
          <a:lstStyle/>
          <a:p>
            <a:r>
              <a:rPr lang="en-US">
                <a:solidFill>
                  <a:schemeClr val="bg1"/>
                </a:solidFill>
              </a:rPr>
              <a:t>Pynput book : https://buildmedia.readthedocs.org/media/pdf/pynput/latest/pynput.pdf
Functions and sample algorithms about pynput : https://pypi.org/project/pynput/
About keyboard events in windows : https://pythonhosted.org/pyglet/programming_guide/keyboard_events.html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7CDA6A6-723C-074E-90EF-9A31FE46F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p>
            <a:fld id="{50BDF5FD-5C15-4D30-B1BF-130267201E94}"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a:t>
            </a:r>
            <a:r>
              <a:rPr lang="en-US"/>
              <a:t>Project -20ISE391A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15</a:t>
            </a:fld>
            <a:endParaRPr lang="en-US"/>
          </a:p>
        </p:txBody>
      </p:sp>
      <p:sp>
        <p:nvSpPr>
          <p:cNvPr id="7" name="Rectangle 6"/>
          <p:cNvSpPr/>
          <p:nvPr/>
        </p:nvSpPr>
        <p:spPr>
          <a:xfrm>
            <a:off x="1877057" y="2578011"/>
            <a:ext cx="4958079"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27B78385-F071-444E-ABA2-1B55C0053752}"/>
              </a:ext>
            </a:extLst>
          </p:cNvPr>
          <p:cNvPicPr>
            <a:picLocks noChangeAspect="1"/>
          </p:cNvPicPr>
          <p:nvPr/>
        </p:nvPicPr>
        <p:blipFill rotWithShape="1">
          <a:blip r:embed="rId2">
            <a:extLst>
              <a:ext uri="{28A0092B-C50C-407E-A947-70E740481C1C}">
                <a14:useLocalDpi xmlns:a14="http://schemas.microsoft.com/office/drawing/2010/main" val="0"/>
              </a:ext>
            </a:extLst>
          </a:blip>
          <a:srcRect l="1" r="1"/>
          <a:stretch/>
        </p:blipFill>
        <p:spPr>
          <a:xfrm>
            <a:off x="1" y="0"/>
            <a:ext cx="9252372" cy="6858000"/>
          </a:xfrm>
          <a:prstGeom prst="rect">
            <a:avLst/>
          </a:prstGeom>
        </p:spPr>
      </p:pic>
      <p:sp>
        <p:nvSpPr>
          <p:cNvPr id="3" name="Content Placeholder 2"/>
          <p:cNvSpPr>
            <a:spLocks noGrp="1"/>
          </p:cNvSpPr>
          <p:nvPr>
            <p:ph idx="1"/>
          </p:nvPr>
        </p:nvSpPr>
        <p:spPr>
          <a:xfrm>
            <a:off x="457200" y="914400"/>
            <a:ext cx="8229600" cy="5211763"/>
          </a:xfrm>
        </p:spPr>
        <p:txBody>
          <a:bodyPr>
            <a:normAutofit fontScale="92500" lnSpcReduction="10000"/>
          </a:bodyPr>
          <a:lstStyle/>
          <a:p>
            <a:pPr>
              <a:buFont typeface="Wingdings" pitchFamily="2" charset="2"/>
              <a:buChar char="Ø"/>
            </a:pPr>
            <a:r>
              <a:rPr lang="en-US" dirty="0"/>
              <a:t>Introduction</a:t>
            </a:r>
          </a:p>
          <a:p>
            <a:pPr>
              <a:buFont typeface="Wingdings" pitchFamily="2" charset="2"/>
              <a:buChar char="Ø"/>
            </a:pPr>
            <a:r>
              <a:rPr lang="en-US" dirty="0"/>
              <a:t>Abstract </a:t>
            </a:r>
          </a:p>
          <a:p>
            <a:pPr>
              <a:buFont typeface="Wingdings" pitchFamily="2" charset="2"/>
              <a:buChar char="Ø"/>
            </a:pPr>
            <a:r>
              <a:rPr lang="en-US"/>
              <a:t>Application </a:t>
            </a:r>
            <a:endParaRPr lang="en-US" dirty="0"/>
          </a:p>
          <a:p>
            <a:pPr>
              <a:buFont typeface="Wingdings" pitchFamily="2" charset="2"/>
              <a:buChar char="Ø"/>
            </a:pPr>
            <a:r>
              <a:rPr lang="en-US" dirty="0"/>
              <a:t>Limitations of </a:t>
            </a:r>
            <a:r>
              <a:rPr lang="en-US"/>
              <a:t>Existing System </a:t>
            </a:r>
          </a:p>
          <a:p>
            <a:pPr>
              <a:buFont typeface="Wingdings" pitchFamily="2" charset="2"/>
              <a:buChar char="Ø"/>
            </a:pPr>
            <a:r>
              <a:rPr lang="en-US"/>
              <a:t>Add ons</a:t>
            </a:r>
            <a:endParaRPr lang="en-US" dirty="0"/>
          </a:p>
          <a:p>
            <a:pPr>
              <a:buFont typeface="Wingdings" pitchFamily="2" charset="2"/>
              <a:buChar char="Ø"/>
            </a:pPr>
            <a:r>
              <a:rPr lang="en-US" dirty="0"/>
              <a:t>Objectives</a:t>
            </a:r>
          </a:p>
          <a:p>
            <a:pPr>
              <a:buFont typeface="Wingdings" pitchFamily="2" charset="2"/>
              <a:buChar char="Ø"/>
            </a:pPr>
            <a:r>
              <a:rPr lang="en-US" dirty="0"/>
              <a:t>Design modules</a:t>
            </a:r>
          </a:p>
          <a:p>
            <a:pPr>
              <a:buFont typeface="Wingdings" pitchFamily="2" charset="2"/>
              <a:buChar char="Ø"/>
            </a:pPr>
            <a:r>
              <a:rPr lang="en-US"/>
              <a:t>Algorithm / Flow </a:t>
            </a:r>
            <a:r>
              <a:rPr lang="en-US" dirty="0"/>
              <a:t>chart</a:t>
            </a:r>
          </a:p>
          <a:p>
            <a:pPr>
              <a:buFont typeface="Wingdings" pitchFamily="2" charset="2"/>
              <a:buChar char="Ø"/>
            </a:pPr>
            <a:r>
              <a:rPr lang="en-US"/>
              <a:t>Conclusion</a:t>
            </a:r>
          </a:p>
          <a:p>
            <a:pPr>
              <a:buFont typeface="Wingdings" pitchFamily="2" charset="2"/>
              <a:buChar char="Ø"/>
            </a:pPr>
            <a:r>
              <a:rPr lang="en-US"/>
              <a:t>Reference </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fld id="{6DC52D0C-C379-43B3-817E-33092A01F230}"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7753D65B-C0A1-3C48-AFC4-E94164F9A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title"/>
          </p:nvPr>
        </p:nvSpPr>
        <p:spPr/>
        <p:txBody>
          <a:bodyPr/>
          <a:lstStyle/>
          <a:p>
            <a:r>
              <a:rPr lang="en-US" dirty="0">
                <a:solidFill>
                  <a:srgbClr val="FF0000"/>
                </a:solidFill>
              </a:rPr>
              <a:t>Introduction </a:t>
            </a:r>
          </a:p>
        </p:txBody>
      </p:sp>
      <p:sp>
        <p:nvSpPr>
          <p:cNvPr id="4" name="Date Placeholder 3"/>
          <p:cNvSpPr>
            <a:spLocks noGrp="1"/>
          </p:cNvSpPr>
          <p:nvPr>
            <p:ph type="dt" sz="half" idx="10"/>
          </p:nvPr>
        </p:nvSpPr>
        <p:spPr/>
        <p:txBody>
          <a:bodyPr/>
          <a:lstStyle/>
          <a:p>
            <a:fld id="{3CEE0E53-1004-4A55-9044-59FA885CFCCA}"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a:p>
        </p:txBody>
      </p:sp>
      <p:sp>
        <p:nvSpPr>
          <p:cNvPr id="9" name="Content Placeholder 8">
            <a:extLst>
              <a:ext uri="{FF2B5EF4-FFF2-40B4-BE49-F238E27FC236}">
                <a16:creationId xmlns:a16="http://schemas.microsoft.com/office/drawing/2014/main" id="{7AF7FD21-481E-6F4E-BD69-ACEDE3201E79}"/>
              </a:ext>
            </a:extLst>
          </p:cNvPr>
          <p:cNvSpPr>
            <a:spLocks noGrp="1"/>
          </p:cNvSpPr>
          <p:nvPr>
            <p:ph idx="1"/>
          </p:nvPr>
        </p:nvSpPr>
        <p:spPr>
          <a:xfrm>
            <a:off x="457200" y="1600200"/>
            <a:ext cx="8229600" cy="4525963"/>
          </a:xfrm>
        </p:spPr>
        <p:txBody>
          <a:bodyPr>
            <a:normAutofit lnSpcReduction="10000"/>
          </a:bodyPr>
          <a:lstStyle/>
          <a:p>
            <a:pPr algn="just"/>
            <a:r>
              <a:rPr lang="en-US" sz="3200">
                <a:solidFill>
                  <a:schemeClr val="bg1"/>
                </a:solidFill>
              </a:rPr>
              <a:t>Keylogger is a computer program that records every keystroke made by a computer user, to gain fraudulent access to passwords and other confidential information. </a:t>
            </a:r>
          </a:p>
          <a:p>
            <a:pPr algn="just"/>
            <a:endParaRPr lang="en-US" sz="3200">
              <a:solidFill>
                <a:schemeClr val="bg1"/>
              </a:solidFill>
            </a:endParaRPr>
          </a:p>
          <a:p>
            <a:pPr algn="just"/>
            <a:r>
              <a:rPr lang="en-US">
                <a:solidFill>
                  <a:schemeClr val="bg1"/>
                </a:solidFill>
              </a:rPr>
              <a:t>Keylogging is also known as </a:t>
            </a:r>
            <a:r>
              <a:rPr lang="en-US" b="1">
                <a:solidFill>
                  <a:schemeClr val="bg1"/>
                </a:solidFill>
              </a:rPr>
              <a:t>Keystroke logging. </a:t>
            </a:r>
          </a:p>
          <a:p>
            <a:pPr algn="just"/>
            <a:endParaRPr lang="en-US" b="1">
              <a:solidFill>
                <a:schemeClr val="bg1"/>
              </a:solidFill>
            </a:endParaRPr>
          </a:p>
          <a:p>
            <a:pPr algn="just"/>
            <a:r>
              <a:rPr lang="en-US">
                <a:solidFill>
                  <a:schemeClr val="bg1"/>
                </a:solidFill>
              </a:rPr>
              <a:t>It can also be used to study human–computer interaction. </a:t>
            </a:r>
          </a:p>
          <a:p>
            <a:pPr marL="0" indent="0" algn="just">
              <a:buNone/>
            </a:pPr>
            <a:endParaRPr lang="en-US"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F0F5BA2C-002C-E941-A58E-3DB86E6DD4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4000" cy="6858000"/>
          </a:xfrm>
        </p:spPr>
      </p:pic>
      <p:sp>
        <p:nvSpPr>
          <p:cNvPr id="2" name="Title 1">
            <a:extLst>
              <a:ext uri="{FF2B5EF4-FFF2-40B4-BE49-F238E27FC236}">
                <a16:creationId xmlns:a16="http://schemas.microsoft.com/office/drawing/2014/main" id="{5EA0C314-56E6-714C-89C2-5FE3E2B840D3}"/>
              </a:ext>
            </a:extLst>
          </p:cNvPr>
          <p:cNvSpPr>
            <a:spLocks noGrp="1"/>
          </p:cNvSpPr>
          <p:nvPr>
            <p:ph type="title"/>
          </p:nvPr>
        </p:nvSpPr>
        <p:spPr>
          <a:xfrm>
            <a:off x="457200" y="274638"/>
            <a:ext cx="8229600" cy="1143000"/>
          </a:xfrm>
        </p:spPr>
        <p:txBody>
          <a:bodyPr/>
          <a:lstStyle/>
          <a:p>
            <a:r>
              <a:rPr lang="en-US">
                <a:solidFill>
                  <a:srgbClr val="FF0000"/>
                </a:solidFill>
              </a:rPr>
              <a:t>Abstract</a:t>
            </a:r>
          </a:p>
        </p:txBody>
      </p:sp>
      <p:sp>
        <p:nvSpPr>
          <p:cNvPr id="4" name="Date Placeholder 3">
            <a:extLst>
              <a:ext uri="{FF2B5EF4-FFF2-40B4-BE49-F238E27FC236}">
                <a16:creationId xmlns:a16="http://schemas.microsoft.com/office/drawing/2014/main" id="{84DBCA38-272A-644F-8785-4059C81C1EB4}"/>
              </a:ext>
            </a:extLst>
          </p:cNvPr>
          <p:cNvSpPr>
            <a:spLocks noGrp="1"/>
          </p:cNvSpPr>
          <p:nvPr>
            <p:ph type="dt" sz="half" idx="10"/>
          </p:nvPr>
        </p:nvSpPr>
        <p:spPr/>
        <p:txBody>
          <a:bodyPr/>
          <a:lstStyle/>
          <a:p>
            <a:fld id="{644DFF53-C44F-492A-84D4-BF1605FFEEDD}" type="datetime1">
              <a:rPr lang="en-US" smtClean="0"/>
              <a:pPr/>
              <a:t>11/28/2021</a:t>
            </a:fld>
            <a:endParaRPr lang="en-US"/>
          </a:p>
        </p:txBody>
      </p:sp>
      <p:sp>
        <p:nvSpPr>
          <p:cNvPr id="5" name="Footer Placeholder 4">
            <a:extLst>
              <a:ext uri="{FF2B5EF4-FFF2-40B4-BE49-F238E27FC236}">
                <a16:creationId xmlns:a16="http://schemas.microsoft.com/office/drawing/2014/main" id="{A2D6D480-67BD-7546-856B-4A90A177F6B4}"/>
              </a:ext>
            </a:extLst>
          </p:cNvPr>
          <p:cNvSpPr>
            <a:spLocks noGrp="1"/>
          </p:cNvSpPr>
          <p:nvPr>
            <p:ph type="ftr" sz="quarter" idx="11"/>
          </p:nvPr>
        </p:nvSpPr>
        <p:spPr/>
        <p:txBody>
          <a:bodyPr/>
          <a:lstStyle/>
          <a:p>
            <a:r>
              <a:rPr lang="en-US"/>
              <a:t>Mini Project -20ISE59</a:t>
            </a:r>
          </a:p>
        </p:txBody>
      </p:sp>
      <p:sp>
        <p:nvSpPr>
          <p:cNvPr id="6" name="Slide Number Placeholder 5">
            <a:extLst>
              <a:ext uri="{FF2B5EF4-FFF2-40B4-BE49-F238E27FC236}">
                <a16:creationId xmlns:a16="http://schemas.microsoft.com/office/drawing/2014/main" id="{C9C5E94F-C03D-E241-A33F-D5B60AED190C}"/>
              </a:ext>
            </a:extLst>
          </p:cNvPr>
          <p:cNvSpPr>
            <a:spLocks noGrp="1"/>
          </p:cNvSpPr>
          <p:nvPr>
            <p:ph type="sldNum" sz="quarter" idx="12"/>
          </p:nvPr>
        </p:nvSpPr>
        <p:spPr/>
        <p:txBody>
          <a:bodyPr/>
          <a:lstStyle/>
          <a:p>
            <a:fld id="{3C0F9C3E-79AB-4D1D-AF94-F9B1D785080B}" type="slidenum">
              <a:rPr lang="en-US" smtClean="0"/>
              <a:pPr/>
              <a:t>4</a:t>
            </a:fld>
            <a:endParaRPr lang="en-US"/>
          </a:p>
        </p:txBody>
      </p:sp>
      <p:sp>
        <p:nvSpPr>
          <p:cNvPr id="8" name="TextBox 7">
            <a:extLst>
              <a:ext uri="{FF2B5EF4-FFF2-40B4-BE49-F238E27FC236}">
                <a16:creationId xmlns:a16="http://schemas.microsoft.com/office/drawing/2014/main" id="{0110B48F-1865-3343-AD9F-847BD24EBB26}"/>
              </a:ext>
            </a:extLst>
          </p:cNvPr>
          <p:cNvSpPr txBox="1"/>
          <p:nvPr/>
        </p:nvSpPr>
        <p:spPr>
          <a:xfrm>
            <a:off x="677333" y="1517227"/>
            <a:ext cx="7789334" cy="4985980"/>
          </a:xfrm>
          <a:prstGeom prst="rect">
            <a:avLst/>
          </a:prstGeom>
          <a:noFill/>
        </p:spPr>
        <p:txBody>
          <a:bodyPr wrap="square" rtlCol="0">
            <a:spAutoFit/>
          </a:bodyPr>
          <a:lstStyle/>
          <a:p>
            <a:pPr marL="342900" indent="-342900">
              <a:buFont typeface="Arial" panose="020B0604020202020204" pitchFamily="34" charset="0"/>
              <a:buChar char="•"/>
            </a:pPr>
            <a:r>
              <a:rPr lang="en-US" sz="2000">
                <a:solidFill>
                  <a:srgbClr val="000000"/>
                </a:solidFill>
                <a:latin typeface="Calibri" panose="020F0502020204030204" pitchFamily="34" charset="0"/>
              </a:rPr>
              <a:t>The program requires the pynput library to monitor the keystrokes on the keyboard. </a:t>
            </a:r>
          </a:p>
          <a:p>
            <a:pPr marL="342900" indent="-342900">
              <a:buFont typeface="Arial" panose="020B0604020202020204" pitchFamily="34" charset="0"/>
              <a:buChar char="•"/>
            </a:pPr>
            <a:r>
              <a:rPr lang="en-US" sz="2000">
                <a:solidFill>
                  <a:srgbClr val="000000"/>
                </a:solidFill>
                <a:latin typeface="Calibri" panose="020F0502020204030204" pitchFamily="34" charset="0"/>
              </a:rPr>
              <a:t>The code is return in a format where 4 user defined functions are created </a:t>
            </a:r>
          </a:p>
          <a:p>
            <a:pPr marL="342900" indent="-342900">
              <a:buFont typeface="Arial" panose="020B0604020202020204" pitchFamily="34" charset="0"/>
              <a:buChar char="•"/>
            </a:pPr>
            <a:r>
              <a:rPr lang="en-US" sz="2000">
                <a:solidFill>
                  <a:srgbClr val="000000"/>
                </a:solidFill>
                <a:latin typeface="Calibri" panose="020F0502020204030204" pitchFamily="34" charset="0"/>
              </a:rPr>
              <a:t>which is the ‘press’ of a key and the ‘release‘ is monitored and if the user hits ‘escape’ the user is out of the logger and No. of Characters is to make ‘n’ No. of Characters come out of the loop . </a:t>
            </a:r>
          </a:p>
          <a:p>
            <a:pPr marL="342900" indent="-342900">
              <a:buFont typeface="Arial" panose="020B0604020202020204" pitchFamily="34" charset="0"/>
              <a:buChar char="•"/>
            </a:pPr>
            <a:r>
              <a:rPr lang="en-US" sz="2000">
                <a:solidFill>
                  <a:srgbClr val="000000"/>
                </a:solidFill>
                <a:latin typeface="Calibri" panose="020F0502020204030204" pitchFamily="34" charset="0"/>
              </a:rPr>
              <a:t>The ‘press’ function is guided to a ‘log text’ file which will be controlled by a series of ‘file handling functions’ (write ,read and append ) which stores and monitors the actions or the strokes by the user . </a:t>
            </a:r>
          </a:p>
          <a:p>
            <a:pPr marL="342900" indent="-342900">
              <a:buFont typeface="Arial" panose="020B0604020202020204" pitchFamily="34" charset="0"/>
              <a:buChar char="•"/>
            </a:pPr>
            <a:r>
              <a:rPr lang="en-US" sz="2000">
                <a:solidFill>
                  <a:srgbClr val="000000"/>
                </a:solidFill>
                <a:latin typeface="Calibri" panose="020F0502020204030204" pitchFamily="34" charset="0"/>
              </a:rPr>
              <a:t>This is done with the help of key and listener from the pynput library and the data is stored with the help of a ‘list’ which stores the keystrokes . </a:t>
            </a:r>
          </a:p>
          <a:p>
            <a:pPr marL="342900" indent="-342900">
              <a:buFont typeface="Arial" panose="020B0604020202020204" pitchFamily="34" charset="0"/>
              <a:buChar char="•"/>
            </a:pPr>
            <a:r>
              <a:rPr lang="en-US" sz="2000">
                <a:solidFill>
                  <a:srgbClr val="000000"/>
                </a:solidFill>
                <a:latin typeface="Calibri" panose="020F0502020204030204" pitchFamily="34" charset="0"/>
              </a:rPr>
              <a:t>From this project we are looking forward to explore and learn python.</a:t>
            </a:r>
          </a:p>
          <a:p>
            <a:pPr marL="285750" indent="-285750" algn="l">
              <a:buFont typeface="Arial" panose="020B0604020202020204" pitchFamily="34" charset="0"/>
              <a:buChar char="•"/>
            </a:pPr>
            <a:endParaRPr lang="en-US"/>
          </a:p>
        </p:txBody>
      </p:sp>
    </p:spTree>
    <p:extLst>
      <p:ext uri="{BB962C8B-B14F-4D97-AF65-F5344CB8AC3E}">
        <p14:creationId xmlns:p14="http://schemas.microsoft.com/office/powerpoint/2010/main" val="58882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02DC1559-848D-2846-9307-DB7D888B5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CCF7296D-6FD0-5B4C-A205-F2381339A9E3}"/>
              </a:ext>
            </a:extLst>
          </p:cNvPr>
          <p:cNvSpPr>
            <a:spLocks noGrp="1"/>
          </p:cNvSpPr>
          <p:nvPr>
            <p:ph type="title"/>
          </p:nvPr>
        </p:nvSpPr>
        <p:spPr/>
        <p:txBody>
          <a:bodyPr/>
          <a:lstStyle/>
          <a:p>
            <a:r>
              <a:rPr lang="en-US">
                <a:solidFill>
                  <a:srgbClr val="FF0000"/>
                </a:solidFill>
              </a:rPr>
              <a:t>Application</a:t>
            </a:r>
            <a:r>
              <a:rPr lang="en-US"/>
              <a:t> </a:t>
            </a:r>
          </a:p>
        </p:txBody>
      </p:sp>
      <p:sp>
        <p:nvSpPr>
          <p:cNvPr id="3" name="Content Placeholder 2">
            <a:extLst>
              <a:ext uri="{FF2B5EF4-FFF2-40B4-BE49-F238E27FC236}">
                <a16:creationId xmlns:a16="http://schemas.microsoft.com/office/drawing/2014/main" id="{86C56D3D-A2E8-D441-B43F-8CDD18543EAF}"/>
              </a:ext>
            </a:extLst>
          </p:cNvPr>
          <p:cNvSpPr>
            <a:spLocks noGrp="1"/>
          </p:cNvSpPr>
          <p:nvPr>
            <p:ph idx="1"/>
          </p:nvPr>
        </p:nvSpPr>
        <p:spPr/>
        <p:txBody>
          <a:bodyPr>
            <a:normAutofit/>
          </a:bodyPr>
          <a:lstStyle/>
          <a:p>
            <a:r>
              <a:rPr lang="en-US"/>
              <a:t>Hackers may use them to maliciously gain access to your private information .</a:t>
            </a:r>
          </a:p>
          <a:p>
            <a:r>
              <a:rPr lang="en-US"/>
              <a:t>Employers might use them to monitor employee activities.</a:t>
            </a:r>
          </a:p>
          <a:p>
            <a:r>
              <a:rPr lang="en-US"/>
              <a:t>IT Troubleshooting . </a:t>
            </a:r>
          </a:p>
          <a:p>
            <a:r>
              <a:rPr lang="en-US"/>
              <a:t>To watch unauthorized user activity on web page.</a:t>
            </a:r>
          </a:p>
          <a:p>
            <a:r>
              <a:rPr lang="en-US"/>
              <a:t>And lot more..</a:t>
            </a:r>
          </a:p>
        </p:txBody>
      </p:sp>
      <p:sp>
        <p:nvSpPr>
          <p:cNvPr id="4" name="Date Placeholder 3">
            <a:extLst>
              <a:ext uri="{FF2B5EF4-FFF2-40B4-BE49-F238E27FC236}">
                <a16:creationId xmlns:a16="http://schemas.microsoft.com/office/drawing/2014/main" id="{ACD1C4ED-0831-B046-A680-B524E64801E0}"/>
              </a:ext>
            </a:extLst>
          </p:cNvPr>
          <p:cNvSpPr>
            <a:spLocks noGrp="1"/>
          </p:cNvSpPr>
          <p:nvPr>
            <p:ph type="dt" sz="half" idx="10"/>
          </p:nvPr>
        </p:nvSpPr>
        <p:spPr/>
        <p:txBody>
          <a:bodyPr/>
          <a:lstStyle/>
          <a:p>
            <a:fld id="{644DFF53-C44F-492A-84D4-BF1605FFEEDD}" type="datetime1">
              <a:rPr lang="en-US" smtClean="0"/>
              <a:pPr/>
              <a:t>11/28/2021</a:t>
            </a:fld>
            <a:endParaRPr lang="en-US"/>
          </a:p>
        </p:txBody>
      </p:sp>
      <p:sp>
        <p:nvSpPr>
          <p:cNvPr id="5" name="Footer Placeholder 4">
            <a:extLst>
              <a:ext uri="{FF2B5EF4-FFF2-40B4-BE49-F238E27FC236}">
                <a16:creationId xmlns:a16="http://schemas.microsoft.com/office/drawing/2014/main" id="{24F5C7E3-D8CE-E643-85C1-8DC1F998D915}"/>
              </a:ext>
            </a:extLst>
          </p:cNvPr>
          <p:cNvSpPr>
            <a:spLocks noGrp="1"/>
          </p:cNvSpPr>
          <p:nvPr>
            <p:ph type="ftr" sz="quarter" idx="11"/>
          </p:nvPr>
        </p:nvSpPr>
        <p:spPr/>
        <p:txBody>
          <a:bodyPr/>
          <a:lstStyle/>
          <a:p>
            <a:r>
              <a:rPr lang="en-US"/>
              <a:t>Mini Project -20ISE59</a:t>
            </a:r>
          </a:p>
        </p:txBody>
      </p:sp>
      <p:sp>
        <p:nvSpPr>
          <p:cNvPr id="6" name="Slide Number Placeholder 5">
            <a:extLst>
              <a:ext uri="{FF2B5EF4-FFF2-40B4-BE49-F238E27FC236}">
                <a16:creationId xmlns:a16="http://schemas.microsoft.com/office/drawing/2014/main" id="{D0E1B2E0-1141-6D44-8271-72C2FFE9A67D}"/>
              </a:ext>
            </a:extLst>
          </p:cNvPr>
          <p:cNvSpPr>
            <a:spLocks noGrp="1"/>
          </p:cNvSpPr>
          <p:nvPr>
            <p:ph type="sldNum" sz="quarter" idx="12"/>
          </p:nvPr>
        </p:nvSpPr>
        <p:spPr/>
        <p:txBody>
          <a:bodyPr/>
          <a:lstStyle/>
          <a:p>
            <a:fld id="{3C0F9C3E-79AB-4D1D-AF94-F9B1D785080B}" type="slidenum">
              <a:rPr lang="en-US" smtClean="0"/>
              <a:pPr/>
              <a:t>5</a:t>
            </a:fld>
            <a:endParaRPr lang="en-US"/>
          </a:p>
        </p:txBody>
      </p:sp>
    </p:spTree>
    <p:extLst>
      <p:ext uri="{BB962C8B-B14F-4D97-AF65-F5344CB8AC3E}">
        <p14:creationId xmlns:p14="http://schemas.microsoft.com/office/powerpoint/2010/main" val="172108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FC42AB1-0F1D-D04E-A671-73E1A50C8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Autofit/>
          </a:bodyPr>
          <a:lstStyle/>
          <a:p>
            <a:r>
              <a:rPr lang="en-US" sz="4000" dirty="0">
                <a:solidFill>
                  <a:srgbClr val="FF0000"/>
                </a:solidFill>
              </a:rPr>
              <a:t>Liretarature survey / Existing systems</a:t>
            </a:r>
          </a:p>
        </p:txBody>
      </p:sp>
      <p:sp>
        <p:nvSpPr>
          <p:cNvPr id="3" name="Content Placeholder 2"/>
          <p:cNvSpPr>
            <a:spLocks noGrp="1"/>
          </p:cNvSpPr>
          <p:nvPr>
            <p:ph idx="1"/>
          </p:nvPr>
        </p:nvSpPr>
        <p:spPr/>
        <p:txBody>
          <a:bodyPr/>
          <a:lstStyle/>
          <a:p>
            <a:pPr marL="0" indent="0">
              <a:buNone/>
            </a:pPr>
            <a:endParaRPr lang="en-US" dirty="0"/>
          </a:p>
          <a:p>
            <a:pPr>
              <a:buNone/>
            </a:pPr>
            <a:endParaRPr lang="en-US" dirty="0"/>
          </a:p>
          <a:p>
            <a:endParaRPr lang="en-US" dirty="0"/>
          </a:p>
        </p:txBody>
      </p:sp>
      <p:sp>
        <p:nvSpPr>
          <p:cNvPr id="4" name="Date Placeholder 3"/>
          <p:cNvSpPr>
            <a:spLocks noGrp="1"/>
          </p:cNvSpPr>
          <p:nvPr>
            <p:ph type="dt" sz="half" idx="10"/>
          </p:nvPr>
        </p:nvSpPr>
        <p:spPr/>
        <p:txBody>
          <a:bodyPr/>
          <a:lstStyle/>
          <a:p>
            <a:fld id="{6303F359-BA4E-420B-98AF-421EC1E2CE51}"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dirty="0"/>
          </a:p>
        </p:txBody>
      </p:sp>
      <p:sp>
        <p:nvSpPr>
          <p:cNvPr id="8" name="TextBox 7">
            <a:extLst>
              <a:ext uri="{FF2B5EF4-FFF2-40B4-BE49-F238E27FC236}">
                <a16:creationId xmlns:a16="http://schemas.microsoft.com/office/drawing/2014/main" id="{B4A66F5C-45BA-CE42-9D42-A28CA2C55F24}"/>
              </a:ext>
            </a:extLst>
          </p:cNvPr>
          <p:cNvSpPr txBox="1"/>
          <p:nvPr/>
        </p:nvSpPr>
        <p:spPr>
          <a:xfrm>
            <a:off x="1050715" y="1905506"/>
            <a:ext cx="6129018" cy="3046988"/>
          </a:xfrm>
          <a:prstGeom prst="rect">
            <a:avLst/>
          </a:prstGeom>
          <a:noFill/>
        </p:spPr>
        <p:txBody>
          <a:bodyPr wrap="square" rtlCol="0">
            <a:spAutoFit/>
          </a:bodyPr>
          <a:lstStyle/>
          <a:p>
            <a:pPr marL="342900" indent="-342900">
              <a:buFont typeface="Arial" panose="020B0604020202020204" pitchFamily="34" charset="0"/>
              <a:buChar char="•"/>
            </a:pPr>
            <a:r>
              <a:rPr lang="en-GB" sz="3200" b="1" i="0">
                <a:solidFill>
                  <a:schemeClr val="bg1"/>
                </a:solidFill>
                <a:effectLst/>
              </a:rPr>
              <a:t>API-Based Keyloggers</a:t>
            </a:r>
            <a:endParaRPr lang="en-GB" sz="3200" b="0" i="0">
              <a:solidFill>
                <a:schemeClr val="bg1"/>
              </a:solidFill>
              <a:effectLst/>
            </a:endParaRPr>
          </a:p>
          <a:p>
            <a:pPr marL="342900" indent="-342900">
              <a:buFont typeface="Arial" panose="020B0604020202020204" pitchFamily="34" charset="0"/>
              <a:buChar char="•"/>
            </a:pPr>
            <a:r>
              <a:rPr lang="en-GB" sz="3200" b="1" i="0">
                <a:solidFill>
                  <a:schemeClr val="bg1"/>
                </a:solidFill>
                <a:effectLst/>
              </a:rPr>
              <a:t>Form Grabbing-Based Keyloggers</a:t>
            </a:r>
            <a:endParaRPr lang="en-GB" sz="3200" b="0" i="0">
              <a:solidFill>
                <a:schemeClr val="bg1"/>
              </a:solidFill>
              <a:effectLst/>
            </a:endParaRPr>
          </a:p>
          <a:p>
            <a:pPr marL="342900" indent="-342900">
              <a:buFont typeface="Arial" panose="020B0604020202020204" pitchFamily="34" charset="0"/>
              <a:buChar char="•"/>
            </a:pPr>
            <a:r>
              <a:rPr lang="en-GB" sz="3200" b="1" i="0">
                <a:solidFill>
                  <a:schemeClr val="bg1"/>
                </a:solidFill>
                <a:effectLst/>
              </a:rPr>
              <a:t>Kernel-Based Keyloggers</a:t>
            </a:r>
            <a:endParaRPr lang="en-GB" sz="3200" b="0" i="0">
              <a:solidFill>
                <a:schemeClr val="bg1"/>
              </a:solidFill>
              <a:effectLst/>
            </a:endParaRPr>
          </a:p>
          <a:p>
            <a:pPr marL="342900" indent="-342900">
              <a:buFont typeface="Arial" panose="020B0604020202020204" pitchFamily="34" charset="0"/>
              <a:buChar char="•"/>
            </a:pPr>
            <a:r>
              <a:rPr lang="en-GB" sz="3200" b="1" i="0">
                <a:solidFill>
                  <a:schemeClr val="bg1"/>
                </a:solidFill>
                <a:effectLst/>
              </a:rPr>
              <a:t>Hardware Keyloggers</a:t>
            </a:r>
            <a:endParaRPr lang="en-GB" sz="3200" b="0" i="0">
              <a:solidFill>
                <a:schemeClr val="bg1"/>
              </a:solidFill>
              <a:effectLst/>
            </a:endParaRPr>
          </a:p>
          <a:p>
            <a:pPr marL="342900" indent="-342900">
              <a:buFont typeface="Arial" panose="020B0604020202020204" pitchFamily="34" charset="0"/>
              <a:buChar char="•"/>
            </a:pPr>
            <a:r>
              <a:rPr lang="en-GB" sz="3200" b="1" i="0">
                <a:solidFill>
                  <a:schemeClr val="bg1"/>
                </a:solidFill>
                <a:effectLst/>
              </a:rPr>
              <a:t>Acoustic Keyloggers</a:t>
            </a:r>
            <a:endParaRPr lang="en-GB" sz="3200" b="0" i="0">
              <a:solidFill>
                <a:schemeClr val="bg1"/>
              </a:solidFill>
              <a:effectLst/>
            </a:endParaRPr>
          </a:p>
          <a:p>
            <a:pPr algn="l"/>
            <a:endParaRPr 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14745983-975A-974B-82A4-11C6E69C6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sz="4900">
                <a:solidFill>
                  <a:srgbClr val="FF0000"/>
                </a:solidFill>
              </a:rPr>
              <a:t>ADD ONS</a:t>
            </a:r>
            <a:br>
              <a:rPr lang="en-US" dirty="0"/>
            </a:br>
            <a:endParaRPr lang="en-US" dirty="0"/>
          </a:p>
        </p:txBody>
      </p:sp>
      <p:sp>
        <p:nvSpPr>
          <p:cNvPr id="4" name="Date Placeholder 3"/>
          <p:cNvSpPr>
            <a:spLocks noGrp="1"/>
          </p:cNvSpPr>
          <p:nvPr>
            <p:ph type="dt" sz="half" idx="10"/>
          </p:nvPr>
        </p:nvSpPr>
        <p:spPr/>
        <p:txBody>
          <a:bodyPr/>
          <a:lstStyle/>
          <a:p>
            <a:fld id="{51E613B4-565B-473A-9A4C-2546B57CF16F}"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7</a:t>
            </a:fld>
            <a:endParaRPr lang="en-US"/>
          </a:p>
        </p:txBody>
      </p:sp>
      <p:sp>
        <p:nvSpPr>
          <p:cNvPr id="9" name="Content Placeholder 8">
            <a:extLst>
              <a:ext uri="{FF2B5EF4-FFF2-40B4-BE49-F238E27FC236}">
                <a16:creationId xmlns:a16="http://schemas.microsoft.com/office/drawing/2014/main" id="{E576933B-CC2C-F24C-BA1A-A65B1F658185}"/>
              </a:ext>
            </a:extLst>
          </p:cNvPr>
          <p:cNvSpPr>
            <a:spLocks noGrp="1"/>
          </p:cNvSpPr>
          <p:nvPr>
            <p:ph idx="1"/>
          </p:nvPr>
        </p:nvSpPr>
        <p:spPr/>
        <p:txBody>
          <a:bodyPr/>
          <a:lstStyle/>
          <a:p>
            <a:r>
              <a:rPr lang="en-US">
                <a:solidFill>
                  <a:schemeClr val="bg1"/>
                </a:solidFill>
              </a:rPr>
              <a:t>Using Simple Mail Transfer Protocol (SMTP).</a:t>
            </a:r>
          </a:p>
          <a:p>
            <a:endParaRPr lang="en-US">
              <a:solidFill>
                <a:schemeClr val="bg1"/>
              </a:solidFill>
            </a:endParaRPr>
          </a:p>
          <a:p>
            <a:r>
              <a:rPr lang="en-US">
                <a:solidFill>
                  <a:schemeClr val="bg1"/>
                </a:solidFill>
              </a:rPr>
              <a:t>Login through the users email id and send updates through the mail .</a:t>
            </a:r>
          </a:p>
          <a:p>
            <a:endParaRPr lang="en-US">
              <a:solidFill>
                <a:schemeClr val="bg1"/>
              </a:solidFill>
            </a:endParaRPr>
          </a:p>
          <a:p>
            <a:r>
              <a:rPr lang="en-US">
                <a:solidFill>
                  <a:schemeClr val="bg1"/>
                </a:solidFill>
              </a:rPr>
              <a:t>Every time a key is typed the user gets a mail about the keystrokes</a:t>
            </a:r>
            <a:r>
              <a:rPr lang="en-US"/>
              <a:t> .</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0E52D201-B883-E842-9905-BB5E7D1C5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9144001" cy="6858001"/>
          </a:xfrm>
          <a:prstGeom prst="rect">
            <a:avLst/>
          </a:prstGeom>
        </p:spPr>
      </p:pic>
      <p:sp>
        <p:nvSpPr>
          <p:cNvPr id="2" name="Title 1"/>
          <p:cNvSpPr>
            <a:spLocks noGrp="1"/>
          </p:cNvSpPr>
          <p:nvPr>
            <p:ph type="title"/>
          </p:nvPr>
        </p:nvSpPr>
        <p:spPr/>
        <p:txBody>
          <a:bodyPr/>
          <a:lstStyle/>
          <a:p>
            <a:r>
              <a:rPr lang="en-US" dirty="0">
                <a:solidFill>
                  <a:srgbClr val="FF0000"/>
                </a:solidFill>
              </a:rPr>
              <a:t>Objectives</a:t>
            </a:r>
          </a:p>
        </p:txBody>
      </p:sp>
      <p:sp>
        <p:nvSpPr>
          <p:cNvPr id="4" name="Date Placeholder 3"/>
          <p:cNvSpPr>
            <a:spLocks noGrp="1"/>
          </p:cNvSpPr>
          <p:nvPr>
            <p:ph type="dt" sz="half" idx="10"/>
          </p:nvPr>
        </p:nvSpPr>
        <p:spPr/>
        <p:txBody>
          <a:bodyPr/>
          <a:lstStyle/>
          <a:p>
            <a:fld id="{98213994-D285-4F6E-A20B-7CD8752B78B2}"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8</a:t>
            </a:fld>
            <a:endParaRPr lang="en-US"/>
          </a:p>
        </p:txBody>
      </p:sp>
      <p:sp>
        <p:nvSpPr>
          <p:cNvPr id="8" name="Content Placeholder 7">
            <a:extLst>
              <a:ext uri="{FF2B5EF4-FFF2-40B4-BE49-F238E27FC236}">
                <a16:creationId xmlns:a16="http://schemas.microsoft.com/office/drawing/2014/main" id="{41346055-AD09-D747-81CC-7DFA40156415}"/>
              </a:ext>
            </a:extLst>
          </p:cNvPr>
          <p:cNvSpPr>
            <a:spLocks noGrp="1"/>
          </p:cNvSpPr>
          <p:nvPr>
            <p:ph idx="1"/>
          </p:nvPr>
        </p:nvSpPr>
        <p:spPr/>
        <p:txBody>
          <a:bodyPr>
            <a:normAutofit/>
          </a:bodyPr>
          <a:lstStyle/>
          <a:p>
            <a:r>
              <a:rPr lang="en-GB" sz="2800" b="0" i="0">
                <a:solidFill>
                  <a:srgbClr val="01051D"/>
                </a:solidFill>
                <a:effectLst/>
                <a:latin typeface="Poppins" panose="020B0502040504020204" pitchFamily="34" charset="0"/>
              </a:rPr>
              <a:t>Keyloggers can sometimes be used as a spying tool to compromise business and state-owned company's data.</a:t>
            </a:r>
          </a:p>
          <a:p>
            <a:r>
              <a:rPr lang="en-GB" sz="2800" b="0" i="0">
                <a:solidFill>
                  <a:srgbClr val="01051D"/>
                </a:solidFill>
                <a:effectLst/>
                <a:latin typeface="Poppins" panose="020B0502040504020204" pitchFamily="34" charset="0"/>
              </a:rPr>
              <a:t>The</a:t>
            </a:r>
            <a:r>
              <a:rPr lang="en-US" sz="2800" b="0" i="0">
                <a:solidFill>
                  <a:srgbClr val="01051D"/>
                </a:solidFill>
                <a:effectLst/>
                <a:latin typeface="Poppins" panose="020B0502040504020204" pitchFamily="34" charset="0"/>
              </a:rPr>
              <a:t> </a:t>
            </a:r>
            <a:r>
              <a:rPr lang="en-GB" sz="2800" b="0" i="0">
                <a:solidFill>
                  <a:srgbClr val="01051D"/>
                </a:solidFill>
                <a:effectLst/>
                <a:latin typeface="Poppins" panose="020B0502040504020204" pitchFamily="34" charset="0"/>
              </a:rPr>
              <a:t>main objective of keyloggers is to interfere in the chain of events that happen when a key is pressed and when the data is displayed on the monitor as a result of a keystroke</a:t>
            </a:r>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a:extLst>
              <a:ext uri="{FF2B5EF4-FFF2-40B4-BE49-F238E27FC236}">
                <a16:creationId xmlns:a16="http://schemas.microsoft.com/office/drawing/2014/main" id="{0FFDBB31-3BEB-2846-A2C1-0B6C24224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a:solidFill>
                  <a:srgbClr val="FF0000"/>
                </a:solidFill>
              </a:rPr>
              <a:t>Design Modules</a:t>
            </a:r>
          </a:p>
        </p:txBody>
      </p:sp>
      <p:sp>
        <p:nvSpPr>
          <p:cNvPr id="4" name="Date Placeholder 3"/>
          <p:cNvSpPr>
            <a:spLocks noGrp="1"/>
          </p:cNvSpPr>
          <p:nvPr>
            <p:ph type="dt" sz="half" idx="10"/>
          </p:nvPr>
        </p:nvSpPr>
        <p:spPr/>
        <p:txBody>
          <a:bodyPr/>
          <a:lstStyle/>
          <a:p>
            <a:fld id="{51C73864-20F9-4AE1-934F-8040E512C41C}" type="datetime1">
              <a:rPr lang="en-US" smtClean="0"/>
              <a:pPr/>
              <a:t>11/28/2021</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9</a:t>
            </a:fld>
            <a:endParaRPr lang="en-US"/>
          </a:p>
        </p:txBody>
      </p:sp>
      <p:pic>
        <p:nvPicPr>
          <p:cNvPr id="12" name="Picture 12">
            <a:extLst>
              <a:ext uri="{FF2B5EF4-FFF2-40B4-BE49-F238E27FC236}">
                <a16:creationId xmlns:a16="http://schemas.microsoft.com/office/drawing/2014/main" id="{1BA02FA1-B26A-0745-A79C-58A589D69E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1448" y="1600200"/>
            <a:ext cx="6341104"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284</Words>
  <Application>Microsoft Office PowerPoint</Application>
  <PresentationFormat>On-screen Show (4:3)</PresentationFormat>
  <Paragraphs>94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DEPARTMENT OF INFORMATION SCIENCE &amp; ENGINEERING</vt:lpstr>
      <vt:lpstr>Agenda</vt:lpstr>
      <vt:lpstr>Introduction </vt:lpstr>
      <vt:lpstr>Abstract</vt:lpstr>
      <vt:lpstr>Application </vt:lpstr>
      <vt:lpstr>Liretarature survey / Existing systems</vt:lpstr>
      <vt:lpstr>ADD ONS </vt:lpstr>
      <vt:lpstr>Objectives</vt:lpstr>
      <vt:lpstr>Design Modules</vt:lpstr>
      <vt:lpstr>Algorithm / Flowchart</vt:lpstr>
      <vt:lpstr>HOW TO PROTECT YOURSELF FROM KEYLOGGERS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Aslam Khan</cp:lastModifiedBy>
  <cp:revision>36</cp:revision>
  <dcterms:created xsi:type="dcterms:W3CDTF">2019-03-07T05:34:07Z</dcterms:created>
  <dcterms:modified xsi:type="dcterms:W3CDTF">2021-11-28T13:16:19Z</dcterms:modified>
</cp:coreProperties>
</file>