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93" r:id="rId6"/>
    <p:sldId id="394" r:id="rId7"/>
    <p:sldId id="404" r:id="rId8"/>
    <p:sldId id="403" r:id="rId9"/>
    <p:sldId id="402" r:id="rId10"/>
    <p:sldId id="399" r:id="rId11"/>
    <p:sldId id="400" r:id="rId12"/>
    <p:sldId id="401" r:id="rId13"/>
    <p:sldId id="395" r:id="rId14"/>
    <p:sldId id="396" r:id="rId15"/>
    <p:sldId id="406" r:id="rId16"/>
    <p:sldId id="407" r:id="rId17"/>
    <p:sldId id="408" r:id="rId18"/>
    <p:sldId id="409" r:id="rId19"/>
    <p:sldId id="397" r:id="rId20"/>
    <p:sldId id="398" r:id="rId21"/>
    <p:sldId id="405" r:id="rId22"/>
    <p:sldId id="3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p:scale>
          <a:sx n="66" d="100"/>
          <a:sy n="66" d="100"/>
        </p:scale>
        <p:origin x="632" y="32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52360" y="1051551"/>
            <a:ext cx="4823258" cy="2384898"/>
          </a:xfrm>
        </p:spPr>
        <p:txBody>
          <a:bodyPr anchor="b" anchorCtr="0">
            <a:normAutofit/>
          </a:bodyPr>
          <a:lstStyle/>
          <a:p>
            <a:r>
              <a:rPr lang="en-US" dirty="0"/>
              <a:t>Defi : Lending And Borrowing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By Atharv Vats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r>
              <a:rPr lang="en-IN" dirty="0" err="1">
                <a:solidFill>
                  <a:srgbClr val="FF0000"/>
                </a:solidFill>
              </a:rPr>
              <a:t>Aave</a:t>
            </a:r>
            <a:endParaRPr lang="en-IN" dirty="0">
              <a:solidFill>
                <a:srgbClr val="FF0000"/>
              </a:solidFill>
            </a:endParaRPr>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549471" y="1439187"/>
            <a:ext cx="11090274" cy="3979625"/>
          </a:xfrm>
        </p:spPr>
        <p:txBody>
          <a:bodyPr/>
          <a:lstStyle/>
          <a:p>
            <a:pPr marL="0" indent="0">
              <a:buNone/>
            </a:pPr>
            <a:r>
              <a:rPr lang="en-US" dirty="0" err="1"/>
              <a:t>Aave</a:t>
            </a:r>
            <a:r>
              <a:rPr lang="en-US" dirty="0"/>
              <a:t> is a decentralized, open-source lending protocol allowing users to lend, borrow, and earn interest on </a:t>
            </a:r>
            <a:r>
              <a:rPr lang="en-US" dirty="0" err="1"/>
              <a:t>cryptocurrencies.It</a:t>
            </a:r>
            <a:r>
              <a:rPr lang="en-US" dirty="0"/>
              <a:t> features a unique system of '</a:t>
            </a:r>
            <a:r>
              <a:rPr lang="en-US" dirty="0" err="1"/>
              <a:t>aTokens</a:t>
            </a:r>
            <a:r>
              <a:rPr lang="en-US" dirty="0"/>
              <a:t>,' which represent deposited assets and accrue interest in real-time.</a:t>
            </a:r>
          </a:p>
          <a:p>
            <a:r>
              <a:rPr lang="en-US" dirty="0"/>
              <a:t>Lending (Depositing Assets):Users can deposit cryptocurrencies into the </a:t>
            </a:r>
            <a:r>
              <a:rPr lang="en-US" dirty="0" err="1"/>
              <a:t>Aave</a:t>
            </a:r>
            <a:r>
              <a:rPr lang="en-US" dirty="0"/>
              <a:t> protocol, earning </a:t>
            </a:r>
            <a:r>
              <a:rPr lang="en-US" dirty="0" err="1"/>
              <a:t>aTokens</a:t>
            </a:r>
            <a:r>
              <a:rPr lang="en-US" dirty="0"/>
              <a:t> in return. These </a:t>
            </a:r>
            <a:r>
              <a:rPr lang="en-US" dirty="0" err="1"/>
              <a:t>aTokens</a:t>
            </a:r>
            <a:r>
              <a:rPr lang="en-US" dirty="0"/>
              <a:t> represent the deposited assets and accrue interest continuously.</a:t>
            </a:r>
          </a:p>
          <a:p>
            <a:r>
              <a:rPr lang="en-US" dirty="0"/>
              <a:t>Borrowing (Collateralized Loans):Borrowers can collateralize their assets and borrow other </a:t>
            </a:r>
            <a:r>
              <a:rPr lang="en-US" dirty="0" err="1"/>
              <a:t>cryptocurrencies.Borrowers</a:t>
            </a:r>
            <a:r>
              <a:rPr lang="en-US" dirty="0"/>
              <a:t> are required to maintain a specific collateralization ratio; if it falls below the threshold, their collateral may be liquidated to repay the borrowed amount.</a:t>
            </a:r>
          </a:p>
          <a:p>
            <a:r>
              <a:rPr lang="en-US" dirty="0"/>
              <a:t>Flash </a:t>
            </a:r>
            <a:r>
              <a:rPr lang="en-US" dirty="0" err="1"/>
              <a:t>Loans:Aave</a:t>
            </a:r>
            <a:r>
              <a:rPr lang="en-US" dirty="0"/>
              <a:t> offers unique 'flash loans,' allowing users to borrow assets without collateral, provided the borrowed amount is repaid within the same transaction. These are powerful tools for arbitrage and market efficiency.</a:t>
            </a:r>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28509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r>
              <a:rPr lang="en-IN" dirty="0" err="1">
                <a:solidFill>
                  <a:srgbClr val="FF0000"/>
                </a:solidFill>
              </a:rPr>
              <a:t>MakerDao</a:t>
            </a:r>
            <a:endParaRPr lang="en-IN" dirty="0">
              <a:solidFill>
                <a:srgbClr val="FF0000"/>
              </a:solidFill>
            </a:endParaRPr>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p:txBody>
          <a:bodyPr/>
          <a:lstStyle/>
          <a:p>
            <a:pPr marL="0" indent="0">
              <a:buNone/>
            </a:pPr>
            <a:r>
              <a:rPr lang="en-US" dirty="0" err="1">
                <a:solidFill>
                  <a:srgbClr val="FFFFFF"/>
                </a:solidFill>
              </a:rPr>
              <a:t>MakerDAO</a:t>
            </a:r>
            <a:r>
              <a:rPr lang="en-US" dirty="0">
                <a:solidFill>
                  <a:srgbClr val="FFFFFF"/>
                </a:solidFill>
              </a:rPr>
              <a:t> is a decentralized autonomous organization on the Ethereum blockchain, governing the stablecoin </a:t>
            </a:r>
            <a:r>
              <a:rPr lang="en-US" dirty="0" err="1">
                <a:solidFill>
                  <a:srgbClr val="FFFFFF"/>
                </a:solidFill>
              </a:rPr>
              <a:t>DAI.Users</a:t>
            </a:r>
            <a:r>
              <a:rPr lang="en-US" dirty="0">
                <a:solidFill>
                  <a:srgbClr val="FFFFFF"/>
                </a:solidFill>
              </a:rPr>
              <a:t> can generate DAI stablecoins by collateralizing cryptocurrencies, creating a stable, decentralized digital currency.</a:t>
            </a:r>
          </a:p>
          <a:p>
            <a:r>
              <a:rPr lang="en-US" dirty="0">
                <a:solidFill>
                  <a:srgbClr val="FFFFFF"/>
                </a:solidFill>
              </a:rPr>
              <a:t>Collateralized Debt Positions (CDPs):Users lock up collateral (like ETH) in a CDP and create DAI tokens, which are soft-pegged to the US </a:t>
            </a:r>
            <a:r>
              <a:rPr lang="en-US" dirty="0" err="1">
                <a:solidFill>
                  <a:srgbClr val="FFFFFF"/>
                </a:solidFill>
              </a:rPr>
              <a:t>dollar.The</a:t>
            </a:r>
            <a:r>
              <a:rPr lang="en-US" dirty="0">
                <a:solidFill>
                  <a:srgbClr val="FFFFFF"/>
                </a:solidFill>
              </a:rPr>
              <a:t> stability fee, denominated in MKR tokens, is the cost borrowers pay for generating DAI and must be repaid to unlock the collateral.</a:t>
            </a:r>
          </a:p>
          <a:p>
            <a:r>
              <a:rPr lang="en-US" dirty="0">
                <a:solidFill>
                  <a:srgbClr val="FFFFFF"/>
                </a:solidFill>
              </a:rPr>
              <a:t>Governance and MKR </a:t>
            </a:r>
            <a:r>
              <a:rPr lang="en-US" dirty="0" err="1">
                <a:solidFill>
                  <a:srgbClr val="FFFFFF"/>
                </a:solidFill>
              </a:rPr>
              <a:t>Tokens:MKR</a:t>
            </a:r>
            <a:r>
              <a:rPr lang="en-US" dirty="0">
                <a:solidFill>
                  <a:srgbClr val="FFFFFF"/>
                </a:solidFill>
              </a:rPr>
              <a:t> holders participate in the protocol's governance, voting on proposals and system </a:t>
            </a:r>
            <a:r>
              <a:rPr lang="en-US" dirty="0" err="1">
                <a:solidFill>
                  <a:srgbClr val="FFFFFF"/>
                </a:solidFill>
              </a:rPr>
              <a:t>parameters.MKR</a:t>
            </a:r>
            <a:r>
              <a:rPr lang="en-US" dirty="0">
                <a:solidFill>
                  <a:srgbClr val="FFFFFF"/>
                </a:solidFill>
              </a:rPr>
              <a:t> tokens are burned (destroyed) to maintain DAI's stability; this mechanism helps balance the system and ensure DAI's peg to the US dollar.</a:t>
            </a:r>
            <a:endParaRPr lang="en-IN" dirty="0">
              <a:solidFill>
                <a:srgbClr val="FFFFFF"/>
              </a:solidFill>
            </a:endParaRPr>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dirty="0" err="1"/>
              <a:t>Tueday</a:t>
            </a:r>
            <a:r>
              <a:rPr lang="en-US" dirty="0"/>
              <a:t>,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170719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9080-10BA-7A97-C475-1CB4A2B68811}"/>
              </a:ext>
            </a:extLst>
          </p:cNvPr>
          <p:cNvSpPr>
            <a:spLocks noGrp="1"/>
          </p:cNvSpPr>
          <p:nvPr>
            <p:ph type="title"/>
          </p:nvPr>
        </p:nvSpPr>
        <p:spPr/>
        <p:txBody>
          <a:bodyPr/>
          <a:lstStyle/>
          <a:p>
            <a:r>
              <a:rPr lang="en-US" b="1" i="0" dirty="0">
                <a:solidFill>
                  <a:schemeClr val="accent3">
                    <a:lumMod val="60000"/>
                    <a:lumOff val="40000"/>
                  </a:schemeClr>
                </a:solidFill>
                <a:effectLst/>
                <a:latin typeface="Söhne"/>
              </a:rPr>
              <a:t>Beta Finance:</a:t>
            </a:r>
            <a:br>
              <a:rPr lang="en-US" b="0" i="0" dirty="0">
                <a:solidFill>
                  <a:schemeClr val="accent3">
                    <a:lumMod val="60000"/>
                    <a:lumOff val="40000"/>
                  </a:schemeClr>
                </a:solidFill>
                <a:effectLst/>
                <a:latin typeface="Söhne"/>
              </a:rPr>
            </a:b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851AFD3A-A815-B2D4-A677-E71F3C715309}"/>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Decentralized Lending:</a:t>
            </a:r>
            <a:r>
              <a:rPr lang="en-US" b="0" i="0" dirty="0">
                <a:solidFill>
                  <a:schemeClr val="tx1"/>
                </a:solidFill>
                <a:effectLst/>
                <a:latin typeface="Söhne"/>
              </a:rPr>
              <a:t> Beta Finance might allow users to lend and borrow various cryptocurrencies using smart contracts.</a:t>
            </a:r>
          </a:p>
          <a:p>
            <a:pPr algn="l">
              <a:buFont typeface="Arial" panose="020B0604020202020204" pitchFamily="34" charset="0"/>
              <a:buChar char="•"/>
            </a:pPr>
            <a:r>
              <a:rPr lang="en-US" b="1" i="0" dirty="0">
                <a:solidFill>
                  <a:schemeClr val="tx1"/>
                </a:solidFill>
                <a:effectLst/>
                <a:latin typeface="Söhne"/>
              </a:rPr>
              <a:t>Interest Rates:</a:t>
            </a:r>
            <a:r>
              <a:rPr lang="en-US" b="0" i="0" dirty="0">
                <a:solidFill>
                  <a:schemeClr val="tx1"/>
                </a:solidFill>
                <a:effectLst/>
                <a:latin typeface="Söhne"/>
              </a:rPr>
              <a:t> Users can earn interest by lending their assets, and borrowers pay interest on the funds they borrow.</a:t>
            </a:r>
          </a:p>
          <a:p>
            <a:pPr algn="l">
              <a:buFont typeface="Arial" panose="020B0604020202020204" pitchFamily="34" charset="0"/>
              <a:buChar char="•"/>
            </a:pPr>
            <a:r>
              <a:rPr lang="en-US" b="1" i="0" dirty="0">
                <a:solidFill>
                  <a:schemeClr val="tx1"/>
                </a:solidFill>
                <a:effectLst/>
                <a:latin typeface="Söhne"/>
              </a:rPr>
              <a:t>Collateralization:</a:t>
            </a:r>
            <a:r>
              <a:rPr lang="en-US" b="0" i="0" dirty="0">
                <a:solidFill>
                  <a:schemeClr val="tx1"/>
                </a:solidFill>
                <a:effectLst/>
                <a:latin typeface="Söhne"/>
              </a:rPr>
              <a:t> Borrowers may need to provide collateral to secure their loans, usually in the form of cryptocurrency assets.</a:t>
            </a:r>
          </a:p>
          <a:p>
            <a:pPr algn="l">
              <a:buFont typeface="Arial" panose="020B0604020202020204" pitchFamily="34" charset="0"/>
              <a:buChar char="•"/>
            </a:pPr>
            <a:r>
              <a:rPr lang="en-US" b="1" i="0" dirty="0">
                <a:solidFill>
                  <a:schemeClr val="tx1"/>
                </a:solidFill>
                <a:effectLst/>
                <a:latin typeface="Söhne"/>
              </a:rPr>
              <a:t>Beta Token:</a:t>
            </a:r>
            <a:r>
              <a:rPr lang="en-US" b="0" i="0" dirty="0">
                <a:solidFill>
                  <a:schemeClr val="tx1"/>
                </a:solidFill>
                <a:effectLst/>
                <a:latin typeface="Söhne"/>
              </a:rPr>
              <a:t> Beta Finance might have its native token, which could be used for governance or other purposes within the platform.</a:t>
            </a:r>
          </a:p>
          <a:p>
            <a:endParaRPr lang="en-IN" dirty="0"/>
          </a:p>
        </p:txBody>
      </p:sp>
      <p:sp>
        <p:nvSpPr>
          <p:cNvPr id="4" name="Date Placeholder 3">
            <a:extLst>
              <a:ext uri="{FF2B5EF4-FFF2-40B4-BE49-F238E27FC236}">
                <a16:creationId xmlns:a16="http://schemas.microsoft.com/office/drawing/2014/main" id="{68B49FE4-EA27-1D0E-4AA4-9E472BF0CCD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7F8A6B6-114A-17D5-97CB-C50451E76A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0C6AE5F-B339-E07B-D7E6-BC0723513790}"/>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411669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9080-10BA-7A97-C475-1CB4A2B68811}"/>
              </a:ext>
            </a:extLst>
          </p:cNvPr>
          <p:cNvSpPr>
            <a:spLocks noGrp="1"/>
          </p:cNvSpPr>
          <p:nvPr>
            <p:ph type="title"/>
          </p:nvPr>
        </p:nvSpPr>
        <p:spPr/>
        <p:txBody>
          <a:bodyPr/>
          <a:lstStyle/>
          <a:p>
            <a:r>
              <a:rPr lang="en-US" b="1" i="0" dirty="0" err="1">
                <a:solidFill>
                  <a:schemeClr val="accent3">
                    <a:lumMod val="60000"/>
                    <a:lumOff val="40000"/>
                  </a:schemeClr>
                </a:solidFill>
                <a:effectLst/>
                <a:latin typeface="Söhne"/>
              </a:rPr>
              <a:t>Market.xyz</a:t>
            </a:r>
            <a:r>
              <a:rPr lang="en-US" b="1" i="0" dirty="0">
                <a:solidFill>
                  <a:schemeClr val="accent3">
                    <a:lumMod val="60000"/>
                    <a:lumOff val="40000"/>
                  </a:schemeClr>
                </a:solidFill>
                <a:effectLst/>
                <a:latin typeface="Söhne"/>
              </a:rPr>
              <a:t>:</a:t>
            </a:r>
            <a:br>
              <a:rPr lang="en-US" b="0" i="0" dirty="0">
                <a:solidFill>
                  <a:schemeClr val="accent3">
                    <a:lumMod val="60000"/>
                    <a:lumOff val="40000"/>
                  </a:schemeClr>
                </a:solidFill>
                <a:effectLst/>
                <a:latin typeface="Söhne"/>
              </a:rPr>
            </a:b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851AFD3A-A815-B2D4-A677-E71F3C715309}"/>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Decentralized Exchange (DEX):</a:t>
            </a:r>
            <a:r>
              <a:rPr lang="en-US" b="0" i="0" dirty="0">
                <a:solidFill>
                  <a:schemeClr val="tx1"/>
                </a:solidFill>
                <a:effectLst/>
                <a:latin typeface="Söhne"/>
              </a:rPr>
              <a:t> </a:t>
            </a:r>
            <a:r>
              <a:rPr lang="en-US" b="0" i="0" dirty="0" err="1">
                <a:solidFill>
                  <a:schemeClr val="tx1"/>
                </a:solidFill>
                <a:effectLst/>
                <a:latin typeface="Söhne"/>
              </a:rPr>
              <a:t>Market.xyz</a:t>
            </a:r>
            <a:r>
              <a:rPr lang="en-US" b="0" i="0" dirty="0">
                <a:solidFill>
                  <a:schemeClr val="tx1"/>
                </a:solidFill>
                <a:effectLst/>
                <a:latin typeface="Söhne"/>
              </a:rPr>
              <a:t> could function as a decentralized exchange where users can swap different tokens directly with one another.</a:t>
            </a:r>
          </a:p>
          <a:p>
            <a:pPr algn="l">
              <a:buFont typeface="Arial" panose="020B0604020202020204" pitchFamily="34" charset="0"/>
              <a:buChar char="•"/>
            </a:pPr>
            <a:r>
              <a:rPr lang="en-US" b="1" i="0" dirty="0">
                <a:solidFill>
                  <a:schemeClr val="tx1"/>
                </a:solidFill>
                <a:effectLst/>
                <a:latin typeface="Söhne"/>
              </a:rPr>
              <a:t>Liquidity Provision:</a:t>
            </a:r>
            <a:r>
              <a:rPr lang="en-US" b="0" i="0" dirty="0">
                <a:solidFill>
                  <a:schemeClr val="tx1"/>
                </a:solidFill>
                <a:effectLst/>
                <a:latin typeface="Söhne"/>
              </a:rPr>
              <a:t> Users can provide liquidity to the platform by depositing tokens into liquidity pools, earning fees and rewards.</a:t>
            </a:r>
          </a:p>
          <a:p>
            <a:pPr algn="l">
              <a:buFont typeface="Arial" panose="020B0604020202020204" pitchFamily="34" charset="0"/>
              <a:buChar char="•"/>
            </a:pPr>
            <a:r>
              <a:rPr lang="en-US" b="1" i="0" dirty="0">
                <a:solidFill>
                  <a:schemeClr val="tx1"/>
                </a:solidFill>
                <a:effectLst/>
                <a:latin typeface="Söhne"/>
              </a:rPr>
              <a:t>Flash Swaps:</a:t>
            </a:r>
            <a:r>
              <a:rPr lang="en-US" b="0" i="0" dirty="0">
                <a:solidFill>
                  <a:schemeClr val="tx1"/>
                </a:solidFill>
                <a:effectLst/>
                <a:latin typeface="Söhne"/>
              </a:rPr>
              <a:t> Some DEX platforms offer flash swaps, allowing users to borrow assets without collateral if the borrowed amount is returned within the same transaction.</a:t>
            </a:r>
          </a:p>
          <a:p>
            <a:endParaRPr lang="en-IN" dirty="0"/>
          </a:p>
        </p:txBody>
      </p:sp>
      <p:sp>
        <p:nvSpPr>
          <p:cNvPr id="4" name="Date Placeholder 3">
            <a:extLst>
              <a:ext uri="{FF2B5EF4-FFF2-40B4-BE49-F238E27FC236}">
                <a16:creationId xmlns:a16="http://schemas.microsoft.com/office/drawing/2014/main" id="{68B49FE4-EA27-1D0E-4AA4-9E472BF0CCD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7F8A6B6-114A-17D5-97CB-C50451E76A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0C6AE5F-B339-E07B-D7E6-BC0723513790}"/>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77877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9080-10BA-7A97-C475-1CB4A2B68811}"/>
              </a:ext>
            </a:extLst>
          </p:cNvPr>
          <p:cNvSpPr>
            <a:spLocks noGrp="1"/>
          </p:cNvSpPr>
          <p:nvPr>
            <p:ph type="title"/>
          </p:nvPr>
        </p:nvSpPr>
        <p:spPr/>
        <p:txBody>
          <a:bodyPr/>
          <a:lstStyle/>
          <a:p>
            <a:r>
              <a:rPr lang="en-US" b="1" i="0" dirty="0" err="1">
                <a:solidFill>
                  <a:schemeClr val="accent3">
                    <a:lumMod val="60000"/>
                    <a:lumOff val="40000"/>
                  </a:schemeClr>
                </a:solidFill>
                <a:effectLst/>
                <a:latin typeface="Söhne"/>
              </a:rPr>
              <a:t>Timeswap</a:t>
            </a:r>
            <a:r>
              <a:rPr lang="en-US" b="1" i="0" dirty="0">
                <a:solidFill>
                  <a:schemeClr val="accent3">
                    <a:lumMod val="60000"/>
                    <a:lumOff val="40000"/>
                  </a:schemeClr>
                </a:solidFill>
                <a:effectLst/>
                <a:latin typeface="Söhne"/>
              </a:rPr>
              <a:t>:</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851AFD3A-A815-B2D4-A677-E71F3C715309}"/>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Automated Market Making (AMM):</a:t>
            </a:r>
            <a:r>
              <a:rPr lang="en-US" b="0" i="0" dirty="0">
                <a:solidFill>
                  <a:schemeClr val="tx1"/>
                </a:solidFill>
                <a:effectLst/>
                <a:latin typeface="Söhne"/>
              </a:rPr>
              <a:t> </a:t>
            </a:r>
            <a:r>
              <a:rPr lang="en-US" b="0" i="0" dirty="0" err="1">
                <a:solidFill>
                  <a:schemeClr val="tx1"/>
                </a:solidFill>
                <a:effectLst/>
                <a:latin typeface="Söhne"/>
              </a:rPr>
              <a:t>Timeswap</a:t>
            </a:r>
            <a:r>
              <a:rPr lang="en-US" b="0" i="0" dirty="0">
                <a:solidFill>
                  <a:schemeClr val="tx1"/>
                </a:solidFill>
                <a:effectLst/>
                <a:latin typeface="Söhne"/>
              </a:rPr>
              <a:t> might operate as an AMM protocol, allowing users to trade tokens and provide liquidity to liquidity pools.</a:t>
            </a:r>
          </a:p>
          <a:p>
            <a:pPr algn="l">
              <a:buFont typeface="Arial" panose="020B0604020202020204" pitchFamily="34" charset="0"/>
              <a:buChar char="•"/>
            </a:pPr>
            <a:r>
              <a:rPr lang="en-US" b="1" i="0" dirty="0">
                <a:solidFill>
                  <a:schemeClr val="tx1"/>
                </a:solidFill>
                <a:effectLst/>
                <a:latin typeface="Söhne"/>
              </a:rPr>
              <a:t>Time-Locked Swaps:</a:t>
            </a:r>
            <a:r>
              <a:rPr lang="en-US" b="0" i="0" dirty="0">
                <a:solidFill>
                  <a:schemeClr val="tx1"/>
                </a:solidFill>
                <a:effectLst/>
                <a:latin typeface="Söhne"/>
              </a:rPr>
              <a:t> Users might be able to execute time-locked swaps, which enable transactions to occur at a specified time in the future.</a:t>
            </a:r>
          </a:p>
          <a:p>
            <a:pPr algn="l">
              <a:buFont typeface="Arial" panose="020B0604020202020204" pitchFamily="34" charset="0"/>
              <a:buChar char="•"/>
            </a:pPr>
            <a:r>
              <a:rPr lang="en-US" b="1" i="0" dirty="0">
                <a:solidFill>
                  <a:schemeClr val="tx1"/>
                </a:solidFill>
                <a:effectLst/>
                <a:latin typeface="Söhne"/>
              </a:rPr>
              <a:t>Community Governance:</a:t>
            </a:r>
            <a:r>
              <a:rPr lang="en-US" b="0" i="0" dirty="0">
                <a:solidFill>
                  <a:schemeClr val="tx1"/>
                </a:solidFill>
                <a:effectLst/>
                <a:latin typeface="Söhne"/>
              </a:rPr>
              <a:t> Some DeFi platforms have governance mechanisms allowing token holders to propose and vote on changes to the protocol.</a:t>
            </a:r>
          </a:p>
          <a:p>
            <a:endParaRPr lang="en-IN" dirty="0"/>
          </a:p>
        </p:txBody>
      </p:sp>
      <p:sp>
        <p:nvSpPr>
          <p:cNvPr id="4" name="Date Placeholder 3">
            <a:extLst>
              <a:ext uri="{FF2B5EF4-FFF2-40B4-BE49-F238E27FC236}">
                <a16:creationId xmlns:a16="http://schemas.microsoft.com/office/drawing/2014/main" id="{68B49FE4-EA27-1D0E-4AA4-9E472BF0CCD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7F8A6B6-114A-17D5-97CB-C50451E76A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0C6AE5F-B339-E07B-D7E6-BC0723513790}"/>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548991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9080-10BA-7A97-C475-1CB4A2B68811}"/>
              </a:ext>
            </a:extLst>
          </p:cNvPr>
          <p:cNvSpPr>
            <a:spLocks noGrp="1"/>
          </p:cNvSpPr>
          <p:nvPr>
            <p:ph type="title"/>
          </p:nvPr>
        </p:nvSpPr>
        <p:spPr/>
        <p:txBody>
          <a:bodyPr/>
          <a:lstStyle/>
          <a:p>
            <a:r>
              <a:rPr lang="en-US" b="1" i="0" dirty="0">
                <a:solidFill>
                  <a:schemeClr val="accent3">
                    <a:lumMod val="60000"/>
                    <a:lumOff val="40000"/>
                  </a:schemeClr>
                </a:solidFill>
                <a:effectLst/>
                <a:latin typeface="Söhne"/>
              </a:rPr>
              <a:t>Nexus Mutual:</a:t>
            </a:r>
            <a:br>
              <a:rPr lang="en-US" b="0" i="0" dirty="0">
                <a:solidFill>
                  <a:schemeClr val="accent3">
                    <a:lumMod val="60000"/>
                    <a:lumOff val="40000"/>
                  </a:schemeClr>
                </a:solidFill>
                <a:effectLst/>
                <a:latin typeface="Söhne"/>
              </a:rPr>
            </a:b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851AFD3A-A815-B2D4-A677-E71F3C715309}"/>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Insurance Services:</a:t>
            </a:r>
            <a:r>
              <a:rPr lang="en-US" b="0" i="0" dirty="0">
                <a:solidFill>
                  <a:schemeClr val="tx1"/>
                </a:solidFill>
                <a:effectLst/>
                <a:latin typeface="Söhne"/>
              </a:rPr>
              <a:t> Nexus Mutual provides a decentralized insurance platform where users can purchase coverage against smart contract failures or hacks.</a:t>
            </a:r>
          </a:p>
          <a:p>
            <a:pPr algn="l">
              <a:buFont typeface="Arial" panose="020B0604020202020204" pitchFamily="34" charset="0"/>
              <a:buChar char="•"/>
            </a:pPr>
            <a:r>
              <a:rPr lang="en-US" b="1" i="0" dirty="0">
                <a:solidFill>
                  <a:schemeClr val="tx1"/>
                </a:solidFill>
                <a:effectLst/>
                <a:latin typeface="Söhne"/>
              </a:rPr>
              <a:t>Risk Assessment:</a:t>
            </a:r>
            <a:r>
              <a:rPr lang="en-US" b="0" i="0" dirty="0">
                <a:solidFill>
                  <a:schemeClr val="tx1"/>
                </a:solidFill>
                <a:effectLst/>
                <a:latin typeface="Söhne"/>
              </a:rPr>
              <a:t> The platform assesses and prices risks using a consensus mechanism, allowing users to decide which smart contracts are eligible for coverage.</a:t>
            </a:r>
          </a:p>
          <a:p>
            <a:pPr algn="l">
              <a:buFont typeface="Arial" panose="020B0604020202020204" pitchFamily="34" charset="0"/>
              <a:buChar char="•"/>
            </a:pPr>
            <a:r>
              <a:rPr lang="en-US" b="1" i="0" dirty="0">
                <a:solidFill>
                  <a:schemeClr val="tx1"/>
                </a:solidFill>
                <a:effectLst/>
                <a:latin typeface="Söhne"/>
              </a:rPr>
              <a:t>Claiming and Payouts:</a:t>
            </a:r>
            <a:r>
              <a:rPr lang="en-US" b="0" i="0" dirty="0">
                <a:solidFill>
                  <a:schemeClr val="tx1"/>
                </a:solidFill>
                <a:effectLst/>
                <a:latin typeface="Söhne"/>
              </a:rPr>
              <a:t> Users can file claims in the event of a covered incident, and if validated by the community, they receive payouts in cryptocurrency.</a:t>
            </a:r>
          </a:p>
          <a:p>
            <a:endParaRPr lang="en-IN" dirty="0"/>
          </a:p>
        </p:txBody>
      </p:sp>
      <p:sp>
        <p:nvSpPr>
          <p:cNvPr id="4" name="Date Placeholder 3">
            <a:extLst>
              <a:ext uri="{FF2B5EF4-FFF2-40B4-BE49-F238E27FC236}">
                <a16:creationId xmlns:a16="http://schemas.microsoft.com/office/drawing/2014/main" id="{68B49FE4-EA27-1D0E-4AA4-9E472BF0CCD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7F8A6B6-114A-17D5-97CB-C50451E76A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0C6AE5F-B339-E07B-D7E6-BC0723513790}"/>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295779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a:xfrm>
            <a:off x="549537" y="196900"/>
            <a:ext cx="11091600" cy="1054384"/>
          </a:xfrm>
        </p:spPr>
        <p:txBody>
          <a:bodyPr/>
          <a:lstStyle/>
          <a:p>
            <a:pPr algn="ctr"/>
            <a:r>
              <a:rPr lang="en-IN" dirty="0"/>
              <a:t>Risks And Challenges</a:t>
            </a:r>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377609" y="794538"/>
            <a:ext cx="11090274" cy="3979625"/>
          </a:xfrm>
        </p:spPr>
        <p:txBody>
          <a:bodyPr/>
          <a:lstStyle/>
          <a:p>
            <a:pPr marL="0" indent="0">
              <a:buNone/>
            </a:pPr>
            <a:endParaRPr lang="en-US" dirty="0"/>
          </a:p>
          <a:p>
            <a:r>
              <a:rPr lang="en-US" dirty="0"/>
              <a:t>Smart contracts, while powerful, are not immune to bugs or vulnerabilities, leading to potential exploits and loss of funds.</a:t>
            </a:r>
          </a:p>
          <a:p>
            <a:r>
              <a:rPr lang="en-US" dirty="0">
                <a:solidFill>
                  <a:srgbClr val="FFFF00">
                    <a:alpha val="60000"/>
                  </a:srgbClr>
                </a:solidFill>
              </a:rPr>
              <a:t>Mitigation Strategies:</a:t>
            </a:r>
          </a:p>
          <a:p>
            <a:r>
              <a:rPr lang="en-US" dirty="0"/>
              <a:t>Code Audits: Regular and thorough audits by reputable firms help identify vulnerabilities and ensure code integrity.</a:t>
            </a:r>
          </a:p>
          <a:p>
            <a:r>
              <a:rPr lang="en-US" dirty="0"/>
              <a:t>Formal Verification: Using formal methods to mathematically prove the correctness of smart contracts, reducing the risk of vulnerabilities.</a:t>
            </a:r>
          </a:p>
          <a:p>
            <a:r>
              <a:rPr lang="en-US" dirty="0"/>
              <a:t>Bug Bounties: Incentivize ethical hackers to identify and report vulnerabilities in smart contracts before malicious actors exploit them.</a:t>
            </a:r>
          </a:p>
          <a:p>
            <a:r>
              <a:rPr lang="en-US" dirty="0"/>
              <a:t>Modular Design: Breaking down complex contracts into smaller, modular components for easier auditing and reduced attack surface.</a:t>
            </a:r>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353832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367983" y="549275"/>
            <a:ext cx="11090274" cy="3979625"/>
          </a:xfrm>
        </p:spPr>
        <p:txBody>
          <a:bodyPr/>
          <a:lstStyle/>
          <a:p>
            <a:r>
              <a:rPr lang="en-US" dirty="0"/>
              <a:t>Cryptocurrency markets are highly volatile, leading to fluctuations in the value of collateral, potentially triggering liquidations and losses.</a:t>
            </a:r>
          </a:p>
          <a:p>
            <a:r>
              <a:rPr lang="en-US" dirty="0">
                <a:solidFill>
                  <a:srgbClr val="FFFF00">
                    <a:alpha val="60000"/>
                  </a:srgbClr>
                </a:solidFill>
              </a:rPr>
              <a:t>Mitigation Strategies:</a:t>
            </a:r>
          </a:p>
          <a:p>
            <a:r>
              <a:rPr lang="en-US" dirty="0"/>
              <a:t>Overcollateralization: Require borrowers to deposit more assets than borrowed, providing a buffer against price fluctuations.</a:t>
            </a:r>
          </a:p>
          <a:p>
            <a:r>
              <a:rPr lang="en-US" dirty="0"/>
              <a:t>Dynamic Collateralization Ratios: Implement mechanisms to adjust collateralization ratios based on market volatility, ensuring stability during price swings.</a:t>
            </a:r>
          </a:p>
          <a:p>
            <a:r>
              <a:rPr lang="en-US" dirty="0"/>
              <a:t>Oracle Solutions: Use decentralized oracles to provide real-time price feeds, reducing reliance on centralized sources and minimizing the risk of price manipulation.</a:t>
            </a:r>
          </a:p>
          <a:p>
            <a:r>
              <a:rPr lang="en-US" dirty="0"/>
              <a:t>Liquidation Mechanisms: Implement automated and decentralized liquidation processes to maintain system stability and protect lenders in case of </a:t>
            </a:r>
            <a:r>
              <a:rPr lang="en-US" dirty="0" err="1"/>
              <a:t>undercollateralization</a:t>
            </a:r>
            <a:r>
              <a:rPr lang="en-US" dirty="0"/>
              <a:t>.</a:t>
            </a:r>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18404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9080-10BA-7A97-C475-1CB4A2B68811}"/>
              </a:ext>
            </a:extLst>
          </p:cNvPr>
          <p:cNvSpPr>
            <a:spLocks noGrp="1"/>
          </p:cNvSpPr>
          <p:nvPr>
            <p:ph type="title"/>
          </p:nvPr>
        </p:nvSpPr>
        <p:spPr/>
        <p:txBody>
          <a:bodyPr/>
          <a:lstStyle/>
          <a:p>
            <a:r>
              <a:rPr lang="en-IN" dirty="0"/>
              <a:t>Benefits ……..</a:t>
            </a:r>
          </a:p>
        </p:txBody>
      </p:sp>
      <p:sp>
        <p:nvSpPr>
          <p:cNvPr id="3" name="Content Placeholder 2">
            <a:extLst>
              <a:ext uri="{FF2B5EF4-FFF2-40B4-BE49-F238E27FC236}">
                <a16:creationId xmlns:a16="http://schemas.microsoft.com/office/drawing/2014/main" id="{851AFD3A-A815-B2D4-A677-E71F3C715309}"/>
              </a:ext>
            </a:extLst>
          </p:cNvPr>
          <p:cNvSpPr>
            <a:spLocks noGrp="1"/>
          </p:cNvSpPr>
          <p:nvPr>
            <p:ph idx="1"/>
          </p:nvPr>
        </p:nvSpPr>
        <p:spPr/>
        <p:txBody>
          <a:bodyPr/>
          <a:lstStyle/>
          <a:p>
            <a:r>
              <a:rPr lang="en-IN" b="1" i="1" dirty="0">
                <a:solidFill>
                  <a:srgbClr val="FFFF00"/>
                </a:solidFill>
                <a:effectLst/>
                <a:latin typeface="Söhne"/>
              </a:rPr>
              <a:t>Decentralization and Financial Inclusion</a:t>
            </a:r>
          </a:p>
          <a:p>
            <a:r>
              <a:rPr lang="en-US" b="1" i="0" dirty="0">
                <a:solidFill>
                  <a:srgbClr val="FFFF00"/>
                </a:solidFill>
                <a:effectLst/>
                <a:latin typeface="Söhne"/>
              </a:rPr>
              <a:t>Global Accessibility and Borderless Transactions</a:t>
            </a:r>
            <a:endParaRPr lang="en-IN" b="1" i="1" dirty="0">
              <a:solidFill>
                <a:srgbClr val="FFFF00"/>
              </a:solidFill>
              <a:latin typeface="Söhne"/>
            </a:endParaRPr>
          </a:p>
          <a:p>
            <a:r>
              <a:rPr lang="en-IN" b="1" i="0" dirty="0">
                <a:solidFill>
                  <a:srgbClr val="FFFF00"/>
                </a:solidFill>
                <a:effectLst/>
                <a:latin typeface="Söhne"/>
              </a:rPr>
              <a:t>Decentralized Risk Management</a:t>
            </a:r>
            <a:endParaRPr lang="en-IN" b="1" i="1" dirty="0">
              <a:solidFill>
                <a:srgbClr val="FFFF00"/>
              </a:solidFill>
              <a:effectLst/>
              <a:latin typeface="Söhne"/>
            </a:endParaRPr>
          </a:p>
          <a:p>
            <a:r>
              <a:rPr lang="en-IN" b="1" i="0" dirty="0">
                <a:solidFill>
                  <a:srgbClr val="FFFF00"/>
                </a:solidFill>
                <a:effectLst/>
                <a:latin typeface="Söhne"/>
              </a:rPr>
              <a:t>Ownership and Control</a:t>
            </a:r>
            <a:endParaRPr lang="en-IN" b="1" i="1" dirty="0">
              <a:solidFill>
                <a:srgbClr val="FFFF00"/>
              </a:solidFill>
              <a:latin typeface="Söhne"/>
            </a:endParaRPr>
          </a:p>
          <a:p>
            <a:r>
              <a:rPr lang="en-IN" b="1" i="0" dirty="0">
                <a:solidFill>
                  <a:srgbClr val="FFFF00"/>
                </a:solidFill>
                <a:effectLst/>
                <a:latin typeface="Söhne"/>
              </a:rPr>
              <a:t>Innovative Collateralization and Diverse Assets</a:t>
            </a:r>
            <a:endParaRPr lang="en-IN" b="1" i="1" dirty="0">
              <a:solidFill>
                <a:srgbClr val="FFFF00"/>
              </a:solidFill>
              <a:effectLst/>
              <a:latin typeface="Söhne"/>
            </a:endParaRPr>
          </a:p>
          <a:p>
            <a:r>
              <a:rPr lang="en-US" b="1" i="0" dirty="0">
                <a:solidFill>
                  <a:srgbClr val="FFFF00"/>
                </a:solidFill>
                <a:effectLst/>
                <a:latin typeface="Söhne"/>
              </a:rPr>
              <a:t>24/7 Availability and Immediate Transactions</a:t>
            </a:r>
            <a:endParaRPr lang="en-IN" b="1" i="1" dirty="0">
              <a:solidFill>
                <a:srgbClr val="FFFF00"/>
              </a:solidFill>
              <a:latin typeface="Söhne"/>
            </a:endParaRPr>
          </a:p>
          <a:p>
            <a:r>
              <a:rPr lang="en-US" b="1" i="0" dirty="0">
                <a:solidFill>
                  <a:srgbClr val="FFFF00"/>
                </a:solidFill>
                <a:effectLst/>
                <a:latin typeface="Söhne"/>
              </a:rPr>
              <a:t>Lower Fees and Higher Yields</a:t>
            </a:r>
            <a:endParaRPr lang="en-IN" dirty="0">
              <a:solidFill>
                <a:srgbClr val="FFFF00"/>
              </a:solidFill>
            </a:endParaRPr>
          </a:p>
        </p:txBody>
      </p:sp>
      <p:sp>
        <p:nvSpPr>
          <p:cNvPr id="4" name="Date Placeholder 3">
            <a:extLst>
              <a:ext uri="{FF2B5EF4-FFF2-40B4-BE49-F238E27FC236}">
                <a16:creationId xmlns:a16="http://schemas.microsoft.com/office/drawing/2014/main" id="{68B49FE4-EA27-1D0E-4AA4-9E472BF0CCD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7F8A6B6-114A-17D5-97CB-C50451E76A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0C6AE5F-B339-E07B-D7E6-BC0723513790}"/>
              </a:ext>
            </a:extLst>
          </p:cNvPr>
          <p:cNvSpPr>
            <a:spLocks noGrp="1"/>
          </p:cNvSpPr>
          <p:nvPr>
            <p:ph type="sldNum" sz="quarter" idx="12"/>
          </p:nvPr>
        </p:nvSpPr>
        <p:spPr/>
        <p:txBody>
          <a:bodyPr/>
          <a:lstStyle/>
          <a:p>
            <a:fld id="{DBA1B0FB-D917-4C8C-928F-313BD683BF39}" type="slidenum">
              <a:rPr lang="en-US" smtClean="0"/>
              <a:t>18</a:t>
            </a:fld>
            <a:endParaRPr lang="en-US"/>
          </a:p>
        </p:txBody>
      </p:sp>
    </p:spTree>
    <p:extLst>
      <p:ext uri="{BB962C8B-B14F-4D97-AF65-F5344CB8AC3E}">
        <p14:creationId xmlns:p14="http://schemas.microsoft.com/office/powerpoint/2010/main" val="97978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pPr algn="ctr"/>
            <a:r>
              <a:rPr lang="en-US" sz="2000" b="1" i="0" u="sng" dirty="0">
                <a:solidFill>
                  <a:srgbClr val="FFFF00"/>
                </a:solidFill>
                <a:effectLst/>
                <a:latin typeface="Söhne"/>
              </a:rPr>
              <a:t>Introduction to the concept of Decentralized Finance and its impact on traditional financial systems</a:t>
            </a:r>
            <a:r>
              <a:rPr lang="en-US" sz="2000" b="1" i="0" u="sng" dirty="0">
                <a:solidFill>
                  <a:srgbClr val="FFFF00"/>
                </a:solidFill>
                <a:effectLst/>
                <a:highlight>
                  <a:srgbClr val="FFFF00"/>
                </a:highlight>
                <a:latin typeface="Söhne"/>
              </a:rPr>
              <a:t>.</a:t>
            </a:r>
            <a:endParaRPr lang="en-IN" sz="2000" b="1" u="sng" dirty="0">
              <a:solidFill>
                <a:srgbClr val="FFFF00"/>
              </a:solidFill>
              <a:highlight>
                <a:srgbClr val="FFFF00"/>
              </a:highlight>
            </a:endParaRPr>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549538" y="910932"/>
            <a:ext cx="11090274" cy="3979625"/>
          </a:xfrm>
        </p:spPr>
        <p:txBody>
          <a:bodyPr/>
          <a:lstStyle/>
          <a:p>
            <a:r>
              <a:rPr lang="en-US" b="0" i="0" dirty="0">
                <a:solidFill>
                  <a:schemeClr val="tx1">
                    <a:lumMod val="95000"/>
                  </a:schemeClr>
                </a:solidFill>
                <a:effectLst/>
                <a:latin typeface="Söhne"/>
              </a:rPr>
              <a:t>Decentralized Finance, often abbreviated as DeFi, refers to a revolutionary financial system that operates independently of traditional banking institutions and intermediaries. It leverages blockchain technology and smart contracts to provide financial services, including lending, borrowing, trading, and investing, in a decentralized and permissionless manner. In DeFi, transactions occur directly between users without the need for a central authority, such as banks or government agencies.</a:t>
            </a:r>
          </a:p>
          <a:p>
            <a:r>
              <a:rPr lang="en-US" b="0" i="1" dirty="0">
                <a:solidFill>
                  <a:schemeClr val="tx1">
                    <a:lumMod val="95000"/>
                  </a:schemeClr>
                </a:solidFill>
                <a:effectLst/>
                <a:latin typeface="Söhne"/>
              </a:rPr>
              <a:t>Impact on Traditional Financial Systems:</a:t>
            </a:r>
            <a:endParaRPr lang="en-US" dirty="0">
              <a:solidFill>
                <a:schemeClr val="tx1">
                  <a:lumMod val="95000"/>
                </a:schemeClr>
              </a:solidFill>
              <a:latin typeface="Söhne"/>
            </a:endParaRPr>
          </a:p>
          <a:p>
            <a:pPr algn="l">
              <a:buFont typeface="+mj-lt"/>
              <a:buAutoNum type="arabicPeriod"/>
            </a:pPr>
            <a:r>
              <a:rPr lang="en-US" b="1" i="0" dirty="0">
                <a:solidFill>
                  <a:schemeClr val="tx1">
                    <a:lumMod val="95000"/>
                  </a:schemeClr>
                </a:solidFill>
                <a:effectLst/>
                <a:latin typeface="Söhne"/>
              </a:rPr>
              <a:t>Elimination of Intermediaries:</a:t>
            </a:r>
            <a:r>
              <a:rPr lang="en-US" b="0" i="0" dirty="0">
                <a:solidFill>
                  <a:schemeClr val="tx1">
                    <a:lumMod val="95000"/>
                  </a:schemeClr>
                </a:solidFill>
                <a:effectLst/>
                <a:latin typeface="Söhne"/>
              </a:rPr>
              <a:t> DeFi eliminates the need for intermediaries like banks, brokers, and clearinghouses, reducing transaction costs and increasing efficiency.</a:t>
            </a:r>
          </a:p>
          <a:p>
            <a:pPr algn="l">
              <a:buFont typeface="+mj-lt"/>
              <a:buAutoNum type="arabicPeriod"/>
            </a:pPr>
            <a:r>
              <a:rPr lang="en-US" b="1" i="0" dirty="0">
                <a:solidFill>
                  <a:schemeClr val="tx1">
                    <a:lumMod val="95000"/>
                  </a:schemeClr>
                </a:solidFill>
                <a:effectLst/>
                <a:latin typeface="Söhne"/>
              </a:rPr>
              <a:t>Global Accessibility:</a:t>
            </a:r>
            <a:r>
              <a:rPr lang="en-US" b="0" i="0" dirty="0">
                <a:solidFill>
                  <a:schemeClr val="tx1">
                    <a:lumMod val="95000"/>
                  </a:schemeClr>
                </a:solidFill>
                <a:effectLst/>
                <a:latin typeface="Söhne"/>
              </a:rPr>
              <a:t> DeFi platforms are accessible to anyone with an internet connection, enabling financial participation for the unbanked and underbanked populations worldwide</a:t>
            </a:r>
            <a:r>
              <a:rPr lang="en-US" b="0" i="0" dirty="0">
                <a:solidFill>
                  <a:srgbClr val="374151"/>
                </a:solidFill>
                <a:effectLst/>
                <a:latin typeface="Söhne"/>
              </a:rPr>
              <a:t>.</a:t>
            </a:r>
          </a:p>
          <a:p>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231151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p:txBody>
          <a:bodyPr/>
          <a:lstStyle/>
          <a:p>
            <a:pPr marL="0" indent="0" algn="l">
              <a:buNone/>
            </a:pPr>
            <a:r>
              <a:rPr lang="en-US" b="1" i="0" dirty="0">
                <a:solidFill>
                  <a:schemeClr val="tx1"/>
                </a:solidFill>
                <a:effectLst/>
                <a:latin typeface="Söhne"/>
              </a:rPr>
              <a:t>3. Innovation and Customization:</a:t>
            </a:r>
            <a:r>
              <a:rPr lang="en-US" b="0" i="0" dirty="0">
                <a:solidFill>
                  <a:schemeClr val="tx1"/>
                </a:solidFill>
                <a:effectLst/>
                <a:latin typeface="Söhne"/>
              </a:rPr>
              <a:t> DeFi encourages innovation by enabling developers to create new financial products and services tailored to specific user needs, fostering a dynamic ecosystem.</a:t>
            </a:r>
          </a:p>
          <a:p>
            <a:pPr marL="0" indent="0" algn="l">
              <a:buNone/>
            </a:pPr>
            <a:r>
              <a:rPr lang="en-US" dirty="0">
                <a:solidFill>
                  <a:schemeClr val="tx1"/>
                </a:solidFill>
                <a:latin typeface="Söhne"/>
              </a:rPr>
              <a:t>4. </a:t>
            </a:r>
            <a:r>
              <a:rPr lang="en-US" b="1" i="0" dirty="0">
                <a:solidFill>
                  <a:schemeClr val="tx1"/>
                </a:solidFill>
                <a:effectLst/>
                <a:latin typeface="Söhne"/>
              </a:rPr>
              <a:t>Ownership and Control:</a:t>
            </a:r>
            <a:r>
              <a:rPr lang="en-US" b="0" i="0" dirty="0">
                <a:solidFill>
                  <a:schemeClr val="tx1"/>
                </a:solidFill>
                <a:effectLst/>
                <a:latin typeface="Söhne"/>
              </a:rPr>
              <a:t> Users have complete control over their assets and funds in DeFi protocols, promoting the concept of self-custody and financial sovereignty.</a:t>
            </a:r>
          </a:p>
          <a:p>
            <a:pPr marL="0" indent="0" algn="l">
              <a:buNone/>
            </a:pPr>
            <a:r>
              <a:rPr lang="en-US" dirty="0">
                <a:solidFill>
                  <a:schemeClr val="tx1"/>
                </a:solidFill>
                <a:latin typeface="Söhne"/>
              </a:rPr>
              <a:t>5. </a:t>
            </a:r>
            <a:r>
              <a:rPr lang="en-US" b="1" i="0" dirty="0">
                <a:solidFill>
                  <a:schemeClr val="tx1"/>
                </a:solidFill>
                <a:effectLst/>
                <a:latin typeface="Söhne"/>
              </a:rPr>
              <a:t>24/7 Availability:</a:t>
            </a:r>
            <a:r>
              <a:rPr lang="en-US" b="0" i="0" dirty="0">
                <a:solidFill>
                  <a:schemeClr val="tx1"/>
                </a:solidFill>
                <a:effectLst/>
                <a:latin typeface="Söhne"/>
              </a:rPr>
              <a:t> DeFi markets operate 24/7, providing continuous access to financial services, unlike traditional financial markets that have operating hours and holidays.</a:t>
            </a:r>
          </a:p>
          <a:p>
            <a:pPr marL="0" indent="0" algn="l">
              <a:buNone/>
            </a:pPr>
            <a:r>
              <a:rPr lang="en-US" dirty="0">
                <a:solidFill>
                  <a:schemeClr val="tx1"/>
                </a:solidFill>
                <a:latin typeface="Söhne"/>
              </a:rPr>
              <a:t>6. </a:t>
            </a:r>
            <a:r>
              <a:rPr lang="en-US" b="1" i="0" dirty="0">
                <a:solidFill>
                  <a:schemeClr val="tx1"/>
                </a:solidFill>
                <a:effectLst/>
                <a:latin typeface="Söhne"/>
              </a:rPr>
              <a:t>Cross-Border Transactions:</a:t>
            </a:r>
            <a:r>
              <a:rPr lang="en-US" b="0" i="0" dirty="0">
                <a:solidFill>
                  <a:schemeClr val="tx1"/>
                </a:solidFill>
                <a:effectLst/>
                <a:latin typeface="Söhne"/>
              </a:rPr>
              <a:t> DeFi protocols facilitate seamless cross-border transactions without the need for currency conversions or international transaction fees, making global financial interactions more efficient.</a:t>
            </a:r>
          </a:p>
          <a:p>
            <a:pPr marL="0" indent="0" algn="l">
              <a:buNone/>
            </a:pPr>
            <a:endParaRPr lang="en-US" b="0" i="0" dirty="0">
              <a:solidFill>
                <a:schemeClr val="tx1"/>
              </a:solidFill>
              <a:effectLst/>
              <a:latin typeface="Söhne"/>
            </a:endParaRPr>
          </a:p>
          <a:p>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320579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pPr algn="ctr"/>
            <a:r>
              <a:rPr lang="en-US" b="1" i="0" u="sng" dirty="0">
                <a:solidFill>
                  <a:srgbClr val="FFFF00"/>
                </a:solidFill>
                <a:effectLst/>
                <a:latin typeface="Söhne"/>
              </a:rPr>
              <a:t>Importance of Lending and Borrowing:</a:t>
            </a:r>
            <a:endParaRPr lang="en-IN" b="1" u="sng" dirty="0">
              <a:solidFill>
                <a:srgbClr val="FFFF00"/>
              </a:solidFill>
            </a:endParaRPr>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p:txBody>
          <a:bodyPr/>
          <a:lstStyle/>
          <a:p>
            <a:r>
              <a:rPr lang="en-US" dirty="0"/>
              <a:t>Capital Formation:</a:t>
            </a:r>
          </a:p>
          <a:p>
            <a:r>
              <a:rPr lang="en-US" dirty="0"/>
              <a:t>Lending: Enables individuals and businesses to access capital to start new ventures, expand existing operations, invest in research and development, and create employment opportunities.</a:t>
            </a:r>
          </a:p>
          <a:p>
            <a:r>
              <a:rPr lang="en-US" dirty="0"/>
              <a:t>Borrowing: Provides entrepreneurs, corporations, and governments with the necessary funds to invest in infrastructure, education, healthcare, and technology, stimulating economic development.</a:t>
            </a:r>
          </a:p>
          <a:p>
            <a:r>
              <a:rPr lang="en-US" dirty="0"/>
              <a:t>Investment and Innovation</a:t>
            </a:r>
          </a:p>
          <a:p>
            <a:r>
              <a:rPr lang="en-US" dirty="0"/>
              <a:t>Lending: Fuels innovation and economic growth by providing entrepreneurs and innovators with the necessary funds to research, develop, and commercialize new products and technologies.</a:t>
            </a:r>
          </a:p>
          <a:p>
            <a:r>
              <a:rPr lang="en-US" dirty="0"/>
              <a:t>Borrowing: Supports research initiatives, fosters technological advancements, and encourages the development of new industries, leading to increased productivity and economic competitiveness.</a:t>
            </a:r>
          </a:p>
          <a:p>
            <a:r>
              <a:rPr lang="en-US" dirty="0"/>
              <a:t>Consumer Spending:</a:t>
            </a:r>
          </a:p>
          <a:p>
            <a:endParaRPr lang="en-US" dirty="0"/>
          </a:p>
          <a:p>
            <a:r>
              <a:rPr lang="en-US" dirty="0"/>
              <a:t>Lending: Allows consumers to finance major purchases such as homes, cars, and education, stimulating demand for goods and services in various sectors of the economy.</a:t>
            </a:r>
          </a:p>
          <a:p>
            <a:r>
              <a:rPr lang="en-US" dirty="0"/>
              <a:t>Borrowing: Empowers consumers to make significant investments, improving their quality of life and contributing to economic activity.</a:t>
            </a:r>
          </a:p>
          <a:p>
            <a:r>
              <a:rPr lang="en-US" dirty="0"/>
              <a:t>Stabilizing Economic Cycles:</a:t>
            </a:r>
          </a:p>
          <a:p>
            <a:endParaRPr lang="en-US" dirty="0"/>
          </a:p>
          <a:p>
            <a:r>
              <a:rPr lang="en-US" dirty="0"/>
              <a:t>Lending: During economic downturns, lending by central banks and financial institutions can stabilize the economy by providing liquidity to businesses and individuals, preventing financial crises and fostering recovery.</a:t>
            </a:r>
          </a:p>
          <a:p>
            <a:r>
              <a:rPr lang="en-US" dirty="0"/>
              <a:t>Borrowing: Governments borrow to implement fiscal policies, such as infrastructure spending and social welfare programs, which counteract recessions and promote economic stability.</a:t>
            </a:r>
          </a:p>
          <a:p>
            <a:r>
              <a:rPr lang="en-US" dirty="0"/>
              <a:t>Wealth Creation and Redistribution:</a:t>
            </a:r>
          </a:p>
          <a:p>
            <a:endParaRPr lang="en-US" dirty="0"/>
          </a:p>
          <a:p>
            <a:r>
              <a:rPr lang="en-US" dirty="0"/>
              <a:t>Lending: Enables the accumulation of wealth by allowing individuals and businesses to invest in profitable ventures, creating a cycle of economic growth and wealth creation.</a:t>
            </a:r>
          </a:p>
          <a:p>
            <a:r>
              <a:rPr lang="en-US" dirty="0"/>
              <a:t>Borrowing: Facilitates the redistribution of wealth by providing opportunities for individuals from diverse socioeconomic backgrounds to access education, housing, and entrepreneurship, reducing inequality.</a:t>
            </a:r>
          </a:p>
          <a:p>
            <a:r>
              <a:rPr lang="en-US" dirty="0"/>
              <a:t>Financial Intermediation:</a:t>
            </a:r>
          </a:p>
          <a:p>
            <a:endParaRPr lang="en-US" dirty="0"/>
          </a:p>
          <a:p>
            <a:r>
              <a:rPr lang="en-US" dirty="0"/>
              <a:t>Lending: Banks and financial institutions act as intermediaries, channeling funds from savers to borrowers, ensuring efficient allocation of capital and fostering economic growth.</a:t>
            </a:r>
          </a:p>
          <a:p>
            <a:r>
              <a:rPr lang="en-US" dirty="0"/>
              <a:t>Borrowing: Encourages financial intermediation by creating demand for various financial products and services, supporting the stability and growth of the financial sector.</a:t>
            </a:r>
          </a:p>
          <a:p>
            <a:r>
              <a:rPr lang="en-US" dirty="0"/>
              <a:t>Conclusion:</a:t>
            </a:r>
          </a:p>
          <a:p>
            <a:endParaRPr lang="en-US" dirty="0"/>
          </a:p>
          <a:p>
            <a:r>
              <a:rPr lang="en-US" dirty="0"/>
              <a:t>Lending and borrowing are fundamental to the functioning of modern economies, driving investment, innovation, consumer spending, economic stability, wealth creation, and financial intermediation. Their role in the global economy underscores the importance of robust and accessible financial systems, ensuring sustainable economic development and prosperity.</a:t>
            </a:r>
          </a:p>
          <a:p>
            <a:endParaRPr lang="en-US" dirty="0"/>
          </a:p>
          <a:p>
            <a:endParaRPr lang="en-US" dirty="0"/>
          </a:p>
          <a:p>
            <a:endParaRPr lang="en-US" dirty="0"/>
          </a:p>
          <a:p>
            <a:endParaRPr lang="en-US" dirty="0"/>
          </a:p>
          <a:p>
            <a:r>
              <a:rPr lang="en-US" dirty="0"/>
              <a:t>User</a:t>
            </a:r>
          </a:p>
          <a:p>
            <a:r>
              <a:rPr lang="en-US" dirty="0"/>
              <a:t>Importance of Lending and Borrowing: Discuss the pivotal role lending and borrowing play in the global economy. in defi web3</a:t>
            </a:r>
          </a:p>
          <a:p>
            <a:r>
              <a:rPr lang="en-US" dirty="0"/>
              <a:t>ChatGPT</a:t>
            </a:r>
          </a:p>
          <a:p>
            <a:r>
              <a:rPr lang="en-US" dirty="0"/>
              <a:t>Slide: Pivotal Role of Lending and Borrowing in the Global Economy: DeFi &amp; Web3 Perspective</a:t>
            </a:r>
          </a:p>
          <a:p>
            <a:endParaRPr lang="en-US" dirty="0"/>
          </a:p>
          <a:p>
            <a:r>
              <a:rPr lang="en-US" dirty="0"/>
              <a:t>Content:</a:t>
            </a:r>
          </a:p>
          <a:p>
            <a:endParaRPr lang="en-US" dirty="0"/>
          </a:p>
          <a:p>
            <a:r>
              <a:rPr lang="en-US" dirty="0"/>
              <a:t>Introduction: DeFi and Web3 Transformation</a:t>
            </a:r>
          </a:p>
          <a:p>
            <a:endParaRPr lang="en-US" dirty="0"/>
          </a:p>
          <a:p>
            <a:r>
              <a:rPr lang="en-US" dirty="0"/>
              <a:t>DeFi (Decentralized Finance): DeFi platforms, operating on blockchain technology within the Web3 framework, revolutionize traditional financial systems by offering decentralized lending and borrowing solutions.</a:t>
            </a:r>
          </a:p>
          <a:p>
            <a:r>
              <a:rPr lang="en-US" dirty="0"/>
              <a:t>Web3: Web3 refers to the third generation of internet technology, enabling decentralized, peer-to-peer interactions through blockchain and cryptocurrency, forming the backbone of the DeFi ecosystem.</a:t>
            </a:r>
          </a:p>
          <a:p>
            <a:r>
              <a:rPr lang="en-US" dirty="0"/>
              <a:t>1. Democratized Access to Financial Services:</a:t>
            </a:r>
          </a:p>
          <a:p>
            <a:endParaRPr lang="en-US" dirty="0"/>
          </a:p>
          <a:p>
            <a:r>
              <a:rPr lang="en-US" dirty="0"/>
              <a:t>DeFi: Decentralized lending platforms remove barriers, providing financial services to anyone with an internet connection and crypto assets, promoting global financial inclusion.</a:t>
            </a:r>
          </a:p>
          <a:p>
            <a:r>
              <a:rPr lang="en-US" dirty="0"/>
              <a:t>Web3: Smart contracts on Web3 enable borderless lending and borrowing, transcending geographical limitations, empowering the unbanked worldwide.</a:t>
            </a:r>
          </a:p>
          <a:p>
            <a:r>
              <a:rPr lang="en-US" dirty="0"/>
              <a:t>2. Peer-to-Peer Transactions:</a:t>
            </a:r>
          </a:p>
          <a:p>
            <a:endParaRPr lang="en-US" dirty="0"/>
          </a:p>
          <a:p>
            <a:r>
              <a:rPr lang="en-US" dirty="0"/>
              <a:t>DeFi: Smart contracts facilitate direct lending and borrowing between users, eliminating intermediaries, ensuring faster transactions, and reducing costs.</a:t>
            </a:r>
          </a:p>
          <a:p>
            <a:r>
              <a:rPr lang="en-US" dirty="0"/>
              <a:t>Web3: Web3’s peer-to-peer nature fosters trustless interactions, enhancing the security and efficiency of lending and borrowing, creating a seamless user experience.</a:t>
            </a:r>
          </a:p>
          <a:p>
            <a:r>
              <a:rPr lang="en-US" dirty="0"/>
              <a:t>3. Decentralized Risk Management:</a:t>
            </a:r>
          </a:p>
          <a:p>
            <a:endParaRPr lang="en-US" dirty="0"/>
          </a:p>
          <a:p>
            <a:r>
              <a:rPr lang="en-US" dirty="0"/>
              <a:t>DeFi: Decentralized protocols utilize algorithms to assess risk and determine interest rates, ensuring efficient risk management without reliance on centralized entities.</a:t>
            </a:r>
          </a:p>
          <a:p>
            <a:r>
              <a:rPr lang="en-US" dirty="0"/>
              <a:t>Web3: Utilizing blockchain's transparency, users can assess the risk factors directly, promoting informed decision-making and responsible lending practices.</a:t>
            </a:r>
          </a:p>
          <a:p>
            <a:r>
              <a:rPr lang="en-US" dirty="0"/>
              <a:t>4. Innovative Collateralization Models:</a:t>
            </a:r>
          </a:p>
          <a:p>
            <a:endParaRPr lang="en-US" dirty="0"/>
          </a:p>
          <a:p>
            <a:r>
              <a:rPr lang="en-US" dirty="0"/>
              <a:t>DeFi: Introduces diverse collateral options, allowing borrowers to leverage a variety of assets, promoting creativity and flexibility in the lending market.</a:t>
            </a:r>
          </a:p>
          <a:p>
            <a:r>
              <a:rPr lang="en-US" dirty="0"/>
              <a:t>Web3: Smart contracts enable programmable collateralization, ensuring that collateral management is automated and transparent, enhancing the security of lending operations.</a:t>
            </a:r>
          </a:p>
          <a:p>
            <a:r>
              <a:rPr lang="en-US" dirty="0"/>
              <a:t>5. Financial Sovereignty and Ownership:</a:t>
            </a:r>
          </a:p>
          <a:p>
            <a:endParaRPr lang="en-US" dirty="0"/>
          </a:p>
          <a:p>
            <a:r>
              <a:rPr lang="en-US" dirty="0"/>
              <a:t>DeFi: Users retain ownership of their assets throughout lending processes, enhancing financial sovereignty and control over personal wealth.</a:t>
            </a:r>
          </a:p>
          <a:p>
            <a:r>
              <a:rPr lang="en-US" dirty="0"/>
              <a:t>Web3: The decentralized nature of Web3 ensures that users have complete control over their digital assets, reinforcing the ethos of self-custody and financial empowerment.</a:t>
            </a:r>
          </a:p>
          <a:p>
            <a:r>
              <a:rPr lang="en-US" dirty="0"/>
              <a:t>Conclusion:</a:t>
            </a:r>
          </a:p>
          <a:p>
            <a:endParaRPr lang="en-US" dirty="0"/>
          </a:p>
          <a:p>
            <a:r>
              <a:rPr lang="en-US" dirty="0"/>
              <a:t>The integration of Decentralized Finance within the Web3 framework revolutionizes lending and borrowing, democratizing access, ensuring peer-to-peer transactions, enhancing risk management, promoting innovative collateralization, and empowering users with financial sovereignty. This symbiotic relationship between DeFi and Web3 is pivotal in shaping a more inclusive, efficient, and user-centric global financial landscape.</a:t>
            </a:r>
          </a:p>
          <a:p>
            <a:endParaRPr lang="en-US" dirty="0"/>
          </a:p>
          <a:p>
            <a:endParaRPr lang="en-US" dirty="0"/>
          </a:p>
          <a:p>
            <a:endParaRPr lang="en-US" dirty="0"/>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7143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549538" y="842664"/>
            <a:ext cx="11090274" cy="3979625"/>
          </a:xfrm>
        </p:spPr>
        <p:txBody>
          <a:bodyPr/>
          <a:lstStyle/>
          <a:p>
            <a:r>
              <a:rPr lang="en-US" dirty="0"/>
              <a:t> Centralization vs. Decentralization:</a:t>
            </a:r>
          </a:p>
          <a:p>
            <a:r>
              <a:rPr lang="en-US" dirty="0"/>
              <a:t>Traditional Lending:</a:t>
            </a:r>
          </a:p>
          <a:p>
            <a:r>
              <a:rPr lang="en-US" dirty="0"/>
              <a:t>Centralized institutions (banks, credit unions) act as intermediaries, controlling lending processes and setting interest rates.</a:t>
            </a:r>
          </a:p>
          <a:p>
            <a:r>
              <a:rPr lang="en-US" dirty="0"/>
              <a:t>Decisions rely on credit scores, requiring extensive paperwork and time-consuming approval processes.</a:t>
            </a:r>
          </a:p>
          <a:p>
            <a:r>
              <a:rPr lang="en-US" dirty="0"/>
              <a:t>DeFi Lending:</a:t>
            </a:r>
          </a:p>
          <a:p>
            <a:r>
              <a:rPr lang="en-US" dirty="0"/>
              <a:t>Decentralized protocols operate on blockchain, facilitating direct lending between peers through smart contracts, eliminating intermediaries.</a:t>
            </a:r>
          </a:p>
          <a:p>
            <a:r>
              <a:rPr lang="en-US" dirty="0"/>
              <a:t>Automated processes determine lending terms based on algorithmic risk assessment, ensuring efficiency and accessibility.</a:t>
            </a:r>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91308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550863" y="794538"/>
            <a:ext cx="11090274" cy="3979625"/>
          </a:xfrm>
        </p:spPr>
        <p:txBody>
          <a:bodyPr/>
          <a:lstStyle/>
          <a:p>
            <a:r>
              <a:rPr lang="en-US" dirty="0"/>
              <a:t> Accessibility and Global Reach:</a:t>
            </a:r>
          </a:p>
          <a:p>
            <a:r>
              <a:rPr lang="en-US" dirty="0"/>
              <a:t>Traditional Lending:</a:t>
            </a:r>
          </a:p>
          <a:p>
            <a:r>
              <a:rPr lang="en-US" dirty="0"/>
              <a:t>Limited accessibility, especially for individuals with no credit history or in underbanked regions.</a:t>
            </a:r>
          </a:p>
          <a:p>
            <a:r>
              <a:rPr lang="en-US" dirty="0"/>
              <a:t>International transactions often involve high fees and extended processing times due to multiple intermediaries.</a:t>
            </a:r>
          </a:p>
          <a:p>
            <a:r>
              <a:rPr lang="en-US" dirty="0"/>
              <a:t>DeFi Lending:</a:t>
            </a:r>
          </a:p>
          <a:p>
            <a:r>
              <a:rPr lang="en-US" dirty="0"/>
              <a:t>Accessible to anyone with an internet connection and cryptocurrency, promoting financial inclusion globally.</a:t>
            </a:r>
          </a:p>
          <a:p>
            <a:r>
              <a:rPr lang="en-US" dirty="0"/>
              <a:t>Cross-border transactions are seamless, enabling borrowers and lenders to interact without geographical restrictions or extra fees.</a:t>
            </a:r>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13432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550863" y="997101"/>
            <a:ext cx="11090274" cy="3979625"/>
          </a:xfrm>
        </p:spPr>
        <p:txBody>
          <a:bodyPr/>
          <a:lstStyle/>
          <a:p>
            <a:r>
              <a:rPr lang="en-US" dirty="0"/>
              <a:t>Collateralization and Risk Management:</a:t>
            </a:r>
          </a:p>
          <a:p>
            <a:r>
              <a:rPr lang="en-US" dirty="0"/>
              <a:t>Various assets can be used as collateral, promoting flexibility and innovation in the lending market.</a:t>
            </a:r>
          </a:p>
          <a:p>
            <a:r>
              <a:rPr lang="en-US" dirty="0"/>
              <a:t>Algorithms assess risk factors, enabling efficient and decentralized risk management, enhancing accessibility for borrowers.</a:t>
            </a:r>
          </a:p>
          <a:p>
            <a:r>
              <a:rPr lang="en-US" dirty="0"/>
              <a:t>4. Speed and Transparency:</a:t>
            </a:r>
          </a:p>
          <a:p>
            <a:r>
              <a:rPr lang="en-US" dirty="0"/>
              <a:t>Transactions occur within minutes, offering immediate access to funds, enhancing liquidity for both lenders and borrowers.</a:t>
            </a:r>
          </a:p>
          <a:p>
            <a:r>
              <a:rPr lang="en-US" dirty="0"/>
              <a:t>Transparent, algorithm-driven processes ensure clear understanding of interest rates and lending terms, fostering trust among users.</a:t>
            </a:r>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15931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549538" y="997101"/>
            <a:ext cx="11090274" cy="3979625"/>
          </a:xfrm>
        </p:spPr>
        <p:txBody>
          <a:bodyPr/>
          <a:lstStyle/>
          <a:p>
            <a:r>
              <a:rPr lang="en-US" dirty="0"/>
              <a:t>5. Cost Efficiency:</a:t>
            </a:r>
          </a:p>
          <a:p>
            <a:r>
              <a:rPr lang="en-US" dirty="0"/>
              <a:t>Low operational costs due to automation and absence of intermediaries, leading to reduced fees for users.</a:t>
            </a:r>
          </a:p>
          <a:p>
            <a:r>
              <a:rPr lang="en-US" dirty="0"/>
              <a:t>Interest rates are determined algorithmically, ensuring fair and competitive rates based on market demand and supply.</a:t>
            </a:r>
          </a:p>
          <a:p>
            <a:pPr algn="l"/>
            <a:r>
              <a:rPr lang="en-US" b="0" i="1" dirty="0">
                <a:solidFill>
                  <a:schemeClr val="tx1"/>
                </a:solidFill>
                <a:effectLst/>
                <a:latin typeface="Söhne"/>
              </a:rPr>
              <a:t>Conclusion:</a:t>
            </a:r>
            <a:endParaRPr lang="en-US" b="0" i="0" dirty="0">
              <a:solidFill>
                <a:schemeClr val="tx1"/>
              </a:solidFill>
              <a:effectLst/>
              <a:latin typeface="Söhne"/>
            </a:endParaRPr>
          </a:p>
          <a:p>
            <a:pPr algn="l"/>
            <a:r>
              <a:rPr lang="en-US" b="0" i="0" dirty="0">
                <a:solidFill>
                  <a:schemeClr val="tx1"/>
                </a:solidFill>
                <a:effectLst/>
                <a:latin typeface="Söhne"/>
              </a:rPr>
              <a:t>DeFi lending, driven by blockchain technology and smart contracts, stands in stark contrast to traditional lending by offering decentralization, global accessibility, innovative collateralization, speed, transparency, and cost efficiency. The paradigm shift towards DeFi is reshaping the financial landscape, democratizing lending processes and empowering individuals globally.</a:t>
            </a:r>
          </a:p>
          <a:p>
            <a:endParaRPr lang="en-IN" dirty="0"/>
          </a:p>
          <a:p>
            <a:endParaRPr lang="en-IN"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11326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BAF-E4C4-43AB-E7A1-0BE7AF805E04}"/>
              </a:ext>
            </a:extLst>
          </p:cNvPr>
          <p:cNvSpPr>
            <a:spLocks noGrp="1"/>
          </p:cNvSpPr>
          <p:nvPr>
            <p:ph type="title"/>
          </p:nvPr>
        </p:nvSpPr>
        <p:spPr/>
        <p:txBody>
          <a:bodyPr/>
          <a:lstStyle/>
          <a:p>
            <a:r>
              <a:rPr lang="en-IN" u="sng" dirty="0">
                <a:solidFill>
                  <a:srgbClr val="FF0000"/>
                </a:solidFill>
              </a:rPr>
              <a:t>Compound</a:t>
            </a:r>
          </a:p>
        </p:txBody>
      </p:sp>
      <p:sp>
        <p:nvSpPr>
          <p:cNvPr id="3" name="Content Placeholder 2">
            <a:extLst>
              <a:ext uri="{FF2B5EF4-FFF2-40B4-BE49-F238E27FC236}">
                <a16:creationId xmlns:a16="http://schemas.microsoft.com/office/drawing/2014/main" id="{7697BA9D-0D1A-AAF1-0F71-2BCF2B9C7326}"/>
              </a:ext>
            </a:extLst>
          </p:cNvPr>
          <p:cNvSpPr>
            <a:spLocks noGrp="1"/>
          </p:cNvSpPr>
          <p:nvPr>
            <p:ph idx="1"/>
          </p:nvPr>
        </p:nvSpPr>
        <p:spPr>
          <a:xfrm>
            <a:off x="532509" y="1362429"/>
            <a:ext cx="11090274" cy="3979625"/>
          </a:xfrm>
        </p:spPr>
        <p:txBody>
          <a:bodyPr/>
          <a:lstStyle/>
          <a:p>
            <a:pPr marL="0" indent="0">
              <a:buNone/>
            </a:pPr>
            <a:r>
              <a:rPr lang="en-US" sz="1800" dirty="0">
                <a:latin typeface="Times New Roman" panose="02020603050405020304" pitchFamily="18" charset="0"/>
                <a:cs typeface="Times New Roman" panose="02020603050405020304" pitchFamily="18" charset="0"/>
              </a:rPr>
              <a:t>Compound is a decentralized lending protocol that allows users to lend and borrow various </a:t>
            </a:r>
            <a:r>
              <a:rPr lang="en-US" sz="1800" dirty="0" err="1">
                <a:latin typeface="Times New Roman" panose="02020603050405020304" pitchFamily="18" charset="0"/>
                <a:cs typeface="Times New Roman" panose="02020603050405020304" pitchFamily="18" charset="0"/>
              </a:rPr>
              <a:t>cryptocurrencies.It</a:t>
            </a:r>
            <a:r>
              <a:rPr lang="en-US" sz="1800" dirty="0">
                <a:latin typeface="Times New Roman" panose="02020603050405020304" pitchFamily="18" charset="0"/>
                <a:cs typeface="Times New Roman" panose="02020603050405020304" pitchFamily="18" charset="0"/>
              </a:rPr>
              <a:t> operates on Ethereum blockchain and employs an algorithmic interest rate model.</a:t>
            </a:r>
          </a:p>
          <a:p>
            <a:r>
              <a:rPr lang="en-US" sz="1800" dirty="0">
                <a:latin typeface="Times New Roman" panose="02020603050405020304" pitchFamily="18" charset="0"/>
                <a:cs typeface="Times New Roman" panose="02020603050405020304" pitchFamily="18" charset="0"/>
              </a:rPr>
              <a:t>Lending (Supplying Assets):Users can supply assets to the Compound protocol and earn interest on their </a:t>
            </a:r>
            <a:r>
              <a:rPr lang="en-US" sz="1800" dirty="0" err="1">
                <a:latin typeface="Times New Roman" panose="02020603050405020304" pitchFamily="18" charset="0"/>
                <a:cs typeface="Times New Roman" panose="02020603050405020304" pitchFamily="18" charset="0"/>
              </a:rPr>
              <a:t>deposits.The</a:t>
            </a:r>
            <a:r>
              <a:rPr lang="en-US" sz="1800" dirty="0">
                <a:latin typeface="Times New Roman" panose="02020603050405020304" pitchFamily="18" charset="0"/>
                <a:cs typeface="Times New Roman" panose="02020603050405020304" pitchFamily="18" charset="0"/>
              </a:rPr>
              <a:t> interest rates are determined algorithmically based on the supply and demand dynamics of each asset.</a:t>
            </a:r>
          </a:p>
          <a:p>
            <a:r>
              <a:rPr lang="en-US" sz="1800" dirty="0">
                <a:latin typeface="Times New Roman" panose="02020603050405020304" pitchFamily="18" charset="0"/>
                <a:cs typeface="Times New Roman" panose="02020603050405020304" pitchFamily="18" charset="0"/>
              </a:rPr>
              <a:t>Borrowing (Utilizing Assets as Collateral):Users can borrow assets by providing collateral in other </a:t>
            </a:r>
            <a:r>
              <a:rPr lang="en-US" sz="1800" dirty="0" err="1">
                <a:latin typeface="Times New Roman" panose="02020603050405020304" pitchFamily="18" charset="0"/>
                <a:cs typeface="Times New Roman" panose="02020603050405020304" pitchFamily="18" charset="0"/>
              </a:rPr>
              <a:t>cryptocurrencies.The</a:t>
            </a:r>
            <a:r>
              <a:rPr lang="en-US" sz="1800" dirty="0">
                <a:latin typeface="Times New Roman" panose="02020603050405020304" pitchFamily="18" charset="0"/>
                <a:cs typeface="Times New Roman" panose="02020603050405020304" pitchFamily="18" charset="0"/>
              </a:rPr>
              <a:t> borrowed amount is determined by the collateral's value, with interest rates varying based on market demand.</a:t>
            </a:r>
          </a:p>
          <a:p>
            <a:r>
              <a:rPr lang="en-US" sz="1800" dirty="0">
                <a:latin typeface="Times New Roman" panose="02020603050405020304" pitchFamily="18" charset="0"/>
                <a:cs typeface="Times New Roman" panose="02020603050405020304" pitchFamily="18" charset="0"/>
              </a:rPr>
              <a:t>Governance: COP tokens empower the protocol's decentralized governance, enabling users to propose and vote on changes, including interest rate adjustments and</a:t>
            </a:r>
            <a:r>
              <a:rPr lang="en-US" sz="1800" dirty="0"/>
              <a:t> new asset listings.</a:t>
            </a:r>
            <a:endParaRPr lang="en-IN" sz="1800" dirty="0"/>
          </a:p>
        </p:txBody>
      </p:sp>
      <p:sp>
        <p:nvSpPr>
          <p:cNvPr id="4" name="Date Placeholder 3">
            <a:extLst>
              <a:ext uri="{FF2B5EF4-FFF2-40B4-BE49-F238E27FC236}">
                <a16:creationId xmlns:a16="http://schemas.microsoft.com/office/drawing/2014/main" id="{FF8C976D-F8EB-032A-8758-92988AF80E8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23DF19D-B9E6-B790-F68C-059CE29300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1948EA-CC8E-E6BF-D701-803E5C06729B}"/>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169989779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37</TotalTime>
  <Words>2633</Words>
  <Application>Microsoft Office PowerPoint</Application>
  <PresentationFormat>Widescreen</PresentationFormat>
  <Paragraphs>213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Söhne</vt:lpstr>
      <vt:lpstr>Times New Roman</vt:lpstr>
      <vt:lpstr>Walbaum Display</vt:lpstr>
      <vt:lpstr>3DFloatVTI</vt:lpstr>
      <vt:lpstr>Defi : Lending And Borrowing  </vt:lpstr>
      <vt:lpstr>Introduction to the concept of Decentralized Finance and its impact on traditional financial systems.</vt:lpstr>
      <vt:lpstr>PowerPoint Presentation</vt:lpstr>
      <vt:lpstr>Importance of Lending and Borrowing:</vt:lpstr>
      <vt:lpstr>PowerPoint Presentation</vt:lpstr>
      <vt:lpstr>PowerPoint Presentation</vt:lpstr>
      <vt:lpstr>PowerPoint Presentation</vt:lpstr>
      <vt:lpstr>PowerPoint Presentation</vt:lpstr>
      <vt:lpstr>Compound</vt:lpstr>
      <vt:lpstr>Aave</vt:lpstr>
      <vt:lpstr>MakerDao</vt:lpstr>
      <vt:lpstr>Beta Finance: </vt:lpstr>
      <vt:lpstr>Market.xyz: </vt:lpstr>
      <vt:lpstr>Timeswap: </vt:lpstr>
      <vt:lpstr>Nexus Mutual: </vt:lpstr>
      <vt:lpstr>Risks And Challenges</vt:lpstr>
      <vt:lpstr>PowerPoint Presentation</vt:lpstr>
      <vt:lpstr>Benefits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 : Lending And Borrowing  </dc:title>
  <dc:creator>ATHARV VATS</dc:creator>
  <cp:lastModifiedBy>ATHARV VATS</cp:lastModifiedBy>
  <cp:revision>1</cp:revision>
  <dcterms:created xsi:type="dcterms:W3CDTF">2023-10-02T16:42:42Z</dcterms:created>
  <dcterms:modified xsi:type="dcterms:W3CDTF">2023-10-02T17:20:18Z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