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2" d="100"/>
          <a:sy n="142" d="100"/>
        </p:scale>
        <p:origin x="102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7A197BDD-0122-405E-BD04-19705EBB404E}"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904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95ED5-B1DE-44F6-B937-001566B8503A}"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7BDD-0122-405E-BD04-19705EBB404E}" type="slidenum">
              <a:rPr lang="en-US" smtClean="0"/>
              <a:t>‹#›</a:t>
            </a:fld>
            <a:endParaRPr lang="en-US"/>
          </a:p>
        </p:txBody>
      </p:sp>
    </p:spTree>
    <p:extLst>
      <p:ext uri="{BB962C8B-B14F-4D97-AF65-F5344CB8AC3E}">
        <p14:creationId xmlns:p14="http://schemas.microsoft.com/office/powerpoint/2010/main" val="8039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7BDD-0122-405E-BD04-19705EBB404E}"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711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7BDD-0122-405E-BD04-19705EBB404E}"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593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7BDD-0122-405E-BD04-19705EBB404E}" type="slidenum">
              <a:rPr lang="en-US" smtClean="0"/>
              <a:t>‹#›</a:t>
            </a:fld>
            <a:endParaRPr lang="en-US"/>
          </a:p>
        </p:txBody>
      </p:sp>
    </p:spTree>
    <p:extLst>
      <p:ext uri="{BB962C8B-B14F-4D97-AF65-F5344CB8AC3E}">
        <p14:creationId xmlns:p14="http://schemas.microsoft.com/office/powerpoint/2010/main" val="12193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7BDD-0122-405E-BD04-19705EBB404E}"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248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7BDD-0122-405E-BD04-19705EBB404E}"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860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7BDD-0122-405E-BD04-19705EBB404E}"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576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7BDD-0122-405E-BD04-19705EBB404E}"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516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7BDD-0122-405E-BD04-19705EBB404E}" type="slidenum">
              <a:rPr lang="en-US" smtClean="0"/>
              <a:t>‹#›</a:t>
            </a:fld>
            <a:endParaRPr lang="en-US"/>
          </a:p>
        </p:txBody>
      </p:sp>
    </p:spTree>
    <p:extLst>
      <p:ext uri="{BB962C8B-B14F-4D97-AF65-F5344CB8AC3E}">
        <p14:creationId xmlns:p14="http://schemas.microsoft.com/office/powerpoint/2010/main" val="251216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95ED5-B1DE-44F6-B937-001566B8503A}"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7BDD-0122-405E-BD04-19705EBB404E}"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61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395ED5-B1DE-44F6-B937-001566B8503A}"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7BDD-0122-405E-BD04-19705EBB404E}" type="slidenum">
              <a:rPr lang="en-US" smtClean="0"/>
              <a:t>‹#›</a:t>
            </a:fld>
            <a:endParaRPr lang="en-US"/>
          </a:p>
        </p:txBody>
      </p:sp>
    </p:spTree>
    <p:extLst>
      <p:ext uri="{BB962C8B-B14F-4D97-AF65-F5344CB8AC3E}">
        <p14:creationId xmlns:p14="http://schemas.microsoft.com/office/powerpoint/2010/main" val="346581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395ED5-B1DE-44F6-B937-001566B8503A}" type="datetimeFigureOut">
              <a:rPr lang="en-US" smtClean="0"/>
              <a:t>7/21/2019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97BDD-0122-405E-BD04-19705EBB404E}"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21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395ED5-B1DE-44F6-B937-001566B8503A}" type="datetimeFigureOut">
              <a:rPr lang="en-US" smtClean="0"/>
              <a:t>7/21/2019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97BDD-0122-405E-BD04-19705EBB404E}"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688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5ED5-B1DE-44F6-B937-001566B8503A}" type="datetimeFigureOut">
              <a:rPr lang="en-US" smtClean="0"/>
              <a:t>7/21/2019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97BDD-0122-405E-BD04-19705EBB404E}" type="slidenum">
              <a:rPr lang="en-US" smtClean="0"/>
              <a:t>‹#›</a:t>
            </a:fld>
            <a:endParaRPr lang="en-US"/>
          </a:p>
        </p:txBody>
      </p:sp>
    </p:spTree>
    <p:extLst>
      <p:ext uri="{BB962C8B-B14F-4D97-AF65-F5344CB8AC3E}">
        <p14:creationId xmlns:p14="http://schemas.microsoft.com/office/powerpoint/2010/main" val="245277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95ED5-B1DE-44F6-B937-001566B8503A}"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7BDD-0122-405E-BD04-19705EBB404E}"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95ED5-B1DE-44F6-B937-001566B8503A}"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7BDD-0122-405E-BD04-19705EBB404E}" type="slidenum">
              <a:rPr lang="en-US" smtClean="0"/>
              <a:t>‹#›</a:t>
            </a:fld>
            <a:endParaRPr lang="en-US"/>
          </a:p>
        </p:txBody>
      </p:sp>
    </p:spTree>
    <p:extLst>
      <p:ext uri="{BB962C8B-B14F-4D97-AF65-F5344CB8AC3E}">
        <p14:creationId xmlns:p14="http://schemas.microsoft.com/office/powerpoint/2010/main" val="252284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395ED5-B1DE-44F6-B937-001566B8503A}" type="datetimeFigureOut">
              <a:rPr lang="en-US" smtClean="0"/>
              <a:t>7/21/2019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197BDD-0122-405E-BD04-19705EBB404E}" type="slidenum">
              <a:rPr lang="en-US" smtClean="0"/>
              <a:t>‹#›</a:t>
            </a:fld>
            <a:endParaRPr lang="en-US"/>
          </a:p>
        </p:txBody>
      </p:sp>
    </p:spTree>
    <p:extLst>
      <p:ext uri="{BB962C8B-B14F-4D97-AF65-F5344CB8AC3E}">
        <p14:creationId xmlns:p14="http://schemas.microsoft.com/office/powerpoint/2010/main" val="24047850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4639-7A80-4E2E-99A7-23D61FBB10EF}"/>
              </a:ext>
            </a:extLst>
          </p:cNvPr>
          <p:cNvSpPr>
            <a:spLocks noGrp="1"/>
          </p:cNvSpPr>
          <p:nvPr>
            <p:ph type="ctrTitle"/>
          </p:nvPr>
        </p:nvSpPr>
        <p:spPr>
          <a:xfrm>
            <a:off x="1641075" y="1854854"/>
            <a:ext cx="5964795" cy="2398865"/>
          </a:xfrm>
        </p:spPr>
        <p:txBody>
          <a:bodyPr/>
          <a:lstStyle/>
          <a:p>
            <a:r>
              <a:rPr lang="en-US" dirty="0"/>
              <a:t>Food Delivery Service for Professionals </a:t>
            </a:r>
            <a:br>
              <a:rPr lang="en-US" dirty="0"/>
            </a:br>
            <a:r>
              <a:rPr lang="en-US" dirty="0"/>
              <a:t>Story Board</a:t>
            </a:r>
          </a:p>
        </p:txBody>
      </p:sp>
      <p:sp>
        <p:nvSpPr>
          <p:cNvPr id="3" name="Subtitle 2">
            <a:extLst>
              <a:ext uri="{FF2B5EF4-FFF2-40B4-BE49-F238E27FC236}">
                <a16:creationId xmlns:a16="http://schemas.microsoft.com/office/drawing/2014/main" id="{E0095897-C67F-44DE-BD6E-6180F3388FB1}"/>
              </a:ext>
            </a:extLst>
          </p:cNvPr>
          <p:cNvSpPr>
            <a:spLocks noGrp="1"/>
          </p:cNvSpPr>
          <p:nvPr>
            <p:ph type="subTitle" idx="1"/>
          </p:nvPr>
        </p:nvSpPr>
        <p:spPr>
          <a:xfrm>
            <a:off x="1168399" y="4395831"/>
            <a:ext cx="6815669" cy="582568"/>
          </a:xfrm>
        </p:spPr>
        <p:txBody>
          <a:bodyPr/>
          <a:lstStyle/>
          <a:p>
            <a:r>
              <a:rPr lang="en-US" dirty="0"/>
              <a:t>By: Peter Tran</a:t>
            </a:r>
          </a:p>
        </p:txBody>
      </p:sp>
    </p:spTree>
    <p:extLst>
      <p:ext uri="{BB962C8B-B14F-4D97-AF65-F5344CB8AC3E}">
        <p14:creationId xmlns:p14="http://schemas.microsoft.com/office/powerpoint/2010/main" val="189134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1025475" y="1092953"/>
            <a:ext cx="6798734" cy="1303867"/>
          </a:xfrm>
        </p:spPr>
        <p:txBody>
          <a:bodyPr>
            <a:noAutofit/>
          </a:bodyPr>
          <a:lstStyle/>
          <a:p>
            <a:r>
              <a:rPr lang="en-US" sz="2400" dirty="0"/>
              <a:t>Once the customer pays for their food, they will be given a receipt with their order number and be given delivery time estimates.</a:t>
            </a:r>
          </a:p>
        </p:txBody>
      </p:sp>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1562FF2-77F8-4363-A674-450FA72D02E4}"/>
              </a:ext>
            </a:extLst>
          </p:cNvPr>
          <p:cNvPicPr>
            <a:picLocks noGrp="1" noChangeAspect="1"/>
          </p:cNvPicPr>
          <p:nvPr>
            <p:ph idx="1"/>
          </p:nvPr>
        </p:nvPicPr>
        <p:blipFill>
          <a:blip r:embed="rId2"/>
          <a:stretch>
            <a:fillRect/>
          </a:stretch>
        </p:blipFill>
        <p:spPr>
          <a:xfrm>
            <a:off x="1790751" y="2490788"/>
            <a:ext cx="5570436" cy="3444875"/>
          </a:xfrm>
          <a:prstGeom prst="rect">
            <a:avLst/>
          </a:prstGeom>
        </p:spPr>
      </p:pic>
      <p:sp>
        <p:nvSpPr>
          <p:cNvPr id="12" name="Arrow: Left 11">
            <a:extLst>
              <a:ext uri="{FF2B5EF4-FFF2-40B4-BE49-F238E27FC236}">
                <a16:creationId xmlns:a16="http://schemas.microsoft.com/office/drawing/2014/main" id="{D25F7089-AADC-4A3A-82CC-F300B60345F0}"/>
              </a:ext>
            </a:extLst>
          </p:cNvPr>
          <p:cNvSpPr/>
          <p:nvPr/>
        </p:nvSpPr>
        <p:spPr>
          <a:xfrm rot="19752075">
            <a:off x="6137503" y="3338900"/>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21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818546" y="880964"/>
            <a:ext cx="7603797" cy="1303867"/>
          </a:xfrm>
        </p:spPr>
        <p:txBody>
          <a:bodyPr>
            <a:noAutofit/>
          </a:bodyPr>
          <a:lstStyle/>
          <a:p>
            <a:r>
              <a:rPr lang="en-US" sz="2000" dirty="0"/>
              <a:t>Restaurant has their own interface to show when orders come in, and what they need to prepare for the order. They have options to mark the item in progress or complete so that the customer can get real time updates on the status of their order.  Clicking the Mark as Complete button will signal the delivery person to go pick up the food and receive payment for the food. </a:t>
            </a:r>
          </a:p>
        </p:txBody>
      </p:sp>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97A5968-23AB-4378-9B8C-DB41FFF0E2CC}"/>
              </a:ext>
            </a:extLst>
          </p:cNvPr>
          <p:cNvPicPr>
            <a:picLocks noGrp="1" noChangeAspect="1"/>
          </p:cNvPicPr>
          <p:nvPr>
            <p:ph idx="1"/>
          </p:nvPr>
        </p:nvPicPr>
        <p:blipFill>
          <a:blip r:embed="rId2"/>
          <a:stretch>
            <a:fillRect/>
          </a:stretch>
        </p:blipFill>
        <p:spPr>
          <a:xfrm>
            <a:off x="1797205" y="2490788"/>
            <a:ext cx="5557528" cy="3444875"/>
          </a:xfrm>
          <a:prstGeom prst="rect">
            <a:avLst/>
          </a:prstGeom>
        </p:spPr>
      </p:pic>
      <p:sp>
        <p:nvSpPr>
          <p:cNvPr id="12" name="Arrow: Left 11">
            <a:extLst>
              <a:ext uri="{FF2B5EF4-FFF2-40B4-BE49-F238E27FC236}">
                <a16:creationId xmlns:a16="http://schemas.microsoft.com/office/drawing/2014/main" id="{D25F7089-AADC-4A3A-82CC-F300B60345F0}"/>
              </a:ext>
            </a:extLst>
          </p:cNvPr>
          <p:cNvSpPr/>
          <p:nvPr/>
        </p:nvSpPr>
        <p:spPr>
          <a:xfrm rot="19752075">
            <a:off x="5827287" y="4838331"/>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373F73ED-4878-4CA2-BB9A-C5BFA37F62F3}"/>
              </a:ext>
            </a:extLst>
          </p:cNvPr>
          <p:cNvSpPr/>
          <p:nvPr/>
        </p:nvSpPr>
        <p:spPr>
          <a:xfrm rot="19752075">
            <a:off x="6623580" y="4899897"/>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73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983085" y="880964"/>
            <a:ext cx="7391849" cy="1303867"/>
          </a:xfrm>
        </p:spPr>
        <p:txBody>
          <a:bodyPr>
            <a:noAutofit/>
          </a:bodyPr>
          <a:lstStyle/>
          <a:p>
            <a:r>
              <a:rPr lang="en-US" sz="2000" dirty="0"/>
              <a:t>The Delivery staff will have their own interface to show what orders they need to pick up, and where they need to deliver the order. They have options to mark as picked up so that the customer can get real time updates on the status of their order.  Clicking the Mark as Delivered button will give them payment for their delivery.</a:t>
            </a:r>
          </a:p>
        </p:txBody>
      </p:sp>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D25F7089-AADC-4A3A-82CC-F300B60345F0}"/>
              </a:ext>
            </a:extLst>
          </p:cNvPr>
          <p:cNvSpPr/>
          <p:nvPr/>
        </p:nvSpPr>
        <p:spPr>
          <a:xfrm rot="19752075">
            <a:off x="5827287" y="4838331"/>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373F73ED-4878-4CA2-BB9A-C5BFA37F62F3}"/>
              </a:ext>
            </a:extLst>
          </p:cNvPr>
          <p:cNvSpPr/>
          <p:nvPr/>
        </p:nvSpPr>
        <p:spPr>
          <a:xfrm rot="19752075">
            <a:off x="6623580" y="4899897"/>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C4AEDC6F-72F8-4D0C-9716-5C3B6B7A9732}"/>
              </a:ext>
            </a:extLst>
          </p:cNvPr>
          <p:cNvPicPr>
            <a:picLocks noGrp="1" noChangeAspect="1"/>
          </p:cNvPicPr>
          <p:nvPr>
            <p:ph idx="1"/>
          </p:nvPr>
        </p:nvPicPr>
        <p:blipFill>
          <a:blip r:embed="rId2"/>
          <a:stretch>
            <a:fillRect/>
          </a:stretch>
        </p:blipFill>
        <p:spPr>
          <a:xfrm>
            <a:off x="1792510" y="2490788"/>
            <a:ext cx="5566918" cy="3444875"/>
          </a:xfrm>
          <a:prstGeom prst="rect">
            <a:avLst/>
          </a:prstGeom>
        </p:spPr>
      </p:pic>
      <p:sp>
        <p:nvSpPr>
          <p:cNvPr id="11" name="Arrow: Left 10">
            <a:extLst>
              <a:ext uri="{FF2B5EF4-FFF2-40B4-BE49-F238E27FC236}">
                <a16:creationId xmlns:a16="http://schemas.microsoft.com/office/drawing/2014/main" id="{9DF11320-419A-448A-8D3A-E010001FB529}"/>
              </a:ext>
            </a:extLst>
          </p:cNvPr>
          <p:cNvSpPr/>
          <p:nvPr/>
        </p:nvSpPr>
        <p:spPr>
          <a:xfrm rot="19752075">
            <a:off x="3889405" y="4760618"/>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254BB410-F62A-413B-AD3F-E04E49F04565}"/>
              </a:ext>
            </a:extLst>
          </p:cNvPr>
          <p:cNvSpPr/>
          <p:nvPr/>
        </p:nvSpPr>
        <p:spPr>
          <a:xfrm rot="19752075">
            <a:off x="2994539" y="4760618"/>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56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1031531" y="861783"/>
            <a:ext cx="6798734" cy="1303867"/>
          </a:xfrm>
        </p:spPr>
        <p:txBody>
          <a:bodyPr>
            <a:noAutofit/>
          </a:bodyPr>
          <a:lstStyle/>
          <a:p>
            <a:r>
              <a:rPr lang="en-US" sz="2400" dirty="0"/>
              <a:t>If a restaurant owner wants to add their restaurant for the delivery services, they can contact a web admin to get everything added using the web form below.   </a:t>
            </a:r>
          </a:p>
        </p:txBody>
      </p:sp>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2B91036-D733-4712-9BC2-D634A8D3892B}"/>
              </a:ext>
            </a:extLst>
          </p:cNvPr>
          <p:cNvPicPr>
            <a:picLocks noGrp="1" noChangeAspect="1"/>
          </p:cNvPicPr>
          <p:nvPr>
            <p:ph idx="1"/>
          </p:nvPr>
        </p:nvPicPr>
        <p:blipFill>
          <a:blip r:embed="rId2"/>
          <a:stretch>
            <a:fillRect/>
          </a:stretch>
        </p:blipFill>
        <p:spPr>
          <a:xfrm>
            <a:off x="1792401" y="2490788"/>
            <a:ext cx="5567136" cy="3444875"/>
          </a:xfrm>
          <a:prstGeom prst="rect">
            <a:avLst/>
          </a:prstGeom>
        </p:spPr>
      </p:pic>
      <p:sp>
        <p:nvSpPr>
          <p:cNvPr id="12" name="Arrow: Left 11">
            <a:extLst>
              <a:ext uri="{FF2B5EF4-FFF2-40B4-BE49-F238E27FC236}">
                <a16:creationId xmlns:a16="http://schemas.microsoft.com/office/drawing/2014/main" id="{D25F7089-AADC-4A3A-82CC-F300B60345F0}"/>
              </a:ext>
            </a:extLst>
          </p:cNvPr>
          <p:cNvSpPr/>
          <p:nvPr/>
        </p:nvSpPr>
        <p:spPr>
          <a:xfrm rot="19752075">
            <a:off x="5487409" y="2765522"/>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38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8F42-9271-49F2-BEFF-97A48221379D}"/>
              </a:ext>
            </a:extLst>
          </p:cNvPr>
          <p:cNvSpPr>
            <a:spLocks noGrp="1"/>
          </p:cNvSpPr>
          <p:nvPr>
            <p:ph type="title"/>
          </p:nvPr>
        </p:nvSpPr>
        <p:spPr/>
        <p:txBody>
          <a:bodyPr/>
          <a:lstStyle/>
          <a:p>
            <a:r>
              <a:rPr lang="en-US" dirty="0"/>
              <a:t>Website Layout</a:t>
            </a:r>
          </a:p>
        </p:txBody>
      </p:sp>
      <p:pic>
        <p:nvPicPr>
          <p:cNvPr id="4" name="Content Placeholder 3">
            <a:extLst>
              <a:ext uri="{FF2B5EF4-FFF2-40B4-BE49-F238E27FC236}">
                <a16:creationId xmlns:a16="http://schemas.microsoft.com/office/drawing/2014/main" id="{5B10DA58-8AA0-43B4-9A16-11D1B992686B}"/>
              </a:ext>
            </a:extLst>
          </p:cNvPr>
          <p:cNvPicPr>
            <a:picLocks noGrp="1" noChangeAspect="1"/>
          </p:cNvPicPr>
          <p:nvPr>
            <p:ph idx="1"/>
          </p:nvPr>
        </p:nvPicPr>
        <p:blipFill>
          <a:blip r:embed="rId2"/>
          <a:stretch>
            <a:fillRect/>
          </a:stretch>
        </p:blipFill>
        <p:spPr>
          <a:xfrm>
            <a:off x="1425159" y="2436287"/>
            <a:ext cx="6293681" cy="3663416"/>
          </a:xfrm>
          <a:prstGeom prst="rect">
            <a:avLst/>
          </a:prstGeom>
        </p:spPr>
      </p:pic>
    </p:spTree>
    <p:extLst>
      <p:ext uri="{BB962C8B-B14F-4D97-AF65-F5344CB8AC3E}">
        <p14:creationId xmlns:p14="http://schemas.microsoft.com/office/powerpoint/2010/main" val="180755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1025475" y="1327120"/>
            <a:ext cx="6798734" cy="1303867"/>
          </a:xfrm>
        </p:spPr>
        <p:txBody>
          <a:bodyPr>
            <a:noAutofit/>
          </a:bodyPr>
          <a:lstStyle/>
          <a:p>
            <a:r>
              <a:rPr lang="en-US" sz="2400" dirty="0"/>
              <a:t>Customer sees the homepage with sample images, testimonies, cards with information and top navigation for next step. They can click Order button for next page</a:t>
            </a:r>
          </a:p>
        </p:txBody>
      </p:sp>
      <p:pic>
        <p:nvPicPr>
          <p:cNvPr id="4" name="Content Placeholder 3">
            <a:extLst>
              <a:ext uri="{FF2B5EF4-FFF2-40B4-BE49-F238E27FC236}">
                <a16:creationId xmlns:a16="http://schemas.microsoft.com/office/drawing/2014/main" id="{CB63C025-554E-4643-AD59-0A288D64E021}"/>
              </a:ext>
            </a:extLst>
          </p:cNvPr>
          <p:cNvPicPr>
            <a:picLocks noGrp="1" noChangeAspect="1"/>
          </p:cNvPicPr>
          <p:nvPr>
            <p:ph idx="1"/>
          </p:nvPr>
        </p:nvPicPr>
        <p:blipFill>
          <a:blip r:embed="rId2"/>
          <a:stretch>
            <a:fillRect/>
          </a:stretch>
        </p:blipFill>
        <p:spPr>
          <a:xfrm>
            <a:off x="872579" y="3702465"/>
            <a:ext cx="3650977" cy="2240197"/>
          </a:xfrm>
          <a:prstGeom prst="rect">
            <a:avLst/>
          </a:prstGeom>
        </p:spPr>
      </p:pic>
      <p:pic>
        <p:nvPicPr>
          <p:cNvPr id="5" name="Picture 4">
            <a:extLst>
              <a:ext uri="{FF2B5EF4-FFF2-40B4-BE49-F238E27FC236}">
                <a16:creationId xmlns:a16="http://schemas.microsoft.com/office/drawing/2014/main" id="{98952331-C38E-44C0-ABFA-60BD5E882769}"/>
              </a:ext>
            </a:extLst>
          </p:cNvPr>
          <p:cNvPicPr>
            <a:picLocks noChangeAspect="1"/>
          </p:cNvPicPr>
          <p:nvPr/>
        </p:nvPicPr>
        <p:blipFill>
          <a:blip r:embed="rId3"/>
          <a:stretch>
            <a:fillRect/>
          </a:stretch>
        </p:blipFill>
        <p:spPr>
          <a:xfrm>
            <a:off x="4813816" y="3744853"/>
            <a:ext cx="3607737" cy="2240197"/>
          </a:xfrm>
          <a:prstGeom prst="rect">
            <a:avLst/>
          </a:prstGeom>
        </p:spPr>
      </p:pic>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193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1025475" y="1327120"/>
            <a:ext cx="6798734" cy="1303867"/>
          </a:xfrm>
        </p:spPr>
        <p:txBody>
          <a:bodyPr>
            <a:noAutofit/>
          </a:bodyPr>
          <a:lstStyle/>
          <a:p>
            <a:r>
              <a:rPr lang="en-US" sz="2400" dirty="0"/>
              <a:t>Customer will get a login screen to log into their profile</a:t>
            </a:r>
          </a:p>
        </p:txBody>
      </p:sp>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1742E8C2-169B-4120-9293-F2BA4A8A2AFA}"/>
              </a:ext>
            </a:extLst>
          </p:cNvPr>
          <p:cNvPicPr>
            <a:picLocks noGrp="1" noChangeAspect="1"/>
          </p:cNvPicPr>
          <p:nvPr>
            <p:ph idx="1"/>
          </p:nvPr>
        </p:nvPicPr>
        <p:blipFill>
          <a:blip r:embed="rId2"/>
          <a:stretch>
            <a:fillRect/>
          </a:stretch>
        </p:blipFill>
        <p:spPr>
          <a:xfrm>
            <a:off x="1797893" y="2490788"/>
            <a:ext cx="5556152" cy="3444875"/>
          </a:xfrm>
          <a:prstGeom prst="rect">
            <a:avLst/>
          </a:prstGeom>
        </p:spPr>
      </p:pic>
      <p:sp>
        <p:nvSpPr>
          <p:cNvPr id="12" name="Arrow: Left 11">
            <a:extLst>
              <a:ext uri="{FF2B5EF4-FFF2-40B4-BE49-F238E27FC236}">
                <a16:creationId xmlns:a16="http://schemas.microsoft.com/office/drawing/2014/main" id="{D25F7089-AADC-4A3A-82CC-F300B60345F0}"/>
              </a:ext>
            </a:extLst>
          </p:cNvPr>
          <p:cNvSpPr/>
          <p:nvPr/>
        </p:nvSpPr>
        <p:spPr>
          <a:xfrm rot="19752075">
            <a:off x="5414742" y="4414438"/>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16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1128421" y="866892"/>
            <a:ext cx="6798734" cy="1303867"/>
          </a:xfrm>
        </p:spPr>
        <p:txBody>
          <a:bodyPr>
            <a:noAutofit/>
          </a:bodyPr>
          <a:lstStyle/>
          <a:p>
            <a:r>
              <a:rPr lang="en-US" sz="2400" dirty="0"/>
              <a:t>Customer will see their user profile page with their past orders and have information that they can update. They can click on a past order to see more details or click the order button</a:t>
            </a:r>
          </a:p>
        </p:txBody>
      </p:sp>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23B0730-848F-4669-8E12-FCFF9BFF9A18}"/>
              </a:ext>
            </a:extLst>
          </p:cNvPr>
          <p:cNvPicPr>
            <a:picLocks noGrp="1" noChangeAspect="1"/>
          </p:cNvPicPr>
          <p:nvPr>
            <p:ph idx="1"/>
          </p:nvPr>
        </p:nvPicPr>
        <p:blipFill>
          <a:blip r:embed="rId2"/>
          <a:stretch>
            <a:fillRect/>
          </a:stretch>
        </p:blipFill>
        <p:spPr>
          <a:xfrm>
            <a:off x="1774895" y="2490788"/>
            <a:ext cx="5602147" cy="3444875"/>
          </a:xfrm>
          <a:prstGeom prst="rect">
            <a:avLst/>
          </a:prstGeom>
        </p:spPr>
      </p:pic>
      <p:sp>
        <p:nvSpPr>
          <p:cNvPr id="10" name="Arrow: Left 9">
            <a:extLst>
              <a:ext uri="{FF2B5EF4-FFF2-40B4-BE49-F238E27FC236}">
                <a16:creationId xmlns:a16="http://schemas.microsoft.com/office/drawing/2014/main" id="{F3103520-2CEB-4EAD-A6CB-512ADF67C9A3}"/>
              </a:ext>
            </a:extLst>
          </p:cNvPr>
          <p:cNvSpPr/>
          <p:nvPr/>
        </p:nvSpPr>
        <p:spPr>
          <a:xfrm rot="19752075">
            <a:off x="4317665" y="389466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D25F7089-AADC-4A3A-82CC-F300B60345F0}"/>
              </a:ext>
            </a:extLst>
          </p:cNvPr>
          <p:cNvSpPr/>
          <p:nvPr/>
        </p:nvSpPr>
        <p:spPr>
          <a:xfrm rot="19752075">
            <a:off x="7180800" y="2755193"/>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4E1F4F08-59BC-45D2-83F6-EEF14BCBFCCA}"/>
              </a:ext>
            </a:extLst>
          </p:cNvPr>
          <p:cNvSpPr/>
          <p:nvPr/>
        </p:nvSpPr>
        <p:spPr>
          <a:xfrm rot="19752075">
            <a:off x="6846305" y="4890145"/>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95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1025475" y="1062676"/>
            <a:ext cx="6798734" cy="1303867"/>
          </a:xfrm>
        </p:spPr>
        <p:txBody>
          <a:bodyPr>
            <a:noAutofit/>
          </a:bodyPr>
          <a:lstStyle/>
          <a:p>
            <a:r>
              <a:rPr lang="en-US" sz="2400" dirty="0"/>
              <a:t>Customer can see the itemized list detail of a specific order number. They can use the top navigation or go back to their profile </a:t>
            </a:r>
          </a:p>
        </p:txBody>
      </p:sp>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6FF5238-C4DD-4ACA-9D7A-AA7EBE235BAD}"/>
              </a:ext>
            </a:extLst>
          </p:cNvPr>
          <p:cNvPicPr>
            <a:picLocks noGrp="1" noChangeAspect="1"/>
          </p:cNvPicPr>
          <p:nvPr>
            <p:ph idx="1"/>
          </p:nvPr>
        </p:nvPicPr>
        <p:blipFill>
          <a:blip r:embed="rId2"/>
          <a:stretch>
            <a:fillRect/>
          </a:stretch>
        </p:blipFill>
        <p:spPr>
          <a:xfrm>
            <a:off x="1773772" y="2490788"/>
            <a:ext cx="5604394" cy="3444875"/>
          </a:xfrm>
          <a:prstGeom prst="rect">
            <a:avLst/>
          </a:prstGeom>
        </p:spPr>
      </p:pic>
      <p:sp>
        <p:nvSpPr>
          <p:cNvPr id="12" name="Arrow: Left 11">
            <a:extLst>
              <a:ext uri="{FF2B5EF4-FFF2-40B4-BE49-F238E27FC236}">
                <a16:creationId xmlns:a16="http://schemas.microsoft.com/office/drawing/2014/main" id="{D25F7089-AADC-4A3A-82CC-F300B60345F0}"/>
              </a:ext>
            </a:extLst>
          </p:cNvPr>
          <p:cNvSpPr/>
          <p:nvPr/>
        </p:nvSpPr>
        <p:spPr>
          <a:xfrm rot="19752075">
            <a:off x="5734952" y="3801809"/>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14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1025475" y="1327120"/>
            <a:ext cx="6798734" cy="1303867"/>
          </a:xfrm>
        </p:spPr>
        <p:txBody>
          <a:bodyPr>
            <a:noAutofit/>
          </a:bodyPr>
          <a:lstStyle/>
          <a:p>
            <a:r>
              <a:rPr lang="en-US" sz="2400" dirty="0"/>
              <a:t>Customer can update their address using this web form. Submitting will bring them back to their user profile</a:t>
            </a:r>
          </a:p>
        </p:txBody>
      </p:sp>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B68DC99-D208-445E-9F99-4A62E875F9AF}"/>
              </a:ext>
            </a:extLst>
          </p:cNvPr>
          <p:cNvPicPr>
            <a:picLocks noGrp="1" noChangeAspect="1"/>
          </p:cNvPicPr>
          <p:nvPr>
            <p:ph idx="1"/>
          </p:nvPr>
        </p:nvPicPr>
        <p:blipFill>
          <a:blip r:embed="rId2"/>
          <a:stretch>
            <a:fillRect/>
          </a:stretch>
        </p:blipFill>
        <p:spPr>
          <a:xfrm>
            <a:off x="1805157" y="2490788"/>
            <a:ext cx="5541623" cy="3444875"/>
          </a:xfrm>
          <a:prstGeom prst="rect">
            <a:avLst/>
          </a:prstGeom>
        </p:spPr>
      </p:pic>
      <p:sp>
        <p:nvSpPr>
          <p:cNvPr id="12" name="Arrow: Left 11">
            <a:extLst>
              <a:ext uri="{FF2B5EF4-FFF2-40B4-BE49-F238E27FC236}">
                <a16:creationId xmlns:a16="http://schemas.microsoft.com/office/drawing/2014/main" id="{D25F7089-AADC-4A3A-82CC-F300B60345F0}"/>
              </a:ext>
            </a:extLst>
          </p:cNvPr>
          <p:cNvSpPr/>
          <p:nvPr/>
        </p:nvSpPr>
        <p:spPr>
          <a:xfrm rot="19752075">
            <a:off x="5469090" y="4965499"/>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60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885158" y="860283"/>
            <a:ext cx="7373683" cy="1303867"/>
          </a:xfrm>
        </p:spPr>
        <p:txBody>
          <a:bodyPr>
            <a:noAutofit/>
          </a:bodyPr>
          <a:lstStyle/>
          <a:p>
            <a:r>
              <a:rPr lang="en-US" sz="2400" dirty="0"/>
              <a:t>This is the Ordering page to view the restaurant menu or select different restaurants in their area. As they click on menu items, it will be added to their cart on the right. Their order will be totaled up and they are able to checkout. </a:t>
            </a:r>
          </a:p>
        </p:txBody>
      </p:sp>
      <p:sp>
        <p:nvSpPr>
          <p:cNvPr id="6" name="Arrow: Left 5">
            <a:extLst>
              <a:ext uri="{FF2B5EF4-FFF2-40B4-BE49-F238E27FC236}">
                <a16:creationId xmlns:a16="http://schemas.microsoft.com/office/drawing/2014/main" id="{8DFA57AB-C3AB-444C-9A8E-9F8E8A2326A5}"/>
              </a:ext>
            </a:extLst>
          </p:cNvPr>
          <p:cNvSpPr/>
          <p:nvPr/>
        </p:nvSpPr>
        <p:spPr>
          <a:xfrm rot="19752075">
            <a:off x="4317664" y="3741254"/>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04C7C16-9BBD-4965-81F3-85F074CCA329}"/>
              </a:ext>
            </a:extLst>
          </p:cNvPr>
          <p:cNvPicPr>
            <a:picLocks noGrp="1" noChangeAspect="1"/>
          </p:cNvPicPr>
          <p:nvPr>
            <p:ph idx="1"/>
          </p:nvPr>
        </p:nvPicPr>
        <p:blipFill>
          <a:blip r:embed="rId2"/>
          <a:stretch>
            <a:fillRect/>
          </a:stretch>
        </p:blipFill>
        <p:spPr>
          <a:xfrm>
            <a:off x="1788501" y="2490788"/>
            <a:ext cx="5574935" cy="3444875"/>
          </a:xfrm>
          <a:prstGeom prst="rect">
            <a:avLst/>
          </a:prstGeom>
        </p:spPr>
      </p:pic>
      <p:sp>
        <p:nvSpPr>
          <p:cNvPr id="12" name="Arrow: Left 11">
            <a:extLst>
              <a:ext uri="{FF2B5EF4-FFF2-40B4-BE49-F238E27FC236}">
                <a16:creationId xmlns:a16="http://schemas.microsoft.com/office/drawing/2014/main" id="{D25F7089-AADC-4A3A-82CC-F300B60345F0}"/>
              </a:ext>
            </a:extLst>
          </p:cNvPr>
          <p:cNvSpPr/>
          <p:nvPr/>
        </p:nvSpPr>
        <p:spPr>
          <a:xfrm rot="19752075">
            <a:off x="6718221" y="4892835"/>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F49581BA-5AF9-476A-87D7-BB60A889525D}"/>
              </a:ext>
            </a:extLst>
          </p:cNvPr>
          <p:cNvSpPr/>
          <p:nvPr/>
        </p:nvSpPr>
        <p:spPr>
          <a:xfrm rot="19752075">
            <a:off x="4122060" y="3169263"/>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21895967-80D8-4DE0-B19E-2E2B3151C7AB}"/>
              </a:ext>
            </a:extLst>
          </p:cNvPr>
          <p:cNvSpPr/>
          <p:nvPr/>
        </p:nvSpPr>
        <p:spPr>
          <a:xfrm rot="19752075">
            <a:off x="3341893" y="4067889"/>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07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543-01F3-46D9-8F40-B1DA0881B0D4}"/>
              </a:ext>
            </a:extLst>
          </p:cNvPr>
          <p:cNvSpPr>
            <a:spLocks noGrp="1"/>
          </p:cNvSpPr>
          <p:nvPr>
            <p:ph type="title"/>
          </p:nvPr>
        </p:nvSpPr>
        <p:spPr>
          <a:xfrm>
            <a:off x="758183" y="922337"/>
            <a:ext cx="7627633" cy="1303867"/>
          </a:xfrm>
        </p:spPr>
        <p:txBody>
          <a:bodyPr>
            <a:noAutofit/>
          </a:bodyPr>
          <a:lstStyle/>
          <a:p>
            <a:r>
              <a:rPr lang="en-US" sz="2000" dirty="0"/>
              <a:t>Customers will confirm their order and pay for their food. It will itemize out their choices and total it all up. It will also show any taxes and delivery fees here. They can either confirm the order or go back to the ordering page to edit their cart. If they have not signed in, a modal will pop up to ask user to register or login.</a:t>
            </a:r>
          </a:p>
        </p:txBody>
      </p:sp>
      <p:pic>
        <p:nvPicPr>
          <p:cNvPr id="5" name="Content Placeholder 4">
            <a:extLst>
              <a:ext uri="{FF2B5EF4-FFF2-40B4-BE49-F238E27FC236}">
                <a16:creationId xmlns:a16="http://schemas.microsoft.com/office/drawing/2014/main" id="{44837FE1-A0C4-423E-B02E-FDC0CC99E8A8}"/>
              </a:ext>
            </a:extLst>
          </p:cNvPr>
          <p:cNvPicPr>
            <a:picLocks noGrp="1" noChangeAspect="1"/>
          </p:cNvPicPr>
          <p:nvPr>
            <p:ph idx="1"/>
          </p:nvPr>
        </p:nvPicPr>
        <p:blipFill>
          <a:blip r:embed="rId2"/>
          <a:stretch>
            <a:fillRect/>
          </a:stretch>
        </p:blipFill>
        <p:spPr>
          <a:xfrm>
            <a:off x="514610" y="3454120"/>
            <a:ext cx="4027213" cy="2498733"/>
          </a:xfrm>
          <a:prstGeom prst="rect">
            <a:avLst/>
          </a:prstGeom>
        </p:spPr>
      </p:pic>
      <p:sp>
        <p:nvSpPr>
          <p:cNvPr id="12" name="Arrow: Left 11">
            <a:extLst>
              <a:ext uri="{FF2B5EF4-FFF2-40B4-BE49-F238E27FC236}">
                <a16:creationId xmlns:a16="http://schemas.microsoft.com/office/drawing/2014/main" id="{D25F7089-AADC-4A3A-82CC-F300B60345F0}"/>
              </a:ext>
            </a:extLst>
          </p:cNvPr>
          <p:cNvSpPr/>
          <p:nvPr/>
        </p:nvSpPr>
        <p:spPr>
          <a:xfrm rot="19752075">
            <a:off x="4000961" y="5051411"/>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9D9E328A-725B-495B-BCED-D906F94ABE90}"/>
              </a:ext>
            </a:extLst>
          </p:cNvPr>
          <p:cNvSpPr/>
          <p:nvPr/>
        </p:nvSpPr>
        <p:spPr>
          <a:xfrm rot="19752075">
            <a:off x="3331969" y="5051411"/>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0E4171B-4044-4A04-9EAF-DF9C98C86033}"/>
              </a:ext>
            </a:extLst>
          </p:cNvPr>
          <p:cNvPicPr>
            <a:picLocks noChangeAspect="1"/>
          </p:cNvPicPr>
          <p:nvPr/>
        </p:nvPicPr>
        <p:blipFill>
          <a:blip r:embed="rId3"/>
          <a:stretch>
            <a:fillRect/>
          </a:stretch>
        </p:blipFill>
        <p:spPr>
          <a:xfrm>
            <a:off x="4638238" y="3454120"/>
            <a:ext cx="4027214" cy="2481543"/>
          </a:xfrm>
          <a:prstGeom prst="rect">
            <a:avLst/>
          </a:prstGeom>
        </p:spPr>
      </p:pic>
      <p:sp>
        <p:nvSpPr>
          <p:cNvPr id="10" name="Arrow: Left 9">
            <a:extLst>
              <a:ext uri="{FF2B5EF4-FFF2-40B4-BE49-F238E27FC236}">
                <a16:creationId xmlns:a16="http://schemas.microsoft.com/office/drawing/2014/main" id="{CF2D08EE-95F3-4476-A2EC-5CF6BC444022}"/>
              </a:ext>
            </a:extLst>
          </p:cNvPr>
          <p:cNvSpPr/>
          <p:nvPr/>
        </p:nvSpPr>
        <p:spPr>
          <a:xfrm rot="19752075">
            <a:off x="6349063" y="4420295"/>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Arrow: Left 10">
            <a:extLst>
              <a:ext uri="{FF2B5EF4-FFF2-40B4-BE49-F238E27FC236}">
                <a16:creationId xmlns:a16="http://schemas.microsoft.com/office/drawing/2014/main" id="{E8F7746B-A597-448C-98B3-024F585FC8AD}"/>
              </a:ext>
            </a:extLst>
          </p:cNvPr>
          <p:cNvSpPr/>
          <p:nvPr/>
        </p:nvSpPr>
        <p:spPr>
          <a:xfrm rot="19752075">
            <a:off x="7342778" y="4420296"/>
            <a:ext cx="605563" cy="29067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48666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45</TotalTime>
  <Words>443</Words>
  <Application>Microsoft Office PowerPoint</Application>
  <PresentationFormat>On-screen Show (4:3)</PresentationFormat>
  <Paragraphs>14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Food Delivery Service for Professionals  Story Board</vt:lpstr>
      <vt:lpstr>Website Layout</vt:lpstr>
      <vt:lpstr>Customer sees the homepage with sample images, testimonies, cards with information and top navigation for next step. They can click Order button for next page</vt:lpstr>
      <vt:lpstr>Customer will get a login screen to log into their profile</vt:lpstr>
      <vt:lpstr>Customer will see their user profile page with their past orders and have information that they can update. They can click on a past order to see more details or click the order button</vt:lpstr>
      <vt:lpstr>Customer can see the itemized list detail of a specific order number. They can use the top navigation or go back to their profile </vt:lpstr>
      <vt:lpstr>Customer can update their address using this web form. Submitting will bring them back to their user profile</vt:lpstr>
      <vt:lpstr>This is the Ordering page to view the restaurant menu or select different restaurants in their area. As they click on menu items, it will be added to their cart on the right. Their order will be totaled up and they are able to checkout. </vt:lpstr>
      <vt:lpstr>Customers will confirm their order and pay for their food. It will itemize out their choices and total it all up. It will also show any taxes and delivery fees here. They can either confirm the order or go back to the ordering page to edit their cart. If they have not signed in, a modal will pop up to ask user to register or login.</vt:lpstr>
      <vt:lpstr>Once the customer pays for their food, they will be given a receipt with their order number and be given delivery time estimates.</vt:lpstr>
      <vt:lpstr>Restaurant has their own interface to show when orders come in, and what they need to prepare for the order. They have options to mark the item in progress or complete so that the customer can get real time updates on the status of their order.  Clicking the Mark as Complete button will signal the delivery person to go pick up the food and receive payment for the food. </vt:lpstr>
      <vt:lpstr>The Delivery staff will have their own interface to show what orders they need to pick up, and where they need to deliver the order. They have options to mark as picked up so that the customer can get real time updates on the status of their order.  Clicking the Mark as Delivered button will give them payment for their delivery.</vt:lpstr>
      <vt:lpstr>If a restaurant owner wants to add their restaurant for the delivery services, they can contact a web admin to get everything added using the web form below.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Service for Professionals  Story Board</dc:title>
  <dc:creator>Peter Tran</dc:creator>
  <cp:lastModifiedBy>Peter Tran</cp:lastModifiedBy>
  <cp:revision>8</cp:revision>
  <dcterms:created xsi:type="dcterms:W3CDTF">2019-07-04T00:46:47Z</dcterms:created>
  <dcterms:modified xsi:type="dcterms:W3CDTF">2019-07-22T04:39:11Z</dcterms:modified>
</cp:coreProperties>
</file>