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9918" y="-3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79C06-A27E-4681-A151-B4C8EFC4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0EE59D-F6F7-49A3-8635-1CC243DCB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22FEA-BFE8-4407-8A43-E18A6B2C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82FF-7199-4FD9-B1CA-26F2CCE1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D972F-BCC0-4775-8C96-1CB97F4A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9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A71DF-C510-4782-B588-3D73FB81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208D4-CD24-4794-8221-1288828F3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8E88C-2E99-4D8B-A21E-D3E0112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7CED4-2FF4-4462-BFF7-3C39DCE7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7A9D6-1464-48E9-84F3-FAE54C21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17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3021-BD28-441A-9E0C-E9BD4AFD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FCA5AA-4FF2-4324-8943-29426C4D8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4699F-876F-45D5-9747-B85FF77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B2D05-E1D3-4F2A-ADE2-118CF3C4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47951-1720-44CB-A165-BE47D642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4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8CFE7-2031-45AF-B2BC-AF11281D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82E7B-F13F-435C-B041-2C0B797F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01F2A-E8C4-4242-96EC-15B96FE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A7656-A4CA-4C05-99D8-FCC6B45A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CE9CE-EF50-4A63-9517-0F256670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41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FB2C8-4D46-45D3-AC66-5DC28940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BCF0B-D8E3-407A-B537-F50486AE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24E7C-10CF-4A3A-B0A3-11F3C3A3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8D7D64-413E-4C55-826F-1432E827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EA1B1-7838-4E26-9105-1089F3AA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6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13B46-DDE8-4CA1-A88C-249C1166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91D93-544C-469E-81DA-7FF445126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9EEA24-1DCB-4D14-8076-88991B1F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2BA4D2-EBA9-4632-BCAA-AC9FCCA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80107-3DC5-4D59-937F-B58C9392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AB9D3B-C224-47FE-ACB9-0CD8C85D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3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8043E-68DB-4405-A160-CA4BBC2E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6C004-3096-466E-9671-E560B6B1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CCE2DC-FD73-44F9-B052-BC54930D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2A649F-F642-4240-B77E-6270E835F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9BE999-22D4-4DB8-B0AA-FCC667A57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3DE0CF-3E5B-429A-AD74-EFFC8B9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47E8EB-EF69-4A45-A0B5-F2AC81D9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A6AA14-534F-4880-AEBC-DBA40CF0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5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5DC3F-A0A2-4955-BF8B-61C9B385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C98740-5EAF-4257-A3C1-074C6BD6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00001E-B44B-4C3A-9822-470C2530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6E7099-5E65-4946-A852-AB8D31E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8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979E22-04BE-45AA-B112-9B1B80C4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B7F772-42E1-4936-ACF1-EA8CB410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46FD1-1D15-4274-9086-0D960275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42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E1E7-589E-49C1-8789-94C866A1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48EE2-7EA3-4A9A-85E9-FDAB1F20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A3C1D-9D32-4276-9057-051F2919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B3BAA1-014E-4AE9-ADE2-436D145F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16C47-C762-4E1C-95EF-AE35E5B3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39457-C991-4D3C-AD15-C1DA8826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3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F076C-2851-49A3-9763-E21537DE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BB7626-9F5C-4F99-A5A7-B8B8DFC2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B3D53-D4CE-4B28-AC4B-0BBBB8D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666CA-3318-4CA5-8C7F-E6D3334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536742-4E7A-4DFB-A367-3E52A71A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D451D-27B2-40DA-B115-CBCBCAFE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25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FDBBA2-7992-447F-B7CF-AC34D3C1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E96EAA-E53F-40FE-AFE9-F12EEB1FF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E852C-42D5-4268-8E30-59FAAF8C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C78F-9BB6-4B63-8D52-416E520C7319}" type="datetimeFigureOut">
              <a:rPr lang="es-MX" smtClean="0"/>
              <a:t>25/11/2020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99798-877C-46F7-B3AC-F546E97FC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6F160-DED1-49A0-BC7E-3ADF6554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5ABD-2943-46FF-97C2-E4EDA4A843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3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2CC6-5EE4-4082-B2BE-E6531B284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76EE6D-1727-4E78-B2E8-2629B24AA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Job Shop </a:t>
            </a:r>
            <a:r>
              <a:rPr lang="es-MX" dirty="0" err="1"/>
              <a:t>Scheduling</a:t>
            </a:r>
            <a:r>
              <a:rPr lang="es-MX" dirty="0"/>
              <a:t> </a:t>
            </a:r>
            <a:r>
              <a:rPr lang="es-MX" dirty="0" err="1"/>
              <a:t>Problem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33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98F8-AE31-4C35-9641-DC56975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err="1"/>
              <a:t>JSSPActivity</a:t>
            </a:r>
            <a:endParaRPr lang="es-MX" sz="5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55BF-F74D-4ADE-B871-A6765C48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584660"/>
            <a:ext cx="3589421" cy="2441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 err="1"/>
              <a:t>Properties</a:t>
            </a:r>
            <a:endParaRPr lang="es-MX" sz="1800" b="1" dirty="0"/>
          </a:p>
          <a:p>
            <a:r>
              <a:rPr lang="es-MX" sz="1800" dirty="0" err="1"/>
              <a:t>machineID</a:t>
            </a:r>
            <a:endParaRPr lang="es-MX" sz="1800" dirty="0"/>
          </a:p>
          <a:p>
            <a:r>
              <a:rPr lang="es-MX" sz="1800" dirty="0" err="1"/>
              <a:t>processingTime</a:t>
            </a:r>
            <a:r>
              <a:rPr lang="es-MX" sz="1800" dirty="0"/>
              <a:t> = </a:t>
            </a:r>
            <a:r>
              <a:rPr lang="es-MX" sz="1800" dirty="0" err="1"/>
              <a:t>nan</a:t>
            </a:r>
            <a:endParaRPr lang="es-MX" sz="1800" dirty="0"/>
          </a:p>
          <a:p>
            <a:r>
              <a:rPr lang="es-MX" sz="1800" dirty="0" err="1"/>
              <a:t>isScheduled</a:t>
            </a:r>
            <a:r>
              <a:rPr lang="es-MX" sz="1800" dirty="0"/>
              <a:t>=false</a:t>
            </a:r>
          </a:p>
          <a:p>
            <a:r>
              <a:rPr lang="es-MX" sz="1800" dirty="0" err="1"/>
              <a:t>startTime</a:t>
            </a:r>
            <a:r>
              <a:rPr lang="es-MX" sz="1800" dirty="0"/>
              <a:t>=</a:t>
            </a:r>
            <a:r>
              <a:rPr lang="es-MX" sz="1800" dirty="0" err="1"/>
              <a:t>nan</a:t>
            </a:r>
            <a:endParaRPr lang="es-MX" sz="1800" dirty="0"/>
          </a:p>
          <a:p>
            <a:r>
              <a:rPr lang="es-MX" sz="1800" dirty="0" err="1"/>
              <a:t>endtime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435E56-616E-4377-845E-A2947ED3F61A}"/>
              </a:ext>
            </a:extLst>
          </p:cNvPr>
          <p:cNvSpPr txBox="1">
            <a:spLocks/>
          </p:cNvSpPr>
          <p:nvPr/>
        </p:nvSpPr>
        <p:spPr>
          <a:xfrm>
            <a:off x="4860759" y="1573131"/>
            <a:ext cx="4555958" cy="117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 err="1"/>
              <a:t>Methods</a:t>
            </a:r>
            <a:endParaRPr lang="es-MX" sz="1600" b="1" dirty="0"/>
          </a:p>
          <a:p>
            <a:r>
              <a:rPr lang="es-MX" sz="1600" dirty="0" err="1"/>
              <a:t>activityObj</a:t>
            </a:r>
            <a:r>
              <a:rPr lang="es-MX" sz="1600" dirty="0"/>
              <a:t>=</a:t>
            </a:r>
            <a:r>
              <a:rPr lang="es-MX" sz="1600" dirty="0" err="1"/>
              <a:t>JSSPActivity</a:t>
            </a:r>
            <a:r>
              <a:rPr lang="es-MX" sz="1600" dirty="0"/>
              <a:t>(</a:t>
            </a:r>
            <a:r>
              <a:rPr lang="es-MX" sz="1600" dirty="0" err="1"/>
              <a:t>machID,procTime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endTime</a:t>
            </a:r>
            <a:r>
              <a:rPr lang="es-MX" sz="1600" dirty="0"/>
              <a:t>= </a:t>
            </a:r>
            <a:r>
              <a:rPr lang="es-MX" sz="1600" dirty="0" err="1"/>
              <a:t>get.endTime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356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98F8-AE31-4C35-9641-DC56975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err="1"/>
              <a:t>JSSPJob</a:t>
            </a:r>
            <a:endParaRPr lang="es-MX" sz="5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55BF-F74D-4ADE-B871-A6765C48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30"/>
            <a:ext cx="4022558" cy="240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 err="1"/>
              <a:t>Properties</a:t>
            </a:r>
            <a:endParaRPr lang="es-MX" sz="1800" b="1" dirty="0"/>
          </a:p>
          <a:p>
            <a:r>
              <a:rPr lang="es-MX" sz="1800" dirty="0" err="1"/>
              <a:t>Activities</a:t>
            </a:r>
            <a:r>
              <a:rPr lang="es-MX" sz="1800" dirty="0"/>
              <a:t>= </a:t>
            </a:r>
            <a:r>
              <a:rPr lang="es-MX" sz="1800" dirty="0" err="1"/>
              <a:t>JSSPActivity</a:t>
            </a:r>
            <a:r>
              <a:rPr lang="es-MX" sz="1800" dirty="0"/>
              <a:t>(</a:t>
            </a:r>
            <a:r>
              <a:rPr lang="es-MX" sz="1800" dirty="0" err="1"/>
              <a:t>nan</a:t>
            </a:r>
            <a:r>
              <a:rPr lang="es-MX" sz="1800" dirty="0"/>
              <a:t>, </a:t>
            </a:r>
            <a:r>
              <a:rPr lang="es-MX" sz="1800" dirty="0" err="1"/>
              <a:t>nan</a:t>
            </a:r>
            <a:r>
              <a:rPr lang="es-MX" sz="1800" dirty="0"/>
              <a:t>)</a:t>
            </a:r>
          </a:p>
          <a:p>
            <a:r>
              <a:rPr lang="es-MX" sz="1800" dirty="0" err="1"/>
              <a:t>JobID</a:t>
            </a:r>
            <a:r>
              <a:rPr lang="es-MX" sz="1800" dirty="0"/>
              <a:t>= </a:t>
            </a:r>
            <a:r>
              <a:rPr lang="es-MX" sz="1800" dirty="0" err="1"/>
              <a:t>nan</a:t>
            </a:r>
            <a:endParaRPr lang="es-MX" sz="1800" dirty="0"/>
          </a:p>
          <a:p>
            <a:r>
              <a:rPr lang="es-MX" sz="1800" dirty="0" err="1"/>
              <a:t>lastScheduledActivity</a:t>
            </a:r>
            <a:endParaRPr lang="es-MX" sz="1800" dirty="0"/>
          </a:p>
          <a:p>
            <a:r>
              <a:rPr lang="es-MX" sz="1800" dirty="0" err="1"/>
              <a:t>lastScheduleTime</a:t>
            </a:r>
            <a:r>
              <a:rPr lang="es-MX" sz="1800" dirty="0"/>
              <a:t>=0</a:t>
            </a:r>
          </a:p>
          <a:p>
            <a:r>
              <a:rPr lang="es-MX" sz="1800" dirty="0" err="1"/>
              <a:t>nbActivities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435E56-616E-4377-845E-A2947ED3F61A}"/>
              </a:ext>
            </a:extLst>
          </p:cNvPr>
          <p:cNvSpPr txBox="1">
            <a:spLocks/>
          </p:cNvSpPr>
          <p:nvPr/>
        </p:nvSpPr>
        <p:spPr>
          <a:xfrm>
            <a:off x="4860758" y="1573131"/>
            <a:ext cx="4443663" cy="185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 err="1"/>
              <a:t>Methods</a:t>
            </a:r>
            <a:endParaRPr lang="es-MX" sz="1600" b="1" dirty="0"/>
          </a:p>
          <a:p>
            <a:r>
              <a:rPr lang="es-MX" sz="1600" dirty="0" err="1"/>
              <a:t>jobObj</a:t>
            </a:r>
            <a:r>
              <a:rPr lang="es-MX" sz="1600" dirty="0"/>
              <a:t>=</a:t>
            </a:r>
            <a:r>
              <a:rPr lang="es-MX" sz="1600" dirty="0" err="1"/>
              <a:t>JSSPJob</a:t>
            </a:r>
            <a:r>
              <a:rPr lang="es-MX" sz="1600" dirty="0"/>
              <a:t>(</a:t>
            </a:r>
            <a:r>
              <a:rPr lang="es-MX" sz="1600" dirty="0" err="1"/>
              <a:t>machIDs</a:t>
            </a:r>
            <a:r>
              <a:rPr lang="es-MX" sz="1600" dirty="0"/>
              <a:t>, </a:t>
            </a:r>
            <a:r>
              <a:rPr lang="es-MX" sz="1600" dirty="0" err="1"/>
              <a:t>procTimes</a:t>
            </a:r>
            <a:r>
              <a:rPr lang="es-MX" sz="1600" dirty="0"/>
              <a:t>, </a:t>
            </a:r>
            <a:r>
              <a:rPr lang="es-MX" sz="1600" dirty="0" err="1"/>
              <a:t>JobID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poppedActivity</a:t>
            </a:r>
            <a:r>
              <a:rPr lang="es-MX" sz="1600" dirty="0"/>
              <a:t> = </a:t>
            </a:r>
            <a:r>
              <a:rPr lang="es-MX" sz="1600" dirty="0" err="1"/>
              <a:t>popActivity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updateLastActivity</a:t>
            </a:r>
            <a:r>
              <a:rPr lang="es-MX" sz="1600" dirty="0"/>
              <a:t> 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activity</a:t>
            </a:r>
            <a:r>
              <a:rPr lang="es-MX" sz="1600" dirty="0"/>
              <a:t>, </a:t>
            </a:r>
            <a:r>
              <a:rPr lang="es-MX" sz="1600" dirty="0" err="1"/>
              <a:t>timeSlot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nbActivities</a:t>
            </a:r>
            <a:r>
              <a:rPr lang="es-MX" sz="1600" dirty="0"/>
              <a:t> =</a:t>
            </a:r>
            <a:r>
              <a:rPr lang="es-MX" sz="1600" dirty="0" err="1"/>
              <a:t>get.nbActivites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19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98F8-AE31-4C35-9641-DC56975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413252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b="1" dirty="0" err="1"/>
              <a:t>JSSPMachine</a:t>
            </a:r>
            <a:endParaRPr lang="es-MX" sz="5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55BF-F74D-4ADE-B871-A6765C48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584660"/>
            <a:ext cx="3653590" cy="204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 err="1"/>
              <a:t>Properties</a:t>
            </a:r>
            <a:endParaRPr lang="es-MX" sz="1800" b="1" dirty="0"/>
          </a:p>
          <a:p>
            <a:r>
              <a:rPr lang="es-MX" sz="1800" dirty="0" err="1"/>
              <a:t>Activities</a:t>
            </a:r>
            <a:r>
              <a:rPr lang="es-MX" sz="1800" dirty="0"/>
              <a:t>= </a:t>
            </a:r>
            <a:r>
              <a:rPr lang="es-MX" sz="1800" dirty="0" err="1"/>
              <a:t>JSSPActivity</a:t>
            </a:r>
            <a:endParaRPr lang="es-MX" sz="1800" dirty="0"/>
          </a:p>
          <a:p>
            <a:r>
              <a:rPr lang="es-MX" sz="1800" dirty="0" err="1"/>
              <a:t>jobList</a:t>
            </a:r>
            <a:endParaRPr lang="es-MX" sz="1800" dirty="0"/>
          </a:p>
          <a:p>
            <a:r>
              <a:rPr lang="es-MX" sz="1800" dirty="0" err="1"/>
              <a:t>emptyRangeInMachine</a:t>
            </a:r>
            <a:endParaRPr lang="es-MX" sz="1800" dirty="0"/>
          </a:p>
          <a:p>
            <a:r>
              <a:rPr lang="es-MX" sz="1800" dirty="0" err="1"/>
              <a:t>makespan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435E56-616E-4377-845E-A2947ED3F61A}"/>
              </a:ext>
            </a:extLst>
          </p:cNvPr>
          <p:cNvSpPr txBox="1">
            <a:spLocks/>
          </p:cNvSpPr>
          <p:nvPr/>
        </p:nvSpPr>
        <p:spPr>
          <a:xfrm>
            <a:off x="4860759" y="1573131"/>
            <a:ext cx="3930316" cy="1325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 err="1"/>
              <a:t>Methods</a:t>
            </a:r>
            <a:endParaRPr lang="es-MX" sz="1600" b="1" dirty="0"/>
          </a:p>
          <a:p>
            <a:r>
              <a:rPr lang="es-MX" sz="1600" dirty="0" err="1"/>
              <a:t>Obj</a:t>
            </a:r>
            <a:r>
              <a:rPr lang="es-MX" sz="1600" dirty="0"/>
              <a:t>=</a:t>
            </a:r>
            <a:r>
              <a:rPr lang="es-MX" sz="1600" dirty="0" err="1"/>
              <a:t>JSSPMachine</a:t>
            </a:r>
            <a:r>
              <a:rPr lang="es-MX" sz="1600" dirty="0"/>
              <a:t>()</a:t>
            </a:r>
          </a:p>
          <a:p>
            <a:r>
              <a:rPr lang="es-MX" sz="1600" dirty="0" err="1"/>
              <a:t>Ranges</a:t>
            </a:r>
            <a:r>
              <a:rPr lang="es-MX" sz="1600" dirty="0"/>
              <a:t> = </a:t>
            </a:r>
            <a:r>
              <a:rPr lang="es-MX" sz="1600" dirty="0" err="1"/>
              <a:t>get.emptyRangeInMachine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Makespan</a:t>
            </a:r>
            <a:r>
              <a:rPr lang="es-MX" sz="1600" dirty="0"/>
              <a:t> = </a:t>
            </a:r>
            <a:r>
              <a:rPr lang="es-MX" sz="1600" dirty="0" err="1"/>
              <a:t>get.makespan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047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BD8DE8-3259-480F-AF1E-E5DEC68D3CE0}"/>
              </a:ext>
            </a:extLst>
          </p:cNvPr>
          <p:cNvSpPr/>
          <p:nvPr/>
        </p:nvSpPr>
        <p:spPr>
          <a:xfrm>
            <a:off x="5006599" y="336429"/>
            <a:ext cx="2178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E1B4EC-99E7-48BE-B0DA-0EDBF8D96960}"/>
              </a:ext>
            </a:extLst>
          </p:cNvPr>
          <p:cNvCxnSpPr>
            <a:cxnSpLocks/>
          </p:cNvCxnSpPr>
          <p:nvPr/>
        </p:nvCxnSpPr>
        <p:spPr>
          <a:xfrm flipH="1">
            <a:off x="2128281" y="1122947"/>
            <a:ext cx="2878318" cy="1068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12D4276C-180D-4DCC-9C72-5110578A6E0D}"/>
              </a:ext>
            </a:extLst>
          </p:cNvPr>
          <p:cNvSpPr/>
          <p:nvPr/>
        </p:nvSpPr>
        <p:spPr>
          <a:xfrm>
            <a:off x="730141" y="2021305"/>
            <a:ext cx="1398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242FCDA-33FF-4749-994A-34D6E230FDE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85401" y="1099337"/>
            <a:ext cx="2323802" cy="958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3DD5AF5-33EB-43D1-893D-117B8C369914}"/>
              </a:ext>
            </a:extLst>
          </p:cNvPr>
          <p:cNvSpPr/>
          <p:nvPr/>
        </p:nvSpPr>
        <p:spPr>
          <a:xfrm>
            <a:off x="7696046" y="2058036"/>
            <a:ext cx="3626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SelectionHH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4DC1C94-C27C-49E1-BF97-4CCC8D6DDE61}"/>
              </a:ext>
            </a:extLst>
          </p:cNvPr>
          <p:cNvCxnSpPr>
            <a:cxnSpLocks/>
          </p:cNvCxnSpPr>
          <p:nvPr/>
        </p:nvCxnSpPr>
        <p:spPr>
          <a:xfrm flipH="1">
            <a:off x="2374232" y="2482970"/>
            <a:ext cx="5075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CF986D6-EAC6-4A1F-986E-F044ABBF6D1C}"/>
              </a:ext>
            </a:extLst>
          </p:cNvPr>
          <p:cNvSpPr txBox="1"/>
          <p:nvPr/>
        </p:nvSpPr>
        <p:spPr>
          <a:xfrm>
            <a:off x="2963048" y="2113638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assignProblem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0D83A2-71A9-42D1-9EC5-2CE92CD02FC5}"/>
              </a:ext>
            </a:extLst>
          </p:cNvPr>
          <p:cNvSpPr txBox="1"/>
          <p:nvPr/>
        </p:nvSpPr>
        <p:spPr>
          <a:xfrm rot="1042835">
            <a:off x="2423890" y="3642129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Constructor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418A89-4EE4-4FED-AC5B-FAEC7BB18467}"/>
              </a:ext>
            </a:extLst>
          </p:cNvPr>
          <p:cNvCxnSpPr>
            <a:cxnSpLocks/>
          </p:cNvCxnSpPr>
          <p:nvPr/>
        </p:nvCxnSpPr>
        <p:spPr>
          <a:xfrm>
            <a:off x="9496926" y="3137140"/>
            <a:ext cx="12277" cy="96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96DCDB1-3119-49EF-971E-7FB53638710B}"/>
              </a:ext>
            </a:extLst>
          </p:cNvPr>
          <p:cNvSpPr/>
          <p:nvPr/>
        </p:nvSpPr>
        <p:spPr>
          <a:xfrm>
            <a:off x="6881088" y="4062316"/>
            <a:ext cx="52693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ruleBasedSelectionHH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9566661-CDA4-4F63-80DC-985F2595A18E}"/>
              </a:ext>
            </a:extLst>
          </p:cNvPr>
          <p:cNvCxnSpPr>
            <a:cxnSpLocks/>
          </p:cNvCxnSpPr>
          <p:nvPr/>
        </p:nvCxnSpPr>
        <p:spPr>
          <a:xfrm>
            <a:off x="9523803" y="4990003"/>
            <a:ext cx="0" cy="720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CDB427D-D2EE-4EA9-86D7-A08696D90A7A}"/>
              </a:ext>
            </a:extLst>
          </p:cNvPr>
          <p:cNvSpPr/>
          <p:nvPr/>
        </p:nvSpPr>
        <p:spPr>
          <a:xfrm>
            <a:off x="6746439" y="5728522"/>
            <a:ext cx="55547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ruleBasedSelectionHH2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23C073E-9686-4B86-A170-0132555AD17E}"/>
              </a:ext>
            </a:extLst>
          </p:cNvPr>
          <p:cNvCxnSpPr>
            <a:cxnSpLocks/>
          </p:cNvCxnSpPr>
          <p:nvPr/>
        </p:nvCxnSpPr>
        <p:spPr>
          <a:xfrm flipH="1" flipV="1">
            <a:off x="2128281" y="2889033"/>
            <a:ext cx="4752807" cy="1558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233177A-CE91-42A4-B8A4-25175895C140}"/>
              </a:ext>
            </a:extLst>
          </p:cNvPr>
          <p:cNvSpPr txBox="1"/>
          <p:nvPr/>
        </p:nvSpPr>
        <p:spPr>
          <a:xfrm>
            <a:off x="2963047" y="2438491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SolveInstanceSet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EB552AF-842C-4E22-86DC-C2BA13808E38}"/>
              </a:ext>
            </a:extLst>
          </p:cNvPr>
          <p:cNvSpPr txBox="1"/>
          <p:nvPr/>
        </p:nvSpPr>
        <p:spPr>
          <a:xfrm rot="1070113">
            <a:off x="2571611" y="3291949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solveInstance</a:t>
            </a:r>
            <a:endParaRPr lang="es-MX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A999589-4591-444E-ABA6-6EE9FE317400}"/>
              </a:ext>
            </a:extLst>
          </p:cNvPr>
          <p:cNvCxnSpPr>
            <a:cxnSpLocks/>
          </p:cNvCxnSpPr>
          <p:nvPr/>
        </p:nvCxnSpPr>
        <p:spPr>
          <a:xfrm flipH="1">
            <a:off x="3288634" y="984718"/>
            <a:ext cx="1717965" cy="352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3F7E760-1502-4D0B-A08F-190ADAB24027}"/>
              </a:ext>
            </a:extLst>
          </p:cNvPr>
          <p:cNvSpPr/>
          <p:nvPr/>
        </p:nvSpPr>
        <p:spPr>
          <a:xfrm>
            <a:off x="1191687" y="1041737"/>
            <a:ext cx="2122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JSSPActivity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BC5C738-DCE6-4A8F-9A85-30C3158C1D84}"/>
              </a:ext>
            </a:extLst>
          </p:cNvPr>
          <p:cNvCxnSpPr>
            <a:cxnSpLocks/>
          </p:cNvCxnSpPr>
          <p:nvPr/>
        </p:nvCxnSpPr>
        <p:spPr>
          <a:xfrm flipH="1">
            <a:off x="3190140" y="859146"/>
            <a:ext cx="1765185" cy="53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33AAE7A-3BBF-4315-8B34-ED5E59C7FFC2}"/>
              </a:ext>
            </a:extLst>
          </p:cNvPr>
          <p:cNvSpPr/>
          <p:nvPr/>
        </p:nvSpPr>
        <p:spPr>
          <a:xfrm>
            <a:off x="958744" y="583034"/>
            <a:ext cx="23054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JSSPInstance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CEF9BFB-5544-4149-BDF8-223F80DD7ED6}"/>
              </a:ext>
            </a:extLst>
          </p:cNvPr>
          <p:cNvCxnSpPr>
            <a:cxnSpLocks/>
          </p:cNvCxnSpPr>
          <p:nvPr/>
        </p:nvCxnSpPr>
        <p:spPr>
          <a:xfrm flipH="1" flipV="1">
            <a:off x="3277995" y="534293"/>
            <a:ext cx="1702968" cy="187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03ADF18-8B36-4F8D-B518-34663B678C65}"/>
              </a:ext>
            </a:extLst>
          </p:cNvPr>
          <p:cNvSpPr/>
          <p:nvPr/>
        </p:nvSpPr>
        <p:spPr>
          <a:xfrm>
            <a:off x="1846444" y="186077"/>
            <a:ext cx="14421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JSSPJob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C04A974-E697-4F13-8A12-5853645A986C}"/>
              </a:ext>
            </a:extLst>
          </p:cNvPr>
          <p:cNvCxnSpPr>
            <a:cxnSpLocks/>
          </p:cNvCxnSpPr>
          <p:nvPr/>
        </p:nvCxnSpPr>
        <p:spPr>
          <a:xfrm>
            <a:off x="7210398" y="963834"/>
            <a:ext cx="12758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518B534-5698-4EFA-B935-FBF69C813B93}"/>
              </a:ext>
            </a:extLst>
          </p:cNvPr>
          <p:cNvSpPr/>
          <p:nvPr/>
        </p:nvSpPr>
        <p:spPr>
          <a:xfrm>
            <a:off x="8486274" y="628284"/>
            <a:ext cx="23583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JSSPMachine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D6FD722-A5E9-4E03-A0DC-057FBC7A8A63}"/>
              </a:ext>
            </a:extLst>
          </p:cNvPr>
          <p:cNvCxnSpPr>
            <a:cxnSpLocks/>
          </p:cNvCxnSpPr>
          <p:nvPr/>
        </p:nvCxnSpPr>
        <p:spPr>
          <a:xfrm flipV="1">
            <a:off x="7185401" y="583034"/>
            <a:ext cx="1300873" cy="215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3323E01-A551-4A24-8956-6E6E8E88598E}"/>
              </a:ext>
            </a:extLst>
          </p:cNvPr>
          <p:cNvSpPr/>
          <p:nvPr/>
        </p:nvSpPr>
        <p:spPr>
          <a:xfrm>
            <a:off x="8494989" y="202572"/>
            <a:ext cx="24192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JSSPSchedule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915888C-3BFA-4FBD-8B0E-F238191C45A0}"/>
              </a:ext>
            </a:extLst>
          </p:cNvPr>
          <p:cNvSpPr txBox="1"/>
          <p:nvPr/>
        </p:nvSpPr>
        <p:spPr>
          <a:xfrm rot="16694767">
            <a:off x="-1614408" y="1394020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createDummyInstance</a:t>
            </a:r>
            <a:endParaRPr lang="es-MX" dirty="0"/>
          </a:p>
        </p:txBody>
      </p: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21486811-7B9D-4C07-930F-43017BC0EC05}"/>
              </a:ext>
            </a:extLst>
          </p:cNvPr>
          <p:cNvCxnSpPr>
            <a:stCxn id="8" idx="1"/>
            <a:endCxn id="50" idx="1"/>
          </p:cNvCxnSpPr>
          <p:nvPr/>
        </p:nvCxnSpPr>
        <p:spPr>
          <a:xfrm rot="10800000" flipH="1">
            <a:off x="730140" y="875422"/>
            <a:ext cx="228603" cy="1607548"/>
          </a:xfrm>
          <a:prstGeom prst="curvedConnector3">
            <a:avLst>
              <a:gd name="adj1" fmla="val -999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EC998073-BD7F-4D58-AF2D-F5D3B81E7610}"/>
              </a:ext>
            </a:extLst>
          </p:cNvPr>
          <p:cNvCxnSpPr>
            <a:cxnSpLocks/>
          </p:cNvCxnSpPr>
          <p:nvPr/>
        </p:nvCxnSpPr>
        <p:spPr>
          <a:xfrm flipV="1">
            <a:off x="1136509" y="409285"/>
            <a:ext cx="728813" cy="218999"/>
          </a:xfrm>
          <a:prstGeom prst="curvedConnector3">
            <a:avLst>
              <a:gd name="adj1" fmla="val -50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curvado 88">
            <a:extLst>
              <a:ext uri="{FF2B5EF4-FFF2-40B4-BE49-F238E27FC236}">
                <a16:creationId xmlns:a16="http://schemas.microsoft.com/office/drawing/2014/main" id="{84FA46DC-4DDE-424C-AE81-1F7667C37DE5}"/>
              </a:ext>
            </a:extLst>
          </p:cNvPr>
          <p:cNvCxnSpPr>
            <a:cxnSpLocks/>
          </p:cNvCxnSpPr>
          <p:nvPr/>
        </p:nvCxnSpPr>
        <p:spPr>
          <a:xfrm>
            <a:off x="1029959" y="1151235"/>
            <a:ext cx="650124" cy="527963"/>
          </a:xfrm>
          <a:prstGeom prst="curvedConnector3">
            <a:avLst>
              <a:gd name="adj1" fmla="val -190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D14AE71-A023-439A-87A6-FE74E4A66DC7}"/>
              </a:ext>
            </a:extLst>
          </p:cNvPr>
          <p:cNvCxnSpPr>
            <a:cxnSpLocks/>
          </p:cNvCxnSpPr>
          <p:nvPr/>
        </p:nvCxnSpPr>
        <p:spPr>
          <a:xfrm flipH="1" flipV="1">
            <a:off x="2128281" y="3137140"/>
            <a:ext cx="4553804" cy="2915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60A73D-14A8-4233-9806-265F5E576D5C}"/>
              </a:ext>
            </a:extLst>
          </p:cNvPr>
          <p:cNvSpPr txBox="1"/>
          <p:nvPr/>
        </p:nvSpPr>
        <p:spPr>
          <a:xfrm rot="1936960">
            <a:off x="2156047" y="4435369"/>
            <a:ext cx="389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25949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: curvado 80">
            <a:extLst>
              <a:ext uri="{FF2B5EF4-FFF2-40B4-BE49-F238E27FC236}">
                <a16:creationId xmlns:a16="http://schemas.microsoft.com/office/drawing/2014/main" id="{5361BA2C-EF38-457C-873C-A0E5AEAA31F9}"/>
              </a:ext>
            </a:extLst>
          </p:cNvPr>
          <p:cNvCxnSpPr>
            <a:cxnSpLocks/>
          </p:cNvCxnSpPr>
          <p:nvPr/>
        </p:nvCxnSpPr>
        <p:spPr>
          <a:xfrm rot="10800000">
            <a:off x="5829077" y="2320227"/>
            <a:ext cx="3014205" cy="679760"/>
          </a:xfrm>
          <a:prstGeom prst="curvedConnector3">
            <a:avLst>
              <a:gd name="adj1" fmla="val 45099"/>
            </a:avLst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7F5169F-1CBF-44E5-AC9A-B83D7F5339BD}"/>
              </a:ext>
            </a:extLst>
          </p:cNvPr>
          <p:cNvSpPr/>
          <p:nvPr/>
        </p:nvSpPr>
        <p:spPr>
          <a:xfrm>
            <a:off x="3795432" y="3003591"/>
            <a:ext cx="12186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A5626A-10AD-4E24-94F4-A83ADA2A181B}"/>
              </a:ext>
            </a:extLst>
          </p:cNvPr>
          <p:cNvSpPr/>
          <p:nvPr/>
        </p:nvSpPr>
        <p:spPr>
          <a:xfrm>
            <a:off x="2679902" y="2267387"/>
            <a:ext cx="8134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JSSPJob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513A38-4A01-41E0-B527-20D9E62B4E6F}"/>
              </a:ext>
            </a:extLst>
          </p:cNvPr>
          <p:cNvSpPr/>
          <p:nvPr/>
        </p:nvSpPr>
        <p:spPr>
          <a:xfrm>
            <a:off x="3771386" y="1812405"/>
            <a:ext cx="12426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JSSPInstance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DD4C55-D1FC-49A1-8740-2F0155859C93}"/>
              </a:ext>
            </a:extLst>
          </p:cNvPr>
          <p:cNvSpPr/>
          <p:nvPr/>
        </p:nvSpPr>
        <p:spPr>
          <a:xfrm>
            <a:off x="1896686" y="3099528"/>
            <a:ext cx="11521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JSSPActivity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CF99EE1-2A3A-4641-B01D-8E36D046C619}"/>
              </a:ext>
            </a:extLst>
          </p:cNvPr>
          <p:cNvSpPr/>
          <p:nvPr/>
        </p:nvSpPr>
        <p:spPr>
          <a:xfrm>
            <a:off x="2803549" y="4267502"/>
            <a:ext cx="13003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JSSPSchedule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195C0E-41FE-41FD-A1E5-9C5C6587AA4E}"/>
              </a:ext>
            </a:extLst>
          </p:cNvPr>
          <p:cNvSpPr/>
          <p:nvPr/>
        </p:nvSpPr>
        <p:spPr>
          <a:xfrm>
            <a:off x="4564997" y="4323017"/>
            <a:ext cx="12682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JSSPMachine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6D44E4-3823-4661-9114-C3FF2FD534C5}"/>
              </a:ext>
            </a:extLst>
          </p:cNvPr>
          <p:cNvSpPr/>
          <p:nvPr/>
        </p:nvSpPr>
        <p:spPr>
          <a:xfrm>
            <a:off x="5287952" y="2150959"/>
            <a:ext cx="5453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JSSP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D9B65C4-91D5-4FEA-88D3-FF442CD27FAB}"/>
              </a:ext>
            </a:extLst>
          </p:cNvPr>
          <p:cNvSpPr/>
          <p:nvPr/>
        </p:nvSpPr>
        <p:spPr>
          <a:xfrm>
            <a:off x="5706212" y="3090446"/>
            <a:ext cx="12057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SelectionHH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4A91415-E73C-4AD6-8F81-6F4B075253EC}"/>
              </a:ext>
            </a:extLst>
          </p:cNvPr>
          <p:cNvSpPr/>
          <p:nvPr/>
        </p:nvSpPr>
        <p:spPr>
          <a:xfrm>
            <a:off x="7830229" y="3090446"/>
            <a:ext cx="20345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ruleBasedSelectionHH</a:t>
            </a:r>
            <a:endParaRPr lang="es-E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C4BF6A-70A8-4715-BD3F-96B2926A9A0E}"/>
              </a:ext>
            </a:extLst>
          </p:cNvPr>
          <p:cNvSpPr/>
          <p:nvPr/>
        </p:nvSpPr>
        <p:spPr>
          <a:xfrm>
            <a:off x="10158044" y="3090446"/>
            <a:ext cx="21387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ruleBasedSelectionHH2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36214D3-1BEA-4131-BA10-C5BE9853C7F5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392710" y="2150959"/>
            <a:ext cx="12023" cy="85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357BBC3-7D2F-490A-BC87-B9794DBE16ED}"/>
              </a:ext>
            </a:extLst>
          </p:cNvPr>
          <p:cNvCxnSpPr>
            <a:cxnSpLocks/>
          </p:cNvCxnSpPr>
          <p:nvPr/>
        </p:nvCxnSpPr>
        <p:spPr>
          <a:xfrm flipV="1">
            <a:off x="4891042" y="2489513"/>
            <a:ext cx="396910" cy="514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181508D-66FF-4D5B-BAA0-DCA362C0940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014034" y="3259723"/>
            <a:ext cx="692178" cy="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A760967-995E-4345-8333-07F58A734E8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57976" y="3484944"/>
            <a:ext cx="541169" cy="838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4290463-666F-468F-8CC9-D0920D9C2732}"/>
              </a:ext>
            </a:extLst>
          </p:cNvPr>
          <p:cNvCxnSpPr>
            <a:cxnSpLocks/>
          </p:cNvCxnSpPr>
          <p:nvPr/>
        </p:nvCxnSpPr>
        <p:spPr>
          <a:xfrm flipH="1">
            <a:off x="3795433" y="3514065"/>
            <a:ext cx="326592" cy="79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7C70F50-0005-40DD-B998-91514E78FA4A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048861" y="3265201"/>
            <a:ext cx="746571" cy="3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910534D-61A5-47D4-982B-44A5B08F1F6B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493330" y="2436664"/>
            <a:ext cx="472652" cy="563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FD3897E-D177-482C-8E04-2D87E5EB9AB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911990" y="3259723"/>
            <a:ext cx="9182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8D87A9C-28D6-4AF4-A7CE-1701A8ADE66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864760" y="3259723"/>
            <a:ext cx="2932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6C7084E2-5532-4067-ADA6-F25810188C71}"/>
              </a:ext>
            </a:extLst>
          </p:cNvPr>
          <p:cNvSpPr/>
          <p:nvPr/>
        </p:nvSpPr>
        <p:spPr>
          <a:xfrm>
            <a:off x="3322780" y="2267387"/>
            <a:ext cx="2090148" cy="2029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3971A7A7-2AAE-4657-8DF8-6FBAF15AFD28}"/>
              </a:ext>
            </a:extLst>
          </p:cNvPr>
          <p:cNvSpPr/>
          <p:nvPr/>
        </p:nvSpPr>
        <p:spPr>
          <a:xfrm>
            <a:off x="1252459" y="338612"/>
            <a:ext cx="6304548" cy="58874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037607C-1975-4E6B-B3EE-9E563D8D68AB}"/>
              </a:ext>
            </a:extLst>
          </p:cNvPr>
          <p:cNvSpPr/>
          <p:nvPr/>
        </p:nvSpPr>
        <p:spPr>
          <a:xfrm>
            <a:off x="-1363579" y="-1748589"/>
            <a:ext cx="11357811" cy="10347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322D0C28-2B95-4BC7-B5BE-A32172BD0C31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rot="16200000" flipV="1">
            <a:off x="5686092" y="2467437"/>
            <a:ext cx="770210" cy="475808"/>
          </a:xfrm>
          <a:prstGeom prst="curvedConnector2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curvado 78">
            <a:extLst>
              <a:ext uri="{FF2B5EF4-FFF2-40B4-BE49-F238E27FC236}">
                <a16:creationId xmlns:a16="http://schemas.microsoft.com/office/drawing/2014/main" id="{670098E6-27D5-4F9F-8EC8-B220C3DE5866}"/>
              </a:ext>
            </a:extLst>
          </p:cNvPr>
          <p:cNvCxnSpPr>
            <a:cxnSpLocks/>
            <a:stCxn id="18" idx="0"/>
            <a:endCxn id="10" idx="3"/>
          </p:cNvCxnSpPr>
          <p:nvPr/>
        </p:nvCxnSpPr>
        <p:spPr>
          <a:xfrm rot="16200000" flipV="1">
            <a:off x="8145246" y="8283"/>
            <a:ext cx="770210" cy="5394115"/>
          </a:xfrm>
          <a:prstGeom prst="curvedConnector2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50383C7-BEDF-43DD-A9AE-003E0B70C849}"/>
              </a:ext>
            </a:extLst>
          </p:cNvPr>
          <p:cNvSpPr txBox="1"/>
          <p:nvPr/>
        </p:nvSpPr>
        <p:spPr>
          <a:xfrm>
            <a:off x="8984450" y="2428341"/>
            <a:ext cx="389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B66D352-FDE1-45BF-9612-B6E3C61693D7}"/>
              </a:ext>
            </a:extLst>
          </p:cNvPr>
          <p:cNvSpPr txBox="1"/>
          <p:nvPr/>
        </p:nvSpPr>
        <p:spPr>
          <a:xfrm>
            <a:off x="6777073" y="2196429"/>
            <a:ext cx="389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86D3A13-864B-43CB-BEA3-838ED741D7A6}"/>
              </a:ext>
            </a:extLst>
          </p:cNvPr>
          <p:cNvSpPr txBox="1"/>
          <p:nvPr/>
        </p:nvSpPr>
        <p:spPr>
          <a:xfrm>
            <a:off x="4746827" y="2058705"/>
            <a:ext cx="389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rgbClr val="FF0000"/>
                </a:solidFill>
              </a:rPr>
              <a:t>Assign</a:t>
            </a:r>
            <a:r>
              <a:rPr lang="es-MX" sz="1200" dirty="0">
                <a:solidFill>
                  <a:srgbClr val="FF0000"/>
                </a:solidFill>
              </a:rPr>
              <a:t> </a:t>
            </a:r>
            <a:r>
              <a:rPr lang="es-MX" sz="1200" dirty="0" err="1">
                <a:solidFill>
                  <a:srgbClr val="FF0000"/>
                </a:solidFill>
              </a:rPr>
              <a:t>Problem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58FA72FF-A282-47BA-9F0E-DDA8B5A824FF}"/>
              </a:ext>
            </a:extLst>
          </p:cNvPr>
          <p:cNvSpPr txBox="1"/>
          <p:nvPr/>
        </p:nvSpPr>
        <p:spPr>
          <a:xfrm>
            <a:off x="4335145" y="2565082"/>
            <a:ext cx="389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rgbClr val="FF0000"/>
                </a:solidFill>
              </a:rPr>
              <a:t>Solve</a:t>
            </a:r>
            <a:r>
              <a:rPr lang="es-MX" sz="1200" dirty="0">
                <a:solidFill>
                  <a:srgbClr val="FF0000"/>
                </a:solidFill>
              </a:rPr>
              <a:t> </a:t>
            </a:r>
            <a:r>
              <a:rPr lang="es-MX" sz="1200" dirty="0" err="1">
                <a:solidFill>
                  <a:srgbClr val="FF0000"/>
                </a:solidFill>
              </a:rPr>
              <a:t>Instance</a:t>
            </a:r>
            <a:r>
              <a:rPr lang="es-MX" sz="1200" dirty="0">
                <a:solidFill>
                  <a:srgbClr val="FF0000"/>
                </a:solidFill>
              </a:rPr>
              <a:t> Set</a:t>
            </a:r>
          </a:p>
        </p:txBody>
      </p:sp>
      <p:cxnSp>
        <p:nvCxnSpPr>
          <p:cNvPr id="91" name="Conector: curvado 90">
            <a:extLst>
              <a:ext uri="{FF2B5EF4-FFF2-40B4-BE49-F238E27FC236}">
                <a16:creationId xmlns:a16="http://schemas.microsoft.com/office/drawing/2014/main" id="{957D0C8F-695F-4E2C-A617-7C85A24E0B2C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4392710" y="1812405"/>
            <a:ext cx="1167912" cy="290244"/>
          </a:xfrm>
          <a:prstGeom prst="curvedConnector4">
            <a:avLst>
              <a:gd name="adj1" fmla="val 23400"/>
              <a:gd name="adj2" fmla="val 178761"/>
            </a:avLst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2BBC7C6E-5260-443F-AB49-39EF83B99CD5}"/>
              </a:ext>
            </a:extLst>
          </p:cNvPr>
          <p:cNvSpPr txBox="1"/>
          <p:nvPr/>
        </p:nvSpPr>
        <p:spPr>
          <a:xfrm>
            <a:off x="3093000" y="1313756"/>
            <a:ext cx="389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err="1">
                <a:solidFill>
                  <a:srgbClr val="FF0000"/>
                </a:solidFill>
              </a:rPr>
              <a:t>Create</a:t>
            </a:r>
            <a:r>
              <a:rPr lang="es-MX" sz="1200" dirty="0">
                <a:solidFill>
                  <a:srgbClr val="FF0000"/>
                </a:solidFill>
              </a:rPr>
              <a:t> </a:t>
            </a:r>
            <a:r>
              <a:rPr lang="es-MX" sz="1200" dirty="0" err="1">
                <a:solidFill>
                  <a:srgbClr val="FF0000"/>
                </a:solidFill>
              </a:rPr>
              <a:t>Dummy</a:t>
            </a:r>
            <a:r>
              <a:rPr lang="es-MX" sz="1200" dirty="0">
                <a:solidFill>
                  <a:srgbClr val="FF0000"/>
                </a:solidFill>
              </a:rPr>
              <a:t> </a:t>
            </a:r>
            <a:r>
              <a:rPr lang="es-MX" sz="1200" dirty="0" err="1">
                <a:solidFill>
                  <a:srgbClr val="FF0000"/>
                </a:solidFill>
              </a:rPr>
              <a:t>Instance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6B9BA-60E6-44ED-9DB8-B528D033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92"/>
            <a:ext cx="3252537" cy="1325563"/>
          </a:xfrm>
        </p:spPr>
        <p:txBody>
          <a:bodyPr/>
          <a:lstStyle/>
          <a:p>
            <a:r>
              <a:rPr lang="es-MX" b="1" dirty="0" err="1"/>
              <a:t>selectionHH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3C351-7794-406E-A88E-5C0ED2C5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961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/>
              <a:t>PROPERTIES: </a:t>
            </a:r>
          </a:p>
          <a:p>
            <a:r>
              <a:rPr lang="es-MX" dirty="0" err="1"/>
              <a:t>availableFeatures</a:t>
            </a:r>
            <a:endParaRPr lang="es-MX" dirty="0"/>
          </a:p>
          <a:p>
            <a:r>
              <a:rPr lang="es-MX" dirty="0" err="1"/>
              <a:t>availableSolvers</a:t>
            </a:r>
            <a:endParaRPr lang="es-MX" dirty="0"/>
          </a:p>
          <a:p>
            <a:r>
              <a:rPr lang="es-MX" dirty="0" err="1"/>
              <a:t>hhType</a:t>
            </a:r>
            <a:r>
              <a:rPr lang="es-MX" dirty="0"/>
              <a:t>=‘</a:t>
            </a:r>
            <a:r>
              <a:rPr lang="es-MX" dirty="0" err="1"/>
              <a:t>undefined</a:t>
            </a:r>
            <a:r>
              <a:rPr lang="es-MX" dirty="0"/>
              <a:t>’</a:t>
            </a:r>
          </a:p>
          <a:p>
            <a:r>
              <a:rPr lang="es-MX" dirty="0"/>
              <a:t>Status=‘new’</a:t>
            </a:r>
          </a:p>
          <a:p>
            <a:r>
              <a:rPr lang="es-MX" dirty="0" err="1"/>
              <a:t>targetProblem</a:t>
            </a:r>
            <a:r>
              <a:rPr lang="es-MX" dirty="0"/>
              <a:t>=‘</a:t>
            </a:r>
            <a:r>
              <a:rPr lang="es-MX" dirty="0" err="1"/>
              <a:t>undefined</a:t>
            </a:r>
            <a:r>
              <a:rPr lang="es-MX" dirty="0"/>
              <a:t>’</a:t>
            </a:r>
          </a:p>
          <a:p>
            <a:r>
              <a:rPr lang="es-MX" dirty="0" err="1"/>
              <a:t>problemType</a:t>
            </a:r>
            <a:r>
              <a:rPr lang="es-MX" dirty="0"/>
              <a:t>=‘</a:t>
            </a:r>
            <a:r>
              <a:rPr lang="es-MX" dirty="0" err="1"/>
              <a:t>undefined</a:t>
            </a:r>
            <a:r>
              <a:rPr lang="es-MX" dirty="0"/>
              <a:t>’</a:t>
            </a:r>
          </a:p>
          <a:p>
            <a:r>
              <a:rPr lang="es-MX" dirty="0" err="1"/>
              <a:t>testingInstances</a:t>
            </a:r>
            <a:endParaRPr lang="es-MX" dirty="0"/>
          </a:p>
          <a:p>
            <a:r>
              <a:rPr lang="es-MX" dirty="0" err="1"/>
              <a:t>testingPerformance</a:t>
            </a:r>
            <a:endParaRPr lang="es-MX" dirty="0"/>
          </a:p>
          <a:p>
            <a:r>
              <a:rPr lang="es-MX" dirty="0"/>
              <a:t>Training </a:t>
            </a:r>
            <a:r>
              <a:rPr lang="es-MX" dirty="0" err="1"/>
              <a:t>Instances</a:t>
            </a:r>
            <a:endParaRPr lang="es-MX" dirty="0"/>
          </a:p>
          <a:p>
            <a:r>
              <a:rPr lang="es-MX" dirty="0" err="1"/>
              <a:t>trainingMethod</a:t>
            </a:r>
            <a:r>
              <a:rPr lang="es-MX" dirty="0"/>
              <a:t>=‘</a:t>
            </a:r>
            <a:r>
              <a:rPr lang="es-MX" dirty="0" err="1"/>
              <a:t>undefined</a:t>
            </a:r>
            <a:r>
              <a:rPr lang="es-MX" dirty="0"/>
              <a:t>’</a:t>
            </a:r>
          </a:p>
          <a:p>
            <a:r>
              <a:rPr lang="es-MX" dirty="0" err="1"/>
              <a:t>trainingParameters</a:t>
            </a:r>
            <a:endParaRPr lang="es-MX" dirty="0"/>
          </a:p>
          <a:p>
            <a:r>
              <a:rPr lang="es-MX" dirty="0" err="1"/>
              <a:t>trainingPerformance</a:t>
            </a:r>
            <a:endParaRPr lang="es-MX" dirty="0"/>
          </a:p>
          <a:p>
            <a:r>
              <a:rPr lang="es-MX" dirty="0" err="1"/>
              <a:t>trainingStatus</a:t>
            </a:r>
            <a:endParaRPr lang="es-MX" dirty="0"/>
          </a:p>
          <a:p>
            <a:r>
              <a:rPr lang="es-MX" dirty="0" err="1"/>
              <a:t>Value</a:t>
            </a:r>
            <a:r>
              <a:rPr lang="es-MX" dirty="0"/>
              <a:t>=‘</a:t>
            </a:r>
            <a:r>
              <a:rPr lang="es-MX" dirty="0" err="1"/>
              <a:t>undefined’c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220DF2B-7B0A-47D8-BDAB-45CD3258752C}"/>
              </a:ext>
            </a:extLst>
          </p:cNvPr>
          <p:cNvSpPr txBox="1">
            <a:spLocks/>
          </p:cNvSpPr>
          <p:nvPr/>
        </p:nvSpPr>
        <p:spPr>
          <a:xfrm>
            <a:off x="4808621" y="1703555"/>
            <a:ext cx="7383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METHODS:</a:t>
            </a:r>
          </a:p>
          <a:p>
            <a:r>
              <a:rPr lang="es-MX" dirty="0" err="1"/>
              <a:t>getInstances</a:t>
            </a:r>
            <a:r>
              <a:rPr lang="es-MX" dirty="0"/>
              <a:t> 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 err="1"/>
              <a:t>initializeModel</a:t>
            </a:r>
            <a:r>
              <a:rPr lang="es-MX" dirty="0"/>
              <a:t> 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 err="1"/>
              <a:t>loadInstances</a:t>
            </a:r>
            <a:r>
              <a:rPr lang="es-MX" dirty="0"/>
              <a:t> (</a:t>
            </a:r>
            <a:r>
              <a:rPr lang="es-MX" dirty="0" err="1"/>
              <a:t>unimplemented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JSSP)</a:t>
            </a:r>
          </a:p>
          <a:p>
            <a:r>
              <a:rPr lang="es-MX" dirty="0" err="1"/>
              <a:t>setInstances</a:t>
            </a:r>
            <a:r>
              <a:rPr lang="es-MX" dirty="0"/>
              <a:t> 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 err="1"/>
              <a:t>solveInstance</a:t>
            </a:r>
            <a:r>
              <a:rPr lang="es-MX" dirty="0"/>
              <a:t>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 err="1"/>
              <a:t>solveInstanceSet</a:t>
            </a:r>
            <a:r>
              <a:rPr lang="es-MX" dirty="0"/>
              <a:t>(</a:t>
            </a:r>
            <a:r>
              <a:rPr lang="es-MX" dirty="0" err="1"/>
              <a:t>instance</a:t>
            </a:r>
            <a:r>
              <a:rPr lang="es-MX" dirty="0"/>
              <a:t> set)</a:t>
            </a:r>
          </a:p>
          <a:p>
            <a:r>
              <a:rPr lang="es-MX" dirty="0" err="1"/>
              <a:t>SplitInstances</a:t>
            </a:r>
            <a:r>
              <a:rPr lang="es-MX" dirty="0"/>
              <a:t> 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/>
              <a:t>Test(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/>
              <a:t>Train(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 err="1"/>
              <a:t>Disp</a:t>
            </a:r>
            <a:r>
              <a:rPr lang="es-MX" dirty="0"/>
              <a:t> -&gt; ‘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hyper-heuristics</a:t>
            </a:r>
            <a:r>
              <a:rPr lang="es-MX" dirty="0"/>
              <a:t> has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been</a:t>
            </a:r>
            <a:r>
              <a:rPr lang="es-MX" dirty="0"/>
              <a:t> </a:t>
            </a:r>
            <a:r>
              <a:rPr lang="es-MX" dirty="0" err="1"/>
              <a:t>trained</a:t>
            </a:r>
            <a:r>
              <a:rPr lang="es-MX" dirty="0"/>
              <a:t> </a:t>
            </a:r>
            <a:r>
              <a:rPr lang="es-MX" dirty="0" err="1"/>
              <a:t>yet</a:t>
            </a:r>
            <a:r>
              <a:rPr lang="es-MX" dirty="0"/>
              <a:t>’</a:t>
            </a:r>
          </a:p>
          <a:p>
            <a:r>
              <a:rPr lang="es-MX" dirty="0" err="1"/>
              <a:t>printCommonData</a:t>
            </a:r>
            <a:r>
              <a:rPr lang="es-MX" dirty="0"/>
              <a:t> -&gt; </a:t>
            </a:r>
            <a:r>
              <a:rPr lang="es-MX" dirty="0" err="1"/>
              <a:t>targetProblem</a:t>
            </a:r>
            <a:r>
              <a:rPr lang="es-MX" dirty="0"/>
              <a:t>, </a:t>
            </a:r>
            <a:r>
              <a:rPr lang="es-MX" dirty="0" err="1"/>
              <a:t>hhType</a:t>
            </a:r>
            <a:r>
              <a:rPr lang="es-MX" dirty="0"/>
              <a:t>, </a:t>
            </a:r>
            <a:r>
              <a:rPr lang="es-MX" dirty="0" err="1"/>
              <a:t>trainingMethod</a:t>
            </a:r>
            <a:r>
              <a:rPr lang="es-MX" dirty="0"/>
              <a:t>, </a:t>
            </a:r>
            <a:r>
              <a:rPr lang="es-MX" dirty="0" err="1"/>
              <a:t>nbTrainingInstances</a:t>
            </a:r>
            <a:r>
              <a:rPr lang="es-MX" dirty="0"/>
              <a:t>, </a:t>
            </a:r>
            <a:r>
              <a:rPr lang="es-MX" dirty="0" err="1"/>
              <a:t>nbTestintInstances</a:t>
            </a:r>
            <a:endParaRPr lang="es-MX" dirty="0"/>
          </a:p>
          <a:p>
            <a:r>
              <a:rPr lang="es-MX" dirty="0" err="1"/>
              <a:t>printExtraData</a:t>
            </a:r>
            <a:r>
              <a:rPr lang="es-MX" dirty="0"/>
              <a:t> -&gt; </a:t>
            </a:r>
            <a:r>
              <a:rPr lang="es-MX" dirty="0" err="1"/>
              <a:t>currentMethod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8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6B9BA-60E6-44ED-9DB8-B528D033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91"/>
            <a:ext cx="10515600" cy="1325563"/>
          </a:xfrm>
        </p:spPr>
        <p:txBody>
          <a:bodyPr/>
          <a:lstStyle/>
          <a:p>
            <a:r>
              <a:rPr lang="es-MX" b="1" dirty="0" err="1"/>
              <a:t>ruleBasedSelectionHH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3C351-7794-406E-A88E-5C0ED2C5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96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PROPERTIES: </a:t>
            </a:r>
          </a:p>
          <a:p>
            <a:r>
              <a:rPr lang="es-MX" dirty="0" err="1"/>
              <a:t>nbRules</a:t>
            </a:r>
            <a:endParaRPr lang="es-MX" dirty="0"/>
          </a:p>
          <a:p>
            <a:r>
              <a:rPr lang="es-MX" dirty="0" err="1"/>
              <a:t>nbFeatures</a:t>
            </a:r>
            <a:endParaRPr lang="es-MX" dirty="0"/>
          </a:p>
          <a:p>
            <a:r>
              <a:rPr lang="es-MX" dirty="0" err="1"/>
              <a:t>nbSolvers</a:t>
            </a:r>
            <a:endParaRPr lang="es-MX" dirty="0"/>
          </a:p>
          <a:p>
            <a:r>
              <a:rPr lang="es-MX" dirty="0" err="1"/>
              <a:t>featureValues</a:t>
            </a:r>
            <a:endParaRPr lang="es-MX" dirty="0"/>
          </a:p>
          <a:p>
            <a:r>
              <a:rPr lang="es-MX" dirty="0" err="1"/>
              <a:t>heuristicVector</a:t>
            </a:r>
            <a:endParaRPr lang="es-MX" dirty="0"/>
          </a:p>
          <a:p>
            <a:r>
              <a:rPr lang="es-MX" dirty="0" err="1"/>
              <a:t>HHRules</a:t>
            </a:r>
            <a:endParaRPr lang="es-MX" dirty="0"/>
          </a:p>
          <a:p>
            <a:r>
              <a:rPr lang="es-MX" dirty="0" err="1"/>
              <a:t>Instances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220DF2B-7B0A-47D8-BDAB-45CD3258752C}"/>
              </a:ext>
            </a:extLst>
          </p:cNvPr>
          <p:cNvSpPr txBox="1">
            <a:spLocks/>
          </p:cNvSpPr>
          <p:nvPr/>
        </p:nvSpPr>
        <p:spPr>
          <a:xfrm>
            <a:off x="4808621" y="1703554"/>
            <a:ext cx="7383379" cy="5154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/>
              <a:t>METHODS:</a:t>
            </a:r>
          </a:p>
          <a:p>
            <a:r>
              <a:rPr lang="es-MX" dirty="0"/>
              <a:t>Constructor: </a:t>
            </a:r>
            <a:r>
              <a:rPr lang="es-MX" dirty="0" err="1"/>
              <a:t>ruleBasedSelection</a:t>
            </a:r>
            <a:r>
              <a:rPr lang="es-MX" dirty="0"/>
              <a:t> (Rules, </a:t>
            </a:r>
            <a:r>
              <a:rPr lang="es-MX" dirty="0" err="1"/>
              <a:t>targetProblem</a:t>
            </a:r>
            <a:r>
              <a:rPr lang="es-MX" dirty="0"/>
              <a:t>)</a:t>
            </a:r>
          </a:p>
          <a:p>
            <a:r>
              <a:rPr lang="es-MX" dirty="0" err="1"/>
              <a:t>getInstances</a:t>
            </a:r>
            <a:r>
              <a:rPr lang="es-MX" dirty="0"/>
              <a:t> (</a:t>
            </a:r>
            <a:r>
              <a:rPr lang="es-MX" dirty="0" err="1"/>
              <a:t>instanceType</a:t>
            </a:r>
            <a:r>
              <a:rPr lang="es-MX" dirty="0"/>
              <a:t>) </a:t>
            </a:r>
          </a:p>
          <a:p>
            <a:r>
              <a:rPr lang="es-MX" dirty="0" err="1"/>
              <a:t>getClosestRule</a:t>
            </a:r>
            <a:r>
              <a:rPr lang="es-MX" dirty="0"/>
              <a:t>(</a:t>
            </a:r>
            <a:r>
              <a:rPr lang="es-MX" dirty="0" err="1"/>
              <a:t>instance</a:t>
            </a:r>
            <a:r>
              <a:rPr lang="es-MX" dirty="0"/>
              <a:t>)</a:t>
            </a:r>
          </a:p>
          <a:p>
            <a:r>
              <a:rPr lang="es-MX" dirty="0" err="1"/>
              <a:t>evaluateCandidateSolution</a:t>
            </a:r>
            <a:r>
              <a:rPr lang="es-MX" dirty="0"/>
              <a:t>(</a:t>
            </a:r>
            <a:r>
              <a:rPr lang="es-MX" dirty="0" err="1"/>
              <a:t>solution</a:t>
            </a:r>
            <a:r>
              <a:rPr lang="es-MX" dirty="0"/>
              <a:t>, </a:t>
            </a:r>
            <a:r>
              <a:rPr lang="es-MX" dirty="0" err="1"/>
              <a:t>instances</a:t>
            </a:r>
            <a:r>
              <a:rPr lang="es-MX" dirty="0"/>
              <a:t>)</a:t>
            </a:r>
          </a:p>
          <a:p>
            <a:r>
              <a:rPr lang="es-MX" dirty="0" err="1"/>
              <a:t>initializeModel</a:t>
            </a:r>
            <a:endParaRPr lang="es-MX" dirty="0"/>
          </a:p>
          <a:p>
            <a:r>
              <a:rPr lang="es-MX" dirty="0" err="1"/>
              <a:t>setModel</a:t>
            </a:r>
            <a:endParaRPr lang="es-MX" dirty="0"/>
          </a:p>
          <a:p>
            <a:r>
              <a:rPr lang="es-MX" dirty="0" err="1"/>
              <a:t>solveInstance</a:t>
            </a:r>
            <a:endParaRPr lang="es-MX" dirty="0"/>
          </a:p>
          <a:p>
            <a:r>
              <a:rPr lang="es-MX" dirty="0" err="1"/>
              <a:t>solveInstanceSet_noCloning</a:t>
            </a:r>
            <a:endParaRPr lang="es-MX" dirty="0"/>
          </a:p>
          <a:p>
            <a:r>
              <a:rPr lang="es-MX" dirty="0" err="1"/>
              <a:t>setInstances</a:t>
            </a:r>
            <a:r>
              <a:rPr lang="es-MX" dirty="0"/>
              <a:t> 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 err="1"/>
              <a:t>splitInstances</a:t>
            </a:r>
            <a:r>
              <a:rPr lang="es-MX" dirty="0"/>
              <a:t>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/>
              <a:t>Test(</a:t>
            </a:r>
            <a:r>
              <a:rPr lang="es-MX" dirty="0" err="1"/>
              <a:t>unimplemented</a:t>
            </a:r>
            <a:r>
              <a:rPr lang="es-MX" dirty="0"/>
              <a:t>)</a:t>
            </a:r>
          </a:p>
          <a:p>
            <a:r>
              <a:rPr lang="es-MX" dirty="0"/>
              <a:t>Train(</a:t>
            </a:r>
            <a:r>
              <a:rPr lang="es-MX" dirty="0" err="1"/>
              <a:t>criterion</a:t>
            </a:r>
            <a:r>
              <a:rPr lang="es-MX" dirty="0"/>
              <a:t>, </a:t>
            </a:r>
            <a:r>
              <a:rPr lang="es-MX" dirty="0" err="1"/>
              <a:t>varargin</a:t>
            </a:r>
            <a:r>
              <a:rPr lang="es-MX" dirty="0"/>
              <a:t>{</a:t>
            </a:r>
            <a:r>
              <a:rPr lang="es-MX" dirty="0" err="1"/>
              <a:t>parameters</a:t>
            </a:r>
            <a:r>
              <a:rPr lang="es-MX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3472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39703-BDA1-4B17-BD41-25114333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47" y="445335"/>
            <a:ext cx="10515600" cy="1325563"/>
          </a:xfrm>
        </p:spPr>
        <p:txBody>
          <a:bodyPr/>
          <a:lstStyle/>
          <a:p>
            <a:r>
              <a:rPr lang="es-MX" b="1" dirty="0"/>
              <a:t>RuleBasedSelectionHH2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5E1CB-B60E-49F5-BC69-B4BF90A3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47" y="1770898"/>
            <a:ext cx="29798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PROPERTIES:</a:t>
            </a:r>
          </a:p>
          <a:p>
            <a:r>
              <a:rPr lang="es-MX" dirty="0" err="1"/>
              <a:t>availableHH</a:t>
            </a:r>
            <a:r>
              <a:rPr lang="es-MX" dirty="0"/>
              <a:t> = []</a:t>
            </a:r>
          </a:p>
          <a:p>
            <a:r>
              <a:rPr lang="es-MX" dirty="0" err="1"/>
              <a:t>nbHH</a:t>
            </a:r>
            <a:endParaRPr lang="es-MX" dirty="0"/>
          </a:p>
          <a:p>
            <a:r>
              <a:rPr lang="es-MX" dirty="0" err="1"/>
              <a:t>selectedSolvers</a:t>
            </a:r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853485-7B43-4445-9DA1-32C8CCCAC87D}"/>
              </a:ext>
            </a:extLst>
          </p:cNvPr>
          <p:cNvSpPr txBox="1"/>
          <p:nvPr/>
        </p:nvSpPr>
        <p:spPr>
          <a:xfrm>
            <a:off x="3416968" y="1706730"/>
            <a:ext cx="89996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METHODS:</a:t>
            </a:r>
          </a:p>
          <a:p>
            <a:r>
              <a:rPr lang="es-MX" sz="2400" dirty="0"/>
              <a:t>Constructor -&gt; ruleBasedSelectionHH2(Rules, </a:t>
            </a:r>
            <a:r>
              <a:rPr lang="es-MX" sz="2400" dirty="0" err="1"/>
              <a:t>targetProblem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IntializeModel</a:t>
            </a:r>
            <a:r>
              <a:rPr lang="es-MX" sz="2400" dirty="0"/>
              <a:t>(</a:t>
            </a:r>
            <a:r>
              <a:rPr lang="es-MX" sz="2400" dirty="0" err="1"/>
              <a:t>nbRules</a:t>
            </a:r>
            <a:r>
              <a:rPr lang="es-MX" sz="2400" dirty="0"/>
              <a:t>, </a:t>
            </a:r>
            <a:r>
              <a:rPr lang="es-MX" sz="2400" dirty="0" err="1"/>
              <a:t>nbFeatures</a:t>
            </a:r>
            <a:r>
              <a:rPr lang="es-MX" sz="2400" dirty="0"/>
              <a:t>, </a:t>
            </a:r>
            <a:r>
              <a:rPr lang="es-MX" sz="2400" dirty="0" err="1"/>
              <a:t>nbHH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printExtraData</a:t>
            </a:r>
            <a:endParaRPr lang="es-MX" sz="2400" dirty="0"/>
          </a:p>
          <a:p>
            <a:r>
              <a:rPr lang="es-MX" sz="2400" dirty="0" err="1"/>
              <a:t>setModel</a:t>
            </a:r>
            <a:r>
              <a:rPr lang="es-MX" sz="2400" dirty="0"/>
              <a:t>(</a:t>
            </a:r>
            <a:r>
              <a:rPr lang="es-MX" sz="2400" dirty="0" err="1"/>
              <a:t>model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SolveInstance</a:t>
            </a:r>
            <a:r>
              <a:rPr lang="es-MX" sz="2400" dirty="0"/>
              <a:t>(</a:t>
            </a:r>
            <a:r>
              <a:rPr lang="es-MX" sz="2400" dirty="0" err="1"/>
              <a:t>instance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stepInstance</a:t>
            </a:r>
            <a:r>
              <a:rPr lang="es-MX" sz="2400" dirty="0"/>
              <a:t>(</a:t>
            </a:r>
            <a:r>
              <a:rPr lang="es-MX" sz="2400" dirty="0" err="1"/>
              <a:t>instance</a:t>
            </a:r>
            <a:r>
              <a:rPr lang="es-MX" sz="2400" dirty="0"/>
              <a:t>, </a:t>
            </a:r>
            <a:r>
              <a:rPr lang="es-MX" sz="2400" dirty="0" err="1"/>
              <a:t>solverID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addHH</a:t>
            </a:r>
            <a:r>
              <a:rPr lang="es-MX" sz="2400" dirty="0"/>
              <a:t>(</a:t>
            </a:r>
            <a:r>
              <a:rPr lang="es-MX" sz="2400" dirty="0" err="1"/>
              <a:t>solver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reHH</a:t>
            </a:r>
            <a:r>
              <a:rPr lang="es-MX" sz="2400" dirty="0"/>
              <a:t>(</a:t>
            </a:r>
            <a:r>
              <a:rPr lang="es-MX" sz="2400" dirty="0" err="1"/>
              <a:t>solverID</a:t>
            </a:r>
            <a:r>
              <a:rPr lang="es-MX" sz="2400" dirty="0"/>
              <a:t>)</a:t>
            </a:r>
          </a:p>
          <a:p>
            <a:r>
              <a:rPr lang="es-MX" sz="2400" dirty="0" err="1"/>
              <a:t>selHH</a:t>
            </a:r>
            <a:r>
              <a:rPr lang="es-MX" sz="2400" dirty="0"/>
              <a:t>(</a:t>
            </a:r>
            <a:r>
              <a:rPr lang="es-MX" sz="2400" dirty="0" err="1"/>
              <a:t>solvers</a:t>
            </a:r>
            <a:r>
              <a:rPr lang="es-MX" sz="2400" dirty="0"/>
              <a:t>)</a:t>
            </a:r>
          </a:p>
          <a:p>
            <a:r>
              <a:rPr lang="es-MX" sz="2400" dirty="0"/>
              <a:t>Test(</a:t>
            </a:r>
            <a:r>
              <a:rPr lang="es-MX" sz="2400" dirty="0" err="1"/>
              <a:t>unimplemented</a:t>
            </a:r>
            <a:r>
              <a:rPr lang="es-MX" sz="2400" dirty="0"/>
              <a:t>)</a:t>
            </a:r>
          </a:p>
          <a:p>
            <a:r>
              <a:rPr lang="es-MX" sz="2400" dirty="0"/>
              <a:t>Train(</a:t>
            </a:r>
            <a:r>
              <a:rPr lang="es-MX" sz="2400" dirty="0" err="1"/>
              <a:t>criterion</a:t>
            </a:r>
            <a:r>
              <a:rPr lang="es-MX" sz="2400" dirty="0"/>
              <a:t>, </a:t>
            </a:r>
            <a:r>
              <a:rPr lang="es-MX" sz="2400" dirty="0" err="1"/>
              <a:t>varargin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973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98F8-AE31-4C35-9641-DC56975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/>
              <a:t>JSSP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55BF-F74D-4ADE-B871-A6765C48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30"/>
            <a:ext cx="42792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 err="1"/>
              <a:t>Properties</a:t>
            </a:r>
            <a:endParaRPr lang="es-MX" sz="1800" b="1" dirty="0"/>
          </a:p>
          <a:p>
            <a:r>
              <a:rPr lang="es-MX" sz="1800" dirty="0" err="1"/>
              <a:t>Instances</a:t>
            </a:r>
            <a:r>
              <a:rPr lang="es-MX" sz="1800" dirty="0"/>
              <a:t>=</a:t>
            </a:r>
            <a:r>
              <a:rPr lang="es-MX" sz="1800" dirty="0" err="1"/>
              <a:t>JSSPInstance</a:t>
            </a:r>
            <a:endParaRPr lang="es-MX" sz="1800" dirty="0"/>
          </a:p>
          <a:p>
            <a:r>
              <a:rPr lang="es-MX" sz="1800" dirty="0" err="1"/>
              <a:t>problemSolvers</a:t>
            </a:r>
            <a:r>
              <a:rPr lang="es-MX" sz="1800" dirty="0"/>
              <a:t>={‘1:LPT’, ‘2:SPT’, ‘3:MPA’, ‘4:LPA’}</a:t>
            </a:r>
          </a:p>
          <a:p>
            <a:r>
              <a:rPr lang="es-MX" sz="1800" dirty="0" err="1"/>
              <a:t>problemType</a:t>
            </a:r>
            <a:r>
              <a:rPr lang="es-MX" sz="1800" dirty="0"/>
              <a:t> = ‘JSSP’</a:t>
            </a:r>
          </a:p>
          <a:p>
            <a:r>
              <a:rPr lang="es-MX" sz="1800" dirty="0" err="1"/>
              <a:t>problemFeatures</a:t>
            </a:r>
            <a:r>
              <a:rPr lang="es-MX" sz="1800" dirty="0"/>
              <a:t> = {‘1:Mirsh175’, ‘2:Mirsh15’, ‘3:Mirsh29’, ‘4:Mirsh282’, ‘5:Mirsh95’}</a:t>
            </a:r>
          </a:p>
          <a:p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435E56-616E-4377-845E-A2947ED3F61A}"/>
              </a:ext>
            </a:extLst>
          </p:cNvPr>
          <p:cNvSpPr txBox="1">
            <a:spLocks/>
          </p:cNvSpPr>
          <p:nvPr/>
        </p:nvSpPr>
        <p:spPr>
          <a:xfrm>
            <a:off x="4860758" y="1573130"/>
            <a:ext cx="7331241" cy="52848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 err="1"/>
              <a:t>Methods</a:t>
            </a:r>
            <a:endParaRPr lang="es-MX" sz="1600" b="1" dirty="0"/>
          </a:p>
          <a:p>
            <a:r>
              <a:rPr lang="es-MX" sz="1600" dirty="0" err="1"/>
              <a:t>newInstance</a:t>
            </a:r>
            <a:r>
              <a:rPr lang="es-MX" sz="1600" dirty="0"/>
              <a:t>= </a:t>
            </a:r>
            <a:r>
              <a:rPr lang="es-MX" sz="1600" dirty="0" err="1"/>
              <a:t>cloneInstance</a:t>
            </a:r>
            <a:r>
              <a:rPr lang="es-MX" sz="1600" dirty="0"/>
              <a:t>(</a:t>
            </a:r>
            <a:r>
              <a:rPr lang="es-MX" sz="1600" dirty="0" err="1"/>
              <a:t>JSSPInstance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instance</a:t>
            </a:r>
            <a:r>
              <a:rPr lang="es-MX" sz="1600" dirty="0"/>
              <a:t>-= </a:t>
            </a:r>
            <a:r>
              <a:rPr lang="es-MX" sz="1600" dirty="0" err="1"/>
              <a:t>createDummyInstance</a:t>
            </a:r>
            <a:r>
              <a:rPr lang="es-MX" sz="1600" dirty="0"/>
              <a:t>()</a:t>
            </a:r>
          </a:p>
          <a:p>
            <a:r>
              <a:rPr lang="es-MX" sz="1600" dirty="0" err="1"/>
              <a:t>Allinstances</a:t>
            </a:r>
            <a:r>
              <a:rPr lang="es-MX" sz="1600" dirty="0"/>
              <a:t>=</a:t>
            </a:r>
            <a:r>
              <a:rPr lang="es-MX" sz="1600" dirty="0" err="1"/>
              <a:t>generateRandomInstances</a:t>
            </a:r>
            <a:r>
              <a:rPr lang="es-MX" sz="1600" dirty="0"/>
              <a:t>(</a:t>
            </a:r>
            <a:r>
              <a:rPr lang="es-MX" sz="1600" dirty="0" err="1"/>
              <a:t>nbInstances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Parameters</a:t>
            </a:r>
            <a:r>
              <a:rPr lang="es-MX" sz="1600" dirty="0"/>
              <a:t> = </a:t>
            </a:r>
            <a:r>
              <a:rPr lang="es-MX" sz="1600" dirty="0" err="1"/>
              <a:t>GetParameters</a:t>
            </a:r>
            <a:r>
              <a:rPr lang="es-MX" sz="1600" dirty="0"/>
              <a:t> (</a:t>
            </a:r>
            <a:r>
              <a:rPr lang="es-MX" sz="1600" dirty="0" err="1"/>
              <a:t>heurID</a:t>
            </a:r>
            <a:r>
              <a:rPr lang="es-MX" sz="1600" dirty="0"/>
              <a:t>, </a:t>
            </a:r>
            <a:r>
              <a:rPr lang="es-MX" sz="1600" dirty="0" err="1"/>
              <a:t>objective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/>
              <a:t>Vector = </a:t>
            </a:r>
            <a:r>
              <a:rPr lang="es-MX" sz="1600" dirty="0" err="1"/>
              <a:t>getHeurID</a:t>
            </a:r>
            <a:r>
              <a:rPr lang="es-MX" sz="1600" dirty="0"/>
              <a:t>(</a:t>
            </a:r>
            <a:r>
              <a:rPr lang="es-MX" sz="1600" dirty="0" err="1"/>
              <a:t>heurID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allInstances</a:t>
            </a:r>
            <a:r>
              <a:rPr lang="es-MX" sz="1600" dirty="0"/>
              <a:t> = </a:t>
            </a:r>
            <a:r>
              <a:rPr lang="es-MX" sz="1600" dirty="0" err="1"/>
              <a:t>TailorInstances</a:t>
            </a:r>
            <a:r>
              <a:rPr lang="es-MX" sz="1600" dirty="0"/>
              <a:t> (</a:t>
            </a:r>
            <a:r>
              <a:rPr lang="es-MX" sz="1600" dirty="0" err="1"/>
              <a:t>nbInstances</a:t>
            </a:r>
            <a:r>
              <a:rPr lang="es-MX" sz="1600" dirty="0"/>
              <a:t>, </a:t>
            </a:r>
            <a:r>
              <a:rPr lang="es-MX" sz="1600" dirty="0" err="1"/>
              <a:t>InstanceKind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allInstances</a:t>
            </a:r>
            <a:r>
              <a:rPr lang="es-MX" sz="1600" dirty="0"/>
              <a:t>=</a:t>
            </a:r>
            <a:r>
              <a:rPr lang="es-MX" sz="1600" dirty="0" err="1"/>
              <a:t>TailorInstancesFeat</a:t>
            </a:r>
            <a:r>
              <a:rPr lang="es-MX" sz="1600" dirty="0"/>
              <a:t>(</a:t>
            </a:r>
            <a:r>
              <a:rPr lang="es-MX" sz="1600" dirty="0" err="1"/>
              <a:t>nbInstances,featID,objective,target,varargin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allInstances</a:t>
            </a:r>
            <a:r>
              <a:rPr lang="es-MX" sz="1600" dirty="0"/>
              <a:t>=</a:t>
            </a:r>
            <a:r>
              <a:rPr lang="es-MX" sz="1600" dirty="0" err="1"/>
              <a:t>TailorInstances_Advanced</a:t>
            </a:r>
            <a:r>
              <a:rPr lang="es-MX" sz="1600" dirty="0"/>
              <a:t>(</a:t>
            </a:r>
            <a:r>
              <a:rPr lang="es-MX" sz="1600" dirty="0" err="1"/>
              <a:t>nbInstances</a:t>
            </a:r>
            <a:r>
              <a:rPr lang="es-MX" sz="1600" dirty="0"/>
              <a:t>, </a:t>
            </a:r>
            <a:r>
              <a:rPr lang="es-MX" sz="1600" dirty="0" err="1"/>
              <a:t>heurID</a:t>
            </a:r>
            <a:r>
              <a:rPr lang="es-MX" sz="1600" dirty="0"/>
              <a:t>, </a:t>
            </a:r>
            <a:r>
              <a:rPr lang="es-MX" sz="1600" dirty="0" err="1"/>
              <a:t>objective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allInstances</a:t>
            </a:r>
            <a:r>
              <a:rPr lang="es-MX" sz="1600" dirty="0"/>
              <a:t>=</a:t>
            </a:r>
            <a:r>
              <a:rPr lang="es-MX" sz="1600" dirty="0" err="1"/>
              <a:t>loadSavedInstances</a:t>
            </a:r>
            <a:r>
              <a:rPr lang="es-MX" sz="1600" dirty="0"/>
              <a:t>(</a:t>
            </a:r>
            <a:r>
              <a:rPr lang="es-MX" sz="1600" dirty="0" err="1"/>
              <a:t>nbInstances,varargin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heurLPA</a:t>
            </a:r>
            <a:r>
              <a:rPr lang="es-MX" sz="1600" dirty="0"/>
              <a:t>(</a:t>
            </a:r>
            <a:r>
              <a:rPr lang="es-MX" sz="1600" dirty="0" err="1"/>
              <a:t>instance,objective,varargin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heurMPA</a:t>
            </a:r>
            <a:r>
              <a:rPr lang="es-MX" sz="1600" dirty="0"/>
              <a:t>(</a:t>
            </a:r>
            <a:r>
              <a:rPr lang="es-MX" sz="1600" dirty="0" err="1"/>
              <a:t>instance,objective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heurSPT</a:t>
            </a:r>
            <a:r>
              <a:rPr lang="es-MX" sz="1600" dirty="0"/>
              <a:t>(</a:t>
            </a:r>
            <a:r>
              <a:rPr lang="es-MX" sz="1600" dirty="0" err="1"/>
              <a:t>instance</a:t>
            </a:r>
            <a:r>
              <a:rPr lang="es-MX" sz="1600" dirty="0"/>
              <a:t>, </a:t>
            </a:r>
            <a:r>
              <a:rPr lang="es-MX" sz="1600" dirty="0" err="1"/>
              <a:t>objective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heurLPT</a:t>
            </a:r>
            <a:r>
              <a:rPr lang="es-MX" sz="1600" dirty="0"/>
              <a:t>(</a:t>
            </a:r>
            <a:r>
              <a:rPr lang="es-MX" sz="1600" dirty="0" err="1"/>
              <a:t>instance</a:t>
            </a:r>
            <a:r>
              <a:rPr lang="es-MX" sz="1600" dirty="0"/>
              <a:t>, </a:t>
            </a:r>
            <a:r>
              <a:rPr lang="es-MX" sz="1600" dirty="0" err="1"/>
              <a:t>objective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stepHeuristic</a:t>
            </a:r>
            <a:r>
              <a:rPr lang="es-MX" sz="1600" dirty="0"/>
              <a:t>(</a:t>
            </a:r>
            <a:r>
              <a:rPr lang="es-MX" sz="1600" dirty="0" err="1"/>
              <a:t>instance,heurID,varargin</a:t>
            </a:r>
            <a:r>
              <a:rPr lang="es-MX" sz="1600" dirty="0"/>
              <a:t>)</a:t>
            </a:r>
          </a:p>
          <a:p>
            <a:r>
              <a:rPr lang="es-MX" sz="1600" dirty="0"/>
              <a:t>S=disp.()</a:t>
            </a:r>
          </a:p>
        </p:txBody>
      </p:sp>
    </p:spTree>
    <p:extLst>
      <p:ext uri="{BB962C8B-B14F-4D97-AF65-F5344CB8AC3E}">
        <p14:creationId xmlns:p14="http://schemas.microsoft.com/office/powerpoint/2010/main" val="104951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98F8-AE31-4C35-9641-DC56975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err="1"/>
              <a:t>JSSPInstance</a:t>
            </a:r>
            <a:endParaRPr lang="es-MX" sz="5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55BF-F74D-4ADE-B871-A6765C48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584660"/>
            <a:ext cx="4279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b="1" dirty="0" err="1"/>
              <a:t>Properties</a:t>
            </a:r>
            <a:endParaRPr lang="es-MX" sz="1800" b="1" dirty="0"/>
          </a:p>
          <a:p>
            <a:r>
              <a:rPr lang="es-MX" sz="1800" dirty="0" err="1"/>
              <a:t>nbJobs</a:t>
            </a:r>
            <a:endParaRPr lang="es-MX" sz="1800" dirty="0"/>
          </a:p>
          <a:p>
            <a:r>
              <a:rPr lang="es-MX" sz="1800" dirty="0" err="1"/>
              <a:t>nbMachines</a:t>
            </a:r>
            <a:endParaRPr lang="es-MX" sz="1800" dirty="0"/>
          </a:p>
          <a:p>
            <a:r>
              <a:rPr lang="es-MX" sz="1800" dirty="0"/>
              <a:t>Status=‘</a:t>
            </a:r>
            <a:r>
              <a:rPr lang="es-MX" sz="1800" dirty="0" err="1"/>
              <a:t>undefined</a:t>
            </a:r>
            <a:r>
              <a:rPr lang="es-MX" sz="1800" dirty="0"/>
              <a:t>’</a:t>
            </a:r>
          </a:p>
          <a:p>
            <a:r>
              <a:rPr lang="es-MX" sz="1800" dirty="0" err="1"/>
              <a:t>Solution</a:t>
            </a:r>
            <a:endParaRPr lang="es-MX" sz="1800" dirty="0"/>
          </a:p>
          <a:p>
            <a:r>
              <a:rPr lang="es-MX" sz="1800" dirty="0" err="1"/>
              <a:t>instanceData</a:t>
            </a:r>
            <a:r>
              <a:rPr lang="es-MX" sz="1800" dirty="0"/>
              <a:t>=</a:t>
            </a:r>
            <a:r>
              <a:rPr lang="es-MX" sz="1800" dirty="0" err="1"/>
              <a:t>JSSPJob</a:t>
            </a:r>
            <a:r>
              <a:rPr lang="es-MX" sz="1800" dirty="0"/>
              <a:t>()</a:t>
            </a:r>
          </a:p>
          <a:p>
            <a:r>
              <a:rPr lang="es-MX" sz="1800" dirty="0" err="1"/>
              <a:t>pendingData</a:t>
            </a:r>
            <a:r>
              <a:rPr lang="es-MX" sz="1800" dirty="0"/>
              <a:t>=</a:t>
            </a:r>
            <a:r>
              <a:rPr lang="es-MX" sz="1800" dirty="0" err="1"/>
              <a:t>JSSPJob</a:t>
            </a:r>
            <a:r>
              <a:rPr lang="es-MX" sz="1800" dirty="0"/>
              <a:t>()</a:t>
            </a:r>
          </a:p>
          <a:p>
            <a:r>
              <a:rPr lang="es-MX" sz="1800" dirty="0" err="1"/>
              <a:t>Features</a:t>
            </a:r>
            <a:r>
              <a:rPr lang="es-MX" sz="1800" dirty="0"/>
              <a:t>=[]</a:t>
            </a:r>
          </a:p>
          <a:p>
            <a:r>
              <a:rPr lang="es-MX" sz="1800" dirty="0" err="1"/>
              <a:t>rawInstanceData</a:t>
            </a:r>
            <a:endParaRPr lang="es-MX" sz="1800" dirty="0"/>
          </a:p>
          <a:p>
            <a:r>
              <a:rPr lang="es-MX" sz="1800" dirty="0" err="1"/>
              <a:t>UpdatingData</a:t>
            </a:r>
            <a:endParaRPr lang="es-MX" sz="1800" dirty="0"/>
          </a:p>
          <a:p>
            <a:r>
              <a:rPr lang="es-MX" sz="1800" dirty="0" err="1"/>
              <a:t>JobRegister</a:t>
            </a:r>
            <a:endParaRPr lang="es-MX" sz="1800" dirty="0"/>
          </a:p>
          <a:p>
            <a:r>
              <a:rPr lang="es-MX" sz="1800" dirty="0" err="1"/>
              <a:t>upcomingActivities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435E56-616E-4377-845E-A2947ED3F61A}"/>
              </a:ext>
            </a:extLst>
          </p:cNvPr>
          <p:cNvSpPr txBox="1">
            <a:spLocks/>
          </p:cNvSpPr>
          <p:nvPr/>
        </p:nvSpPr>
        <p:spPr>
          <a:xfrm>
            <a:off x="4860758" y="1573130"/>
            <a:ext cx="7331241" cy="528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 err="1"/>
              <a:t>Methods</a:t>
            </a:r>
            <a:endParaRPr lang="es-MX" sz="1600" b="1" dirty="0"/>
          </a:p>
          <a:p>
            <a:r>
              <a:rPr lang="es-MX" sz="1600" dirty="0" err="1"/>
              <a:t>Instance</a:t>
            </a:r>
            <a:r>
              <a:rPr lang="es-MX" sz="1600" dirty="0"/>
              <a:t>=</a:t>
            </a:r>
            <a:r>
              <a:rPr lang="es-MX" sz="1600" dirty="0" err="1"/>
              <a:t>JSSPInstance</a:t>
            </a:r>
            <a:r>
              <a:rPr lang="es-MX" sz="1600" dirty="0"/>
              <a:t>(</a:t>
            </a:r>
            <a:r>
              <a:rPr lang="es-MX" sz="1600" dirty="0" err="1"/>
              <a:t>instanceData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Features</a:t>
            </a:r>
            <a:r>
              <a:rPr lang="es-MX" sz="1600" dirty="0"/>
              <a:t>=</a:t>
            </a:r>
            <a:r>
              <a:rPr lang="es-MX" sz="1600" dirty="0" err="1"/>
              <a:t>gettingFeatures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scheduleJob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JobID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Reset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Plot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Disp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Activites</a:t>
            </a:r>
            <a:r>
              <a:rPr lang="es-MX" sz="1600" dirty="0"/>
              <a:t>= </a:t>
            </a:r>
            <a:r>
              <a:rPr lang="es-MX" sz="1600" dirty="0" err="1"/>
              <a:t>get.upcomingActivites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08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598F8-AE31-4C35-9641-DC56975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 err="1"/>
              <a:t>JSSPSchedule</a:t>
            </a:r>
            <a:endParaRPr lang="es-MX" sz="5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E55BF-F74D-4ADE-B871-A6765C48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" y="1584660"/>
            <a:ext cx="2707105" cy="2602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 err="1"/>
              <a:t>Properties</a:t>
            </a:r>
            <a:endParaRPr lang="es-MX" sz="1800" b="1" dirty="0"/>
          </a:p>
          <a:p>
            <a:r>
              <a:rPr lang="es-MX" sz="1800" dirty="0" err="1"/>
              <a:t>Nbmachines</a:t>
            </a:r>
            <a:endParaRPr lang="es-MX" sz="1800" dirty="0"/>
          </a:p>
          <a:p>
            <a:r>
              <a:rPr lang="es-MX" sz="1800" dirty="0"/>
              <a:t>Schedule</a:t>
            </a:r>
          </a:p>
          <a:p>
            <a:r>
              <a:rPr lang="es-MX" sz="1800" dirty="0" err="1"/>
              <a:t>nbMaxJobs</a:t>
            </a:r>
            <a:r>
              <a:rPr lang="es-MX" sz="1800" dirty="0"/>
              <a:t>=</a:t>
            </a:r>
            <a:r>
              <a:rPr lang="es-MX" sz="1800" dirty="0" err="1"/>
              <a:t>nan</a:t>
            </a:r>
            <a:endParaRPr lang="es-MX" sz="1800" dirty="0"/>
          </a:p>
          <a:p>
            <a:r>
              <a:rPr lang="es-MX" sz="1800" dirty="0" err="1"/>
              <a:t>SchColorMap</a:t>
            </a:r>
            <a:endParaRPr lang="es-MX" sz="1800" dirty="0"/>
          </a:p>
          <a:p>
            <a:r>
              <a:rPr lang="es-MX" sz="1800" dirty="0" err="1"/>
              <a:t>makespan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435E56-616E-4377-845E-A2947ED3F61A}"/>
              </a:ext>
            </a:extLst>
          </p:cNvPr>
          <p:cNvSpPr txBox="1">
            <a:spLocks/>
          </p:cNvSpPr>
          <p:nvPr/>
        </p:nvSpPr>
        <p:spPr>
          <a:xfrm>
            <a:off x="4860759" y="1573130"/>
            <a:ext cx="4555958" cy="246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600" b="1" dirty="0" err="1"/>
              <a:t>Methods</a:t>
            </a:r>
            <a:endParaRPr lang="es-MX" sz="1600" b="1" dirty="0"/>
          </a:p>
          <a:p>
            <a:r>
              <a:rPr lang="es-MX" sz="1600" dirty="0" err="1"/>
              <a:t>jobObj</a:t>
            </a:r>
            <a:r>
              <a:rPr lang="es-MX" sz="1600" dirty="0"/>
              <a:t>=</a:t>
            </a:r>
            <a:r>
              <a:rPr lang="es-MX" sz="1600" dirty="0" err="1"/>
              <a:t>JSSPSchedule</a:t>
            </a:r>
            <a:r>
              <a:rPr lang="es-MX" sz="1600" dirty="0"/>
              <a:t>(</a:t>
            </a:r>
            <a:r>
              <a:rPr lang="es-MX" sz="1600" dirty="0" err="1"/>
              <a:t>nbMachines</a:t>
            </a:r>
            <a:r>
              <a:rPr lang="es-MX" sz="1600" dirty="0"/>
              <a:t>, </a:t>
            </a:r>
            <a:r>
              <a:rPr lang="es-MX" sz="1600" dirty="0" err="1"/>
              <a:t>nbMaxJobs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timeIndex</a:t>
            </a:r>
            <a:r>
              <a:rPr lang="es-MX" sz="1600" dirty="0"/>
              <a:t>=</a:t>
            </a:r>
            <a:r>
              <a:rPr lang="es-MX" sz="1600" dirty="0" err="1"/>
              <a:t>getTimeslot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targetJob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ScheduleJob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targetJob</a:t>
            </a:r>
            <a:r>
              <a:rPr lang="es-MX" sz="1600" dirty="0"/>
              <a:t>, </a:t>
            </a:r>
            <a:r>
              <a:rPr lang="es-MX" sz="1600" dirty="0" err="1"/>
              <a:t>timeslot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Plot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, </a:t>
            </a:r>
            <a:r>
              <a:rPr lang="es-MX" sz="1600" dirty="0" err="1"/>
              <a:t>varargin</a:t>
            </a:r>
            <a:r>
              <a:rPr lang="es-MX" sz="1600" dirty="0"/>
              <a:t>)</a:t>
            </a:r>
          </a:p>
          <a:p>
            <a:r>
              <a:rPr lang="es-MX" sz="1600" dirty="0" err="1"/>
              <a:t>Makespan</a:t>
            </a:r>
            <a:r>
              <a:rPr lang="es-MX" sz="1600" dirty="0"/>
              <a:t> = </a:t>
            </a:r>
            <a:r>
              <a:rPr lang="es-MX" sz="1600" dirty="0" err="1"/>
              <a:t>get.makespan</a:t>
            </a:r>
            <a:r>
              <a:rPr lang="es-MX" sz="1600" dirty="0"/>
              <a:t>(</a:t>
            </a:r>
            <a:r>
              <a:rPr lang="es-MX" sz="1600" dirty="0" err="1"/>
              <a:t>obj</a:t>
            </a:r>
            <a:r>
              <a:rPr lang="es-MX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703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676</Words>
  <Application>Microsoft Office PowerPoint</Application>
  <PresentationFormat>Panorámica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Diagrama de Clases</vt:lpstr>
      <vt:lpstr>Presentación de PowerPoint</vt:lpstr>
      <vt:lpstr>Presentación de PowerPoint</vt:lpstr>
      <vt:lpstr>selectionHH</vt:lpstr>
      <vt:lpstr>ruleBasedSelectionHH</vt:lpstr>
      <vt:lpstr>RuleBasedSelectionHH2</vt:lpstr>
      <vt:lpstr>JSSP</vt:lpstr>
      <vt:lpstr>JSSPInstance</vt:lpstr>
      <vt:lpstr>JSSPSchedule</vt:lpstr>
      <vt:lpstr>JSSPActivity</vt:lpstr>
      <vt:lpstr>JSSPJob</vt:lpstr>
      <vt:lpstr>JSSPMachine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</dc:title>
  <dc:creator>Alonso Vela Morales</dc:creator>
  <cp:lastModifiedBy>Alonso Vela Morales</cp:lastModifiedBy>
  <cp:revision>22</cp:revision>
  <dcterms:created xsi:type="dcterms:W3CDTF">2020-11-17T07:09:34Z</dcterms:created>
  <dcterms:modified xsi:type="dcterms:W3CDTF">2020-11-26T00:55:50Z</dcterms:modified>
</cp:coreProperties>
</file>