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8AE4E-2579-41D9-8B5C-D768F66AAE9E}" type="datetimeFigureOut">
              <a:rPr lang="es-MX" smtClean="0"/>
              <a:t>21/11/2020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C0AFE-27E4-4851-ACD5-3E3F81C8E0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13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Mean </a:t>
            </a:r>
            <a:r>
              <a:rPr lang="es-MX" dirty="0" err="1"/>
              <a:t>of</a:t>
            </a:r>
            <a:r>
              <a:rPr lang="es-MX" dirty="0"/>
              <a:t> OPT </a:t>
            </a:r>
            <a:r>
              <a:rPr lang="es-MX" dirty="0" err="1"/>
              <a:t>now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sum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PT / 11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C0AFE-27E4-4851-ACD5-3E3F81C8E030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06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84B47-3116-41C7-9AE9-853FE7D90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A340C1-D366-44EE-AD74-3AA92C9AA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D90260-DF4E-498D-9F08-CDA71D22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7323-5EF3-496F-BAA0-3A79048DF8C0}" type="datetimeFigureOut">
              <a:rPr lang="es-MX" smtClean="0"/>
              <a:t>21/11/2020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BE4C75-5396-492A-AF02-7B2BD983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6172EE-D7C5-4C74-A4D7-C002E4A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C252-6E4C-4C29-9CD4-787E29D8F6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12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728FD-6257-4EB5-8D70-D6E20E05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4A2FA3-EE7F-4733-AF3B-E9F25C122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7D58B-C5B3-4ECE-AADA-D7B16E32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7323-5EF3-496F-BAA0-3A79048DF8C0}" type="datetimeFigureOut">
              <a:rPr lang="es-MX" smtClean="0"/>
              <a:t>21/11/2020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F7AF5-D47F-491C-BB93-FF157E50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12158F-3988-45B3-8E90-368E4144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C252-6E4C-4C29-9CD4-787E29D8F6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52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39BF77-4AB2-47F5-BA34-702A9E484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1DB800-0072-41B6-9EF2-3DA92688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FAF9E-C2D0-4B3A-A7CB-65837771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7323-5EF3-496F-BAA0-3A79048DF8C0}" type="datetimeFigureOut">
              <a:rPr lang="es-MX" smtClean="0"/>
              <a:t>21/11/2020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B0523B-684A-4563-B63F-938E7B6F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58BB19-4024-49FE-B5A2-82218605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C252-6E4C-4C29-9CD4-787E29D8F6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4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80A43-5F29-40BC-878A-6F511865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D9BD7-6A89-4BA7-9D46-590EBBAA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8212C-C8EA-4359-88FE-2D1C38C3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7323-5EF3-496F-BAA0-3A79048DF8C0}" type="datetimeFigureOut">
              <a:rPr lang="es-MX" smtClean="0"/>
              <a:t>21/11/2020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9175C-4482-46A4-8965-8525C345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67498-6BA1-4661-8F8A-7AC1F9F7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C252-6E4C-4C29-9CD4-787E29D8F6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15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46E1A-DBB9-4BFD-B467-EEB2B622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839CB-F3C4-40AD-BF4D-1FB20E5C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D74F0-BFFD-4CD1-A7FE-3F84795A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7323-5EF3-496F-BAA0-3A79048DF8C0}" type="datetimeFigureOut">
              <a:rPr lang="es-MX" smtClean="0"/>
              <a:t>21/11/2020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E4465-F350-49D8-A51F-CE238B82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481013-70AC-4FBE-9ECD-D3808FB4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C252-6E4C-4C29-9CD4-787E29D8F6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57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2408C-3DA9-4F9F-A498-9A0105B3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94D81A-3820-4FA9-8F6D-1AEE8F90B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CA0C95-E0B8-4CB2-AA1E-432EEACE7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0760D6-89C7-4A1C-B7AE-9C24E166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7323-5EF3-496F-BAA0-3A79048DF8C0}" type="datetimeFigureOut">
              <a:rPr lang="es-MX" smtClean="0"/>
              <a:t>21/11/2020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5F75E2-C233-4EA8-9AB3-3AAB6595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522806-B6EF-496C-99D7-2451027F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C252-6E4C-4C29-9CD4-787E29D8F6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23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1089E-F78D-48D1-B205-B3C65894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4A0FE6-A5EF-4A5B-BF02-C054BA36A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BF54A7-7944-4219-A041-EE07CB8CE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8EC066-C535-4A72-A1E1-94CCF4703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DD1F99-0FA4-4C9B-B5D4-D0EAFA21E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A0C613-63E1-479D-B7E4-3EE3D366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7323-5EF3-496F-BAA0-3A79048DF8C0}" type="datetimeFigureOut">
              <a:rPr lang="es-MX" smtClean="0"/>
              <a:t>21/11/2020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427D3D-2EFE-4FB1-A37A-11ED4C00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3C751C-183F-40B3-88C4-E8DF88C5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C252-6E4C-4C29-9CD4-787E29D8F6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648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82512-6A09-4F56-BA2D-EDC5ACED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099CA0-A2C3-49B6-8A8E-23FA3F9A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7323-5EF3-496F-BAA0-3A79048DF8C0}" type="datetimeFigureOut">
              <a:rPr lang="es-MX" smtClean="0"/>
              <a:t>21/11/2020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BF9073-0EEE-46A5-833F-008CB820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E444EE-46A1-4B08-8DB9-CC89F18A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C252-6E4C-4C29-9CD4-787E29D8F6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10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9B3FD5-20E1-4883-9A8B-4790F9D0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7323-5EF3-496F-BAA0-3A79048DF8C0}" type="datetimeFigureOut">
              <a:rPr lang="es-MX" smtClean="0"/>
              <a:t>21/11/2020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CF6AE1-E7D4-4F27-B6EC-45685AA4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386E84-2A58-403E-B5F8-AB8C47E9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C252-6E4C-4C29-9CD4-787E29D8F6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594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86FCF-476A-497E-BB7E-05A079DD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A7F0A-D7AC-42F3-BDFB-A5C0A6F14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04643D-24EC-4DA1-9887-CFE4D234D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CA28D-B5C3-4D52-8AB3-DD1F1BFE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7323-5EF3-496F-BAA0-3A79048DF8C0}" type="datetimeFigureOut">
              <a:rPr lang="es-MX" smtClean="0"/>
              <a:t>21/11/2020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F2FDD5-BFE5-487E-86BA-B32C1160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4297AF-B56A-49A9-B9F5-EAF48DF5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C252-6E4C-4C29-9CD4-787E29D8F6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8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73D07-DF29-4F7D-BC07-23CAD4B3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8BC3A3-1CF0-432C-83A5-A6462B5F2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E0D35-4F05-43A9-A894-87FBCE5C4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12CBC6-A650-490F-B319-A3B42398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7323-5EF3-496F-BAA0-3A79048DF8C0}" type="datetimeFigureOut">
              <a:rPr lang="es-MX" smtClean="0"/>
              <a:t>21/11/2020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08D9EE-61A2-4886-9BBF-8729E779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4CCE2-DFA3-403F-94FF-21AC0E6F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C252-6E4C-4C29-9CD4-787E29D8F6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17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D23DA5-435F-4FA8-AC08-AE084281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7649CC-5A40-475D-A9E8-39D5D961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E547A-4522-40E9-853B-4EBC30F09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7323-5EF3-496F-BAA0-3A79048DF8C0}" type="datetimeFigureOut">
              <a:rPr lang="es-MX" smtClean="0"/>
              <a:t>21/11/2020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D6D9E7-FBBE-439A-AE2E-B52B3D489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C21812-9304-41D5-9768-6E61D33D8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DC252-6E4C-4C29-9CD4-787E29D8F6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20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EC623-A774-496D-9521-65A5A7C76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Feature</a:t>
            </a:r>
            <a:r>
              <a:rPr lang="es-MX" dirty="0"/>
              <a:t> Testing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C5ED01-06A3-4FF0-A28F-6EF587592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Mirshekarian</a:t>
            </a:r>
            <a:r>
              <a:rPr lang="es-MX" dirty="0"/>
              <a:t> “</a:t>
            </a:r>
            <a:r>
              <a:rPr lang="en-US" dirty="0">
                <a:effectLst/>
              </a:rPr>
              <a:t>Correlation of job-shop scheduling problem features with scheduling efficiency”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80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FF75F-F789-4CA1-8A0D-F4748025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Testing </a:t>
            </a:r>
            <a:r>
              <a:rPr lang="es-MX" dirty="0" err="1"/>
              <a:t>Instance</a:t>
            </a:r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3B9EAFD-36E7-435D-89AF-038746250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178087"/>
              </p:ext>
            </p:extLst>
          </p:nvPr>
        </p:nvGraphicFramePr>
        <p:xfrm>
          <a:off x="1544053" y="2645692"/>
          <a:ext cx="3412960" cy="2535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40">
                  <a:extLst>
                    <a:ext uri="{9D8B030D-6E8A-4147-A177-3AD203B41FA5}">
                      <a16:colId xmlns:a16="http://schemas.microsoft.com/office/drawing/2014/main" val="2507232972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1437793153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3868313449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3948807661"/>
                    </a:ext>
                  </a:extLst>
                </a:gridCol>
              </a:tblGrid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08491"/>
                  </a:ext>
                </a:extLst>
              </a:tr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19800"/>
                  </a:ext>
                </a:extLst>
              </a:tr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6724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8C30033-D749-4878-9296-1D56C22B81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617154"/>
              </p:ext>
            </p:extLst>
          </p:nvPr>
        </p:nvGraphicFramePr>
        <p:xfrm>
          <a:off x="7234987" y="2645691"/>
          <a:ext cx="3412960" cy="2535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40">
                  <a:extLst>
                    <a:ext uri="{9D8B030D-6E8A-4147-A177-3AD203B41FA5}">
                      <a16:colId xmlns:a16="http://schemas.microsoft.com/office/drawing/2014/main" val="2507232972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1437793153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3868313449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3948807661"/>
                    </a:ext>
                  </a:extLst>
                </a:gridCol>
              </a:tblGrid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08491"/>
                  </a:ext>
                </a:extLst>
              </a:tr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19800"/>
                  </a:ext>
                </a:extLst>
              </a:tr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6724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AC44856D-EAC4-48BA-B038-D3C13C8004BD}"/>
              </a:ext>
            </a:extLst>
          </p:cNvPr>
          <p:cNvSpPr txBox="1"/>
          <p:nvPr/>
        </p:nvSpPr>
        <p:spPr>
          <a:xfrm>
            <a:off x="7234987" y="2019004"/>
            <a:ext cx="341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Machine </a:t>
            </a:r>
            <a:r>
              <a:rPr lang="es-MX" sz="2400" dirty="0" err="1"/>
              <a:t>Id’s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A4B031-89EE-484F-9022-F7E17097F881}"/>
              </a:ext>
            </a:extLst>
          </p:cNvPr>
          <p:cNvSpPr txBox="1"/>
          <p:nvPr/>
        </p:nvSpPr>
        <p:spPr>
          <a:xfrm>
            <a:off x="1696453" y="2141621"/>
            <a:ext cx="341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Processing Times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9702AD-DCD8-4E09-9A77-E69B10B3C172}"/>
              </a:ext>
            </a:extLst>
          </p:cNvPr>
          <p:cNvSpPr txBox="1"/>
          <p:nvPr/>
        </p:nvSpPr>
        <p:spPr>
          <a:xfrm>
            <a:off x="372985" y="2823386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002754-3104-429F-A4E1-D8B3FCB0D5B8}"/>
              </a:ext>
            </a:extLst>
          </p:cNvPr>
          <p:cNvSpPr txBox="1"/>
          <p:nvPr/>
        </p:nvSpPr>
        <p:spPr>
          <a:xfrm>
            <a:off x="372984" y="3731973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D41AC2-54D6-449A-9805-F93B7848AA94}"/>
              </a:ext>
            </a:extLst>
          </p:cNvPr>
          <p:cNvSpPr txBox="1"/>
          <p:nvPr/>
        </p:nvSpPr>
        <p:spPr>
          <a:xfrm>
            <a:off x="372983" y="4640560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AD4A64-F28C-4DA9-A95E-2913D9080F5D}"/>
              </a:ext>
            </a:extLst>
          </p:cNvPr>
          <p:cNvSpPr txBox="1"/>
          <p:nvPr/>
        </p:nvSpPr>
        <p:spPr>
          <a:xfrm>
            <a:off x="6035844" y="2819308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1F762C5-CEFB-4720-9BD9-BC40F1797040}"/>
              </a:ext>
            </a:extLst>
          </p:cNvPr>
          <p:cNvSpPr txBox="1"/>
          <p:nvPr/>
        </p:nvSpPr>
        <p:spPr>
          <a:xfrm>
            <a:off x="6035843" y="3727895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086094A-513B-429B-9809-4C0023889EF9}"/>
              </a:ext>
            </a:extLst>
          </p:cNvPr>
          <p:cNvSpPr txBox="1"/>
          <p:nvPr/>
        </p:nvSpPr>
        <p:spPr>
          <a:xfrm>
            <a:off x="6035842" y="4636482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J3</a:t>
            </a:r>
          </a:p>
        </p:txBody>
      </p:sp>
    </p:spTree>
    <p:extLst>
      <p:ext uri="{BB962C8B-B14F-4D97-AF65-F5344CB8AC3E}">
        <p14:creationId xmlns:p14="http://schemas.microsoft.com/office/powerpoint/2010/main" val="294873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0C50-F6BC-4273-A02F-F97B551E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Mirsh</a:t>
            </a:r>
            <a:r>
              <a:rPr lang="es-MX" dirty="0"/>
              <a:t> 175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494F5-37EF-4718-8294-4CE6F756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7166811" cy="5273340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Mean of OSCOMBA divided by the product between the number of machines and the mean of Operation Processing Times</a:t>
            </a:r>
          </a:p>
          <a:p>
            <a:r>
              <a:rPr lang="en-US" dirty="0">
                <a:latin typeface="Arial" panose="020B0604020202020204" pitchFamily="34" charset="0"/>
              </a:rPr>
              <a:t>Feature Value of Raw Instance Data: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OSCOMBA values= [9.5,0,3,0]  (machine repetitions on each operation slot amplified multiplied by the mean of their respective processing times)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Mean of OSCOMBA = 3.125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Mean of OPT = 5.333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Number of machines = 4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Mirsh175(</a:t>
            </a:r>
            <a:r>
              <a:rPr lang="en-US" sz="1600" dirty="0" err="1">
                <a:latin typeface="Arial" panose="020B0604020202020204" pitchFamily="34" charset="0"/>
              </a:rPr>
              <a:t>TestingInstance</a:t>
            </a:r>
            <a:r>
              <a:rPr lang="en-US" sz="1600" dirty="0">
                <a:latin typeface="Arial" panose="020B0604020202020204" pitchFamily="34" charset="0"/>
              </a:rPr>
              <a:t>) = (</a:t>
            </a:r>
            <a:r>
              <a:rPr lang="en-US" sz="1600" dirty="0" err="1">
                <a:latin typeface="Arial" panose="020B0604020202020204" pitchFamily="34" charset="0"/>
              </a:rPr>
              <a:t>mean_OSCOMBA</a:t>
            </a:r>
            <a:r>
              <a:rPr lang="en-US" sz="1600" dirty="0">
                <a:latin typeface="Arial" panose="020B0604020202020204" pitchFamily="34" charset="0"/>
              </a:rPr>
              <a:t>/(</a:t>
            </a:r>
            <a:r>
              <a:rPr lang="en-US" sz="1600" dirty="0" err="1">
                <a:latin typeface="Arial" panose="020B0604020202020204" pitchFamily="34" charset="0"/>
              </a:rPr>
              <a:t>meanOPT</a:t>
            </a:r>
            <a:r>
              <a:rPr lang="en-US" sz="1600" dirty="0">
                <a:latin typeface="Arial" panose="020B0604020202020204" pitchFamily="34" charset="0"/>
              </a:rPr>
              <a:t>*</a:t>
            </a:r>
            <a:r>
              <a:rPr lang="en-US" sz="1600" dirty="0" err="1">
                <a:latin typeface="Arial" panose="020B0604020202020204" pitchFamily="34" charset="0"/>
              </a:rPr>
              <a:t>nbMachines</a:t>
            </a:r>
            <a:r>
              <a:rPr lang="en-US" sz="1600" dirty="0">
                <a:latin typeface="Arial" panose="020B0604020202020204" pitchFamily="34" charset="0"/>
              </a:rPr>
              <a:t>)) = 3.125/(5.333*4)= 0.1465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D2CC16-B9A5-4AD8-8CE9-5FE008070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5" t="40463" r="54868" b="14369"/>
          <a:stretch/>
        </p:blipFill>
        <p:spPr>
          <a:xfrm>
            <a:off x="8005010" y="818147"/>
            <a:ext cx="4028173" cy="56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7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0C50-F6BC-4273-A02F-F97B551E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Mirsh</a:t>
            </a:r>
            <a:r>
              <a:rPr lang="es-MX" dirty="0"/>
              <a:t> 175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494F5-37EF-4718-8294-4CE6F756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7166811" cy="5273340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After step with LPT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OSCOMBA values= [0,0,3,0]  (machine repetitions on each operation slot amplified multiplied by the mean of their respective processing times)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Mean of OSCOMBA = 0.75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Mean of OPT = 4.909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Number of machines = 4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Mirsh175(</a:t>
            </a:r>
            <a:r>
              <a:rPr lang="en-US" sz="1600" dirty="0" err="1">
                <a:latin typeface="Arial" panose="020B0604020202020204" pitchFamily="34" charset="0"/>
              </a:rPr>
              <a:t>TestingInstance</a:t>
            </a:r>
            <a:r>
              <a:rPr lang="en-US" sz="1600" dirty="0">
                <a:latin typeface="Arial" panose="020B0604020202020204" pitchFamily="34" charset="0"/>
              </a:rPr>
              <a:t>) = (</a:t>
            </a:r>
            <a:r>
              <a:rPr lang="en-US" sz="1600" dirty="0" err="1">
                <a:latin typeface="Arial" panose="020B0604020202020204" pitchFamily="34" charset="0"/>
              </a:rPr>
              <a:t>mean_OSCOMBA</a:t>
            </a:r>
            <a:r>
              <a:rPr lang="en-US" sz="1600" dirty="0">
                <a:latin typeface="Arial" panose="020B0604020202020204" pitchFamily="34" charset="0"/>
              </a:rPr>
              <a:t>/(</a:t>
            </a:r>
            <a:r>
              <a:rPr lang="en-US" sz="1600" dirty="0" err="1">
                <a:latin typeface="Arial" panose="020B0604020202020204" pitchFamily="34" charset="0"/>
              </a:rPr>
              <a:t>meanOPT</a:t>
            </a:r>
            <a:r>
              <a:rPr lang="en-US" sz="1600" dirty="0">
                <a:latin typeface="Arial" panose="020B0604020202020204" pitchFamily="34" charset="0"/>
              </a:rPr>
              <a:t>*</a:t>
            </a:r>
            <a:r>
              <a:rPr lang="en-US" sz="1600" dirty="0" err="1">
                <a:latin typeface="Arial" panose="020B0604020202020204" pitchFamily="34" charset="0"/>
              </a:rPr>
              <a:t>nbMachines</a:t>
            </a:r>
            <a:r>
              <a:rPr lang="en-US" sz="1600" dirty="0">
                <a:latin typeface="Arial" panose="020B0604020202020204" pitchFamily="34" charset="0"/>
              </a:rPr>
              <a:t>)) = 0.75/(4.409*4)= 0.03819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678ECD-C7F9-4A8F-A140-FCF8AA78A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5" t="42432" r="55658" b="14135"/>
          <a:stretch/>
        </p:blipFill>
        <p:spPr>
          <a:xfrm>
            <a:off x="8005011" y="1244099"/>
            <a:ext cx="3689684" cy="52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5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0C50-F6BC-4273-A02F-F97B551E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Mirsh</a:t>
            </a:r>
            <a:r>
              <a:rPr lang="es-MX" dirty="0"/>
              <a:t> 282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494F5-37EF-4718-8294-4CE6F756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7166811" cy="5273340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Mean of Machine Load Voids Amplified divided by the number of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machines</a:t>
            </a:r>
          </a:p>
          <a:p>
            <a:r>
              <a:rPr lang="en-US" dirty="0">
                <a:latin typeface="Arial" panose="020B0604020202020204" pitchFamily="34" charset="0"/>
              </a:rPr>
              <a:t>Feature Value of Raw Instance Data: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Machine Load Voids Amplified= [3,3,1,1]  (machine repetitions on each operation slot amplified)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Mean of MLDVA = 2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Number of machines = 4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Mirsh282(</a:t>
            </a:r>
            <a:r>
              <a:rPr lang="en-US" sz="1600" dirty="0" err="1">
                <a:latin typeface="Arial" panose="020B0604020202020204" pitchFamily="34" charset="0"/>
              </a:rPr>
              <a:t>TestingInstance</a:t>
            </a:r>
            <a:r>
              <a:rPr lang="en-US" sz="1600" dirty="0">
                <a:latin typeface="Arial" panose="020B0604020202020204" pitchFamily="34" charset="0"/>
              </a:rPr>
              <a:t>) = (</a:t>
            </a:r>
            <a:r>
              <a:rPr lang="en-US" sz="1600" dirty="0" err="1">
                <a:latin typeface="Arial" panose="020B0604020202020204" pitchFamily="34" charset="0"/>
              </a:rPr>
              <a:t>mean_MLDVA</a:t>
            </a:r>
            <a:r>
              <a:rPr lang="en-US" sz="1600" dirty="0">
                <a:latin typeface="Arial" panose="020B0604020202020204" pitchFamily="34" charset="0"/>
              </a:rPr>
              <a:t>/(</a:t>
            </a:r>
            <a:r>
              <a:rPr lang="en-US" sz="1600" dirty="0" err="1">
                <a:latin typeface="Arial" panose="020B0604020202020204" pitchFamily="34" charset="0"/>
              </a:rPr>
              <a:t>nbMachines</a:t>
            </a:r>
            <a:r>
              <a:rPr lang="en-US" sz="1600" dirty="0">
                <a:latin typeface="Arial" panose="020B0604020202020204" pitchFamily="34" charset="0"/>
              </a:rPr>
              <a:t>)) = 2/(4)= 0.5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797CB5-C61B-40B1-849B-8A69DA559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73" t="42432" r="55790" b="13432"/>
          <a:stretch/>
        </p:blipFill>
        <p:spPr>
          <a:xfrm>
            <a:off x="7577890" y="1195974"/>
            <a:ext cx="3587415" cy="516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8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0C50-F6BC-4273-A02F-F97B551E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Mirsh</a:t>
            </a:r>
            <a:r>
              <a:rPr lang="es-MX" dirty="0"/>
              <a:t> 282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494F5-37EF-4718-8294-4CE6F756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7166811" cy="5273340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Feature Value after step with SPT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Machine Load Voids Amplified= [3,3,1,3]  (machine repetitions on each operation slot amplified)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Mean of MLDVA = 2.5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Number of machines = 4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Mirsh282(</a:t>
            </a:r>
            <a:r>
              <a:rPr lang="en-US" sz="1600" dirty="0" err="1">
                <a:latin typeface="Arial" panose="020B0604020202020204" pitchFamily="34" charset="0"/>
              </a:rPr>
              <a:t>TestingInstance</a:t>
            </a:r>
            <a:r>
              <a:rPr lang="en-US" sz="1600" dirty="0">
                <a:latin typeface="Arial" panose="020B0604020202020204" pitchFamily="34" charset="0"/>
              </a:rPr>
              <a:t>) = (</a:t>
            </a:r>
            <a:r>
              <a:rPr lang="en-US" sz="1600" dirty="0" err="1">
                <a:latin typeface="Arial" panose="020B0604020202020204" pitchFamily="34" charset="0"/>
              </a:rPr>
              <a:t>mean_MLDVA</a:t>
            </a:r>
            <a:r>
              <a:rPr lang="en-US" sz="1600" dirty="0">
                <a:latin typeface="Arial" panose="020B0604020202020204" pitchFamily="34" charset="0"/>
              </a:rPr>
              <a:t>/(</a:t>
            </a:r>
            <a:r>
              <a:rPr lang="en-US" sz="1600" dirty="0" err="1">
                <a:latin typeface="Arial" panose="020B0604020202020204" pitchFamily="34" charset="0"/>
              </a:rPr>
              <a:t>nbMachines</a:t>
            </a:r>
            <a:r>
              <a:rPr lang="en-US" sz="1600" dirty="0">
                <a:latin typeface="Arial" panose="020B0604020202020204" pitchFamily="34" charset="0"/>
              </a:rPr>
              <a:t>)) = 2.5/(4)= 0.625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3ECB80-18D2-4E5B-8DA5-3C199F0DD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11" t="40229" r="55131" b="14134"/>
          <a:stretch/>
        </p:blipFill>
        <p:spPr>
          <a:xfrm>
            <a:off x="8005010" y="1027906"/>
            <a:ext cx="3513221" cy="49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1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FF75F-F789-4CA1-8A0D-F4748025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Testing </a:t>
            </a:r>
            <a:r>
              <a:rPr lang="es-MX" dirty="0" err="1"/>
              <a:t>Instance</a:t>
            </a:r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3B9EAFD-36E7-435D-89AF-038746250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98520"/>
              </p:ext>
            </p:extLst>
          </p:nvPr>
        </p:nvGraphicFramePr>
        <p:xfrm>
          <a:off x="1544053" y="2645692"/>
          <a:ext cx="3412960" cy="2535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40">
                  <a:extLst>
                    <a:ext uri="{9D8B030D-6E8A-4147-A177-3AD203B41FA5}">
                      <a16:colId xmlns:a16="http://schemas.microsoft.com/office/drawing/2014/main" val="2507232972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1437793153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3868313449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3948807661"/>
                    </a:ext>
                  </a:extLst>
                </a:gridCol>
              </a:tblGrid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08491"/>
                  </a:ext>
                </a:extLst>
              </a:tr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19800"/>
                  </a:ext>
                </a:extLst>
              </a:tr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6724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8C30033-D749-4878-9296-1D56C22B81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827872"/>
              </p:ext>
            </p:extLst>
          </p:nvPr>
        </p:nvGraphicFramePr>
        <p:xfrm>
          <a:off x="7234987" y="2645691"/>
          <a:ext cx="3412960" cy="2535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40">
                  <a:extLst>
                    <a:ext uri="{9D8B030D-6E8A-4147-A177-3AD203B41FA5}">
                      <a16:colId xmlns:a16="http://schemas.microsoft.com/office/drawing/2014/main" val="2507232972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1437793153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3868313449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3948807661"/>
                    </a:ext>
                  </a:extLst>
                </a:gridCol>
              </a:tblGrid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08491"/>
                  </a:ext>
                </a:extLst>
              </a:tr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19800"/>
                  </a:ext>
                </a:extLst>
              </a:tr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6724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AC44856D-EAC4-48BA-B038-D3C13C8004BD}"/>
              </a:ext>
            </a:extLst>
          </p:cNvPr>
          <p:cNvSpPr txBox="1"/>
          <p:nvPr/>
        </p:nvSpPr>
        <p:spPr>
          <a:xfrm>
            <a:off x="7234987" y="2019004"/>
            <a:ext cx="341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Machine </a:t>
            </a:r>
            <a:r>
              <a:rPr lang="es-MX" sz="2400" dirty="0" err="1"/>
              <a:t>Id’s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A4B031-89EE-484F-9022-F7E17097F881}"/>
              </a:ext>
            </a:extLst>
          </p:cNvPr>
          <p:cNvSpPr txBox="1"/>
          <p:nvPr/>
        </p:nvSpPr>
        <p:spPr>
          <a:xfrm>
            <a:off x="1696453" y="2141621"/>
            <a:ext cx="341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Processing Times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9702AD-DCD8-4E09-9A77-E69B10B3C172}"/>
              </a:ext>
            </a:extLst>
          </p:cNvPr>
          <p:cNvSpPr txBox="1"/>
          <p:nvPr/>
        </p:nvSpPr>
        <p:spPr>
          <a:xfrm>
            <a:off x="372985" y="2823386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002754-3104-429F-A4E1-D8B3FCB0D5B8}"/>
              </a:ext>
            </a:extLst>
          </p:cNvPr>
          <p:cNvSpPr txBox="1"/>
          <p:nvPr/>
        </p:nvSpPr>
        <p:spPr>
          <a:xfrm>
            <a:off x="372984" y="3731973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D41AC2-54D6-449A-9805-F93B7848AA94}"/>
              </a:ext>
            </a:extLst>
          </p:cNvPr>
          <p:cNvSpPr txBox="1"/>
          <p:nvPr/>
        </p:nvSpPr>
        <p:spPr>
          <a:xfrm>
            <a:off x="372983" y="4640560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AD4A64-F28C-4DA9-A95E-2913D9080F5D}"/>
              </a:ext>
            </a:extLst>
          </p:cNvPr>
          <p:cNvSpPr txBox="1"/>
          <p:nvPr/>
        </p:nvSpPr>
        <p:spPr>
          <a:xfrm>
            <a:off x="6035844" y="2819308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1F762C5-CEFB-4720-9BD9-BC40F1797040}"/>
              </a:ext>
            </a:extLst>
          </p:cNvPr>
          <p:cNvSpPr txBox="1"/>
          <p:nvPr/>
        </p:nvSpPr>
        <p:spPr>
          <a:xfrm>
            <a:off x="6035843" y="3727895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086094A-513B-429B-9809-4C0023889EF9}"/>
              </a:ext>
            </a:extLst>
          </p:cNvPr>
          <p:cNvSpPr txBox="1"/>
          <p:nvPr/>
        </p:nvSpPr>
        <p:spPr>
          <a:xfrm>
            <a:off x="6035842" y="4636482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J3</a:t>
            </a:r>
          </a:p>
        </p:txBody>
      </p:sp>
    </p:spTree>
    <p:extLst>
      <p:ext uri="{BB962C8B-B14F-4D97-AF65-F5344CB8AC3E}">
        <p14:creationId xmlns:p14="http://schemas.microsoft.com/office/powerpoint/2010/main" val="308651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0C50-F6BC-4273-A02F-F97B551E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Mirsh</a:t>
            </a:r>
            <a:r>
              <a:rPr lang="es-MX" dirty="0"/>
              <a:t> 15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494F5-37EF-4718-8294-4CE6F756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7166811" cy="5273340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Standard Deviation of Job Processing Times divided by the mean of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Job Processing Times</a:t>
            </a:r>
          </a:p>
          <a:p>
            <a:r>
              <a:rPr lang="en-US" dirty="0">
                <a:latin typeface="Arial" panose="020B0604020202020204" pitchFamily="34" charset="0"/>
              </a:rPr>
              <a:t>Feature Value of Raw Instance Data: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Job Processing Times = [10,10,10]  (adding processing times of each jobs)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Standard Deviation of JPT = 0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Mean of JPT = 10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Mirsh15(</a:t>
            </a:r>
            <a:r>
              <a:rPr lang="en-US" sz="1600" dirty="0" err="1">
                <a:latin typeface="Arial" panose="020B0604020202020204" pitchFamily="34" charset="0"/>
              </a:rPr>
              <a:t>TestingInstance</a:t>
            </a:r>
            <a:r>
              <a:rPr lang="en-US" sz="1600" dirty="0">
                <a:latin typeface="Arial" panose="020B0604020202020204" pitchFamily="34" charset="0"/>
              </a:rPr>
              <a:t>) = (STD_JPT/</a:t>
            </a:r>
            <a:r>
              <a:rPr lang="en-US" sz="1600" dirty="0" err="1">
                <a:latin typeface="Arial" panose="020B0604020202020204" pitchFamily="34" charset="0"/>
              </a:rPr>
              <a:t>mean_JPT</a:t>
            </a:r>
            <a:r>
              <a:rPr lang="en-US" sz="1600" dirty="0">
                <a:latin typeface="Arial" panose="020B0604020202020204" pitchFamily="34" charset="0"/>
              </a:rPr>
              <a:t>) = 0/10 = 0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 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A0FE0A-B51E-4841-8053-CF51C8696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79" t="44911" r="53684" b="13198"/>
          <a:stretch/>
        </p:blipFill>
        <p:spPr>
          <a:xfrm>
            <a:off x="8245640" y="1690688"/>
            <a:ext cx="3497180" cy="41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0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FF75F-F789-4CA1-8A0D-F4748025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STEP </a:t>
            </a:r>
            <a:r>
              <a:rPr lang="es-MX" dirty="0" err="1"/>
              <a:t>with</a:t>
            </a:r>
            <a:r>
              <a:rPr lang="es-MX" dirty="0"/>
              <a:t> LPT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3B9EAFD-36E7-435D-89AF-038746250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994203"/>
              </p:ext>
            </p:extLst>
          </p:nvPr>
        </p:nvGraphicFramePr>
        <p:xfrm>
          <a:off x="1544053" y="2645692"/>
          <a:ext cx="3412960" cy="2535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40">
                  <a:extLst>
                    <a:ext uri="{9D8B030D-6E8A-4147-A177-3AD203B41FA5}">
                      <a16:colId xmlns:a16="http://schemas.microsoft.com/office/drawing/2014/main" val="2507232972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1437793153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3868313449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3948807661"/>
                    </a:ext>
                  </a:extLst>
                </a:gridCol>
              </a:tblGrid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08491"/>
                  </a:ext>
                </a:extLst>
              </a:tr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19800"/>
                  </a:ext>
                </a:extLst>
              </a:tr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6724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8C30033-D749-4878-9296-1D56C22B81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24460"/>
              </p:ext>
            </p:extLst>
          </p:nvPr>
        </p:nvGraphicFramePr>
        <p:xfrm>
          <a:off x="7234987" y="2645691"/>
          <a:ext cx="3412960" cy="2535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40">
                  <a:extLst>
                    <a:ext uri="{9D8B030D-6E8A-4147-A177-3AD203B41FA5}">
                      <a16:colId xmlns:a16="http://schemas.microsoft.com/office/drawing/2014/main" val="2507232972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1437793153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3868313449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3948807661"/>
                    </a:ext>
                  </a:extLst>
                </a:gridCol>
              </a:tblGrid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08491"/>
                  </a:ext>
                </a:extLst>
              </a:tr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19800"/>
                  </a:ext>
                </a:extLst>
              </a:tr>
              <a:tr h="84530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6724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AC44856D-EAC4-48BA-B038-D3C13C8004BD}"/>
              </a:ext>
            </a:extLst>
          </p:cNvPr>
          <p:cNvSpPr txBox="1"/>
          <p:nvPr/>
        </p:nvSpPr>
        <p:spPr>
          <a:xfrm>
            <a:off x="7234987" y="2019004"/>
            <a:ext cx="341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Machine </a:t>
            </a:r>
            <a:r>
              <a:rPr lang="es-MX" sz="2400" dirty="0" err="1"/>
              <a:t>Id’s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A4B031-89EE-484F-9022-F7E17097F881}"/>
              </a:ext>
            </a:extLst>
          </p:cNvPr>
          <p:cNvSpPr txBox="1"/>
          <p:nvPr/>
        </p:nvSpPr>
        <p:spPr>
          <a:xfrm>
            <a:off x="1696453" y="2141621"/>
            <a:ext cx="341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Processing Times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9702AD-DCD8-4E09-9A77-E69B10B3C172}"/>
              </a:ext>
            </a:extLst>
          </p:cNvPr>
          <p:cNvSpPr txBox="1"/>
          <p:nvPr/>
        </p:nvSpPr>
        <p:spPr>
          <a:xfrm>
            <a:off x="372985" y="2823386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002754-3104-429F-A4E1-D8B3FCB0D5B8}"/>
              </a:ext>
            </a:extLst>
          </p:cNvPr>
          <p:cNvSpPr txBox="1"/>
          <p:nvPr/>
        </p:nvSpPr>
        <p:spPr>
          <a:xfrm>
            <a:off x="372984" y="3731973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D41AC2-54D6-449A-9805-F93B7848AA94}"/>
              </a:ext>
            </a:extLst>
          </p:cNvPr>
          <p:cNvSpPr txBox="1"/>
          <p:nvPr/>
        </p:nvSpPr>
        <p:spPr>
          <a:xfrm>
            <a:off x="372983" y="4640560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AD4A64-F28C-4DA9-A95E-2913D9080F5D}"/>
              </a:ext>
            </a:extLst>
          </p:cNvPr>
          <p:cNvSpPr txBox="1"/>
          <p:nvPr/>
        </p:nvSpPr>
        <p:spPr>
          <a:xfrm>
            <a:off x="6035844" y="2819308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1F762C5-CEFB-4720-9BD9-BC40F1797040}"/>
              </a:ext>
            </a:extLst>
          </p:cNvPr>
          <p:cNvSpPr txBox="1"/>
          <p:nvPr/>
        </p:nvSpPr>
        <p:spPr>
          <a:xfrm>
            <a:off x="6035843" y="3727895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086094A-513B-429B-9809-4C0023889EF9}"/>
              </a:ext>
            </a:extLst>
          </p:cNvPr>
          <p:cNvSpPr txBox="1"/>
          <p:nvPr/>
        </p:nvSpPr>
        <p:spPr>
          <a:xfrm>
            <a:off x="6035842" y="4636482"/>
            <a:ext cx="169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J3</a:t>
            </a:r>
          </a:p>
        </p:txBody>
      </p:sp>
    </p:spTree>
    <p:extLst>
      <p:ext uri="{BB962C8B-B14F-4D97-AF65-F5344CB8AC3E}">
        <p14:creationId xmlns:p14="http://schemas.microsoft.com/office/powerpoint/2010/main" val="33566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0C50-F6BC-4273-A02F-F97B551E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Mirsh</a:t>
            </a:r>
            <a:r>
              <a:rPr lang="es-MX" dirty="0"/>
              <a:t> 15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494F5-37EF-4718-8294-4CE6F756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7166811" cy="527334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FEATURE VALUE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Job Processing Times = [9,10,10]  (adding processing times of each jobs)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Standard Deviation of JPT = 0.5773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Mean of JPT = 9.6667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Mirsh15(</a:t>
            </a:r>
            <a:r>
              <a:rPr lang="en-US" sz="1600" dirty="0" err="1">
                <a:latin typeface="Arial" panose="020B0604020202020204" pitchFamily="34" charset="0"/>
              </a:rPr>
              <a:t>TestingInstance</a:t>
            </a:r>
            <a:r>
              <a:rPr lang="en-US" sz="1600" dirty="0">
                <a:latin typeface="Arial" panose="020B0604020202020204" pitchFamily="34" charset="0"/>
              </a:rPr>
              <a:t>) = (STD_JPT/</a:t>
            </a:r>
            <a:r>
              <a:rPr lang="en-US" sz="1600" dirty="0" err="1">
                <a:latin typeface="Arial" panose="020B0604020202020204" pitchFamily="34" charset="0"/>
              </a:rPr>
              <a:t>mean_JPT</a:t>
            </a:r>
            <a:r>
              <a:rPr lang="en-US" sz="1600" dirty="0">
                <a:latin typeface="Arial" panose="020B0604020202020204" pitchFamily="34" charset="0"/>
              </a:rPr>
              <a:t>) = 0.5773/9.6667 = 0.0597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 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88E065-8A46-4308-9261-3352AE32D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69" t="38849" r="53289" b="13174"/>
          <a:stretch/>
        </p:blipFill>
        <p:spPr>
          <a:xfrm>
            <a:off x="8245642" y="1171072"/>
            <a:ext cx="3449053" cy="480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1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0C50-F6BC-4273-A02F-F97B551E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Mirsh</a:t>
            </a:r>
            <a:r>
              <a:rPr lang="es-MX" dirty="0"/>
              <a:t> 29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494F5-37EF-4718-8294-4CE6F756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7166811" cy="5273340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Standard Deviation of Machine Processing Times divided by mean of Machine Processing Times</a:t>
            </a:r>
          </a:p>
          <a:p>
            <a:r>
              <a:rPr lang="en-US" dirty="0">
                <a:latin typeface="Arial" panose="020B0604020202020204" pitchFamily="34" charset="0"/>
              </a:rPr>
              <a:t>Feature Value of Raw Instance Data: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Machine Processing Times= [3,6,9,12]  (adding processing times of each  machine)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Standard Deviation of MPT = 3.8729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Mean of MPT = 7.5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Mirsh29(</a:t>
            </a:r>
            <a:r>
              <a:rPr lang="en-US" sz="1600" dirty="0" err="1">
                <a:latin typeface="Arial" panose="020B0604020202020204" pitchFamily="34" charset="0"/>
              </a:rPr>
              <a:t>TestingInstance</a:t>
            </a:r>
            <a:r>
              <a:rPr lang="en-US" sz="1600" dirty="0">
                <a:latin typeface="Arial" panose="020B0604020202020204" pitchFamily="34" charset="0"/>
              </a:rPr>
              <a:t>) = (STD_MPT/</a:t>
            </a:r>
            <a:r>
              <a:rPr lang="en-US" sz="1600" dirty="0" err="1">
                <a:latin typeface="Arial" panose="020B0604020202020204" pitchFamily="34" charset="0"/>
              </a:rPr>
              <a:t>mean_MPT</a:t>
            </a:r>
            <a:r>
              <a:rPr lang="en-US" sz="1600" dirty="0">
                <a:latin typeface="Arial" panose="020B0604020202020204" pitchFamily="34" charset="0"/>
              </a:rPr>
              <a:t>) = 3.8729/7.5 = 0.5164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 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C13878-C20B-47CF-B049-FB72E0D90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73" t="47484" r="54737" b="9922"/>
          <a:stretch/>
        </p:blipFill>
        <p:spPr>
          <a:xfrm>
            <a:off x="8005010" y="1301666"/>
            <a:ext cx="3850105" cy="50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9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0C50-F6BC-4273-A02F-F97B551E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Mirsh29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494F5-37EF-4718-8294-4CE6F756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7166811" cy="527334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Feature Value after step with LPT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Machine Processing Times= [2,6,9,12]  (adding processing times of each  machine)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Standard Deviation of MPT = 4.27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Mean of MPT = 7.25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Mirsh29(</a:t>
            </a:r>
            <a:r>
              <a:rPr lang="en-US" sz="1600" dirty="0" err="1">
                <a:latin typeface="Arial" panose="020B0604020202020204" pitchFamily="34" charset="0"/>
              </a:rPr>
              <a:t>TestingInstance</a:t>
            </a:r>
            <a:r>
              <a:rPr lang="en-US" sz="1600" dirty="0">
                <a:latin typeface="Arial" panose="020B0604020202020204" pitchFamily="34" charset="0"/>
              </a:rPr>
              <a:t>) = (STD_MPT/</a:t>
            </a:r>
            <a:r>
              <a:rPr lang="en-US" sz="1600" dirty="0" err="1">
                <a:latin typeface="Arial" panose="020B0604020202020204" pitchFamily="34" charset="0"/>
              </a:rPr>
              <a:t>mean_MPT</a:t>
            </a:r>
            <a:r>
              <a:rPr lang="en-US" sz="1600" dirty="0">
                <a:latin typeface="Arial" panose="020B0604020202020204" pitchFamily="34" charset="0"/>
              </a:rPr>
              <a:t>) = 3.8729/7.5 = 0.5892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 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1BECD8-A397-4BF6-AD3C-6E5DC8A427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79" t="38591" r="53684" b="12965"/>
          <a:stretch/>
        </p:blipFill>
        <p:spPr>
          <a:xfrm>
            <a:off x="7796462" y="1027905"/>
            <a:ext cx="3960123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8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0C50-F6BC-4273-A02F-F97B551E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Mirsh</a:t>
            </a:r>
            <a:r>
              <a:rPr lang="es-MX" dirty="0"/>
              <a:t> 95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494F5-37EF-4718-8294-4CE6F756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7166811" cy="5273340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Mean of OSRMA divided by the number of machines</a:t>
            </a:r>
          </a:p>
          <a:p>
            <a:r>
              <a:rPr lang="en-US" dirty="0">
                <a:latin typeface="Arial" panose="020B0604020202020204" pitchFamily="34" charset="0"/>
              </a:rPr>
              <a:t>Feature Value of Raw Instance Data: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OSRMA values= [3,3,3,3]  (machine repetitions on each operation slot amplified)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Mean of OSRMA = 3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Number of machines = 4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Mirsh95(</a:t>
            </a:r>
            <a:r>
              <a:rPr lang="en-US" sz="1600" dirty="0" err="1">
                <a:latin typeface="Arial" panose="020B0604020202020204" pitchFamily="34" charset="0"/>
              </a:rPr>
              <a:t>TestingInstance</a:t>
            </a:r>
            <a:r>
              <a:rPr lang="en-US" sz="1600" dirty="0">
                <a:latin typeface="Arial" panose="020B0604020202020204" pitchFamily="34" charset="0"/>
              </a:rPr>
              <a:t>) = (</a:t>
            </a:r>
            <a:r>
              <a:rPr lang="en-US" sz="1600" dirty="0" err="1">
                <a:latin typeface="Arial" panose="020B0604020202020204" pitchFamily="34" charset="0"/>
              </a:rPr>
              <a:t>mean_OSRMA</a:t>
            </a:r>
            <a:r>
              <a:rPr lang="en-US" sz="1600" dirty="0">
                <a:latin typeface="Arial" panose="020B0604020202020204" pitchFamily="34" charset="0"/>
              </a:rPr>
              <a:t>/</a:t>
            </a:r>
            <a:r>
              <a:rPr lang="en-US" sz="1600" dirty="0" err="1">
                <a:latin typeface="Arial" panose="020B0604020202020204" pitchFamily="34" charset="0"/>
              </a:rPr>
              <a:t>nbMachines</a:t>
            </a:r>
            <a:r>
              <a:rPr lang="en-US" sz="1600" dirty="0">
                <a:latin typeface="Arial" panose="020B0604020202020204" pitchFamily="34" charset="0"/>
              </a:rPr>
              <a:t>) = 3/4= 0.75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40FBCA-7377-4135-8863-EEB8EECED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42" t="38123" r="53158" b="12731"/>
          <a:stretch/>
        </p:blipFill>
        <p:spPr>
          <a:xfrm>
            <a:off x="8005011" y="1138989"/>
            <a:ext cx="3689684" cy="509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2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0C50-F6BC-4273-A02F-F97B551E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Mirsh</a:t>
            </a:r>
            <a:r>
              <a:rPr lang="es-MX" dirty="0"/>
              <a:t> 95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494F5-37EF-4718-8294-4CE6F756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7166811" cy="5273340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Feature value after step with LPT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OSRMA values= [1,3,3,3]  (machine repetitions on each operation slot amplified)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Mean of OSRMA = 2.5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Number of machines = 4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</a:rPr>
              <a:t>Mirsh95(</a:t>
            </a:r>
            <a:r>
              <a:rPr lang="en-US" sz="1600" dirty="0" err="1">
                <a:latin typeface="Arial" panose="020B0604020202020204" pitchFamily="34" charset="0"/>
              </a:rPr>
              <a:t>TestingInstance</a:t>
            </a:r>
            <a:r>
              <a:rPr lang="en-US" sz="1600" dirty="0">
                <a:latin typeface="Arial" panose="020B0604020202020204" pitchFamily="34" charset="0"/>
              </a:rPr>
              <a:t>) = (</a:t>
            </a:r>
            <a:r>
              <a:rPr lang="en-US" sz="1600" dirty="0" err="1">
                <a:latin typeface="Arial" panose="020B0604020202020204" pitchFamily="34" charset="0"/>
              </a:rPr>
              <a:t>mean_OSRMA</a:t>
            </a:r>
            <a:r>
              <a:rPr lang="en-US" sz="1600" dirty="0">
                <a:latin typeface="Arial" panose="020B0604020202020204" pitchFamily="34" charset="0"/>
              </a:rPr>
              <a:t>/</a:t>
            </a:r>
            <a:r>
              <a:rPr lang="en-US" sz="1600" dirty="0" err="1">
                <a:latin typeface="Arial" panose="020B0604020202020204" pitchFamily="34" charset="0"/>
              </a:rPr>
              <a:t>nbMachines</a:t>
            </a:r>
            <a:r>
              <a:rPr lang="en-US" sz="1600" dirty="0">
                <a:latin typeface="Arial" panose="020B0604020202020204" pitchFamily="34" charset="0"/>
              </a:rPr>
              <a:t>) = 2.5/4= 0.625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434D13-9C5E-4E30-A045-6D53A8E5D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5" t="35314" r="48948" b="10391"/>
          <a:stretch/>
        </p:blipFill>
        <p:spPr>
          <a:xfrm>
            <a:off x="7636042" y="1049339"/>
            <a:ext cx="4555958" cy="58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1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752</Words>
  <Application>Microsoft Office PowerPoint</Application>
  <PresentationFormat>Panorámica</PresentationFormat>
  <Paragraphs>205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Tema de Office</vt:lpstr>
      <vt:lpstr>Feature Testing</vt:lpstr>
      <vt:lpstr>Testing Instance</vt:lpstr>
      <vt:lpstr>Mirsh 15 </vt:lpstr>
      <vt:lpstr>STEP with LPT</vt:lpstr>
      <vt:lpstr>Mirsh 15 </vt:lpstr>
      <vt:lpstr>Mirsh 29 </vt:lpstr>
      <vt:lpstr>Mirsh29 </vt:lpstr>
      <vt:lpstr>Mirsh 95 </vt:lpstr>
      <vt:lpstr>Mirsh 95 </vt:lpstr>
      <vt:lpstr>Testing Instance</vt:lpstr>
      <vt:lpstr>Mirsh 175 </vt:lpstr>
      <vt:lpstr>Mirsh 175 </vt:lpstr>
      <vt:lpstr>Mirsh 282 </vt:lpstr>
      <vt:lpstr>Mirsh 282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Testing</dc:title>
  <dc:creator>Alonso Vela Morales</dc:creator>
  <cp:lastModifiedBy>Alonso Vela Morales</cp:lastModifiedBy>
  <cp:revision>15</cp:revision>
  <dcterms:created xsi:type="dcterms:W3CDTF">2020-11-21T21:42:28Z</dcterms:created>
  <dcterms:modified xsi:type="dcterms:W3CDTF">2020-11-22T19:46:47Z</dcterms:modified>
</cp:coreProperties>
</file>