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65" r:id="rId3"/>
    <p:sldId id="256" r:id="rId4"/>
    <p:sldId id="257" r:id="rId5"/>
    <p:sldId id="258" r:id="rId6"/>
    <p:sldId id="259" r:id="rId7"/>
    <p:sldId id="260" r:id="rId8"/>
    <p:sldId id="262" r:id="rId9"/>
    <p:sldId id="261" r:id="rId10"/>
    <p:sldId id="26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05744-C690-4C9E-A70A-61AAE7B704B1}"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5C30C-12DF-42EA-B821-7C51C540F9E4}" type="slidenum">
              <a:rPr lang="en-US" smtClean="0"/>
              <a:t>‹#›</a:t>
            </a:fld>
            <a:endParaRPr lang="en-US"/>
          </a:p>
        </p:txBody>
      </p:sp>
    </p:spTree>
    <p:extLst>
      <p:ext uri="{BB962C8B-B14F-4D97-AF65-F5344CB8AC3E}">
        <p14:creationId xmlns:p14="http://schemas.microsoft.com/office/powerpoint/2010/main" val="413107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acuerdo</a:t>
            </a:r>
            <a:r>
              <a:rPr lang="en-US" dirty="0"/>
              <a:t> con la gr</a:t>
            </a:r>
            <a:r>
              <a:rPr lang="es-MX" dirty="0" err="1"/>
              <a:t>áfica</a:t>
            </a:r>
            <a:r>
              <a:rPr lang="es-MX" dirty="0"/>
              <a:t> y los resultados de los promedios, en esta configuración los mejores UF son de 0.1 y 0.9, el mejor GC es 2.5 y el mejor SC es 0.5</a:t>
            </a:r>
            <a:r>
              <a:rPr lang="en-US" dirty="0"/>
              <a:t> y </a:t>
            </a:r>
            <a:r>
              <a:rPr lang="en-US" dirty="0" err="1"/>
              <a:t>este</a:t>
            </a:r>
            <a:r>
              <a:rPr lang="en-US" dirty="0"/>
              <a:t> </a:t>
            </a:r>
            <a:r>
              <a:rPr lang="en-US" dirty="0" err="1"/>
              <a:t>número</a:t>
            </a:r>
            <a:r>
              <a:rPr lang="en-US" dirty="0"/>
              <a:t> de </a:t>
            </a:r>
            <a:r>
              <a:rPr lang="en-US" dirty="0" err="1"/>
              <a:t>partículas</a:t>
            </a:r>
            <a:r>
              <a:rPr lang="en-US" dirty="0"/>
              <a:t> </a:t>
            </a:r>
            <a:r>
              <a:rPr lang="en-US" dirty="0" err="1"/>
              <a:t>arrojó</a:t>
            </a:r>
            <a:r>
              <a:rPr lang="en-US" dirty="0"/>
              <a:t> </a:t>
            </a:r>
            <a:r>
              <a:rPr lang="en-US" dirty="0" err="1"/>
              <a:t>valores</a:t>
            </a:r>
            <a:r>
              <a:rPr lang="en-US" dirty="0"/>
              <a:t> </a:t>
            </a:r>
            <a:r>
              <a:rPr lang="en-US" dirty="0" err="1"/>
              <a:t>más</a:t>
            </a:r>
            <a:r>
              <a:rPr lang="en-US" dirty="0"/>
              <a:t> altos.</a:t>
            </a:r>
            <a:endParaRPr lang="es-MX" dirty="0"/>
          </a:p>
        </p:txBody>
      </p:sp>
      <p:sp>
        <p:nvSpPr>
          <p:cNvPr id="4" name="Slide Number Placeholder 3"/>
          <p:cNvSpPr>
            <a:spLocks noGrp="1"/>
          </p:cNvSpPr>
          <p:nvPr>
            <p:ph type="sldNum" sz="quarter" idx="5"/>
          </p:nvPr>
        </p:nvSpPr>
        <p:spPr/>
        <p:txBody>
          <a:bodyPr/>
          <a:lstStyle/>
          <a:p>
            <a:fld id="{23F5C30C-12DF-42EA-B821-7C51C540F9E4}" type="slidenum">
              <a:rPr lang="en-US" smtClean="0"/>
              <a:t>1</a:t>
            </a:fld>
            <a:endParaRPr lang="en-US"/>
          </a:p>
        </p:txBody>
      </p:sp>
    </p:spTree>
    <p:extLst>
      <p:ext uri="{BB962C8B-B14F-4D97-AF65-F5344CB8AC3E}">
        <p14:creationId xmlns:p14="http://schemas.microsoft.com/office/powerpoint/2010/main" val="400533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Finalmente estas pruebas fueron las más extrañas, ya que pareciera que en algunas configuraciones los datos fueran un solo valor, lo cual no fue así. Aunque la mayoría de los deltas fueron del valor de -20</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10</a:t>
            </a:fld>
            <a:endParaRPr lang="en-US"/>
          </a:p>
        </p:txBody>
      </p:sp>
    </p:spTree>
    <p:extLst>
      <p:ext uri="{BB962C8B-B14F-4D97-AF65-F5344CB8AC3E}">
        <p14:creationId xmlns:p14="http://schemas.microsoft.com/office/powerpoint/2010/main" val="263679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En esta gráfica, el promedio de todos los datos en cada configuración fue siempre el mismo (22.5379), lo mismo pasa en la siguiente gráfica.</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11</a:t>
            </a:fld>
            <a:endParaRPr lang="en-US"/>
          </a:p>
        </p:txBody>
      </p:sp>
    </p:spTree>
    <p:extLst>
      <p:ext uri="{BB962C8B-B14F-4D97-AF65-F5344CB8AC3E}">
        <p14:creationId xmlns:p14="http://schemas.microsoft.com/office/powerpoint/2010/main" val="47584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Lo que noté en los datos es que de las 30 repeticiones los datos eran diferentes, pero, en cada configuración siempre fueron los mismos 30 datos.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12</a:t>
            </a:fld>
            <a:endParaRPr lang="en-US"/>
          </a:p>
        </p:txBody>
      </p:sp>
    </p:spTree>
    <p:extLst>
      <p:ext uri="{BB962C8B-B14F-4D97-AF65-F5344CB8AC3E}">
        <p14:creationId xmlns:p14="http://schemas.microsoft.com/office/powerpoint/2010/main" val="404666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Mejor UF 0.9, mejor GC 1.5, mejor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2</a:t>
            </a:fld>
            <a:endParaRPr lang="en-US"/>
          </a:p>
        </p:txBody>
      </p:sp>
    </p:spTree>
    <p:extLst>
      <p:ext uri="{BB962C8B-B14F-4D97-AF65-F5344CB8AC3E}">
        <p14:creationId xmlns:p14="http://schemas.microsoft.com/office/powerpoint/2010/main" val="120198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0.5, </a:t>
            </a:r>
            <a:r>
              <a:rPr lang="es-MX" dirty="0" err="1"/>
              <a:t>Best</a:t>
            </a:r>
            <a:r>
              <a:rPr lang="es-MX" dirty="0"/>
              <a:t> GC 2.5, </a:t>
            </a:r>
            <a:r>
              <a:rPr lang="es-MX" dirty="0" err="1"/>
              <a:t>Best</a:t>
            </a:r>
            <a:r>
              <a:rPr lang="es-MX" dirty="0"/>
              <a:t> SC 2.5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3</a:t>
            </a:fld>
            <a:endParaRPr lang="en-US"/>
          </a:p>
        </p:txBody>
      </p:sp>
    </p:spTree>
    <p:extLst>
      <p:ext uri="{BB962C8B-B14F-4D97-AF65-F5344CB8AC3E}">
        <p14:creationId xmlns:p14="http://schemas.microsoft.com/office/powerpoint/2010/main" val="131480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Lo extraño de estas pruebas es que el tope superior siempre fue 60 (invertí el delta) , mejor UF 0.9, mejor GC 0.5, mejor SC 2.5. Este número de partículas mostró en promedio el mayor delta.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4</a:t>
            </a:fld>
            <a:endParaRPr lang="en-US"/>
          </a:p>
        </p:txBody>
      </p:sp>
    </p:spTree>
    <p:extLst>
      <p:ext uri="{BB962C8B-B14F-4D97-AF65-F5344CB8AC3E}">
        <p14:creationId xmlns:p14="http://schemas.microsoft.com/office/powerpoint/2010/main" val="42028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0.9,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5</a:t>
            </a:fld>
            <a:endParaRPr lang="en-US"/>
          </a:p>
        </p:txBody>
      </p:sp>
    </p:spTree>
    <p:extLst>
      <p:ext uri="{BB962C8B-B14F-4D97-AF65-F5344CB8AC3E}">
        <p14:creationId xmlns:p14="http://schemas.microsoft.com/office/powerpoint/2010/main" val="163935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0.1, </a:t>
            </a:r>
            <a:r>
              <a:rPr lang="es-MX" dirty="0" err="1"/>
              <a:t>Best</a:t>
            </a:r>
            <a:r>
              <a:rPr lang="es-MX" dirty="0"/>
              <a:t> GC 1.5, </a:t>
            </a:r>
            <a:r>
              <a:rPr lang="es-MX" dirty="0" err="1"/>
              <a:t>Best</a:t>
            </a:r>
            <a:r>
              <a:rPr lang="es-MX" dirty="0"/>
              <a:t>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6</a:t>
            </a:fld>
            <a:endParaRPr lang="en-US"/>
          </a:p>
        </p:txBody>
      </p:sp>
    </p:spTree>
    <p:extLst>
      <p:ext uri="{BB962C8B-B14F-4D97-AF65-F5344CB8AC3E}">
        <p14:creationId xmlns:p14="http://schemas.microsoft.com/office/powerpoint/2010/main" val="37659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Estas gráficas también se ven un poco extrañas, pues pareciera que la mayoría de violines se hayan hecho con menos datos. Además que la variación entre las configuraciones no es tan pronunciada. </a:t>
            </a:r>
          </a:p>
          <a:p>
            <a:r>
              <a:rPr lang="es-MX" dirty="0" err="1"/>
              <a:t>Best</a:t>
            </a:r>
            <a:r>
              <a:rPr lang="es-MX" dirty="0"/>
              <a:t> UF 0.1. </a:t>
            </a:r>
            <a:r>
              <a:rPr lang="es-MX" dirty="0" err="1"/>
              <a:t>Best</a:t>
            </a:r>
            <a:r>
              <a:rPr lang="es-MX" dirty="0"/>
              <a:t> GC 2.5, </a:t>
            </a:r>
            <a:r>
              <a:rPr lang="es-MX" dirty="0" err="1"/>
              <a:t>Best</a:t>
            </a:r>
            <a:r>
              <a:rPr lang="es-MX" dirty="0"/>
              <a:t>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7</a:t>
            </a:fld>
            <a:endParaRPr lang="en-US"/>
          </a:p>
        </p:txBody>
      </p:sp>
    </p:spTree>
    <p:extLst>
      <p:ext uri="{BB962C8B-B14F-4D97-AF65-F5344CB8AC3E}">
        <p14:creationId xmlns:p14="http://schemas.microsoft.com/office/powerpoint/2010/main" val="73329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0.1,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8</a:t>
            </a:fld>
            <a:endParaRPr lang="en-US"/>
          </a:p>
        </p:txBody>
      </p:sp>
    </p:spTree>
    <p:extLst>
      <p:ext uri="{BB962C8B-B14F-4D97-AF65-F5344CB8AC3E}">
        <p14:creationId xmlns:p14="http://schemas.microsoft.com/office/powerpoint/2010/main" val="306939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0.5  ,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9</a:t>
            </a:fld>
            <a:endParaRPr lang="en-US"/>
          </a:p>
        </p:txBody>
      </p:sp>
    </p:spTree>
    <p:extLst>
      <p:ext uri="{BB962C8B-B14F-4D97-AF65-F5344CB8AC3E}">
        <p14:creationId xmlns:p14="http://schemas.microsoft.com/office/powerpoint/2010/main" val="237470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3E34-CB26-4867-AAC0-C31EC6897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956C1-C2E9-41E5-B295-BDBE6880B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5150B-29E8-4EB2-B131-4EB9AFD4660F}"/>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57EF12E0-9404-4EDE-8CC4-F12766142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A97BD-BC94-4B65-B72B-9A6BF58C68FD}"/>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64838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AB4B-431B-413D-A71D-B027D1180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5C1D4-B73D-4716-9110-5BA6D6B6A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F42C1-8338-48F4-93A4-79EE6B36A542}"/>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8E14C166-258D-41D4-B4EF-7A30B6E41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14EAE-D380-4A5F-96BF-F3B188D8CC4A}"/>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60022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7058F-FDBE-4BA3-BF45-C643430A6B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A573C-C97E-49C5-A828-F1DCCBD2F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ABCE8-75E1-4308-9DC7-5C770136908C}"/>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6714FDBE-7B19-4205-8C44-E8C8BEEC5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8666B-108D-48C3-9A37-409A260C907C}"/>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2111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4F7C-C98D-4F27-BE27-98426A988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96414-CF43-4174-8BFA-C5CC70BC3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3345F-733B-44E6-B6CB-DB357A7827A9}"/>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D450C3F7-FBD3-4AF3-A3B4-2DA947E3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D866-2D26-4387-837C-2BF0F15E2E9E}"/>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320707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B6F8-5652-44ED-8D8F-5C27A224F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5C9AFF-22E5-4CE3-8E9D-42B815B3E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4F5C6-0F7D-4560-9D90-22AF00DCA5BF}"/>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29A1D8F7-5A1D-40DC-8819-9238D5EDD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9E3F6-9398-47E3-A09C-BF39FCA7482B}"/>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407915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9A99-3200-489E-900C-3A06318D0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3178E-574E-49A5-8CCE-A4778F31D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3F3B4-AE7D-462B-A96A-F86E65CBA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F5BDC-84B4-4049-8354-A1F1387D08E7}"/>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68FD7749-A4CE-43BD-BF7E-B9BC2E467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DD3F0-EAA0-44A0-AF97-FD35EB78CD86}"/>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09202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7D84-91EE-4E3D-B988-806848D61C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8A39F-E333-4BC3-B541-D10478411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F12B6-B65E-446C-B272-58775B6CF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21AF3-A940-411A-9563-F208A6439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1D6C7-1117-46F9-A9B7-EF8107FA3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060AF-2558-4560-B276-8C86EE6CF8CB}"/>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8" name="Footer Placeholder 7">
            <a:extLst>
              <a:ext uri="{FF2B5EF4-FFF2-40B4-BE49-F238E27FC236}">
                <a16:creationId xmlns:a16="http://schemas.microsoft.com/office/drawing/2014/main" id="{227A7E32-CA83-45DF-AB95-A6244CBB5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93517-7334-43DB-82DB-4EB8A7AD7B3F}"/>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47340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EA38-A343-4E69-B0B8-C2274AEC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99936-F117-423D-AA24-727BE10D439A}"/>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4" name="Footer Placeholder 3">
            <a:extLst>
              <a:ext uri="{FF2B5EF4-FFF2-40B4-BE49-F238E27FC236}">
                <a16:creationId xmlns:a16="http://schemas.microsoft.com/office/drawing/2014/main" id="{E4094F92-C3C6-46EC-A4E9-4D0D63262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42981-C5C9-4B9F-BBB8-ED822A03DE21}"/>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48841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F4A55-C97D-4E72-9769-E0C5E2E1E8C4}"/>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3" name="Footer Placeholder 2">
            <a:extLst>
              <a:ext uri="{FF2B5EF4-FFF2-40B4-BE49-F238E27FC236}">
                <a16:creationId xmlns:a16="http://schemas.microsoft.com/office/drawing/2014/main" id="{DD121D85-0B96-4063-8518-ED8C8A8580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72B100-1627-4602-98DA-F7314D7A03B9}"/>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21848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BA88-07C2-4028-A19A-15F290FBD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2D2E40-BD3F-4FF9-B044-EF0493033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55783-7E44-4F0F-9A19-6D1CE9B03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3372A-C099-400F-80D5-5AC22AF4DB6B}"/>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34389F93-E3AC-4733-B1B7-55271757A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C754C-1C30-42C9-BBF1-1C0791816A9F}"/>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48259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A892-5AAD-45A6-9E6A-13C83308C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8819D-88CB-4D85-B788-9AB19920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07573-382F-40BA-87A6-17ADD76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9B3F1-CE0A-4218-A9A3-10A365A65956}"/>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D639F362-C425-4F54-BA50-74FCDBBC7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6960-277D-422D-8D26-C3BE0A276A5C}"/>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2050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40B69-EA8A-4B90-916F-928097B3A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DE88F-C5DE-40FA-A7FB-C7BED08EE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D1893-84B6-459E-AA04-3ED4DD8BA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A9532BB2-7F56-4319-A304-B661DC898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24904-147A-42D0-BDC3-76869BD1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D00E6-5610-47B9-8C2F-BD11679C9D38}" type="slidenum">
              <a:rPr lang="en-US" smtClean="0"/>
              <a:t>‹#›</a:t>
            </a:fld>
            <a:endParaRPr lang="en-US"/>
          </a:p>
        </p:txBody>
      </p:sp>
    </p:spTree>
    <p:extLst>
      <p:ext uri="{BB962C8B-B14F-4D97-AF65-F5344CB8AC3E}">
        <p14:creationId xmlns:p14="http://schemas.microsoft.com/office/powerpoint/2010/main" val="2858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encil&#10;&#10;Description automatically generated">
            <a:extLst>
              <a:ext uri="{FF2B5EF4-FFF2-40B4-BE49-F238E27FC236}">
                <a16:creationId xmlns:a16="http://schemas.microsoft.com/office/drawing/2014/main" id="{71738D2B-64AF-4639-9D1F-8DDF06400A50}"/>
              </a:ext>
            </a:extLst>
          </p:cNvPr>
          <p:cNvPicPr>
            <a:picLocks noChangeAspect="1"/>
          </p:cNvPicPr>
          <p:nvPr/>
        </p:nvPicPr>
        <p:blipFill rotWithShape="1">
          <a:blip r:embed="rId3"/>
          <a:srcRect l="9116" t="9912" r="4634" b="7055"/>
          <a:stretch/>
        </p:blipFill>
        <p:spPr>
          <a:xfrm>
            <a:off x="952081" y="643467"/>
            <a:ext cx="10287838" cy="5571066"/>
          </a:xfrm>
          <a:prstGeom prst="rect">
            <a:avLst/>
          </a:prstGeom>
        </p:spPr>
      </p:pic>
    </p:spTree>
    <p:extLst>
      <p:ext uri="{BB962C8B-B14F-4D97-AF65-F5344CB8AC3E}">
        <p14:creationId xmlns:p14="http://schemas.microsoft.com/office/powerpoint/2010/main" val="399624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223AA9-44D5-4C0D-A65B-8BDA32DC67E2}"/>
              </a:ext>
            </a:extLst>
          </p:cNvPr>
          <p:cNvPicPr>
            <a:picLocks noChangeAspect="1"/>
          </p:cNvPicPr>
          <p:nvPr/>
        </p:nvPicPr>
        <p:blipFill rotWithShape="1">
          <a:blip r:embed="rId3"/>
          <a:srcRect l="9808" t="11673" r="6875" b="5302"/>
          <a:stretch/>
        </p:blipFill>
        <p:spPr>
          <a:xfrm>
            <a:off x="1126525" y="643467"/>
            <a:ext cx="9938950" cy="5571066"/>
          </a:xfrm>
          <a:prstGeom prst="rect">
            <a:avLst/>
          </a:prstGeom>
        </p:spPr>
      </p:pic>
    </p:spTree>
    <p:extLst>
      <p:ext uri="{BB962C8B-B14F-4D97-AF65-F5344CB8AC3E}">
        <p14:creationId xmlns:p14="http://schemas.microsoft.com/office/powerpoint/2010/main" val="281871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A2264-70ED-4095-B754-8B963BACCB8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935F23-2ECB-48DF-B362-FA7DC7ADE388}"/>
              </a:ext>
            </a:extLst>
          </p:cNvPr>
          <p:cNvPicPr>
            <a:picLocks noChangeAspect="1"/>
          </p:cNvPicPr>
          <p:nvPr/>
        </p:nvPicPr>
        <p:blipFill rotWithShape="1">
          <a:blip r:embed="rId3"/>
          <a:srcRect l="9347" t="9912" r="5269" b="7876"/>
          <a:stretch/>
        </p:blipFill>
        <p:spPr>
          <a:xfrm>
            <a:off x="0" y="420419"/>
            <a:ext cx="12192000" cy="6599969"/>
          </a:xfrm>
          <a:prstGeom prst="rect">
            <a:avLst/>
          </a:prstGeom>
        </p:spPr>
      </p:pic>
    </p:spTree>
    <p:extLst>
      <p:ext uri="{BB962C8B-B14F-4D97-AF65-F5344CB8AC3E}">
        <p14:creationId xmlns:p14="http://schemas.microsoft.com/office/powerpoint/2010/main" val="105988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C052EE-1843-4DF3-9852-D67871F87815}"/>
              </a:ext>
            </a:extLst>
          </p:cNvPr>
          <p:cNvPicPr>
            <a:picLocks noChangeAspect="1"/>
          </p:cNvPicPr>
          <p:nvPr/>
        </p:nvPicPr>
        <p:blipFill rotWithShape="1">
          <a:blip r:embed="rId3"/>
          <a:srcRect l="9231" t="11469" r="5615" b="7056"/>
          <a:stretch/>
        </p:blipFill>
        <p:spPr>
          <a:xfrm>
            <a:off x="920332" y="643467"/>
            <a:ext cx="10351335" cy="5571066"/>
          </a:xfrm>
          <a:prstGeom prst="rect">
            <a:avLst/>
          </a:prstGeom>
        </p:spPr>
      </p:pic>
    </p:spTree>
    <p:extLst>
      <p:ext uri="{BB962C8B-B14F-4D97-AF65-F5344CB8AC3E}">
        <p14:creationId xmlns:p14="http://schemas.microsoft.com/office/powerpoint/2010/main" val="395388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FC07256-E791-490C-B285-9B6F02A37440}"/>
              </a:ext>
            </a:extLst>
          </p:cNvPr>
          <p:cNvGraphicFramePr>
            <a:graphicFrameLocks noGrp="1"/>
          </p:cNvGraphicFramePr>
          <p:nvPr>
            <p:extLst>
              <p:ext uri="{D42A27DB-BD31-4B8C-83A1-F6EECF244321}">
                <p14:modId xmlns:p14="http://schemas.microsoft.com/office/powerpoint/2010/main" val="4225963069"/>
              </p:ext>
            </p:extLst>
          </p:nvPr>
        </p:nvGraphicFramePr>
        <p:xfrm>
          <a:off x="1120477" y="1578639"/>
          <a:ext cx="9951054" cy="3694580"/>
        </p:xfrm>
        <a:graphic>
          <a:graphicData uri="http://schemas.openxmlformats.org/drawingml/2006/table">
            <a:tbl>
              <a:tblPr firstRow="1" bandRow="1">
                <a:tableStyleId>{5C22544A-7EE6-4342-B048-85BDC9FD1C3A}</a:tableStyleId>
              </a:tblPr>
              <a:tblGrid>
                <a:gridCol w="664818">
                  <a:extLst>
                    <a:ext uri="{9D8B030D-6E8A-4147-A177-3AD203B41FA5}">
                      <a16:colId xmlns:a16="http://schemas.microsoft.com/office/drawing/2014/main" val="3019974319"/>
                    </a:ext>
                  </a:extLst>
                </a:gridCol>
                <a:gridCol w="676553">
                  <a:extLst>
                    <a:ext uri="{9D8B030D-6E8A-4147-A177-3AD203B41FA5}">
                      <a16:colId xmlns:a16="http://schemas.microsoft.com/office/drawing/2014/main" val="4159265392"/>
                    </a:ext>
                  </a:extLst>
                </a:gridCol>
                <a:gridCol w="563132">
                  <a:extLst>
                    <a:ext uri="{9D8B030D-6E8A-4147-A177-3AD203B41FA5}">
                      <a16:colId xmlns:a16="http://schemas.microsoft.com/office/drawing/2014/main" val="1417947422"/>
                    </a:ext>
                  </a:extLst>
                </a:gridCol>
                <a:gridCol w="903357">
                  <a:extLst>
                    <a:ext uri="{9D8B030D-6E8A-4147-A177-3AD203B41FA5}">
                      <a16:colId xmlns:a16="http://schemas.microsoft.com/office/drawing/2014/main" val="3466669893"/>
                    </a:ext>
                  </a:extLst>
                </a:gridCol>
                <a:gridCol w="604674">
                  <a:extLst>
                    <a:ext uri="{9D8B030D-6E8A-4147-A177-3AD203B41FA5}">
                      <a16:colId xmlns:a16="http://schemas.microsoft.com/office/drawing/2014/main" val="2998760636"/>
                    </a:ext>
                  </a:extLst>
                </a:gridCol>
                <a:gridCol w="604674">
                  <a:extLst>
                    <a:ext uri="{9D8B030D-6E8A-4147-A177-3AD203B41FA5}">
                      <a16:colId xmlns:a16="http://schemas.microsoft.com/office/drawing/2014/main" val="1178722903"/>
                    </a:ext>
                  </a:extLst>
                </a:gridCol>
                <a:gridCol w="604674">
                  <a:extLst>
                    <a:ext uri="{9D8B030D-6E8A-4147-A177-3AD203B41FA5}">
                      <a16:colId xmlns:a16="http://schemas.microsoft.com/office/drawing/2014/main" val="1622627555"/>
                    </a:ext>
                  </a:extLst>
                </a:gridCol>
                <a:gridCol w="604674">
                  <a:extLst>
                    <a:ext uri="{9D8B030D-6E8A-4147-A177-3AD203B41FA5}">
                      <a16:colId xmlns:a16="http://schemas.microsoft.com/office/drawing/2014/main" val="2607914783"/>
                    </a:ext>
                  </a:extLst>
                </a:gridCol>
                <a:gridCol w="604674">
                  <a:extLst>
                    <a:ext uri="{9D8B030D-6E8A-4147-A177-3AD203B41FA5}">
                      <a16:colId xmlns:a16="http://schemas.microsoft.com/office/drawing/2014/main" val="1785364152"/>
                    </a:ext>
                  </a:extLst>
                </a:gridCol>
                <a:gridCol w="604674">
                  <a:extLst>
                    <a:ext uri="{9D8B030D-6E8A-4147-A177-3AD203B41FA5}">
                      <a16:colId xmlns:a16="http://schemas.microsoft.com/office/drawing/2014/main" val="1830801847"/>
                    </a:ext>
                  </a:extLst>
                </a:gridCol>
                <a:gridCol w="604674">
                  <a:extLst>
                    <a:ext uri="{9D8B030D-6E8A-4147-A177-3AD203B41FA5}">
                      <a16:colId xmlns:a16="http://schemas.microsoft.com/office/drawing/2014/main" val="850695545"/>
                    </a:ext>
                  </a:extLst>
                </a:gridCol>
                <a:gridCol w="604674">
                  <a:extLst>
                    <a:ext uri="{9D8B030D-6E8A-4147-A177-3AD203B41FA5}">
                      <a16:colId xmlns:a16="http://schemas.microsoft.com/office/drawing/2014/main" val="1660177761"/>
                    </a:ext>
                  </a:extLst>
                </a:gridCol>
                <a:gridCol w="604674">
                  <a:extLst>
                    <a:ext uri="{9D8B030D-6E8A-4147-A177-3AD203B41FA5}">
                      <a16:colId xmlns:a16="http://schemas.microsoft.com/office/drawing/2014/main" val="1241470562"/>
                    </a:ext>
                  </a:extLst>
                </a:gridCol>
                <a:gridCol w="574864">
                  <a:extLst>
                    <a:ext uri="{9D8B030D-6E8A-4147-A177-3AD203B41FA5}">
                      <a16:colId xmlns:a16="http://schemas.microsoft.com/office/drawing/2014/main" val="2307818635"/>
                    </a:ext>
                  </a:extLst>
                </a:gridCol>
                <a:gridCol w="563132">
                  <a:extLst>
                    <a:ext uri="{9D8B030D-6E8A-4147-A177-3AD203B41FA5}">
                      <a16:colId xmlns:a16="http://schemas.microsoft.com/office/drawing/2014/main" val="4099448034"/>
                    </a:ext>
                  </a:extLst>
                </a:gridCol>
                <a:gridCol w="563132">
                  <a:extLst>
                    <a:ext uri="{9D8B030D-6E8A-4147-A177-3AD203B41FA5}">
                      <a16:colId xmlns:a16="http://schemas.microsoft.com/office/drawing/2014/main" val="3991135528"/>
                    </a:ext>
                  </a:extLst>
                </a:gridCol>
              </a:tblGrid>
              <a:tr h="19750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Population</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Average</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Above Average</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UF0.1</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UF0.9</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GC1.5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GC2.5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SC1.5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SC2.5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BESTUF</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BESTGC</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BESTSC</a:t>
                      </a:r>
                      <a:endParaRPr lang="en-US" sz="1000" b="1"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530224843"/>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52.0776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51.2538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52.3714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52.6075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52.3529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52.2039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51.8143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51.9106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52.5077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671261630"/>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51.1612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51.1612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51.3864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51.5958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51.4346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51.453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51.2557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51.6277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51.1459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51.3697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447394155"/>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51.6283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51.563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51.4458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51.8713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51.3376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52.0135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51.6185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08927107"/>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58.2964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58.6166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58.0579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58.2147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58.298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58.2421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58.349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58.2412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58.6014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58.0466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85003519"/>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58.9721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59.3399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58.9432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58.6331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58.8346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59.205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58.8766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59.215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58.8416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58.8595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653661228"/>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58.5047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58.6309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58.8187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58.0644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58.4058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58.6617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58.4465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58.7429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58.3442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58.427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026017213"/>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22.3871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23.0468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21.9512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22.1633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21.6662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22.4414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23.0537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22.8366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22.1986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22.1261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630284968"/>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739547104"/>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149805411"/>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52.1637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52.2522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51.8544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52.3846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52.1234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52.1215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52.2462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52.2512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52.1715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52.0683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719200837"/>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51.7064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51.5226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51.4665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52.1302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51.4715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51.9568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51.691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51.6702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51.7857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51.6635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62201408"/>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52.1433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51.769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52.4324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52.2284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51.5889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52.2021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52.6389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52.0091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52.1104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52.3105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47753176"/>
                  </a:ext>
                </a:extLst>
              </a:tr>
              <a:tr h="197509">
                <a:tc>
                  <a:txBody>
                    <a:bodyPr/>
                    <a:lstStyle/>
                    <a:p>
                      <a:pPr algn="l" fontAlgn="b"/>
                      <a:r>
                        <a:rPr lang="en-US" sz="1000" u="none" strike="noStrike">
                          <a:effectLst/>
                        </a:rPr>
                        <a:t>RESULTS</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10.83333333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46.21207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46.16008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46.21197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46.07731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46.24221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46.26458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46.22808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46.18327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46.17277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07861043"/>
                  </a:ext>
                </a:extLst>
              </a:tr>
            </a:tbl>
          </a:graphicData>
        </a:graphic>
      </p:graphicFrame>
    </p:spTree>
    <p:extLst>
      <p:ext uri="{BB962C8B-B14F-4D97-AF65-F5344CB8AC3E}">
        <p14:creationId xmlns:p14="http://schemas.microsoft.com/office/powerpoint/2010/main" val="129033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C6B9-7F4D-4551-AB38-83821F964091}"/>
              </a:ext>
            </a:extLst>
          </p:cNvPr>
          <p:cNvSpPr>
            <a:spLocks noGrp="1"/>
          </p:cNvSpPr>
          <p:nvPr>
            <p:ph type="title"/>
          </p:nvPr>
        </p:nvSpPr>
        <p:spPr/>
        <p:txBody>
          <a:bodyPr/>
          <a:lstStyle/>
          <a:p>
            <a:r>
              <a:rPr lang="es-MX" dirty="0"/>
              <a:t>Resultados </a:t>
            </a:r>
            <a:endParaRPr lang="en-US" dirty="0"/>
          </a:p>
        </p:txBody>
      </p:sp>
      <p:sp>
        <p:nvSpPr>
          <p:cNvPr id="3" name="Content Placeholder 2">
            <a:extLst>
              <a:ext uri="{FF2B5EF4-FFF2-40B4-BE49-F238E27FC236}">
                <a16:creationId xmlns:a16="http://schemas.microsoft.com/office/drawing/2014/main" id="{FCB2BA34-188A-4F6E-8807-C21FBD72551F}"/>
              </a:ext>
            </a:extLst>
          </p:cNvPr>
          <p:cNvSpPr>
            <a:spLocks noGrp="1"/>
          </p:cNvSpPr>
          <p:nvPr>
            <p:ph idx="1"/>
          </p:nvPr>
        </p:nvSpPr>
        <p:spPr>
          <a:xfrm>
            <a:off x="838200" y="1431729"/>
            <a:ext cx="10515600" cy="5061145"/>
          </a:xfrm>
        </p:spPr>
        <p:txBody>
          <a:bodyPr>
            <a:normAutofit lnSpcReduction="10000"/>
          </a:bodyPr>
          <a:lstStyle/>
          <a:p>
            <a:pPr marL="0" indent="0">
              <a:buNone/>
            </a:pPr>
            <a:r>
              <a:rPr lang="es-MX" dirty="0"/>
              <a:t>Contando todos los resultados obtenemos lo siguiente:</a:t>
            </a:r>
          </a:p>
          <a:p>
            <a:r>
              <a:rPr lang="es-MX" dirty="0"/>
              <a:t>Mejor número de partículas: 10</a:t>
            </a:r>
          </a:p>
          <a:p>
            <a:r>
              <a:rPr lang="es-MX" dirty="0"/>
              <a:t>Mejor UF: 0.1</a:t>
            </a:r>
          </a:p>
          <a:p>
            <a:r>
              <a:rPr lang="es-MX" dirty="0"/>
              <a:t>Mejor GC: 2.5</a:t>
            </a:r>
          </a:p>
          <a:p>
            <a:r>
              <a:rPr lang="es-MX" dirty="0"/>
              <a:t>Mejor SC: 0.5 </a:t>
            </a:r>
          </a:p>
          <a:p>
            <a:pPr marL="0" indent="0">
              <a:buNone/>
            </a:pPr>
            <a:r>
              <a:rPr lang="en-US" dirty="0" err="1"/>
              <a:t>Contando</a:t>
            </a:r>
            <a:r>
              <a:rPr lang="en-US" dirty="0"/>
              <a:t> </a:t>
            </a:r>
            <a:r>
              <a:rPr lang="en-US" dirty="0" err="1"/>
              <a:t>solamente</a:t>
            </a:r>
            <a:r>
              <a:rPr lang="en-US" dirty="0"/>
              <a:t> las </a:t>
            </a:r>
            <a:r>
              <a:rPr lang="en-US" dirty="0" err="1"/>
              <a:t>pruebas</a:t>
            </a:r>
            <a:r>
              <a:rPr lang="en-US" dirty="0"/>
              <a:t> de SPT y LPT </a:t>
            </a:r>
            <a:r>
              <a:rPr lang="en-US" dirty="0" err="1"/>
              <a:t>obtenemos</a:t>
            </a:r>
            <a:r>
              <a:rPr lang="en-US" dirty="0"/>
              <a:t> lo </a:t>
            </a:r>
            <a:r>
              <a:rPr lang="en-US" dirty="0" err="1"/>
              <a:t>siguiente</a:t>
            </a:r>
            <a:r>
              <a:rPr lang="en-US" dirty="0"/>
              <a:t>:</a:t>
            </a:r>
          </a:p>
          <a:p>
            <a:r>
              <a:rPr lang="es-MX" dirty="0"/>
              <a:t>Mejor número de partículas: 10</a:t>
            </a:r>
          </a:p>
          <a:p>
            <a:r>
              <a:rPr lang="es-MX" dirty="0"/>
              <a:t>Mejor UF: 0.9</a:t>
            </a:r>
          </a:p>
          <a:p>
            <a:r>
              <a:rPr lang="es-MX" dirty="0"/>
              <a:t>Mejor GC: 2.5 (muy poca diferencia contra 1.5)</a:t>
            </a:r>
          </a:p>
          <a:p>
            <a:r>
              <a:rPr lang="es-MX" dirty="0"/>
              <a:t>Mejor SC: 2.5</a:t>
            </a:r>
          </a:p>
          <a:p>
            <a:pPr marL="0" indent="0">
              <a:buNone/>
            </a:pPr>
            <a:endParaRPr lang="es-MX" dirty="0"/>
          </a:p>
        </p:txBody>
      </p:sp>
    </p:spTree>
    <p:extLst>
      <p:ext uri="{BB962C8B-B14F-4D97-AF65-F5344CB8AC3E}">
        <p14:creationId xmlns:p14="http://schemas.microsoft.com/office/powerpoint/2010/main" val="380762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ncil and paper&#10;&#10;Description automatically generated">
            <a:extLst>
              <a:ext uri="{FF2B5EF4-FFF2-40B4-BE49-F238E27FC236}">
                <a16:creationId xmlns:a16="http://schemas.microsoft.com/office/drawing/2014/main" id="{165957AD-BC81-460F-A71A-09DC441EFE62}"/>
              </a:ext>
            </a:extLst>
          </p:cNvPr>
          <p:cNvPicPr>
            <a:picLocks noChangeAspect="1"/>
          </p:cNvPicPr>
          <p:nvPr/>
        </p:nvPicPr>
        <p:blipFill rotWithShape="1">
          <a:blip r:embed="rId3"/>
          <a:srcRect l="9231" t="11673" r="6875" b="7056"/>
          <a:stretch/>
        </p:blipFill>
        <p:spPr>
          <a:xfrm>
            <a:off x="984118" y="806874"/>
            <a:ext cx="10223763" cy="5571066"/>
          </a:xfrm>
          <a:prstGeom prst="rect">
            <a:avLst/>
          </a:prstGeom>
        </p:spPr>
      </p:pic>
    </p:spTree>
    <p:extLst>
      <p:ext uri="{BB962C8B-B14F-4D97-AF65-F5344CB8AC3E}">
        <p14:creationId xmlns:p14="http://schemas.microsoft.com/office/powerpoint/2010/main" val="1100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C1FB-17ED-4E44-9F01-DC28163FD5E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32F762-D97C-4ED2-A2A6-565B219AFE3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71FC369-3A90-45BD-A79E-010A5ADA868C}"/>
              </a:ext>
            </a:extLst>
          </p:cNvPr>
          <p:cNvPicPr>
            <a:picLocks noChangeAspect="1"/>
          </p:cNvPicPr>
          <p:nvPr/>
        </p:nvPicPr>
        <p:blipFill rotWithShape="1">
          <a:blip r:embed="rId3"/>
          <a:srcRect l="9577" t="12084" r="8038" b="8082"/>
          <a:stretch/>
        </p:blipFill>
        <p:spPr>
          <a:xfrm>
            <a:off x="9046" y="198783"/>
            <a:ext cx="12182954" cy="6637491"/>
          </a:xfrm>
          <a:prstGeom prst="rect">
            <a:avLst/>
          </a:prstGeom>
        </p:spPr>
      </p:pic>
    </p:spTree>
    <p:extLst>
      <p:ext uri="{BB962C8B-B14F-4D97-AF65-F5344CB8AC3E}">
        <p14:creationId xmlns:p14="http://schemas.microsoft.com/office/powerpoint/2010/main" val="320805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ECD44E-657E-42B7-B5CD-D48413A56F84}"/>
              </a:ext>
            </a:extLst>
          </p:cNvPr>
          <p:cNvPicPr>
            <a:picLocks noChangeAspect="1"/>
          </p:cNvPicPr>
          <p:nvPr/>
        </p:nvPicPr>
        <p:blipFill rotWithShape="1">
          <a:blip r:embed="rId3"/>
          <a:srcRect l="9577" t="12494" r="9999" b="7877"/>
          <a:stretch/>
        </p:blipFill>
        <p:spPr>
          <a:xfrm>
            <a:off x="1094501" y="643467"/>
            <a:ext cx="10002998" cy="5571066"/>
          </a:xfrm>
          <a:prstGeom prst="rect">
            <a:avLst/>
          </a:prstGeom>
        </p:spPr>
      </p:pic>
    </p:spTree>
    <p:extLst>
      <p:ext uri="{BB962C8B-B14F-4D97-AF65-F5344CB8AC3E}">
        <p14:creationId xmlns:p14="http://schemas.microsoft.com/office/powerpoint/2010/main" val="112786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44BD79E-24DB-4AAB-B9FA-CDC016363186}"/>
              </a:ext>
            </a:extLst>
          </p:cNvPr>
          <p:cNvPicPr>
            <a:picLocks noGrp="1" noChangeAspect="1"/>
          </p:cNvPicPr>
          <p:nvPr>
            <p:ph idx="1"/>
          </p:nvPr>
        </p:nvPicPr>
        <p:blipFill rotWithShape="1">
          <a:blip r:embed="rId3"/>
          <a:srcRect l="8803" t="11978" r="7469" b="10896"/>
          <a:stretch/>
        </p:blipFill>
        <p:spPr>
          <a:xfrm>
            <a:off x="663908" y="614403"/>
            <a:ext cx="10864183" cy="5629193"/>
          </a:xfrm>
          <a:prstGeom prst="rect">
            <a:avLst/>
          </a:prstGeom>
        </p:spPr>
      </p:pic>
      <p:sp>
        <p:nvSpPr>
          <p:cNvPr id="11" name="Rectangle 10">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60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28D367-40C3-4F6D-B965-CBF352300E6E}"/>
              </a:ext>
            </a:extLst>
          </p:cNvPr>
          <p:cNvPicPr>
            <a:picLocks noChangeAspect="1"/>
          </p:cNvPicPr>
          <p:nvPr/>
        </p:nvPicPr>
        <p:blipFill rotWithShape="1">
          <a:blip r:embed="rId3"/>
          <a:srcRect l="8885" t="11673" r="8962" b="8288"/>
          <a:stretch/>
        </p:blipFill>
        <p:spPr>
          <a:xfrm>
            <a:off x="1013148" y="643467"/>
            <a:ext cx="10165704" cy="5571066"/>
          </a:xfrm>
          <a:prstGeom prst="rect">
            <a:avLst/>
          </a:prstGeom>
        </p:spPr>
      </p:pic>
    </p:spTree>
    <p:extLst>
      <p:ext uri="{BB962C8B-B14F-4D97-AF65-F5344CB8AC3E}">
        <p14:creationId xmlns:p14="http://schemas.microsoft.com/office/powerpoint/2010/main" val="17058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4737F1-A93A-4854-B84B-F1CE64AA47FD}"/>
              </a:ext>
            </a:extLst>
          </p:cNvPr>
          <p:cNvPicPr>
            <a:picLocks noChangeAspect="1"/>
          </p:cNvPicPr>
          <p:nvPr/>
        </p:nvPicPr>
        <p:blipFill rotWithShape="1">
          <a:blip r:embed="rId3"/>
          <a:srcRect l="9000" t="11674" r="6875" b="8082"/>
          <a:stretch/>
        </p:blipFill>
        <p:spPr>
          <a:xfrm>
            <a:off x="904434" y="643467"/>
            <a:ext cx="10383131" cy="5571066"/>
          </a:xfrm>
          <a:prstGeom prst="rect">
            <a:avLst/>
          </a:prstGeom>
        </p:spPr>
      </p:pic>
    </p:spTree>
    <p:extLst>
      <p:ext uri="{BB962C8B-B14F-4D97-AF65-F5344CB8AC3E}">
        <p14:creationId xmlns:p14="http://schemas.microsoft.com/office/powerpoint/2010/main" val="204937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86A4-EA9A-42E3-BCB3-5F1460F4366E}"/>
              </a:ext>
            </a:extLst>
          </p:cNvPr>
          <p:cNvSpPr>
            <a:spLocks noGrp="1"/>
          </p:cNvSpPr>
          <p:nvPr>
            <p:ph type="title"/>
          </p:nvPr>
        </p:nvSpPr>
        <p:spPr/>
        <p:txBody>
          <a:bodyPr/>
          <a:lstStyle/>
          <a:p>
            <a:endParaRPr lang="en-US"/>
          </a:p>
        </p:txBody>
      </p:sp>
      <p:pic>
        <p:nvPicPr>
          <p:cNvPr id="5" name="Content Placeholder 4" descr="A close up of a fence&#10;&#10;Description automatically generated">
            <a:extLst>
              <a:ext uri="{FF2B5EF4-FFF2-40B4-BE49-F238E27FC236}">
                <a16:creationId xmlns:a16="http://schemas.microsoft.com/office/drawing/2014/main" id="{6248470A-50BC-4908-A0F3-215974A6DB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65125"/>
            <a:ext cx="11844997" cy="5645017"/>
          </a:xfrm>
        </p:spPr>
      </p:pic>
    </p:spTree>
    <p:extLst>
      <p:ext uri="{BB962C8B-B14F-4D97-AF65-F5344CB8AC3E}">
        <p14:creationId xmlns:p14="http://schemas.microsoft.com/office/powerpoint/2010/main" val="174447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26F8352-26E0-4E8A-A75B-0E2997D5DF70}"/>
              </a:ext>
            </a:extLst>
          </p:cNvPr>
          <p:cNvPicPr>
            <a:picLocks noChangeAspect="1"/>
          </p:cNvPicPr>
          <p:nvPr/>
        </p:nvPicPr>
        <p:blipFill rotWithShape="1">
          <a:blip r:embed="rId3"/>
          <a:srcRect l="9231" t="11673" r="6875" b="7467"/>
          <a:stretch/>
        </p:blipFill>
        <p:spPr>
          <a:xfrm>
            <a:off x="958134" y="643467"/>
            <a:ext cx="10275732" cy="5571066"/>
          </a:xfrm>
          <a:prstGeom prst="rect">
            <a:avLst/>
          </a:prstGeom>
        </p:spPr>
      </p:pic>
    </p:spTree>
    <p:extLst>
      <p:ext uri="{BB962C8B-B14F-4D97-AF65-F5344CB8AC3E}">
        <p14:creationId xmlns:p14="http://schemas.microsoft.com/office/powerpoint/2010/main" val="374838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598</Words>
  <Application>Microsoft Office PowerPoint</Application>
  <PresentationFormat>Widescreen</PresentationFormat>
  <Paragraphs>260</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nufo</dc:creator>
  <cp:lastModifiedBy>nufo</cp:lastModifiedBy>
  <cp:revision>7</cp:revision>
  <dcterms:created xsi:type="dcterms:W3CDTF">2020-02-11T17:16:18Z</dcterms:created>
  <dcterms:modified xsi:type="dcterms:W3CDTF">2020-02-13T21:13:58Z</dcterms:modified>
</cp:coreProperties>
</file>