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a:fillRect/>
          </a:stretch>
        </p:blipFill>
        <p:spPr>
          <a:xfrm>
            <a:off x="2079000" y="1604520"/>
            <a:ext cx="4984920" cy="3977280"/>
          </a:xfrm>
          <a:prstGeom prst="rect">
            <a:avLst/>
          </a:prstGeom>
          <a:ln>
            <a:noFill/>
          </a:ln>
        </p:spPr>
      </p:pic>
      <p:pic>
        <p:nvPicPr>
          <p:cNvPr id="3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a:fillRect/>
          </a:stretch>
        </p:blipFill>
        <p:spPr>
          <a:xfrm>
            <a:off x="2079000" y="1604520"/>
            <a:ext cx="4984920" cy="3977280"/>
          </a:xfrm>
          <a:prstGeom prst="rect">
            <a:avLst/>
          </a:prstGeom>
          <a:ln>
            <a:noFill/>
          </a:ln>
        </p:spPr>
      </p:pic>
      <p:pic>
        <p:nvPicPr>
          <p:cNvPr id="7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8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9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9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0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0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06" name="" descr=""/>
          <p:cNvPicPr/>
          <p:nvPr/>
        </p:nvPicPr>
        <p:blipFill>
          <a:blip r:embed="rId2"/>
          <a:stretch>
            <a:fillRect/>
          </a:stretch>
        </p:blipFill>
        <p:spPr>
          <a:xfrm>
            <a:off x="2079000" y="1604520"/>
            <a:ext cx="4984920" cy="3977280"/>
          </a:xfrm>
          <a:prstGeom prst="rect">
            <a:avLst/>
          </a:prstGeom>
          <a:ln>
            <a:noFill/>
          </a:ln>
        </p:spPr>
      </p:pic>
      <p:pic>
        <p:nvPicPr>
          <p:cNvPr id="10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64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r>
              <a:rPr lang="en-US">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8880" cy="1142640"/>
          </a:xfrm>
          <a:prstGeom prst="rect">
            <a:avLst/>
          </a:prstGeom>
        </p:spPr>
        <p:txBody>
          <a:bodyPr lIns="0" rIns="0" tIns="0" bIns="0" anchor="ctr"/>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4.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685800" y="2130480"/>
            <a:ext cx="7771680" cy="1469160"/>
          </a:xfrm>
          <a:prstGeom prst="rect">
            <a:avLst/>
          </a:prstGeom>
          <a:noFill/>
          <a:ln>
            <a:noFill/>
          </a:ln>
        </p:spPr>
        <p:txBody>
          <a:bodyPr lIns="90000" rIns="90000" tIns="45000" bIns="45000" anchor="ctr"/>
          <a:p>
            <a:pPr algn="ctr">
              <a:lnSpc>
                <a:spcPct val="100000"/>
              </a:lnSpc>
            </a:pPr>
            <a:endParaRPr/>
          </a:p>
          <a:p>
            <a:pPr algn="ctr">
              <a:lnSpc>
                <a:spcPct val="100000"/>
              </a:lnSpc>
            </a:pPr>
            <a:endParaRPr/>
          </a:p>
          <a:p>
            <a:pPr algn="ctr">
              <a:lnSpc>
                <a:spcPct val="100000"/>
              </a:lnSpc>
            </a:pPr>
            <a:r>
              <a:rPr b="1" lang="en-IN" sz="4400">
                <a:solidFill>
                  <a:srgbClr val="000000"/>
                </a:solidFill>
                <a:latin typeface="Calibri"/>
                <a:ea typeface="DejaVu Sans"/>
              </a:rPr>
              <a:t>INTONATIONs Detection for English Accent</a:t>
            </a:r>
            <a:endParaRPr/>
          </a:p>
          <a:p>
            <a:pPr algn="ctr">
              <a:lnSpc>
                <a:spcPct val="100000"/>
              </a:lnSpc>
            </a:pPr>
            <a:r>
              <a:rPr b="1" lang="en-IN" sz="4400">
                <a:solidFill>
                  <a:srgbClr val="000000"/>
                </a:solidFill>
                <a:latin typeface="Calibri"/>
                <a:ea typeface="DejaVu Sans"/>
              </a:rPr>
              <a:t>and Audio Processing</a:t>
            </a:r>
            <a:endParaRPr/>
          </a:p>
          <a:p>
            <a:pPr algn="ctr">
              <a:lnSpc>
                <a:spcPct val="100000"/>
              </a:lnSpc>
            </a:pPr>
            <a:r>
              <a:rPr lang="en-IN">
                <a:solidFill>
                  <a:srgbClr val="000000"/>
                </a:solidFill>
                <a:latin typeface="Arial"/>
                <a:ea typeface="DejaVu Sans"/>
              </a:rPr>
              <a:t>	</a:t>
            </a:r>
            <a:r>
              <a:rPr lang="en-IN">
                <a:solidFill>
                  <a:srgbClr val="000000"/>
                </a:solidFill>
                <a:latin typeface="Arial"/>
                <a:ea typeface="DejaVu Sans"/>
              </a:rPr>
              <a:t>	</a:t>
            </a: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p:txBody>
      </p:sp>
      <p:sp>
        <p:nvSpPr>
          <p:cNvPr id="109" name="CustomShape 2"/>
          <p:cNvSpPr/>
          <p:nvPr/>
        </p:nvSpPr>
        <p:spPr>
          <a:xfrm>
            <a:off x="1371600" y="3886200"/>
            <a:ext cx="6400080" cy="1751760"/>
          </a:xfrm>
          <a:prstGeom prst="rect">
            <a:avLst/>
          </a:prstGeom>
          <a:noFill/>
          <a:ln>
            <a:noFill/>
          </a:ln>
        </p:spPr>
      </p:sp>
      <p:sp>
        <p:nvSpPr>
          <p:cNvPr id="110" name="CustomShape 3"/>
          <p:cNvSpPr/>
          <p:nvPr/>
        </p:nvSpPr>
        <p:spPr>
          <a:xfrm>
            <a:off x="5857920" y="5286240"/>
            <a:ext cx="2999880" cy="1187640"/>
          </a:xfrm>
          <a:prstGeom prst="rect">
            <a:avLst/>
          </a:prstGeom>
          <a:noFill/>
          <a:ln>
            <a:noFill/>
          </a:ln>
        </p:spPr>
        <p:txBody>
          <a:bodyPr lIns="90000" rIns="90000" tIns="45000" bIns="45000"/>
          <a:p>
            <a:pPr algn="ctr">
              <a:lnSpc>
                <a:spcPct val="100000"/>
              </a:lnSpc>
            </a:pPr>
            <a:r>
              <a:rPr lang="en-IN">
                <a:solidFill>
                  <a:srgbClr val="000000"/>
                </a:solidFill>
                <a:latin typeface="Arial"/>
                <a:ea typeface="DejaVu Sans"/>
              </a:rPr>
              <a:t>Presented By</a:t>
            </a:r>
            <a:endParaRPr/>
          </a:p>
          <a:p>
            <a:pPr algn="ctr">
              <a:lnSpc>
                <a:spcPct val="100000"/>
              </a:lnSpc>
            </a:pPr>
            <a:r>
              <a:rPr lang="en-IN">
                <a:solidFill>
                  <a:srgbClr val="000000"/>
                </a:solidFill>
                <a:latin typeface="Arial"/>
                <a:ea typeface="DejaVu Sans"/>
              </a:rPr>
              <a:t>Ayush Jain</a:t>
            </a:r>
            <a:endParaRPr/>
          </a:p>
          <a:p>
            <a:pPr algn="ctr">
              <a:lnSpc>
                <a:spcPct val="100000"/>
              </a:lnSpc>
            </a:pPr>
            <a:r>
              <a:rPr lang="en-IN">
                <a:solidFill>
                  <a:srgbClr val="000000"/>
                </a:solidFill>
                <a:latin typeface="Arial"/>
                <a:ea typeface="DejaVu Sans"/>
              </a:rPr>
              <a:t>1309713026</a:t>
            </a: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ea typeface="DejaVu Sans"/>
              </a:rPr>
              <a:t>GUI</a:t>
            </a:r>
            <a:endParaRPr/>
          </a:p>
        </p:txBody>
      </p:sp>
      <p:pic>
        <p:nvPicPr>
          <p:cNvPr id="131" name="Picture 96" descr=""/>
          <p:cNvPicPr/>
          <p:nvPr/>
        </p:nvPicPr>
        <p:blipFill>
          <a:blip r:embed="rId1"/>
          <a:stretch>
            <a:fillRect/>
          </a:stretch>
        </p:blipFill>
        <p:spPr>
          <a:xfrm>
            <a:off x="824040" y="2736000"/>
            <a:ext cx="7239960" cy="3677040"/>
          </a:xfrm>
          <a:prstGeom prst="rect">
            <a:avLst/>
          </a:prstGeom>
          <a:ln>
            <a:noFill/>
          </a:ln>
        </p:spPr>
      </p:pic>
      <p:sp>
        <p:nvSpPr>
          <p:cNvPr id="132" name="TextShape 2"/>
          <p:cNvSpPr txBox="1"/>
          <p:nvPr/>
        </p:nvSpPr>
        <p:spPr>
          <a:xfrm>
            <a:off x="457200" y="273600"/>
            <a:ext cx="8229240" cy="1144800"/>
          </a:xfrm>
          <a:prstGeom prst="rect">
            <a:avLst/>
          </a:prstGeom>
        </p:spPr>
        <p:txBody>
          <a:bodyPr lIns="0" rIns="0" tIns="0" bIns="0" anchor="ctr"/>
          <a:p>
            <a:endParaRPr/>
          </a:p>
        </p:txBody>
      </p:sp>
      <p:sp>
        <p:nvSpPr>
          <p:cNvPr id="133" name="TextShape 3"/>
          <p:cNvSpPr txBox="1"/>
          <p:nvPr/>
        </p:nvSpPr>
        <p:spPr>
          <a:xfrm>
            <a:off x="457200" y="1604520"/>
            <a:ext cx="8229240" cy="3977280"/>
          </a:xfrm>
          <a:prstGeom prst="rect">
            <a:avLst/>
          </a:prstGeom>
        </p:spPr>
        <p:txBody>
          <a:bodyPr lIns="0" rIns="0" tIns="0" bIns="0"/>
          <a:p>
            <a:r>
              <a:rPr lang="en-IN" sz="3200">
                <a:latin typeface="Arial"/>
              </a:rPr>
              <a:t>It will consists of a basic GUI.</a:t>
            </a:r>
            <a:endParaRPr/>
          </a:p>
          <a:p>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ea typeface="DejaVu Sans"/>
              </a:rPr>
              <a:t>Output</a:t>
            </a:r>
            <a:endParaRPr/>
          </a:p>
        </p:txBody>
      </p:sp>
      <p:sp>
        <p:nvSpPr>
          <p:cNvPr id="135" name="CustomShape 2"/>
          <p:cNvSpPr/>
          <p:nvPr/>
        </p:nvSpPr>
        <p:spPr>
          <a:xfrm>
            <a:off x="457200" y="1600200"/>
            <a:ext cx="8228880" cy="4525200"/>
          </a:xfrm>
          <a:prstGeom prst="rect">
            <a:avLst/>
          </a:prstGeom>
          <a:noFill/>
          <a:ln>
            <a:noFill/>
          </a:ln>
        </p:spPr>
      </p:sp>
      <p:pic>
        <p:nvPicPr>
          <p:cNvPr id="136" name="Picture 99" descr=""/>
          <p:cNvPicPr/>
          <p:nvPr/>
        </p:nvPicPr>
        <p:blipFill>
          <a:blip r:embed="rId1"/>
          <a:stretch>
            <a:fillRect/>
          </a:stretch>
        </p:blipFill>
        <p:spPr>
          <a:xfrm rot="21583800">
            <a:off x="16200" y="-21600"/>
            <a:ext cx="9238320" cy="70459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ea typeface="DejaVu Sans"/>
              </a:rPr>
              <a:t>Output</a:t>
            </a:r>
            <a:endParaRPr/>
          </a:p>
        </p:txBody>
      </p:sp>
      <p:sp>
        <p:nvSpPr>
          <p:cNvPr id="138" name="CustomShape 2"/>
          <p:cNvSpPr/>
          <p:nvPr/>
        </p:nvSpPr>
        <p:spPr>
          <a:xfrm>
            <a:off x="457200" y="1600200"/>
            <a:ext cx="8228880" cy="4525200"/>
          </a:xfrm>
          <a:prstGeom prst="rect">
            <a:avLst/>
          </a:prstGeom>
          <a:noFill/>
          <a:ln>
            <a:noFill/>
          </a:ln>
        </p:spPr>
        <p:txBody>
          <a:bodyPr lIns="90000" rIns="90000" tIns="45000" bIns="45000"/>
          <a:p>
            <a:pPr>
              <a:lnSpc>
                <a:spcPct val="100000"/>
              </a:lnSpc>
              <a:buFont typeface="Arial"/>
              <a:buChar char="•"/>
            </a:pPr>
            <a:r>
              <a:rPr lang="en-IN" sz="3200">
                <a:solidFill>
                  <a:srgbClr val="000000"/>
                </a:solidFill>
                <a:latin typeface="Calibri"/>
                <a:ea typeface="DejaVu Sans"/>
              </a:rPr>
              <a:t>It helps to detect any kind of audio file effectively.</a:t>
            </a:r>
            <a:endParaRPr/>
          </a:p>
          <a:p>
            <a:pPr>
              <a:lnSpc>
                <a:spcPct val="100000"/>
              </a:lnSpc>
              <a:buFont typeface="Arial"/>
              <a:buChar char="•"/>
            </a:pPr>
            <a:r>
              <a:rPr lang="en-IN" sz="3200">
                <a:solidFill>
                  <a:srgbClr val="000000"/>
                </a:solidFill>
                <a:latin typeface="Calibri"/>
                <a:ea typeface="DejaVu Sans"/>
              </a:rPr>
              <a:t>It also helps to correctly detect the stressed part in the sentence of audio file. </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57200" y="274680"/>
            <a:ext cx="8228880" cy="1142640"/>
          </a:xfrm>
          <a:prstGeom prst="rect">
            <a:avLst/>
          </a:prstGeom>
        </p:spPr>
        <p:txBody>
          <a:bodyPr lIns="0" rIns="0" tIns="0" bIns="0" anchor="ctr"/>
          <a:p>
            <a:pPr algn="ctr">
              <a:lnSpc>
                <a:spcPct val="100000"/>
              </a:lnSpc>
            </a:pPr>
            <a:r>
              <a:rPr lang="en-US" sz="4000">
                <a:latin typeface="Arial"/>
              </a:rPr>
              <a:t>USAGE</a:t>
            </a:r>
            <a:endParaRPr/>
          </a:p>
        </p:txBody>
      </p:sp>
      <p:sp>
        <p:nvSpPr>
          <p:cNvPr id="140" name="TextShape 2"/>
          <p:cNvSpPr txBox="1"/>
          <p:nvPr/>
        </p:nvSpPr>
        <p:spPr>
          <a:xfrm>
            <a:off x="500040" y="2214720"/>
            <a:ext cx="8228880" cy="1685520"/>
          </a:xfrm>
          <a:prstGeom prst="rect">
            <a:avLst/>
          </a:prstGeom>
        </p:spPr>
        <p:txBody>
          <a:bodyPr lIns="0" rIns="0" tIns="0" bIns="0" anchor="ctr"/>
          <a:p>
            <a:pPr>
              <a:lnSpc>
                <a:spcPct val="100000"/>
              </a:lnSpc>
              <a:buFont typeface="Arial"/>
              <a:buChar char="•"/>
            </a:pPr>
            <a:r>
              <a:rPr lang="en-IN" sz="3000">
                <a:latin typeface="Arial"/>
              </a:rPr>
              <a:t>In Field of Robotics.</a:t>
            </a:r>
            <a:endParaRPr/>
          </a:p>
          <a:p>
            <a:pPr>
              <a:lnSpc>
                <a:spcPct val="100000"/>
              </a:lnSpc>
              <a:buFont typeface="Arial"/>
              <a:buChar char="•"/>
            </a:pPr>
            <a:r>
              <a:rPr lang="en-IN" sz="3000">
                <a:latin typeface="Arial"/>
              </a:rPr>
              <a:t>Machine Learning</a:t>
            </a:r>
            <a:endParaRPr/>
          </a:p>
          <a:p>
            <a:pPr>
              <a:lnSpc>
                <a:spcPct val="100000"/>
              </a:lnSpc>
              <a:buFont typeface="Arial"/>
              <a:buChar char="•"/>
            </a:pPr>
            <a:r>
              <a:rPr lang="en-IN" sz="3000">
                <a:latin typeface="Arial"/>
              </a:rPr>
              <a:t>Telecommunication for Improving English</a:t>
            </a:r>
            <a:endParaRPr/>
          </a:p>
          <a:p>
            <a:pPr>
              <a:lnSpc>
                <a:spcPct val="100000"/>
              </a:lnSpc>
              <a:buFont typeface="Arial"/>
              <a:buChar char="•"/>
            </a:pPr>
            <a:r>
              <a:rPr lang="en-IN" sz="3000">
                <a:latin typeface="Arial"/>
              </a:rPr>
              <a:t>Sarcasm Detection</a:t>
            </a:r>
            <a:endParaRPr/>
          </a:p>
          <a:p>
            <a:pPr>
              <a:lnSpc>
                <a:spcPct val="100000"/>
              </a:lnSpc>
              <a:buFont typeface="Arial"/>
              <a:buChar char="•"/>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274680"/>
            <a:ext cx="8228880" cy="1142640"/>
          </a:xfrm>
          <a:prstGeom prst="rect">
            <a:avLst/>
          </a:prstGeom>
        </p:spPr>
        <p:txBody>
          <a:bodyPr lIns="0" rIns="0" tIns="0" bIns="0" anchor="ctr"/>
          <a:p>
            <a:pPr algn="ctr">
              <a:lnSpc>
                <a:spcPct val="100000"/>
              </a:lnSpc>
            </a:pPr>
            <a:r>
              <a:rPr lang="en-US" sz="4000">
                <a:latin typeface="Arial"/>
              </a:rPr>
              <a:t>References</a:t>
            </a:r>
            <a:endParaRPr/>
          </a:p>
        </p:txBody>
      </p:sp>
      <p:sp>
        <p:nvSpPr>
          <p:cNvPr id="142" name="TextShape 2"/>
          <p:cNvSpPr txBox="1"/>
          <p:nvPr/>
        </p:nvSpPr>
        <p:spPr>
          <a:xfrm>
            <a:off x="500040" y="2214720"/>
            <a:ext cx="8228880" cy="1685520"/>
          </a:xfrm>
          <a:prstGeom prst="rect">
            <a:avLst/>
          </a:prstGeom>
        </p:spPr>
        <p:txBody>
          <a:bodyPr lIns="0" rIns="0" tIns="0" bIns="0" anchor="ctr"/>
          <a:p>
            <a:pPr>
              <a:lnSpc>
                <a:spcPct val="100000"/>
              </a:lnSpc>
              <a:buFont typeface="Arial"/>
              <a:buChar char="•"/>
            </a:pPr>
            <a:r>
              <a:rPr lang="en-IN" sz="3000">
                <a:latin typeface="Arial"/>
              </a:rPr>
              <a:t>Automatic sentence stress feedback for non-native English learners.</a:t>
            </a:r>
            <a:endParaRPr/>
          </a:p>
          <a:p>
            <a:pPr>
              <a:lnSpc>
                <a:spcPct val="100000"/>
              </a:lnSpc>
              <a:buFont typeface="Arial"/>
              <a:buChar char="•"/>
            </a:pPr>
            <a:r>
              <a:rPr lang="en-IN" sz="3000">
                <a:latin typeface="Arial"/>
              </a:rPr>
              <a:t>Wikipedia .</a:t>
            </a:r>
            <a:endParaRPr/>
          </a:p>
          <a:p>
            <a:pPr>
              <a:lnSpc>
                <a:spcPct val="100000"/>
              </a:lnSpc>
              <a:buFont typeface="Arial"/>
              <a:buChar char="•"/>
            </a:pPr>
            <a:r>
              <a:rPr lang="en-IN" sz="3000">
                <a:latin typeface="Arial"/>
              </a:rPr>
              <a:t>Toby Model.</a:t>
            </a:r>
            <a:endParaRPr/>
          </a:p>
          <a:p>
            <a:pPr>
              <a:lnSpc>
                <a:spcPct val="100000"/>
              </a:lnSpc>
            </a:pP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457200" y="274680"/>
            <a:ext cx="8228880" cy="1142280"/>
          </a:xfrm>
          <a:prstGeom prst="rect">
            <a:avLst/>
          </a:prstGeom>
          <a:noFill/>
          <a:ln>
            <a:noFill/>
          </a:ln>
        </p:spPr>
        <p:txBody>
          <a:bodyPr lIns="90000" rIns="90000" tIns="45000" bIns="45000" anchor="ctr"/>
          <a:p>
            <a:pPr algn="ctr"/>
            <a:r>
              <a:rPr lang="en-IN" sz="4400">
                <a:solidFill>
                  <a:srgbClr val="000000"/>
                </a:solidFill>
                <a:latin typeface="Calibri"/>
                <a:ea typeface="DejaVu Sans"/>
              </a:rPr>
              <a:t>Conclusion</a:t>
            </a:r>
            <a:endParaRPr/>
          </a:p>
          <a:p>
            <a:pPr algn="ctr">
              <a:lnSpc>
                <a:spcPct val="100000"/>
              </a:lnSpc>
            </a:pPr>
            <a:endParaRPr/>
          </a:p>
        </p:txBody>
      </p:sp>
      <p:sp>
        <p:nvSpPr>
          <p:cNvPr id="144" name="CustomShape 2"/>
          <p:cNvSpPr/>
          <p:nvPr/>
        </p:nvSpPr>
        <p:spPr>
          <a:xfrm>
            <a:off x="457200" y="1600200"/>
            <a:ext cx="8228880" cy="4525200"/>
          </a:xfrm>
          <a:prstGeom prst="rect">
            <a:avLst/>
          </a:prstGeom>
          <a:noFill/>
          <a:ln>
            <a:noFill/>
          </a:ln>
        </p:spPr>
        <p:txBody>
          <a:bodyPr lIns="90000" rIns="90000" tIns="45000" bIns="45000"/>
          <a:p>
            <a:pPr>
              <a:lnSpc>
                <a:spcPct val="100000"/>
              </a:lnSpc>
              <a:buFont typeface="Arial"/>
              <a:buChar char="•"/>
            </a:pPr>
            <a:r>
              <a:rPr lang="en-IN" sz="3200">
                <a:solidFill>
                  <a:srgbClr val="000000"/>
                </a:solidFill>
                <a:latin typeface="Calibri"/>
                <a:ea typeface="DejaVu Sans"/>
              </a:rPr>
              <a:t>The above algorithm will help to identify and detect stress and improve vocabulary. And the APIs can be used by many different telecommunications companies to improve their workers vocabulary.</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ea typeface="DejaVu Sans"/>
              </a:rPr>
              <a:t>Intonation</a:t>
            </a:r>
            <a:endParaRPr/>
          </a:p>
        </p:txBody>
      </p:sp>
      <p:sp>
        <p:nvSpPr>
          <p:cNvPr id="112" name="CustomShape 2"/>
          <p:cNvSpPr/>
          <p:nvPr/>
        </p:nvSpPr>
        <p:spPr>
          <a:xfrm>
            <a:off x="457200" y="1600200"/>
            <a:ext cx="8228880" cy="4525200"/>
          </a:xfrm>
          <a:prstGeom prst="rect">
            <a:avLst/>
          </a:prstGeom>
          <a:noFill/>
          <a:ln>
            <a:noFill/>
          </a:ln>
        </p:spPr>
        <p:txBody>
          <a:bodyPr lIns="90000" rIns="90000" tIns="45000" bIns="45000"/>
          <a:p>
            <a:pPr>
              <a:lnSpc>
                <a:spcPct val="100000"/>
              </a:lnSpc>
              <a:buFont typeface="Arial"/>
              <a:buChar char="•"/>
            </a:pPr>
            <a:r>
              <a:rPr lang="en-IN" sz="2400">
                <a:solidFill>
                  <a:srgbClr val="000000"/>
                </a:solidFill>
                <a:latin typeface="Calibri"/>
                <a:ea typeface="DejaVu Sans"/>
              </a:rPr>
              <a:t>It is the rise and fall of words pitch use for expressing emotions and attitudes, to identify grammatical structure, to show what information in the utterance is new and what is already known, to show how clauses and sentences go together in spoken discourse, to organize speech into units that are easy to perceive, memorize and perform, to act as a marker of personal or social identity etc.</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ea typeface="DejaVu Sans"/>
              </a:rPr>
              <a:t>Sentence Structure </a:t>
            </a:r>
            <a:endParaRPr/>
          </a:p>
        </p:txBody>
      </p:sp>
      <p:sp>
        <p:nvSpPr>
          <p:cNvPr id="114" name="CustomShape 2"/>
          <p:cNvSpPr/>
          <p:nvPr/>
        </p:nvSpPr>
        <p:spPr>
          <a:xfrm>
            <a:off x="457200" y="1600200"/>
            <a:ext cx="8228880" cy="4525200"/>
          </a:xfrm>
          <a:prstGeom prst="rect">
            <a:avLst/>
          </a:prstGeom>
          <a:noFill/>
          <a:ln>
            <a:noFill/>
          </a:ln>
        </p:spPr>
        <p:txBody>
          <a:bodyPr lIns="90000" rIns="90000" tIns="45000" bIns="45000"/>
          <a:p>
            <a:pPr>
              <a:lnSpc>
                <a:spcPct val="100000"/>
              </a:lnSpc>
              <a:buFont typeface="Arial"/>
              <a:buChar char="•"/>
            </a:pPr>
            <a:r>
              <a:rPr lang="en-IN" sz="2400">
                <a:solidFill>
                  <a:srgbClr val="000000"/>
                </a:solidFill>
                <a:latin typeface="Calibri"/>
                <a:ea typeface="DejaVu Sans"/>
              </a:rPr>
              <a:t>Every sentence is a combination of various parts of speech in different order. They contains different Noun Phrase, Verb, and Prepositional Phrase etc.</a:t>
            </a:r>
            <a:endParaRPr/>
          </a:p>
          <a:p>
            <a:pPr>
              <a:lnSpc>
                <a:spcPct val="100000"/>
              </a:lnSpc>
              <a:buFont typeface="Arial"/>
              <a:buChar char="•"/>
            </a:pPr>
            <a:endParaRPr/>
          </a:p>
          <a:p>
            <a:pPr>
              <a:lnSpc>
                <a:spcPct val="100000"/>
              </a:lnSpc>
              <a:buFont typeface="Arial"/>
              <a:buChar char="•"/>
            </a:pPr>
            <a:r>
              <a:rPr lang="en-IN" sz="2400">
                <a:solidFill>
                  <a:srgbClr val="000000"/>
                </a:solidFill>
                <a:latin typeface="Calibri"/>
                <a:ea typeface="DejaVu Sans"/>
              </a:rPr>
              <a:t>Example:</a:t>
            </a:r>
            <a:endParaRPr/>
          </a:p>
          <a:p>
            <a:pPr>
              <a:lnSpc>
                <a:spcPct val="100000"/>
              </a:lnSpc>
              <a:buFont typeface="Arial"/>
              <a:buChar char="•"/>
            </a:pPr>
            <a:endParaRPr/>
          </a:p>
          <a:p>
            <a:pPr>
              <a:lnSpc>
                <a:spcPct val="100000"/>
              </a:lnSpc>
              <a:buFont typeface="Arial"/>
              <a:buChar char="•"/>
            </a:pPr>
            <a:r>
              <a:rPr lang="en-IN" sz="2400">
                <a:solidFill>
                  <a:srgbClr val="000000"/>
                </a:solidFill>
                <a:latin typeface="Calibri"/>
                <a:ea typeface="DejaVu Sans"/>
              </a:rPr>
              <a:t> </a:t>
            </a:r>
            <a:r>
              <a:rPr lang="en-IN" sz="2400">
                <a:solidFill>
                  <a:srgbClr val="000000"/>
                </a:solidFill>
                <a:latin typeface="Calibri"/>
                <a:ea typeface="DejaVu Sans"/>
              </a:rPr>
              <a:t>S -&gt; NP VP</a:t>
            </a:r>
            <a:endParaRPr/>
          </a:p>
          <a:p>
            <a:pPr>
              <a:lnSpc>
                <a:spcPct val="100000"/>
              </a:lnSpc>
              <a:buFont typeface="Arial"/>
              <a:buChar char="•"/>
            </a:pPr>
            <a:r>
              <a:rPr lang="en-IN" sz="2400">
                <a:solidFill>
                  <a:srgbClr val="000000"/>
                </a:solidFill>
                <a:latin typeface="Calibri"/>
                <a:ea typeface="DejaVu Sans"/>
              </a:rPr>
              <a:t> </a:t>
            </a:r>
            <a:r>
              <a:rPr lang="en-IN" sz="2400">
                <a:solidFill>
                  <a:srgbClr val="000000"/>
                </a:solidFill>
                <a:latin typeface="Calibri"/>
                <a:ea typeface="DejaVu Sans"/>
              </a:rPr>
              <a:t>VP -&gt; V NP </a:t>
            </a:r>
            <a:endParaRPr/>
          </a:p>
          <a:p>
            <a:pPr>
              <a:lnSpc>
                <a:spcPct val="100000"/>
              </a:lnSpc>
              <a:buFont typeface="Arial"/>
              <a:buChar char="•"/>
            </a:pPr>
            <a:r>
              <a:rPr lang="en-IN" sz="2400">
                <a:solidFill>
                  <a:srgbClr val="000000"/>
                </a:solidFill>
                <a:latin typeface="Calibri"/>
                <a:ea typeface="DejaVu Sans"/>
              </a:rPr>
              <a:t> </a:t>
            </a:r>
            <a:r>
              <a:rPr lang="en-IN" sz="2400">
                <a:solidFill>
                  <a:srgbClr val="000000"/>
                </a:solidFill>
                <a:latin typeface="Calibri"/>
                <a:ea typeface="DejaVu Sans"/>
              </a:rPr>
              <a:t>Articles, Proper-Noun, Adjective etc.</a:t>
            </a:r>
            <a:endParaRPr/>
          </a:p>
          <a:p>
            <a:pPr>
              <a:lnSpc>
                <a:spcPct val="100000"/>
              </a:lnSpc>
              <a:buFont typeface="Arial"/>
              <a:buChar char="•"/>
            </a:pP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ea typeface="DejaVu Sans"/>
              </a:rPr>
              <a:t>Inputs</a:t>
            </a:r>
            <a:endParaRPr/>
          </a:p>
        </p:txBody>
      </p:sp>
      <p:sp>
        <p:nvSpPr>
          <p:cNvPr id="116" name="CustomShape 2"/>
          <p:cNvSpPr/>
          <p:nvPr/>
        </p:nvSpPr>
        <p:spPr>
          <a:xfrm>
            <a:off x="457200" y="1600200"/>
            <a:ext cx="8228880" cy="4525200"/>
          </a:xfrm>
          <a:prstGeom prst="rect">
            <a:avLst/>
          </a:prstGeom>
          <a:noFill/>
          <a:ln>
            <a:noFill/>
          </a:ln>
        </p:spPr>
        <p:txBody>
          <a:bodyPr lIns="90000" rIns="90000" tIns="45000" bIns="45000"/>
          <a:p>
            <a:pPr>
              <a:lnSpc>
                <a:spcPct val="100000"/>
              </a:lnSpc>
              <a:buFont typeface="Arial"/>
              <a:buChar char="•"/>
            </a:pPr>
            <a:r>
              <a:rPr lang="en-IN" sz="2400">
                <a:solidFill>
                  <a:srgbClr val="000000"/>
                </a:solidFill>
                <a:latin typeface="Calibri"/>
                <a:ea typeface="DejaVu Sans"/>
              </a:rPr>
              <a:t>Inputs include an audio raw file either with extension .raw or .wav with Sample Rate 16000HZ, Sample Format 16-bit Float PCM, and Channel MONO.</a:t>
            </a:r>
            <a:endParaRPr/>
          </a:p>
          <a:p>
            <a:pPr>
              <a:lnSpc>
                <a:spcPct val="100000"/>
              </a:lnSpc>
              <a:buFont typeface="Arial"/>
              <a:buChar char="•"/>
            </a:pPr>
            <a:endParaRPr/>
          </a:p>
          <a:p>
            <a:pPr>
              <a:lnSpc>
                <a:spcPct val="100000"/>
              </a:lnSpc>
              <a:buFont typeface="Arial"/>
              <a:buChar char="•"/>
            </a:pPr>
            <a:r>
              <a:rPr lang="en-IN" sz="2400">
                <a:solidFill>
                  <a:srgbClr val="000000"/>
                </a:solidFill>
                <a:latin typeface="Calibri"/>
                <a:ea typeface="DejaVu Sans"/>
              </a:rPr>
              <a:t> </a:t>
            </a:r>
            <a:r>
              <a:rPr lang="en-IN" sz="2400">
                <a:solidFill>
                  <a:srgbClr val="000000"/>
                </a:solidFill>
                <a:latin typeface="Calibri"/>
                <a:ea typeface="DejaVu Sans"/>
              </a:rPr>
              <a:t>Different tools are available online to convert files in this format. </a:t>
            </a:r>
            <a:endParaRPr/>
          </a:p>
          <a:p>
            <a:pPr>
              <a:lnSpc>
                <a:spcPct val="100000"/>
              </a:lnSpc>
              <a:buFont typeface="Arial"/>
              <a:buChar char="•"/>
            </a:pPr>
            <a:endParaRPr/>
          </a:p>
          <a:p>
            <a:pPr>
              <a:lnSpc>
                <a:spcPct val="100000"/>
              </a:lnSpc>
              <a:buFont typeface="Arial"/>
              <a:buChar char="•"/>
            </a:pPr>
            <a:r>
              <a:rPr lang="en-IN" sz="2400">
                <a:solidFill>
                  <a:srgbClr val="000000"/>
                </a:solidFill>
                <a:latin typeface="Calibri"/>
                <a:ea typeface="DejaVu Sans"/>
              </a:rPr>
              <a:t> </a:t>
            </a:r>
            <a:r>
              <a:rPr lang="en-IN" sz="2400">
                <a:solidFill>
                  <a:srgbClr val="000000"/>
                </a:solidFill>
                <a:latin typeface="Calibri"/>
                <a:ea typeface="DejaVu Sans"/>
              </a:rPr>
              <a:t>Audacity is used to synthesis the audio.</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ea typeface="DejaVu Sans"/>
              </a:rPr>
              <a:t>Tools</a:t>
            </a:r>
            <a:endParaRPr/>
          </a:p>
        </p:txBody>
      </p:sp>
      <p:sp>
        <p:nvSpPr>
          <p:cNvPr id="118" name="CustomShape 2"/>
          <p:cNvSpPr/>
          <p:nvPr/>
        </p:nvSpPr>
        <p:spPr>
          <a:xfrm>
            <a:off x="457200" y="1600200"/>
            <a:ext cx="8228880" cy="4525200"/>
          </a:xfrm>
          <a:prstGeom prst="rect">
            <a:avLst/>
          </a:prstGeom>
          <a:noFill/>
          <a:ln>
            <a:noFill/>
          </a:ln>
        </p:spPr>
        <p:txBody>
          <a:bodyPr lIns="90000" rIns="90000" tIns="45000" bIns="45000"/>
          <a:p>
            <a:pPr>
              <a:lnSpc>
                <a:spcPct val="100000"/>
              </a:lnSpc>
              <a:buFont typeface="Arial"/>
              <a:buChar char="•"/>
            </a:pPr>
            <a:r>
              <a:rPr lang="en-IN" sz="2400">
                <a:solidFill>
                  <a:srgbClr val="000000"/>
                </a:solidFill>
                <a:latin typeface="Calibri"/>
                <a:ea typeface="DejaVu Sans"/>
              </a:rPr>
              <a:t>Audacity –AN open source tool for manipulating audio files.</a:t>
            </a:r>
            <a:endParaRPr/>
          </a:p>
          <a:p>
            <a:pPr>
              <a:lnSpc>
                <a:spcPct val="100000"/>
              </a:lnSpc>
              <a:buFont typeface="Arial"/>
              <a:buChar char="•"/>
            </a:pPr>
            <a:endParaRPr/>
          </a:p>
          <a:p>
            <a:pPr>
              <a:lnSpc>
                <a:spcPct val="100000"/>
              </a:lnSpc>
              <a:buFont typeface="Arial"/>
              <a:buChar char="•"/>
            </a:pPr>
            <a:r>
              <a:rPr lang="en-IN" sz="2400">
                <a:solidFill>
                  <a:srgbClr val="000000"/>
                </a:solidFill>
                <a:latin typeface="Calibri"/>
                <a:ea typeface="DejaVu Sans"/>
              </a:rPr>
              <a:t>Eclipse – An IDE for software Development.</a:t>
            </a:r>
            <a:endParaRPr/>
          </a:p>
          <a:p>
            <a:pPr>
              <a:lnSpc>
                <a:spcPct val="100000"/>
              </a:lnSpc>
              <a:buFont typeface="Arial"/>
              <a:buChar char="•"/>
            </a:pPr>
            <a:endParaRPr/>
          </a:p>
          <a:p>
            <a:pPr>
              <a:lnSpc>
                <a:spcPct val="100000"/>
              </a:lnSpc>
              <a:buFont typeface="Arial"/>
              <a:buChar char="•"/>
            </a:pPr>
            <a:r>
              <a:rPr lang="en-IN" sz="2400">
                <a:solidFill>
                  <a:srgbClr val="000000"/>
                </a:solidFill>
                <a:latin typeface="Calibri"/>
                <a:ea typeface="DejaVu Sans"/>
              </a:rPr>
              <a:t>Database – To show and display datas.</a:t>
            </a:r>
            <a:endParaRPr/>
          </a:p>
          <a:p>
            <a:pPr>
              <a:lnSpc>
                <a:spcPct val="100000"/>
              </a:lnSpc>
              <a:buFont typeface="Arial"/>
              <a:buChar char="•"/>
            </a:pPr>
            <a:endParaRPr/>
          </a:p>
          <a:p>
            <a:pPr>
              <a:lnSpc>
                <a:spcPct val="100000"/>
              </a:lnSpc>
              <a:buFont typeface="Arial"/>
              <a:buChar char="•"/>
            </a:pPr>
            <a:r>
              <a:rPr lang="en-IN" sz="2400">
                <a:solidFill>
                  <a:srgbClr val="000000"/>
                </a:solidFill>
                <a:latin typeface="Calibri"/>
                <a:ea typeface="DejaVu Sans"/>
              </a:rPr>
              <a:t>Android Stdio – An IDE for developing android mobile applications.</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457200" y="1600200"/>
            <a:ext cx="8228880" cy="45252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120" name="Picture 10" descr=""/>
          <p:cNvPicPr/>
          <p:nvPr/>
        </p:nvPicPr>
        <p:blipFill>
          <a:blip r:embed="rId1"/>
          <a:stretch>
            <a:fillRect/>
          </a:stretch>
        </p:blipFill>
        <p:spPr>
          <a:xfrm>
            <a:off x="21960" y="1440000"/>
            <a:ext cx="9143640" cy="1799640"/>
          </a:xfrm>
          <a:prstGeom prst="rect">
            <a:avLst/>
          </a:prstGeom>
          <a:ln>
            <a:noFill/>
          </a:ln>
        </p:spPr>
      </p:pic>
      <p:pic>
        <p:nvPicPr>
          <p:cNvPr id="121" name="Picture 9" descr=""/>
          <p:cNvPicPr/>
          <p:nvPr/>
        </p:nvPicPr>
        <p:blipFill>
          <a:blip r:embed="rId2"/>
          <a:stretch>
            <a:fillRect/>
          </a:stretch>
        </p:blipFill>
        <p:spPr>
          <a:xfrm>
            <a:off x="21960" y="3240000"/>
            <a:ext cx="9143640" cy="1800000"/>
          </a:xfrm>
          <a:prstGeom prst="rect">
            <a:avLst/>
          </a:prstGeom>
          <a:ln>
            <a:noFill/>
          </a:ln>
        </p:spPr>
      </p:pic>
      <p:pic>
        <p:nvPicPr>
          <p:cNvPr id="122" name="Picture 8" descr=""/>
          <p:cNvPicPr/>
          <p:nvPr/>
        </p:nvPicPr>
        <p:blipFill>
          <a:blip r:embed="rId3"/>
          <a:stretch>
            <a:fillRect/>
          </a:stretch>
        </p:blipFill>
        <p:spPr>
          <a:xfrm>
            <a:off x="21960" y="5040000"/>
            <a:ext cx="9121680" cy="1817640"/>
          </a:xfrm>
          <a:prstGeom prst="rect">
            <a:avLst/>
          </a:prstGeom>
          <a:ln>
            <a:noFill/>
          </a:ln>
        </p:spPr>
      </p:pic>
      <p:sp>
        <p:nvSpPr>
          <p:cNvPr id="123" name="CustomShape 2"/>
          <p:cNvSpPr/>
          <p:nvPr/>
        </p:nvSpPr>
        <p:spPr>
          <a:xfrm>
            <a:off x="0" y="0"/>
            <a:ext cx="9143280" cy="360"/>
          </a:xfrm>
          <a:prstGeom prst="rect">
            <a:avLst/>
          </a:prstGeom>
          <a:noFill/>
          <a:ln w="9360">
            <a:noFill/>
          </a:ln>
        </p:spPr>
      </p:sp>
      <p:sp>
        <p:nvSpPr>
          <p:cNvPr id="124" name="TextShape 3"/>
          <p:cNvSpPr txBox="1"/>
          <p:nvPr/>
        </p:nvSpPr>
        <p:spPr>
          <a:xfrm>
            <a:off x="457200" y="273600"/>
            <a:ext cx="8229240" cy="1144800"/>
          </a:xfrm>
          <a:prstGeom prst="rect">
            <a:avLst/>
          </a:prstGeom>
        </p:spPr>
        <p:txBody>
          <a:bodyPr lIns="0" rIns="0" tIns="0" bIns="0" anchor="ctr"/>
          <a:p>
            <a:pPr algn="ctr"/>
            <a:r>
              <a:rPr lang="en-US" sz="3200">
                <a:latin typeface="Arial"/>
              </a:rPr>
              <a:t>	</a:t>
            </a:r>
            <a:r>
              <a:rPr lang="en-US" sz="3200">
                <a:latin typeface="Arial"/>
              </a:rPr>
              <a:t>AUDIO IN AMPLITUDE FORM</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125" name="Table 1"/>
          <p:cNvGraphicFramePr/>
          <p:nvPr/>
        </p:nvGraphicFramePr>
        <p:xfrm>
          <a:off x="357120" y="285840"/>
          <a:ext cx="8500320" cy="6216120"/>
        </p:xfrm>
        <a:graphic>
          <a:graphicData uri="http://schemas.openxmlformats.org/drawingml/2006/table">
            <a:tbl>
              <a:tblPr/>
              <a:tblGrid>
                <a:gridCol w="2833560"/>
                <a:gridCol w="2833560"/>
                <a:gridCol w="2833560"/>
              </a:tblGrid>
              <a:tr h="677880">
                <a:tc>
                  <a:txBody>
                    <a:bodyPr/>
                    <a:p>
                      <a:pPr>
                        <a:lnSpc>
                          <a:spcPct val="107000"/>
                        </a:lnSpc>
                      </a:pPr>
                      <a:r>
                        <a:rPr b="1" lang="en-IN">
                          <a:solidFill>
                            <a:srgbClr val="ff0000"/>
                          </a:solidFill>
                          <a:latin typeface="Century Gothic"/>
                          <a:ea typeface="Calibri"/>
                        </a:rPr>
                        <a:t>Sentence recognize</a:t>
                      </a:r>
                      <a:endParaRPr/>
                    </a:p>
                  </a:txBody>
                  <a:tcPr/>
                </a:tc>
                <a:tc>
                  <a:txBody>
                    <a:bodyPr/>
                    <a:p>
                      <a:pPr>
                        <a:lnSpc>
                          <a:spcPct val="107000"/>
                        </a:lnSpc>
                      </a:pPr>
                      <a:r>
                        <a:rPr b="1" lang="en-IN">
                          <a:solidFill>
                            <a:srgbClr val="ff0000"/>
                          </a:solidFill>
                          <a:latin typeface="Century Gothic"/>
                          <a:ea typeface="Calibri"/>
                        </a:rPr>
                        <a:t>Conclusion Drawn</a:t>
                      </a:r>
                      <a:endParaRPr/>
                    </a:p>
                  </a:txBody>
                  <a:tcPr/>
                </a:tc>
                <a:tc>
                  <a:txBody>
                    <a:bodyPr/>
                    <a:p>
                      <a:pPr>
                        <a:lnSpc>
                          <a:spcPct val="107000"/>
                        </a:lnSpc>
                      </a:pPr>
                      <a:r>
                        <a:rPr b="1" lang="en-IN">
                          <a:solidFill>
                            <a:srgbClr val="ff0000"/>
                          </a:solidFill>
                          <a:latin typeface="Century Gothic"/>
                          <a:ea typeface="Calibri"/>
                        </a:rPr>
                        <a:t>Question</a:t>
                      </a:r>
                      <a:endParaRPr/>
                    </a:p>
                  </a:txBody>
                  <a:tcPr/>
                </a:tc>
              </a:tr>
              <a:tr h="677880">
                <a:tc>
                  <a:tcPr/>
                </a:tc>
                <a:tc>
                  <a:tcPr/>
                </a:tc>
                <a:tc>
                  <a:tcPr/>
                </a:tc>
              </a:tr>
              <a:tr h="677880">
                <a:tc>
                  <a:txBody>
                    <a:bodyPr/>
                    <a:p>
                      <a:pPr>
                        <a:lnSpc>
                          <a:spcPct val="107000"/>
                        </a:lnSpc>
                      </a:pPr>
                      <a:r>
                        <a:rPr b="1" lang="en-IN">
                          <a:solidFill>
                            <a:srgbClr val="000000"/>
                          </a:solidFill>
                          <a:latin typeface="Times New Roman"/>
                          <a:ea typeface="Calibri"/>
                        </a:rPr>
                        <a:t>Ravi</a:t>
                      </a:r>
                      <a:r>
                        <a:rPr lang="en-IN">
                          <a:solidFill>
                            <a:srgbClr val="000000"/>
                          </a:solidFill>
                          <a:latin typeface="Times New Roman"/>
                          <a:ea typeface="Calibri"/>
                        </a:rPr>
                        <a:t> will drive me to the cinema tonight</a:t>
                      </a:r>
                      <a:endParaRPr/>
                    </a:p>
                  </a:txBody>
                  <a:tcPr/>
                </a:tc>
                <a:tc>
                  <a:txBody>
                    <a:bodyPr/>
                    <a:p>
                      <a:pPr>
                        <a:lnSpc>
                          <a:spcPct val="107000"/>
                        </a:lnSpc>
                      </a:pPr>
                      <a:r>
                        <a:rPr lang="en-IN">
                          <a:solidFill>
                            <a:srgbClr val="000000"/>
                          </a:solidFill>
                          <a:latin typeface="Calibri"/>
                          <a:ea typeface="Calibri"/>
                        </a:rPr>
                        <a:t>Not somebody else but Ravi.</a:t>
                      </a:r>
                      <a:endParaRPr/>
                    </a:p>
                  </a:txBody>
                  <a:tcPr/>
                </a:tc>
                <a:tc>
                  <a:txBody>
                    <a:bodyPr/>
                    <a:p>
                      <a:pPr>
                        <a:lnSpc>
                          <a:spcPct val="107000"/>
                        </a:lnSpc>
                      </a:pPr>
                      <a:r>
                        <a:rPr lang="en-IN">
                          <a:solidFill>
                            <a:srgbClr val="000000"/>
                          </a:solidFill>
                          <a:latin typeface="Times New Roman"/>
                          <a:ea typeface="Calibri"/>
                        </a:rPr>
                        <a:t>Who will drive you to the cinema tonight?</a:t>
                      </a:r>
                      <a:endParaRPr/>
                    </a:p>
                  </a:txBody>
                  <a:tcPr/>
                </a:tc>
              </a:tr>
              <a:tr h="715320">
                <a:tc>
                  <a:txBody>
                    <a:bodyPr/>
                    <a:p>
                      <a:pPr>
                        <a:lnSpc>
                          <a:spcPct val="107000"/>
                        </a:lnSpc>
                      </a:pPr>
                      <a:r>
                        <a:rPr lang="en-IN">
                          <a:solidFill>
                            <a:srgbClr val="000000"/>
                          </a:solidFill>
                          <a:latin typeface="Times New Roman"/>
                          <a:ea typeface="Calibri"/>
                        </a:rPr>
                        <a:t>Ravi </a:t>
                      </a:r>
                      <a:r>
                        <a:rPr b="1" lang="en-IN">
                          <a:solidFill>
                            <a:srgbClr val="000000"/>
                          </a:solidFill>
                          <a:latin typeface="Times New Roman"/>
                          <a:ea typeface="Calibri"/>
                        </a:rPr>
                        <a:t>will</a:t>
                      </a:r>
                      <a:r>
                        <a:rPr lang="en-IN">
                          <a:solidFill>
                            <a:srgbClr val="000000"/>
                          </a:solidFill>
                          <a:latin typeface="Times New Roman"/>
                          <a:ea typeface="Calibri"/>
                        </a:rPr>
                        <a:t> drive me to the cinema tonight</a:t>
                      </a:r>
                      <a:endParaRPr/>
                    </a:p>
                  </a:txBody>
                  <a:tcPr/>
                </a:tc>
                <a:tc>
                  <a:txBody>
                    <a:bodyPr/>
                    <a:p>
                      <a:pPr>
                        <a:lnSpc>
                          <a:spcPct val="107000"/>
                        </a:lnSpc>
                      </a:pPr>
                      <a:r>
                        <a:rPr lang="en-IN">
                          <a:solidFill>
                            <a:srgbClr val="000000"/>
                          </a:solidFill>
                          <a:latin typeface="Calibri"/>
                          <a:ea typeface="Calibri"/>
                        </a:rPr>
                        <a:t>It’s definite and certain to happen. </a:t>
                      </a:r>
                      <a:endParaRPr/>
                    </a:p>
                  </a:txBody>
                  <a:tcPr/>
                </a:tc>
                <a:tc>
                  <a:txBody>
                    <a:bodyPr/>
                    <a:p>
                      <a:pPr>
                        <a:lnSpc>
                          <a:spcPct val="107000"/>
                        </a:lnSpc>
                      </a:pPr>
                      <a:r>
                        <a:rPr lang="en-IN">
                          <a:solidFill>
                            <a:srgbClr val="000000"/>
                          </a:solidFill>
                          <a:latin typeface="Times New Roman"/>
                          <a:ea typeface="Calibri"/>
                        </a:rPr>
                        <a:t>Will Ravi drive you to the cinema tonight?</a:t>
                      </a:r>
                      <a:endParaRPr/>
                    </a:p>
                  </a:txBody>
                  <a:tcPr/>
                </a:tc>
              </a:tr>
              <a:tr h="715320">
                <a:tc>
                  <a:txBody>
                    <a:bodyPr/>
                    <a:p>
                      <a:pPr>
                        <a:lnSpc>
                          <a:spcPct val="107000"/>
                        </a:lnSpc>
                      </a:pPr>
                      <a:r>
                        <a:rPr lang="en-IN">
                          <a:solidFill>
                            <a:srgbClr val="000000"/>
                          </a:solidFill>
                          <a:latin typeface="Times New Roman"/>
                          <a:ea typeface="Calibri"/>
                        </a:rPr>
                        <a:t>Ravi will</a:t>
                      </a:r>
                      <a:r>
                        <a:rPr b="1" lang="en-IN">
                          <a:solidFill>
                            <a:srgbClr val="000000"/>
                          </a:solidFill>
                          <a:latin typeface="Times New Roman"/>
                          <a:ea typeface="Calibri"/>
                        </a:rPr>
                        <a:t>drive</a:t>
                      </a:r>
                      <a:r>
                        <a:rPr lang="en-IN">
                          <a:solidFill>
                            <a:srgbClr val="000000"/>
                          </a:solidFill>
                          <a:latin typeface="Times New Roman"/>
                          <a:ea typeface="Calibri"/>
                        </a:rPr>
                        <a:t> me to the cinema tonight</a:t>
                      </a:r>
                      <a:endParaRPr/>
                    </a:p>
                  </a:txBody>
                  <a:tcPr/>
                </a:tc>
                <a:tc>
                  <a:txBody>
                    <a:bodyPr/>
                    <a:p>
                      <a:pPr>
                        <a:lnSpc>
                          <a:spcPct val="107000"/>
                        </a:lnSpc>
                      </a:pPr>
                      <a:r>
                        <a:rPr lang="en-IN">
                          <a:solidFill>
                            <a:srgbClr val="000000"/>
                          </a:solidFill>
                          <a:latin typeface="Calibri"/>
                          <a:ea typeface="Calibri"/>
                        </a:rPr>
                        <a:t>How is it happening?</a:t>
                      </a:r>
                      <a:endParaRPr/>
                    </a:p>
                  </a:txBody>
                  <a:tcPr/>
                </a:tc>
                <a:tc>
                  <a:txBody>
                    <a:bodyPr/>
                    <a:p>
                      <a:pPr>
                        <a:lnSpc>
                          <a:spcPct val="107000"/>
                        </a:lnSpc>
                      </a:pPr>
                      <a:r>
                        <a:rPr lang="en-IN">
                          <a:solidFill>
                            <a:srgbClr val="000000"/>
                          </a:solidFill>
                          <a:latin typeface="Calibri"/>
                          <a:ea typeface="Calibri"/>
                        </a:rPr>
                        <a:t>How will Ravi take me to the cinema tonight?</a:t>
                      </a:r>
                      <a:endParaRPr/>
                    </a:p>
                  </a:txBody>
                  <a:tcPr/>
                </a:tc>
              </a:tr>
              <a:tr h="715320">
                <a:tc>
                  <a:txBody>
                    <a:bodyPr/>
                    <a:p>
                      <a:pPr>
                        <a:lnSpc>
                          <a:spcPct val="107000"/>
                        </a:lnSpc>
                      </a:pPr>
                      <a:r>
                        <a:rPr lang="en-IN">
                          <a:solidFill>
                            <a:srgbClr val="000000"/>
                          </a:solidFill>
                          <a:latin typeface="Times New Roman"/>
                          <a:ea typeface="Calibri"/>
                        </a:rPr>
                        <a:t>Ravi will drive </a:t>
                      </a:r>
                      <a:r>
                        <a:rPr b="1" lang="en-IN">
                          <a:solidFill>
                            <a:srgbClr val="000000"/>
                          </a:solidFill>
                          <a:latin typeface="Times New Roman"/>
                          <a:ea typeface="Calibri"/>
                        </a:rPr>
                        <a:t>me</a:t>
                      </a:r>
                      <a:r>
                        <a:rPr lang="en-IN">
                          <a:solidFill>
                            <a:srgbClr val="000000"/>
                          </a:solidFill>
                          <a:latin typeface="Times New Roman"/>
                          <a:ea typeface="Calibri"/>
                        </a:rPr>
                        <a:t> to the cinema tonight</a:t>
                      </a:r>
                      <a:endParaRPr/>
                    </a:p>
                  </a:txBody>
                  <a:tcPr/>
                </a:tc>
                <a:tc>
                  <a:txBody>
                    <a:bodyPr/>
                    <a:p>
                      <a:pPr>
                        <a:lnSpc>
                          <a:spcPct val="107000"/>
                        </a:lnSpc>
                      </a:pPr>
                      <a:r>
                        <a:rPr lang="en-IN">
                          <a:solidFill>
                            <a:srgbClr val="000000"/>
                          </a:solidFill>
                          <a:latin typeface="Calibri"/>
                          <a:ea typeface="Calibri"/>
                        </a:rPr>
                        <a:t>Not somebody else but me.</a:t>
                      </a:r>
                      <a:endParaRPr/>
                    </a:p>
                  </a:txBody>
                  <a:tcPr/>
                </a:tc>
                <a:tc>
                  <a:txBody>
                    <a:bodyPr/>
                    <a:p>
                      <a:pPr>
                        <a:lnSpc>
                          <a:spcPct val="107000"/>
                        </a:lnSpc>
                      </a:pPr>
                      <a:r>
                        <a:rPr lang="en-IN">
                          <a:solidFill>
                            <a:srgbClr val="000000"/>
                          </a:solidFill>
                          <a:latin typeface="Times New Roman"/>
                          <a:ea typeface="Calibri"/>
                        </a:rPr>
                        <a:t>Who Ravi will drive to the cinema tonight?</a:t>
                      </a:r>
                      <a:endParaRPr/>
                    </a:p>
                  </a:txBody>
                  <a:tcPr/>
                </a:tc>
              </a:tr>
              <a:tr h="677880">
                <a:tc>
                  <a:txBody>
                    <a:bodyPr/>
                    <a:p>
                      <a:pPr>
                        <a:lnSpc>
                          <a:spcPct val="107000"/>
                        </a:lnSpc>
                      </a:pPr>
                      <a:r>
                        <a:rPr lang="en-IN">
                          <a:solidFill>
                            <a:srgbClr val="000000"/>
                          </a:solidFill>
                          <a:latin typeface="Times New Roman"/>
                          <a:ea typeface="Calibri"/>
                        </a:rPr>
                        <a:t>Ravi will drive me </a:t>
                      </a:r>
                      <a:r>
                        <a:rPr b="1" lang="en-IN">
                          <a:solidFill>
                            <a:srgbClr val="000000"/>
                          </a:solidFill>
                          <a:latin typeface="Times New Roman"/>
                          <a:ea typeface="Calibri"/>
                        </a:rPr>
                        <a:t>to</a:t>
                      </a:r>
                      <a:r>
                        <a:rPr lang="en-IN">
                          <a:solidFill>
                            <a:srgbClr val="000000"/>
                          </a:solidFill>
                          <a:latin typeface="Times New Roman"/>
                          <a:ea typeface="Calibri"/>
                        </a:rPr>
                        <a:t> the cinema tonight</a:t>
                      </a:r>
                      <a:endParaRPr/>
                    </a:p>
                  </a:txBody>
                  <a:tcPr/>
                </a:tc>
                <a:tc>
                  <a:txBody>
                    <a:bodyPr/>
                    <a:p>
                      <a:pPr>
                        <a:lnSpc>
                          <a:spcPct val="107000"/>
                        </a:lnSpc>
                      </a:pPr>
                      <a:r>
                        <a:rPr lang="en-IN">
                          <a:solidFill>
                            <a:srgbClr val="000000"/>
                          </a:solidFill>
                          <a:latin typeface="Calibri"/>
                          <a:ea typeface="Calibri"/>
                        </a:rPr>
                        <a:t>Not from or back but to.</a:t>
                      </a:r>
                      <a:endParaRPr/>
                    </a:p>
                  </a:txBody>
                  <a:tcPr/>
                </a:tc>
                <a:tc>
                  <a:txBody>
                    <a:bodyPr/>
                    <a:p>
                      <a:pPr>
                        <a:lnSpc>
                          <a:spcPct val="107000"/>
                        </a:lnSpc>
                      </a:pPr>
                      <a:r>
                        <a:rPr lang="en-IN">
                          <a:solidFill>
                            <a:srgbClr val="000000"/>
                          </a:solidFill>
                          <a:latin typeface="Times New Roman"/>
                          <a:ea typeface="Calibri"/>
                        </a:rPr>
                        <a:t>Where Ravi will drive me tonight?</a:t>
                      </a:r>
                      <a:endParaRPr/>
                    </a:p>
                  </a:txBody>
                  <a:tcPr/>
                </a:tc>
              </a:tr>
              <a:tr h="677880">
                <a:tc>
                  <a:txBody>
                    <a:bodyPr/>
                    <a:p>
                      <a:pPr>
                        <a:lnSpc>
                          <a:spcPct val="107000"/>
                        </a:lnSpc>
                      </a:pPr>
                      <a:r>
                        <a:rPr lang="en-IN">
                          <a:solidFill>
                            <a:srgbClr val="000000"/>
                          </a:solidFill>
                          <a:latin typeface="Times New Roman"/>
                          <a:ea typeface="Calibri"/>
                        </a:rPr>
                        <a:t>Ravi will drive me to the </a:t>
                      </a:r>
                      <a:r>
                        <a:rPr b="1" lang="en-IN">
                          <a:solidFill>
                            <a:srgbClr val="000000"/>
                          </a:solidFill>
                          <a:latin typeface="Times New Roman"/>
                          <a:ea typeface="Calibri"/>
                        </a:rPr>
                        <a:t>cinema</a:t>
                      </a:r>
                      <a:r>
                        <a:rPr lang="en-IN">
                          <a:solidFill>
                            <a:srgbClr val="000000"/>
                          </a:solidFill>
                          <a:latin typeface="Times New Roman"/>
                          <a:ea typeface="Calibri"/>
                        </a:rPr>
                        <a:t> tonight</a:t>
                      </a:r>
                      <a:endParaRPr/>
                    </a:p>
                  </a:txBody>
                  <a:tcPr/>
                </a:tc>
                <a:tc>
                  <a:txBody>
                    <a:bodyPr/>
                    <a:p>
                      <a:pPr>
                        <a:lnSpc>
                          <a:spcPct val="107000"/>
                        </a:lnSpc>
                      </a:pPr>
                      <a:r>
                        <a:rPr lang="en-IN">
                          <a:solidFill>
                            <a:srgbClr val="000000"/>
                          </a:solidFill>
                          <a:latin typeface="Calibri"/>
                          <a:ea typeface="Calibri"/>
                        </a:rPr>
                        <a:t>Where?</a:t>
                      </a:r>
                      <a:endParaRPr/>
                    </a:p>
                  </a:txBody>
                  <a:tcPr/>
                </a:tc>
                <a:tc>
                  <a:txBody>
                    <a:bodyPr/>
                    <a:p>
                      <a:pPr>
                        <a:lnSpc>
                          <a:spcPct val="107000"/>
                        </a:lnSpc>
                      </a:pPr>
                      <a:r>
                        <a:rPr lang="en-IN">
                          <a:solidFill>
                            <a:srgbClr val="000000"/>
                          </a:solidFill>
                          <a:latin typeface="Times New Roman"/>
                          <a:ea typeface="Calibri"/>
                        </a:rPr>
                        <a:t>Where Ravi will drive me tonight?</a:t>
                      </a:r>
                      <a:endParaRPr/>
                    </a:p>
                  </a:txBody>
                  <a:tcPr/>
                </a:tc>
              </a:tr>
              <a:tr h="680760">
                <a:tc>
                  <a:txBody>
                    <a:bodyPr/>
                    <a:p>
                      <a:pPr>
                        <a:lnSpc>
                          <a:spcPct val="107000"/>
                        </a:lnSpc>
                      </a:pPr>
                      <a:r>
                        <a:rPr lang="en-IN">
                          <a:solidFill>
                            <a:srgbClr val="000000"/>
                          </a:solidFill>
                          <a:latin typeface="Times New Roman"/>
                          <a:ea typeface="Calibri"/>
                        </a:rPr>
                        <a:t>Ravi will drive me to the cinema </a:t>
                      </a:r>
                      <a:r>
                        <a:rPr b="1" lang="en-IN">
                          <a:solidFill>
                            <a:srgbClr val="000000"/>
                          </a:solidFill>
                          <a:latin typeface="Times New Roman"/>
                          <a:ea typeface="Calibri"/>
                        </a:rPr>
                        <a:t>tonight</a:t>
                      </a:r>
                      <a:endParaRPr/>
                    </a:p>
                  </a:txBody>
                  <a:tcPr/>
                </a:tc>
                <a:tc>
                  <a:txBody>
                    <a:bodyPr/>
                    <a:p>
                      <a:pPr>
                        <a:lnSpc>
                          <a:spcPct val="107000"/>
                        </a:lnSpc>
                      </a:pPr>
                      <a:r>
                        <a:rPr lang="en-IN">
                          <a:solidFill>
                            <a:srgbClr val="000000"/>
                          </a:solidFill>
                          <a:latin typeface="Calibri"/>
                          <a:ea typeface="Calibri"/>
                        </a:rPr>
                        <a:t>When?</a:t>
                      </a:r>
                      <a:endParaRPr/>
                    </a:p>
                  </a:txBody>
                  <a:tcPr/>
                </a:tc>
                <a:tc>
                  <a:txBody>
                    <a:bodyPr/>
                    <a:p>
                      <a:pPr>
                        <a:lnSpc>
                          <a:spcPct val="107000"/>
                        </a:lnSpc>
                      </a:pPr>
                      <a:r>
                        <a:rPr lang="en-IN">
                          <a:solidFill>
                            <a:srgbClr val="000000"/>
                          </a:solidFill>
                          <a:latin typeface="Times New Roman"/>
                          <a:ea typeface="Calibri"/>
                        </a:rPr>
                        <a:t>When Ravi will drive me to the cinema?</a:t>
                      </a:r>
                      <a:endParaRPr/>
                    </a:p>
                  </a:txBody>
                  <a:tcPr/>
                </a:tc>
              </a:tr>
            </a:tbl>
          </a:graphicData>
        </a:graphic>
      </p:graphicFrame>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457200" y="274680"/>
            <a:ext cx="8228880" cy="1142640"/>
          </a:xfrm>
          <a:prstGeom prst="rect">
            <a:avLst/>
          </a:prstGeom>
        </p:spPr>
        <p:txBody>
          <a:bodyPr lIns="0" rIns="0" tIns="0" bIns="0" anchor="ctr"/>
          <a:p>
            <a:pPr algn="ctr">
              <a:lnSpc>
                <a:spcPct val="100000"/>
              </a:lnSpc>
            </a:pPr>
            <a:r>
              <a:rPr lang="en-US" sz="4000">
                <a:latin typeface="Arial"/>
              </a:rPr>
              <a:t>Algorithm</a:t>
            </a:r>
            <a:endParaRPr/>
          </a:p>
        </p:txBody>
      </p:sp>
      <p:sp>
        <p:nvSpPr>
          <p:cNvPr id="127" name="TextShape 2"/>
          <p:cNvSpPr txBox="1"/>
          <p:nvPr/>
        </p:nvSpPr>
        <p:spPr>
          <a:xfrm>
            <a:off x="411120" y="2352600"/>
            <a:ext cx="8228880" cy="2471400"/>
          </a:xfrm>
          <a:prstGeom prst="rect">
            <a:avLst/>
          </a:prstGeom>
        </p:spPr>
        <p:txBody>
          <a:bodyPr lIns="0" rIns="0" tIns="0" bIns="0" anchor="ctr"/>
          <a:p>
            <a:pPr>
              <a:lnSpc>
                <a:spcPct val="100000"/>
              </a:lnSpc>
              <a:buFont typeface="Arial"/>
              <a:buChar char="•"/>
            </a:pPr>
            <a:r>
              <a:rPr lang="en-IN" sz="2500">
                <a:latin typeface="Arial"/>
              </a:rPr>
              <a:t>Highest Peaks</a:t>
            </a:r>
            <a:endParaRPr/>
          </a:p>
          <a:p>
            <a:pPr>
              <a:lnSpc>
                <a:spcPct val="100000"/>
              </a:lnSpc>
              <a:buFont typeface="Arial"/>
              <a:buChar char="•"/>
            </a:pPr>
            <a:r>
              <a:rPr lang="en-IN" sz="2500">
                <a:latin typeface="Arial"/>
              </a:rPr>
              <a:t>Discrete Average</a:t>
            </a:r>
            <a:endParaRPr/>
          </a:p>
          <a:p>
            <a:pPr>
              <a:lnSpc>
                <a:spcPct val="100000"/>
              </a:lnSpc>
              <a:buFont typeface="Arial"/>
              <a:buChar char="•"/>
            </a:pPr>
            <a:r>
              <a:rPr lang="en-IN" sz="2500">
                <a:latin typeface="Arial"/>
              </a:rPr>
              <a:t>Moving Average</a:t>
            </a:r>
            <a:endParaRPr/>
          </a:p>
          <a:p>
            <a:pPr>
              <a:lnSpc>
                <a:spcPct val="100000"/>
              </a:lnSpc>
              <a:buFont typeface="Arial"/>
              <a:buChar char="•"/>
            </a:pPr>
            <a:r>
              <a:rPr lang="en-IN" sz="2500">
                <a:latin typeface="Arial"/>
              </a:rPr>
              <a:t>Area Covered</a:t>
            </a:r>
            <a:endParaRPr/>
          </a:p>
          <a:p>
            <a:pPr>
              <a:lnSpc>
                <a:spcPct val="100000"/>
              </a:lnSpc>
              <a:buFont typeface="Arial"/>
              <a:buChar char="•"/>
            </a:pPr>
            <a:r>
              <a:rPr lang="en-IN" sz="2500">
                <a:latin typeface="Arial"/>
              </a:rPr>
              <a:t>Time Constraints‘ of words</a:t>
            </a:r>
            <a:endParaRPr/>
          </a:p>
          <a:p>
            <a:pPr>
              <a:lnSpc>
                <a:spcPct val="100000"/>
              </a:lnSpc>
              <a:buFont typeface="Arial"/>
              <a:buChar char="•"/>
            </a:pPr>
            <a:r>
              <a:rPr lang="en-IN" sz="2500">
                <a:latin typeface="Arial"/>
              </a:rPr>
              <a:t>A number of top picks.</a:t>
            </a:r>
            <a:endParaRPr/>
          </a:p>
          <a:p>
            <a:pPr>
              <a:lnSpc>
                <a:spcPct val="100000"/>
              </a:lnSpc>
            </a:pPr>
            <a:endParaRPr/>
          </a:p>
          <a:p>
            <a:pPr>
              <a:lnSpc>
                <a:spcPct val="100000"/>
              </a:lnSpc>
            </a:pP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57200" y="274680"/>
            <a:ext cx="8228880" cy="11422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ea typeface="DejaVu Sans"/>
              </a:rPr>
              <a:t>Algorithm</a:t>
            </a:r>
            <a:endParaRPr/>
          </a:p>
        </p:txBody>
      </p:sp>
      <p:sp>
        <p:nvSpPr>
          <p:cNvPr id="129" name="CustomShape 2"/>
          <p:cNvSpPr/>
          <p:nvPr/>
        </p:nvSpPr>
        <p:spPr>
          <a:xfrm>
            <a:off x="457200" y="1600200"/>
            <a:ext cx="8228880" cy="4525200"/>
          </a:xfrm>
          <a:prstGeom prst="rect">
            <a:avLst/>
          </a:prstGeom>
          <a:noFill/>
          <a:ln>
            <a:noFill/>
          </a:ln>
        </p:spPr>
        <p:txBody>
          <a:bodyPr lIns="90000" rIns="90000" tIns="45000" bIns="45000"/>
          <a:p>
            <a:pPr>
              <a:lnSpc>
                <a:spcPct val="100000"/>
              </a:lnSpc>
            </a:pPr>
            <a:r>
              <a:rPr b="1" lang="en-IN" sz="1500">
                <a:solidFill>
                  <a:srgbClr val="000000"/>
                </a:solidFill>
                <a:latin typeface="Adobe Garamond Pro Bold"/>
                <a:ea typeface="DejaVu Sans"/>
              </a:rPr>
              <a:t>Peaks&lt;Intensity, Duration&gt;=  Words Sentence, push (Intensity, Duration) from </a:t>
            </a:r>
            <a:endParaRPr/>
          </a:p>
          <a:p>
            <a:pPr>
              <a:lnSpc>
                <a:spcPct val="100000"/>
              </a:lnSpc>
            </a:pPr>
            <a:r>
              <a:rPr b="1" lang="en-IN" sz="1500">
                <a:solidFill>
                  <a:srgbClr val="000000"/>
                </a:solidFill>
                <a:latin typeface="Adobe Garamond Pro Bold"/>
                <a:ea typeface="DejaVu Sans"/>
              </a:rPr>
              <a:t>	</a:t>
            </a:r>
            <a:r>
              <a:rPr b="1" lang="en-IN" sz="1500">
                <a:solidFill>
                  <a:srgbClr val="000000"/>
                </a:solidFill>
                <a:latin typeface="Adobe Garamond Pro Bold"/>
                <a:ea typeface="DejaVu Sans"/>
              </a:rPr>
              <a:t>	</a:t>
            </a:r>
            <a:r>
              <a:rPr b="1" lang="en-IN" sz="1500">
                <a:solidFill>
                  <a:srgbClr val="000000"/>
                </a:solidFill>
                <a:latin typeface="Adobe Garamond Pro Bold"/>
                <a:ea typeface="DejaVu Sans"/>
              </a:rPr>
              <a:t>Words Start Duration to End Duration.</a:t>
            </a:r>
            <a:endParaRPr/>
          </a:p>
          <a:p>
            <a:pPr>
              <a:lnSpc>
                <a:spcPct val="100000"/>
              </a:lnSpc>
            </a:pPr>
            <a:endParaRPr/>
          </a:p>
          <a:p>
            <a:pPr>
              <a:lnSpc>
                <a:spcPct val="100000"/>
              </a:lnSpc>
            </a:pPr>
            <a:r>
              <a:rPr b="1" lang="en-IN" sz="1500">
                <a:solidFill>
                  <a:srgbClr val="000000"/>
                </a:solidFill>
                <a:latin typeface="Adobe Garamond Pro Bold"/>
                <a:ea typeface="DejaVu Sans"/>
              </a:rPr>
              <a:t>Top&lt;Intensity, Duration&gt;= Pick top 100 in Peaks on basis of Intensity.</a:t>
            </a:r>
            <a:endParaRPr/>
          </a:p>
          <a:p>
            <a:pPr>
              <a:lnSpc>
                <a:spcPct val="100000"/>
              </a:lnSpc>
            </a:pPr>
            <a:endParaRPr/>
          </a:p>
          <a:p>
            <a:pPr>
              <a:lnSpc>
                <a:spcPct val="100000"/>
              </a:lnSpc>
            </a:pPr>
            <a:r>
              <a:rPr b="1" lang="en-IN" sz="1500">
                <a:solidFill>
                  <a:srgbClr val="000000"/>
                </a:solidFill>
                <a:latin typeface="Adobe Garamond Pro Bold"/>
                <a:ea typeface="DejaVu Sans"/>
              </a:rPr>
              <a:t>Total Intensity Sum of word =</a:t>
            </a:r>
            <a:endParaRPr/>
          </a:p>
          <a:p>
            <a:pPr>
              <a:lnSpc>
                <a:spcPct val="100000"/>
              </a:lnSpc>
            </a:pPr>
            <a:r>
              <a:rPr b="1" lang="en-IN" sz="1500">
                <a:solidFill>
                  <a:srgbClr val="000000"/>
                </a:solidFill>
                <a:latin typeface="Adobe Garamond Pro Bold"/>
                <a:ea typeface="DejaVu Sans"/>
              </a:rPr>
              <a:t>	</a:t>
            </a:r>
            <a:r>
              <a:rPr b="1" lang="en-IN" sz="1500">
                <a:solidFill>
                  <a:srgbClr val="000000"/>
                </a:solidFill>
                <a:latin typeface="Adobe Garamond Pro Bold"/>
                <a:ea typeface="DejaVu Sans"/>
              </a:rPr>
              <a:t>If (top&lt;Duration&gt; (Word Start to Word End Duration))</a:t>
            </a:r>
            <a:endParaRPr/>
          </a:p>
          <a:p>
            <a:pPr>
              <a:lnSpc>
                <a:spcPct val="100000"/>
              </a:lnSpc>
            </a:pPr>
            <a:r>
              <a:rPr b="1" lang="en-IN" sz="1500">
                <a:solidFill>
                  <a:srgbClr val="000000"/>
                </a:solidFill>
                <a:latin typeface="Adobe Garamond Pro Bold"/>
                <a:ea typeface="DejaVu Sans"/>
              </a:rPr>
              <a:t>	</a:t>
            </a:r>
            <a:r>
              <a:rPr b="1" lang="en-IN" sz="1500">
                <a:solidFill>
                  <a:srgbClr val="000000"/>
                </a:solidFill>
                <a:latin typeface="Adobe Garamond Pro Bold"/>
                <a:ea typeface="DejaVu Sans"/>
              </a:rPr>
              <a:t>	</a:t>
            </a:r>
            <a:r>
              <a:rPr b="1" lang="en-IN" sz="1500">
                <a:solidFill>
                  <a:srgbClr val="000000"/>
                </a:solidFill>
                <a:latin typeface="Adobe Garamond Pro Bold"/>
                <a:ea typeface="DejaVu Sans"/>
              </a:rPr>
              <a:t>	</a:t>
            </a:r>
            <a:r>
              <a:rPr b="1" lang="en-IN" sz="1500">
                <a:solidFill>
                  <a:srgbClr val="000000"/>
                </a:solidFill>
                <a:latin typeface="Adobe Garamond Pro Bold"/>
                <a:ea typeface="DejaVu Sans"/>
              </a:rPr>
              <a:t>Total Intensity sum =top&lt;Intensity&gt;</a:t>
            </a:r>
            <a:r>
              <a:rPr b="1" lang="en-IN" sz="1500">
                <a:solidFill>
                  <a:srgbClr val="000000"/>
                </a:solidFill>
                <a:latin typeface="Adobe Garamond Pro Bold"/>
                <a:ea typeface="DejaVu Sans"/>
              </a:rPr>
              <a:t>	</a:t>
            </a:r>
            <a:endParaRPr/>
          </a:p>
          <a:p>
            <a:pPr>
              <a:lnSpc>
                <a:spcPct val="100000"/>
              </a:lnSpc>
            </a:pPr>
            <a:endParaRPr/>
          </a:p>
          <a:p>
            <a:pPr>
              <a:lnSpc>
                <a:spcPct val="100000"/>
              </a:lnSpc>
            </a:pPr>
            <a:r>
              <a:rPr b="1" lang="en-IN" sz="1500">
                <a:solidFill>
                  <a:srgbClr val="000000"/>
                </a:solidFill>
                <a:latin typeface="Adobe Garamond Pro Bold"/>
                <a:ea typeface="DejaVu Sans"/>
              </a:rPr>
              <a:t> </a:t>
            </a:r>
            <a:endParaRPr/>
          </a:p>
          <a:p>
            <a:pPr>
              <a:lnSpc>
                <a:spcPct val="100000"/>
              </a:lnSpc>
            </a:pPr>
            <a:r>
              <a:rPr b="1" lang="en-IN" sz="1500">
                <a:solidFill>
                  <a:srgbClr val="000000"/>
                </a:solidFill>
                <a:latin typeface="Adobe Garamond Pro Bold"/>
                <a:ea typeface="DejaVu Sans"/>
              </a:rPr>
              <a:t>Score of word =Total Intensity Sum/ (Word End Duration- Word Start Duration)</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