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ADE0F4-4728-4F50-8958-4ABF05B3D2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40000" y="3555360"/>
            <a:ext cx="8999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2537B2-4ECA-49FA-A0B4-52C27FA9BE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40000" y="355536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1600" y="355536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A87356-F8E8-4257-90A4-8F78A55367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40000" y="355536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83080" y="355536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25800" y="355536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D5D120-43FE-4270-8A33-D3B9B54B143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F959AB-6214-4A4E-812E-74BA1A89F6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395DA4-A93D-4717-9D58-368C9028EE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F2AFD0-79EF-4972-82D4-1EEF4A5938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530719-7332-4C6A-9384-CBCA831AFB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15B597-ED67-4991-A55A-CE9B05C800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640" cy="45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7705A9-1E0B-48F9-8C97-279071F6FC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40000" y="355536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E41553-B145-44B1-80D8-A8EF313D0D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48DD9C-4E5F-4CF1-B93D-CDF165358D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1600" y="355536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036616-652B-4A9E-8ED5-4F9D90C263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40000" y="3555360"/>
            <a:ext cx="8999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56894F-C939-4DE9-A4A7-CE55E549E0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40000" y="3555360"/>
            <a:ext cx="8999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2B07E3-8C75-4186-92AB-ED85AD0B08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40000" y="355536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1600" y="355536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FD7AA8-5AD8-4010-93AD-20898BE7E05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540000" y="355536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83080" y="355536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25800" y="355536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0EC71C-BE35-4C04-A4A5-8878ED1A346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888002-48CA-4152-B9CC-93D4A2A214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A30B6E-E964-4765-A65C-517A7C75EC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532B9F-9E02-49CB-8B3C-7B8BA832DC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640" cy="45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1F2D57-4584-4D2D-8530-AFC95805ED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40000" y="355536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6F5804-DB57-41E7-BA63-A9EFAD9A93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1600" y="355536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FF9958-5976-4E81-AEC4-D85A6CB367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40000" y="3555360"/>
            <a:ext cx="8999640" cy="19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8FAFC5-5D37-444B-9EA4-D8E72D0201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79640" cy="18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360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IN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4FE5E5-4B64-48A6-B184-856A2D5A9CE4}" type="slidenum">
              <a:rPr b="0" lang="en-IN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450000" y="5130000"/>
            <a:ext cx="2339640" cy="44964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-720"/>
            <a:ext cx="10079640" cy="1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IN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0" y="5580000"/>
            <a:ext cx="10079640" cy="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IN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 idx="4"/>
          </p:nvPr>
        </p:nvSpPr>
        <p:spPr>
          <a:xfrm>
            <a:off x="3420000" y="51192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5"/>
          </p:nvPr>
        </p:nvSpPr>
        <p:spPr>
          <a:xfrm>
            <a:off x="7650000" y="5130000"/>
            <a:ext cx="188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AB6073-8498-4CE2-AC6F-C3F2F0FCEA76}" type="slidenum"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 idx="6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4000" spc="-1" strike="noStrike">
                <a:solidFill>
                  <a:srgbClr val="000000"/>
                </a:solidFill>
                <a:latin typeface="Source Sans Pro Light"/>
              </a:rPr>
              <a:t>ANTI-BACTERIAL PHYTOCHEMICAL DATABASE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756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How user acquire the data?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360000" y="1260000"/>
            <a:ext cx="2700000" cy="900000"/>
          </a:xfrm>
          <a:prstGeom prst="wedgeRoundRectCallout">
            <a:avLst>
              <a:gd name="adj1" fmla="val -30324"/>
              <a:gd name="adj2" fmla="val 158333"/>
              <a:gd name="adj3" fmla="val 16667"/>
            </a:avLst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Viewing compound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3780000" y="1260000"/>
            <a:ext cx="2700000" cy="900000"/>
          </a:xfrm>
          <a:prstGeom prst="wedgeRoundRectCallout">
            <a:avLst>
              <a:gd name="adj1" fmla="val -30324"/>
              <a:gd name="adj2" fmla="val 158333"/>
              <a:gd name="adj3" fmla="val 16667"/>
            </a:avLst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Article page</a:t>
            </a:r>
            <a:endParaRPr b="1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7020000" y="1260000"/>
            <a:ext cx="2700000" cy="900000"/>
          </a:xfrm>
          <a:prstGeom prst="wedgeRoundRectCallout">
            <a:avLst>
              <a:gd name="adj1" fmla="val -30324"/>
              <a:gd name="adj2" fmla="val 158333"/>
              <a:gd name="adj3" fmla="val 16667"/>
            </a:avLst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en-IN" sz="1800" spc="-1" strike="noStrike">
                <a:solidFill>
                  <a:srgbClr val="ffffff"/>
                </a:solidFill>
                <a:latin typeface="Arial"/>
              </a:rPr>
              <a:t>Compound propeties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180000" y="3240000"/>
            <a:ext cx="2880000" cy="198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en-IN" sz="2200" spc="-1" strike="noStrike">
                <a:solidFill>
                  <a:srgbClr val="000000"/>
                </a:solidFill>
                <a:latin typeface="Arial"/>
              </a:rPr>
              <a:t>Detail about the chemical andit’s images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3780000" y="3240000"/>
            <a:ext cx="2880000" cy="198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Aritcle’s and their reference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7020000" y="3240000"/>
            <a:ext cx="2700000" cy="198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Detail about compound properties and it’s adme and drug likines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82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6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3200" spc="-1" strike="noStrike">
                <a:solidFill>
                  <a:srgbClr val="000000"/>
                </a:solidFill>
                <a:latin typeface="Source Sans Pro Light"/>
              </a:rPr>
              <a:t>WORK STATUS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555120" y="1260000"/>
            <a:ext cx="9525600" cy="4320000"/>
          </a:xfrm>
          <a:prstGeom prst="rect">
            <a:avLst/>
          </a:prstGeom>
          <a:ln w="0">
            <a:noFill/>
          </a:ln>
        </p:spPr>
      </p:pic>
      <p:sp>
        <p:nvSpPr>
          <p:cNvPr id="116" name=""/>
          <p:cNvSpPr txBox="1"/>
          <p:nvPr/>
        </p:nvSpPr>
        <p:spPr>
          <a:xfrm>
            <a:off x="540000" y="829440"/>
            <a:ext cx="306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Home</a:t>
            </a:r>
            <a:r>
              <a:rPr b="1" lang="en-IN" sz="2200" spc="-1" strike="noStrike">
                <a:solidFill>
                  <a:srgbClr val="000000"/>
                </a:solidFill>
                <a:latin typeface="Arial"/>
              </a:rPr>
              <a:t> page</a:t>
            </a:r>
            <a:endParaRPr b="1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rcRect l="0" t="0" r="0" b="26317"/>
          <a:stretch/>
        </p:blipFill>
        <p:spPr>
          <a:xfrm>
            <a:off x="360000" y="1122120"/>
            <a:ext cx="9525600" cy="3917880"/>
          </a:xfrm>
          <a:prstGeom prst="rect">
            <a:avLst/>
          </a:prstGeom>
          <a:ln w="0">
            <a:noFill/>
          </a:ln>
        </p:spPr>
      </p:pic>
      <p:sp>
        <p:nvSpPr>
          <p:cNvPr id="118" name=""/>
          <p:cNvSpPr txBox="1"/>
          <p:nvPr/>
        </p:nvSpPr>
        <p:spPr>
          <a:xfrm>
            <a:off x="360000" y="540000"/>
            <a:ext cx="270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Search page</a:t>
            </a:r>
            <a:endParaRPr b="1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27880" y="900000"/>
            <a:ext cx="9132120" cy="4140000"/>
          </a:xfrm>
          <a:prstGeom prst="rect">
            <a:avLst/>
          </a:prstGeom>
          <a:ln w="0">
            <a:noFill/>
          </a:ln>
        </p:spPr>
      </p:pic>
      <p:sp>
        <p:nvSpPr>
          <p:cNvPr id="120" name=""/>
          <p:cNvSpPr txBox="1"/>
          <p:nvPr/>
        </p:nvSpPr>
        <p:spPr>
          <a:xfrm>
            <a:off x="180000" y="360000"/>
            <a:ext cx="396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Compound detail_page</a:t>
            </a:r>
            <a:endParaRPr b="1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4500" spc="-1" strike="noStrike">
                <a:solidFill>
                  <a:srgbClr val="000000"/>
                </a:solidFill>
                <a:latin typeface="Source Sans Pro Light"/>
              </a:rPr>
              <a:t>TECHONOLOGY USED</a:t>
            </a:r>
            <a:endParaRPr b="0" lang="en-IN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0" y="1170000"/>
            <a:ext cx="10079640" cy="42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000000"/>
                </a:solidFill>
                <a:latin typeface="Source Sans Pro"/>
              </a:rPr>
              <a:t>Html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7"/>
              </a:spcAft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Source Sans Pro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Source Sans Pro"/>
              </a:rPr>
              <a:t>Html is the standard markup language for creating and designing web pages.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Source Sans Pro"/>
              </a:rPr>
              <a:t>Bootstrap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7"/>
              </a:spcAft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Source Sans Pro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Source Sans Pro"/>
              </a:rPr>
              <a:t>Bootstrap is a popular front-end framework that simplifies the process of designing responsive and mobile-friendly web pages.</a:t>
            </a:r>
            <a:r>
              <a:rPr b="0" lang="en-IN" sz="2200" spc="-1" strike="noStrike">
                <a:solidFill>
                  <a:srgbClr val="000000"/>
                </a:solidFill>
                <a:latin typeface="Source Sans Pro"/>
              </a:rPr>
              <a:t>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Source Sans Pro"/>
              </a:rPr>
              <a:t>Python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7"/>
              </a:spcAft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Source Sans Pro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Source Sans Pro"/>
              </a:rPr>
              <a:t>Python is a high-level, interpreted programming language known for its simplicity and readability.  It’s also used with django and flask to develope a robust website real quick</a:t>
            </a:r>
            <a:r>
              <a:rPr b="0" lang="en-IN" sz="2200" spc="-1" strike="noStrike">
                <a:solidFill>
                  <a:srgbClr val="000000"/>
                </a:solidFill>
                <a:latin typeface="Source Sans Pro"/>
              </a:rPr>
              <a:t>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Source Sans Pro"/>
              </a:rPr>
              <a:t>PostgreSQL </a:t>
            </a:r>
            <a:r>
              <a:rPr b="0" lang="en-IN" sz="2200" spc="-1" strike="noStrike">
                <a:solidFill>
                  <a:srgbClr val="000000"/>
                </a:solidFill>
                <a:latin typeface="Source Sans Pro"/>
              </a:rPr>
              <a:t>– </a:t>
            </a:r>
            <a:r>
              <a:rPr b="0" lang="en-IN" sz="1800" spc="-1" strike="noStrike">
                <a:solidFill>
                  <a:srgbClr val="000000"/>
                </a:solidFill>
                <a:latin typeface="Source Sans Pro"/>
              </a:rPr>
              <a:t>PostgreSQL is a powerful, open-source relational database management system (RDBMS). It is commonly used as a backend database for web applications built with frameworks like django.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4500" spc="-1" strike="noStrike">
                <a:solidFill>
                  <a:srgbClr val="000000"/>
                </a:solidFill>
                <a:latin typeface="Source Sans Pro Light"/>
              </a:rPr>
              <a:t>CONCLUSION</a:t>
            </a:r>
            <a:endParaRPr b="0" lang="en-IN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40000" y="125964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</a:rPr>
              <a:t>The are global trend for revival of interest in the traditional system of medicine in recent year.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</a:rPr>
              <a:t>Screening of medicinal herbs become a potential source of biodynamiccopounds of therapeutic value in phytocomounds reserch.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</a:rPr>
              <a:t>The advantage of the databasewould help in the process of drug discovery by providing resarcher starting points for in silico screening of natural compoundsas well as design of novel drugs.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4500" spc="-1" strike="noStrike">
                <a:solidFill>
                  <a:srgbClr val="000000"/>
                </a:solidFill>
                <a:latin typeface="Source Sans Pro Light"/>
              </a:rPr>
              <a:t>INTRODUCTION</a:t>
            </a:r>
            <a:endParaRPr b="0" lang="en-IN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60000" y="1259640"/>
            <a:ext cx="9179640" cy="42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 antibacterial phytocompound database is  a specialzed database using a collection      of different plant database which cure the bacterial infection.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This database contain the information about the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 iupac name, smile,molecular         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formula,molecular weight,hbond, hdonar,Inchi , Inchi key , lop p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and and connected with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some other database too  which include 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pubchem,kegg , chembl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... so on 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This database finds the utility to the scientific community for a quick review on the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number of phytocompound for anti bacterial  research and also used as the platform for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 devlopment fo drugs.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This database provides an experimental related information to reseachers to discover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potent compounds with better activity.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Arial"/>
              </a:rPr>
              <a:t>MATERIAL REQUIED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40000" y="1620000"/>
            <a:ext cx="41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</a:rPr>
              <a:t>Tools and software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Html , Boostrap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Python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Django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Postgres sql database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Operating system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Linux – kali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5151600" y="3060000"/>
            <a:ext cx="4391640" cy="24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System requirements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128 MB RAM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2.26 GHZ processor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20 gb hard disk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Internet Connection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4500" spc="-1" strike="noStrike">
                <a:solidFill>
                  <a:srgbClr val="000000"/>
                </a:solidFill>
                <a:latin typeface="Source Sans Pro Light"/>
              </a:rPr>
              <a:t>METHODOLGY</a:t>
            </a:r>
            <a:endParaRPr b="0" lang="en-IN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40000" y="135036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DATA COLLECTION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IN" sz="2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Antibacterial phytocompound were collected from the </a:t>
            </a:r>
            <a:r>
              <a:rPr b="0" lang="en-IN" sz="2400" spc="-1" strike="noStrike">
                <a:solidFill>
                  <a:srgbClr val="ff0000"/>
                </a:solidFill>
                <a:latin typeface="Arial"/>
              </a:rPr>
              <a:t>different literatures , other plant database , natural compound database ,pubmed ,Dr.Druck database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and Google keyword search.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The collected informations are stored in MS-Excel sheets in ordered form.Generally databases uses table or lists to keep data and these data are made up of fields and records.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134"/>
              </a:spcBef>
              <a:buNone/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Arial"/>
              </a:rPr>
              <a:t>Data mining</a:t>
            </a:r>
            <a:endParaRPr b="1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Data mining is the process of analyzing data from the different perspectives tool for analyzing data.it analyze ,catogorize and summarize the relationships.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The fundamental goal of data mining techniques are prediction adn description.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60000" y="1260000"/>
            <a:ext cx="9360000" cy="4140000"/>
          </a:xfrm>
          <a:prstGeom prst="rect">
            <a:avLst/>
          </a:prstGeom>
          <a:ln w="0">
            <a:noFill/>
          </a:ln>
        </p:spPr>
      </p:pic>
      <p:sp>
        <p:nvSpPr>
          <p:cNvPr id="97" name=""/>
          <p:cNvSpPr txBox="1"/>
          <p:nvPr/>
        </p:nvSpPr>
        <p:spPr>
          <a:xfrm>
            <a:off x="360000" y="360000"/>
            <a:ext cx="396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3200" spc="-1" strike="noStrike">
                <a:solidFill>
                  <a:srgbClr val="000000"/>
                </a:solidFill>
                <a:latin typeface="Arial"/>
              </a:rPr>
              <a:t>Dr.Duke database</a:t>
            </a:r>
            <a:endParaRPr b="1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41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</a:rPr>
              <a:t>Pubmed  database</a:t>
            </a:r>
            <a:endParaRPr b="1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539640" y="1080000"/>
            <a:ext cx="8999640" cy="432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Arial"/>
              </a:rPr>
              <a:t>Google scholar</a:t>
            </a:r>
            <a:endParaRPr b="1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080000" y="1259640"/>
            <a:ext cx="7740000" cy="404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Arial"/>
              </a:rPr>
              <a:t>Provided information</a:t>
            </a:r>
            <a:endParaRPr b="1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340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285120" indent="-2138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Phytochemical name: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85120" indent="-2138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Synonymous chemical names: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85120" indent="-2138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chemical identifiers: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85120" indent="-2138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SMILES: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85120" indent="-2138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InChI: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85120" indent="-2138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InChIKey: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85120" indent="-2138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DeepSMILES: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7560000" y="1260000"/>
            <a:ext cx="25232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216000" indent="-16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Molecular weight (g/mol)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16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Log P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16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Topological polar surface area (Å2)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16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Number of hydrogen bond acceptors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16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Number of hydrogen bond donors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16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Number of carbon atoms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16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Number of heavy atoms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16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Number of heteroatoms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16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Number of nitrogen atoms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16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Number of sulfur atoms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2520000" y="1353240"/>
            <a:ext cx="252000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285120" indent="-2138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Number of Lipinski’s rule of 5 violations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85120" indent="-2138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Lipinski’s rule of 5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85120" indent="-2138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Number of Ghose rule violations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85120" indent="-2138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Ghose rule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85120" indent="-2138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Veber rule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85120" indent="-2138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Egan rule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85120" indent="-2138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GSK 4/400 rule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85120" indent="-2138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Pfizer 3/75 rule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040000" y="1259640"/>
            <a:ext cx="2520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pPr marL="211680" indent="-1587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Bioavailability score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11680" indent="-1587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Solubility class [ESOL]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11680" indent="-1587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Solubility class [Silicos-IT]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11680" indent="-1587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Blood Brain Barrier permeation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11680" indent="-1587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Gastrointestinal absorption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11680" indent="-1587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Log Kp (Skin permeation, cm/s)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11680" indent="-1587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Number of PAINS structural alerts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11680" indent="-1587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Number of Brenk structural alerts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11680" indent="-1587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P-glycoprotein substrate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Application>LibreOffice/7.5.8.2$Linux_X86_64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2024-01-30T11:54:03Z</dcterms:created>
  <dc:creator/>
  <dc:description/>
  <dc:language>en-IN</dc:language>
  <cp:lastModifiedBy/>
  <dcterms:modified xsi:type="dcterms:W3CDTF">2024-01-31T02:02:17Z</dcterms:modified>
  <cp:revision>7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