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EDF11A-5CC4-4A5B-A8D8-281BBAE548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9E5F492-91E0-43EC-866F-86AA08FD75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73057C4-6C7D-4489-BDA7-AC8E61E099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CA9B3B-92D7-452B-B8F7-20A6EEF235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D00B63-A59D-40FC-9BC2-1DD268AF3E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DBFC20-3886-4E20-AC54-38075F5CA9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666ABB7-70F8-4D46-B229-D9BF065E7E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39698FB-2F5E-4C40-BB28-876A5393C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418C38E-6B49-44B3-9409-552ABC1113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1E55C8F-1B74-4655-B4D9-92D4F8795A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C52D66F-18F2-4132-BA4B-D7B8787C67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A8921D-FC08-4E3D-AFD5-FD167D8CE37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278CB9-3822-4E9D-AF13-6EF8982D475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7B20E9-3FDB-411C-AD75-595C0EE047B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60EEC8-0157-49D4-B64D-CC3172FBDDE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1EC432-E48C-4DB9-B26D-02E6799335E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D98D11-7274-4DAA-A4A5-1DFBCA48C8D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CC794F-20EF-4348-AFE2-414C7EF8D96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4FC150-2393-440A-A8C3-6F9790A7DB2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ECDC18-674B-4083-B50E-20B78CCF082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946882-7D03-4AE4-9C89-8490B8AB4B8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2FC93A-3E63-4E3C-87C6-807B4BAC121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1680" cy="59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An Internship Presentation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On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“Generative AI Chatbot”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At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Amnil Technologies Pvt. Ltd.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Submitted By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Basanta Rai (23473/076)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An Internship Presentation Submitted in partial fulfillment of the requirement of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Bachelor of Science in Computer Science &amp; Information Technology (BSc.CSIT) 8</a:t>
            </a:r>
            <a:r>
              <a:rPr b="1" lang="en-US" sz="1800" spc="-1" strike="noStrike" baseline="30000">
                <a:solidFill>
                  <a:schemeClr val="dk1"/>
                </a:solidFill>
                <a:latin typeface="Calibri"/>
                <a:ea typeface="Calibri"/>
              </a:rPr>
              <a:t>th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  Semester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 of Tribhuvan University, Nepal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Ashadh, 2081                                 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Google Shape;85;p1" descr=""/>
          <p:cNvPicPr/>
          <p:nvPr/>
        </p:nvPicPr>
        <p:blipFill>
          <a:blip r:embed="rId1"/>
          <a:stretch/>
        </p:blipFill>
        <p:spPr>
          <a:xfrm>
            <a:off x="3962520" y="762120"/>
            <a:ext cx="1370880" cy="13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Sequence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Google Shape;149;p9" descr=""/>
          <p:cNvPicPr/>
          <p:nvPr/>
        </p:nvPicPr>
        <p:blipFill>
          <a:blip r:embed="rId1"/>
          <a:stretch/>
        </p:blipFill>
        <p:spPr>
          <a:xfrm>
            <a:off x="2548080" y="1417680"/>
            <a:ext cx="4047480" cy="4199760"/>
          </a:xfrm>
          <a:prstGeom prst="rect">
            <a:avLst/>
          </a:prstGeom>
          <a:ln w="0">
            <a:noFill/>
          </a:ln>
        </p:spPr>
      </p:pic>
      <p:sp>
        <p:nvSpPr>
          <p:cNvPr id="79" name="Google Shape;150;p9"/>
          <p:cNvSpPr/>
          <p:nvPr/>
        </p:nvSpPr>
        <p:spPr>
          <a:xfrm>
            <a:off x="2079000" y="5619960"/>
            <a:ext cx="49849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Sequence diagram for sharing conversation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FAD495-11DF-4238-8002-091B0A6637C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Sequence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157;g273e10271b0_0_2" descr=""/>
          <p:cNvPicPr/>
          <p:nvPr/>
        </p:nvPicPr>
        <p:blipFill>
          <a:blip r:embed="rId1"/>
          <a:stretch/>
        </p:blipFill>
        <p:spPr>
          <a:xfrm>
            <a:off x="1508040" y="1656360"/>
            <a:ext cx="6127200" cy="354456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158;g273e10271b0_0_2"/>
          <p:cNvSpPr/>
          <p:nvPr/>
        </p:nvSpPr>
        <p:spPr>
          <a:xfrm>
            <a:off x="2079000" y="4968360"/>
            <a:ext cx="49849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Use case Diagram for  viewing shared conversation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4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61B7A5-A0D2-4059-92EF-044BA99E1FB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2760" y="274680"/>
            <a:ext cx="8878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Activity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165;g273e10271b0_0_19" descr=""/>
          <p:cNvPicPr/>
          <p:nvPr/>
        </p:nvPicPr>
        <p:blipFill>
          <a:blip r:embed="rId1"/>
          <a:stretch/>
        </p:blipFill>
        <p:spPr>
          <a:xfrm>
            <a:off x="2480040" y="1417680"/>
            <a:ext cx="4183200" cy="502056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166;g273e10271b0_0_19"/>
          <p:cNvSpPr/>
          <p:nvPr/>
        </p:nvSpPr>
        <p:spPr>
          <a:xfrm>
            <a:off x="2235960" y="6440760"/>
            <a:ext cx="49849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Activity diagram for sharing conversation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D946AD-CB5C-4E2F-9183-D0C8BDE4ADA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760" y="274680"/>
            <a:ext cx="8878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Activity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173;g273e10271b0_0_24" descr=""/>
          <p:cNvPicPr/>
          <p:nvPr/>
        </p:nvPicPr>
        <p:blipFill>
          <a:blip r:embed="rId1"/>
          <a:stretch/>
        </p:blipFill>
        <p:spPr>
          <a:xfrm>
            <a:off x="2450160" y="1427400"/>
            <a:ext cx="4243320" cy="400248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174;g273e10271b0_0_24"/>
          <p:cNvSpPr/>
          <p:nvPr/>
        </p:nvSpPr>
        <p:spPr>
          <a:xfrm>
            <a:off x="2235960" y="5374080"/>
            <a:ext cx="49849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Activity diagram for viewing shared conversation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4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9E3524-531C-4E3D-AB87-226219474B1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09144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Refinement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181;g273e10271b0_0_31" descr=""/>
          <p:cNvPicPr/>
          <p:nvPr/>
        </p:nvPicPr>
        <p:blipFill>
          <a:blip r:embed="rId1"/>
          <a:stretch/>
        </p:blipFill>
        <p:spPr>
          <a:xfrm>
            <a:off x="829080" y="1417680"/>
            <a:ext cx="7432920" cy="5134680"/>
          </a:xfrm>
          <a:prstGeom prst="rect">
            <a:avLst/>
          </a:prstGeom>
          <a:ln w="0">
            <a:noFill/>
          </a:ln>
        </p:spPr>
      </p:pic>
      <p:sp>
        <p:nvSpPr>
          <p:cNvPr id="95" name="Google Shape;182;g273e10271b0_0_31"/>
          <p:cNvSpPr/>
          <p:nvPr/>
        </p:nvSpPr>
        <p:spPr>
          <a:xfrm>
            <a:off x="2235960" y="6440760"/>
            <a:ext cx="49849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Refinement diagram of Generative AI Chatbot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4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D2DBBC-C4F5-4BF8-BCEB-63E5E044F1A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09144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Deployment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89;g273e10271b0_0_36" descr=""/>
          <p:cNvPicPr/>
          <p:nvPr/>
        </p:nvPicPr>
        <p:blipFill>
          <a:blip r:embed="rId1"/>
          <a:stretch/>
        </p:blipFill>
        <p:spPr>
          <a:xfrm>
            <a:off x="1133640" y="1417680"/>
            <a:ext cx="6876360" cy="305676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90;g273e10271b0_0_36"/>
          <p:cNvSpPr/>
          <p:nvPr/>
        </p:nvSpPr>
        <p:spPr>
          <a:xfrm>
            <a:off x="2079000" y="4476960"/>
            <a:ext cx="49849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Deployment diagram of Generative AI Chatbot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826781-8A29-4B20-9922-F9614C075C1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-5544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Modules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97;p10"/>
          <p:cNvSpPr/>
          <p:nvPr/>
        </p:nvSpPr>
        <p:spPr>
          <a:xfrm>
            <a:off x="457200" y="1087560"/>
            <a:ext cx="693396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343080" indent="-42048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20" spc="-1" strike="noStrike">
                <a:solidFill>
                  <a:schemeClr val="dk1"/>
                </a:solidFill>
                <a:latin typeface="Calibri"/>
                <a:ea typeface="Calibri"/>
              </a:rPr>
              <a:t>Share conversation</a:t>
            </a:r>
            <a:endParaRPr b="0" lang="en-U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4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348310-8336-4322-AC2C-84A89904BF0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-5544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Share conversation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204;g273e10271b0_0_45"/>
          <p:cNvSpPr/>
          <p:nvPr/>
        </p:nvSpPr>
        <p:spPr>
          <a:xfrm>
            <a:off x="457200" y="1087560"/>
            <a:ext cx="8126280" cy="33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343080" indent="-420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20" spc="-1" strike="noStrike">
                <a:solidFill>
                  <a:schemeClr val="dk1"/>
                </a:solidFill>
                <a:latin typeface="Calibri"/>
                <a:ea typeface="Calibri"/>
              </a:rPr>
              <a:t>Users engage in conversation with the Chatbot and generate a share conversation link</a:t>
            </a:r>
            <a:endParaRPr b="0" lang="en-US" sz="3020" spc="-1" strike="noStrike">
              <a:solidFill>
                <a:srgbClr val="000000"/>
              </a:solidFill>
              <a:latin typeface="Arial"/>
            </a:endParaRPr>
          </a:p>
          <a:p>
            <a:pPr marL="343080" indent="-420480">
              <a:lnSpc>
                <a:spcPct val="115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3020" spc="-1" strike="noStrike">
                <a:solidFill>
                  <a:schemeClr val="dk1"/>
                </a:solidFill>
                <a:latin typeface="Calibri"/>
                <a:ea typeface="Calibri"/>
              </a:rPr>
              <a:t>The link can then be shared with recipients, allowing them to access the shared conversation</a:t>
            </a:r>
            <a:endParaRPr b="0" lang="en-US" sz="3020" spc="-1" strike="noStrike">
              <a:solidFill>
                <a:srgbClr val="000000"/>
              </a:solidFill>
              <a:latin typeface="Arial"/>
            </a:endParaRPr>
          </a:p>
          <a:p>
            <a:pPr marL="343080" indent="-420480">
              <a:lnSpc>
                <a:spcPct val="115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3020" spc="-1" strike="noStrike">
                <a:solidFill>
                  <a:schemeClr val="dk1"/>
                </a:solidFill>
                <a:latin typeface="Calibri"/>
                <a:ea typeface="Calibri"/>
              </a:rPr>
              <a:t>The generator retains the ability to update or expire the shared link as needed</a:t>
            </a:r>
            <a:endParaRPr b="0" lang="en-U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4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D2D0A9-4853-4D7A-BAFB-57DA52BA62F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-5544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Lesson Learnt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211;g273e10271b0_0_55"/>
          <p:cNvSpPr/>
          <p:nvPr/>
        </p:nvSpPr>
        <p:spPr>
          <a:xfrm>
            <a:off x="457200" y="1087560"/>
            <a:ext cx="8126280" cy="48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343080" indent="-3808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General Lesson Learnt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Learned best practices for structuring, organizing, and maintaining backend or API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Effectively managed time to balance multiple tasks and meet project deadlines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Developed effective communication and collaboration skills with mentors and peers, fostering a productive team environment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Adapted to the company's development methodologies and workflows, gaining insights into professional software development practices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99BD3E-3DEC-45E6-A6FD-C31DFA068DE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-5544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Lesson Learnt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218;g273e10271b0_0_64"/>
          <p:cNvSpPr/>
          <p:nvPr/>
        </p:nvSpPr>
        <p:spPr>
          <a:xfrm>
            <a:off x="457200" y="1087560"/>
            <a:ext cx="8126280" cy="48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343080" indent="-380880">
              <a:lnSpc>
                <a:spcPct val="115000"/>
              </a:lnSpc>
              <a:buClr>
                <a:srgbClr val="000000"/>
              </a:buClr>
              <a:buFont typeface="Calibri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Specific Lesson learnt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Developed a deep understanding of JavaScript fundamentals and advanced concepts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Built RESTful APIs using Express.js, LoopBack and integrated them with MongoDB and PostgreSQL for robust data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Implemented robust unit testing, ensuring code reliability and minimizing bugs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Created comprehensive API and database design documents prior to implementation, ensuring clarity and reducing errors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5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3C25A2-2A18-47C6-8896-4BE312B3C9C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19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Table of Content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8880" cy="493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7777" lnSpcReduction="10000"/>
          </a:bodyPr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Introduction to Organization​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Introduction to Project​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Objective of the Project​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Introduction to the field of internship​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Diagrams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Modules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Lesson Learned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Conclusion​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References​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353160">
              <a:lnSpc>
                <a:spcPct val="115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Demo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448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448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448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448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448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448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448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73B88F-85B1-4044-B5B6-AEC80E1230A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343080" indent="-297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Developed a solid foundation in JavaScript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marL="343080" indent="-2970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Mastered Express.js, including its core features, middleware, routing, and best practices for error handling etc.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marL="343080" indent="-2970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Integrated Express.js with both relational (PostgreSQL) and non-relational (MongoDB) databases for developing RESTful services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marL="343080" indent="-3708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Learned to create detailed API and database design documents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marL="343080" indent="-3708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Improved understanding of professional software development practices and methodologies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marL="343080" indent="-3708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Gained valuable hands-on experience in software development and collaboration, as well as the ability to quickly adapt to new technologies and challenges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5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99E144-8DC6-4D1A-B196-AACF5479A4C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417680"/>
            <a:ext cx="8228880" cy="47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834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40" spc="-1" strike="noStrike">
                <a:solidFill>
                  <a:schemeClr val="dk1"/>
                </a:solidFill>
                <a:latin typeface="Calibri"/>
                <a:ea typeface="Calibri"/>
              </a:rPr>
              <a:t>Brown, T. B., Mann, B., Ryder, N., Subbiah, M., Kaplan, J., Dhariwal, P., Neelakantan, A., Shyam, P., Sastry, G., Askell, A., Agarwal, S., Herbert-Voss, A., Krueger, G., Henighan, T., ChiComment: 40+32 pagesld, R., Ramesh, A., Ziegler, D. M., Wu, J., Winter, C., ... Amodei, D. (2020). Language Models are Few-Shot Learners (arXiv:2005.14165). arXiv. http://arxiv.org/abs/2005.14165</a:t>
            </a:r>
            <a:endParaRPr b="0" lang="en-US" sz="2440" spc="-1" strike="noStrike">
              <a:solidFill>
                <a:srgbClr val="000000"/>
              </a:solidFill>
              <a:latin typeface="Arial"/>
            </a:endParaRPr>
          </a:p>
          <a:p>
            <a:pPr marL="343080" indent="-383400">
              <a:lnSpc>
                <a:spcPct val="115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40" spc="-1" strike="noStrike">
                <a:solidFill>
                  <a:schemeClr val="dk1"/>
                </a:solidFill>
                <a:latin typeface="Calibri"/>
                <a:ea typeface="Calibri"/>
              </a:rPr>
              <a:t>Lewis, P., Perez, E., Piktus, A., Petroni, F., Karpukhin, V., Goyal, N., Küttler, H., Lewis, M., Yih, W., Rocktäschel, T., Riedel, S., &amp; Kiela, D. (2021). Retrieval-Augmented Generation for Knowledge-Intensive NLP Tasks (arXiv:2005.11401). arXiv.http://arxiv.org/abs/2005.11401</a:t>
            </a:r>
            <a:endParaRPr b="0" lang="en-US" sz="24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5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70E99B-2032-442E-B66E-DFBACD4AAEC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83400">
              <a:lnSpc>
                <a:spcPct val="115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40" spc="-1" strike="noStrike">
                <a:solidFill>
                  <a:schemeClr val="dk1"/>
                </a:solidFill>
                <a:latin typeface="Calibri"/>
                <a:ea typeface="Calibri"/>
              </a:rPr>
              <a:t>Vaswani, A., Shazeer, N., Parmar, N., Uszkoreit, J., Jones, L., Gomez, A. N., Kaiser, L., &amp; Polosukhin, I. (2023). Attention Is All You Need (arXiv:1706.03762). arXiv.http://arxiv.org/abs/1706.03762</a:t>
            </a:r>
            <a:endParaRPr b="0" lang="en-US" sz="24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5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D5A05C-302F-4E05-9733-BF12940D7EA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DEMO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246;p14"/>
          <p:cNvSpPr/>
          <p:nvPr/>
        </p:nvSpPr>
        <p:spPr>
          <a:xfrm>
            <a:off x="3314880" y="5440320"/>
            <a:ext cx="2513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chat interface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247;p14" descr=""/>
          <p:cNvPicPr/>
          <p:nvPr/>
        </p:nvPicPr>
        <p:blipFill>
          <a:blip r:embed="rId1"/>
          <a:stretch/>
        </p:blipFill>
        <p:spPr>
          <a:xfrm>
            <a:off x="727920" y="1524960"/>
            <a:ext cx="7687080" cy="380700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sldNum" idx="5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4EDED1-0D4B-42AD-AF02-1D00CF47966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DEMO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254;g273e10271b0_0_107"/>
          <p:cNvSpPr/>
          <p:nvPr/>
        </p:nvSpPr>
        <p:spPr>
          <a:xfrm>
            <a:off x="3314880" y="5440320"/>
            <a:ext cx="2513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chat responses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255;g273e10271b0_0_107" descr=""/>
          <p:cNvPicPr/>
          <p:nvPr/>
        </p:nvPicPr>
        <p:blipFill>
          <a:blip r:embed="rId1"/>
          <a:stretch/>
        </p:blipFill>
        <p:spPr>
          <a:xfrm>
            <a:off x="748080" y="1524960"/>
            <a:ext cx="7646760" cy="38070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sldNum" idx="5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243170-644D-4527-B0CE-B7DA1CD13DA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DEMO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262;g273e10271b0_0_119"/>
          <p:cNvSpPr/>
          <p:nvPr/>
        </p:nvSpPr>
        <p:spPr>
          <a:xfrm>
            <a:off x="3314880" y="5440320"/>
            <a:ext cx="2513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share conversation pop up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263;g273e10271b0_0_119" descr=""/>
          <p:cNvPicPr/>
          <p:nvPr/>
        </p:nvPicPr>
        <p:blipFill>
          <a:blip r:embed="rId1"/>
          <a:stretch/>
        </p:blipFill>
        <p:spPr>
          <a:xfrm>
            <a:off x="752040" y="1524960"/>
            <a:ext cx="7638840" cy="380700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2"/>
          <p:cNvSpPr>
            <a:spLocks noGrp="1"/>
          </p:cNvSpPr>
          <p:nvPr>
            <p:ph type="sldNum" idx="5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ABBBAF-58BE-467E-99BA-CF95339E3A4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DEMO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70;g273e10271b0_0_113"/>
          <p:cNvSpPr/>
          <p:nvPr/>
        </p:nvSpPr>
        <p:spPr>
          <a:xfrm>
            <a:off x="3130200" y="5440320"/>
            <a:ext cx="2882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copy generated share conversation link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271;g273e10271b0_0_113" descr=""/>
          <p:cNvPicPr/>
          <p:nvPr/>
        </p:nvPicPr>
        <p:blipFill>
          <a:blip r:embed="rId1"/>
          <a:stretch/>
        </p:blipFill>
        <p:spPr>
          <a:xfrm>
            <a:off x="744120" y="1524960"/>
            <a:ext cx="7655040" cy="380700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2"/>
          <p:cNvSpPr>
            <a:spLocks noGrp="1"/>
          </p:cNvSpPr>
          <p:nvPr>
            <p:ph type="sldNum" idx="5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F073CD-B20A-40F0-87A9-A1AF192D7D3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DEMO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78;g273e10271b0_0_128"/>
          <p:cNvSpPr/>
          <p:nvPr/>
        </p:nvSpPr>
        <p:spPr>
          <a:xfrm>
            <a:off x="3314880" y="5384520"/>
            <a:ext cx="2513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view shared conversation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279;g273e10271b0_0_128" descr=""/>
          <p:cNvPicPr/>
          <p:nvPr/>
        </p:nvPicPr>
        <p:blipFill>
          <a:blip r:embed="rId1"/>
          <a:stretch/>
        </p:blipFill>
        <p:spPr>
          <a:xfrm>
            <a:off x="887040" y="1524960"/>
            <a:ext cx="7369560" cy="380700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2"/>
          <p:cNvSpPr>
            <a:spLocks noGrp="1"/>
          </p:cNvSpPr>
          <p:nvPr>
            <p:ph type="sldNum" idx="5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71D3F0-1923-4588-9591-022AD750FE9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DEMO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286;g273e10271b0_0_136"/>
          <p:cNvSpPr/>
          <p:nvPr/>
        </p:nvSpPr>
        <p:spPr>
          <a:xfrm>
            <a:off x="3314880" y="5384520"/>
            <a:ext cx="2513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expire shared conversation link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87;g273e10271b0_0_136" descr=""/>
          <p:cNvPicPr/>
          <p:nvPr/>
        </p:nvPicPr>
        <p:blipFill>
          <a:blip r:embed="rId1"/>
          <a:stretch/>
        </p:blipFill>
        <p:spPr>
          <a:xfrm>
            <a:off x="890640" y="1598040"/>
            <a:ext cx="7362000" cy="366156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2"/>
          <p:cNvSpPr>
            <a:spLocks noGrp="1"/>
          </p:cNvSpPr>
          <p:nvPr>
            <p:ph type="sldNum" idx="6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3960C9-0323-468B-A1C3-981155A7349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DEMO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294;g273e10271b0_0_142"/>
          <p:cNvSpPr/>
          <p:nvPr/>
        </p:nvSpPr>
        <p:spPr>
          <a:xfrm>
            <a:off x="3085560" y="5440320"/>
            <a:ext cx="2972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view shared conversation with expired link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295;g273e10271b0_0_142" descr=""/>
          <p:cNvPicPr/>
          <p:nvPr/>
        </p:nvPicPr>
        <p:blipFill>
          <a:blip r:embed="rId1"/>
          <a:stretch/>
        </p:blipFill>
        <p:spPr>
          <a:xfrm>
            <a:off x="1031400" y="1598040"/>
            <a:ext cx="7080480" cy="366156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sldNum" idx="6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70F120-CD22-4936-8064-8FFAD59079C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Introduction to Organization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0744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AMNIL Technologies Pvt. Ltd., established in 2009 A.D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0744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ISO certified, leading company in the tech industry, offering a variety of IT solutions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0744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Serves a diverse range of clients from various industries such as banking, pharmaceuticals, telecommunication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0744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Specializes in web/app development, API development, UI/UX design, Chatbot development, integrating services for SMS, Viber, and WhatsApp messaging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5330C9-BC3C-4634-885D-B6AC897C8AA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29320" y="27439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Thank You!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Num" idx="6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BA4960-BB14-4E55-8E03-56E187E2FCA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Introduction to project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0744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Generative AI Chatbot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0744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It leverages advanced technologies such as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LangChain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,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OpenAI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(GPT-3.5) and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ChromaDB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to facilitate seamless communication and knowledge extraction using Retrieval Augmented Generation (RAG) capabilities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Specifically focuses on enabling users to create tenant profiles, ingest data from various sources (PDFs, web pages), and leverage advanced LLM capabilities for interactive communication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D722A5-A569-4D39-B363-EC497D71F0B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Objective of the Project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8232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To enhance user interaction to provide intelligent, context-aware responses for improved user engagement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marL="343080" indent="-38232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To implement efficient data ingestion to create a robust system for seamless data integration from PDFs, web pages, and other sources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marL="343080" indent="-38232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20" spc="-1" strike="noStrike">
                <a:solidFill>
                  <a:schemeClr val="dk1"/>
                </a:solidFill>
                <a:latin typeface="Calibri"/>
                <a:ea typeface="Calibri"/>
              </a:rPr>
              <a:t>To optimize information retrieval to enable rapid and accurate data retrieval to enhance performance and usability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3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943150-C8BD-4B79-BAE3-81CA936311F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Introduction to the field of Internship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808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Worked as a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Node.js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intern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Major tasks and responsibilities: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API development with Express.js and LoobBack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Database management with PostgreSQL and MongoDB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Implementing unit and integration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Working with TypeScript for enhanced type safety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32400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Developing and managing RESTful API services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7FA1AD-4168-42E3-8C3C-226F10F42AE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Diagrams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26;p7"/>
          <p:cNvSpPr/>
          <p:nvPr/>
        </p:nvSpPr>
        <p:spPr>
          <a:xfrm>
            <a:off x="457200" y="1417680"/>
            <a:ext cx="82288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343080" indent="-3808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Use case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System architecture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Sequence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Activity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Refinement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15000"/>
              </a:lnSpc>
              <a:spcBef>
                <a:spcPts val="592"/>
              </a:spcBef>
              <a:buClr>
                <a:srgbClr val="000000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Deployment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1898F4-8BEA-463C-B62A-2D09E1F0083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12760" y="274680"/>
            <a:ext cx="8878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Use case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133;g273e10271b0_0_11" descr=""/>
          <p:cNvPicPr/>
          <p:nvPr/>
        </p:nvPicPr>
        <p:blipFill>
          <a:blip r:embed="rId1"/>
          <a:stretch/>
        </p:blipFill>
        <p:spPr>
          <a:xfrm>
            <a:off x="2132640" y="1417680"/>
            <a:ext cx="4713120" cy="497124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34;g273e10271b0_0_11"/>
          <p:cNvSpPr/>
          <p:nvPr/>
        </p:nvSpPr>
        <p:spPr>
          <a:xfrm>
            <a:off x="2079000" y="6393960"/>
            <a:ext cx="49849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Use case Diagram for share conversation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4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50C386-A0FB-49BC-B0E7-D80B81BBD2E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System Architecture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141;p8" descr=""/>
          <p:cNvPicPr/>
          <p:nvPr/>
        </p:nvPicPr>
        <p:blipFill>
          <a:blip r:embed="rId1"/>
          <a:stretch/>
        </p:blipFill>
        <p:spPr>
          <a:xfrm>
            <a:off x="63360" y="1417680"/>
            <a:ext cx="9143280" cy="5079240"/>
          </a:xfrm>
          <a:prstGeom prst="rect">
            <a:avLst/>
          </a:prstGeom>
          <a:ln w="0">
            <a:noFill/>
          </a:ln>
        </p:spPr>
      </p:pic>
      <p:sp>
        <p:nvSpPr>
          <p:cNvPr id="75" name="Google Shape;142;p8"/>
          <p:cNvSpPr/>
          <p:nvPr/>
        </p:nvSpPr>
        <p:spPr>
          <a:xfrm>
            <a:off x="2079000" y="6393960"/>
            <a:ext cx="49849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System architecture of Generative AI Chatbot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FDA0B6-BDF5-41E9-9ECB-B0B11158679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2020-03-01T07:37:33Z</dcterms:created>
  <dc:creator>Admin</dc:creator>
  <dc:description/>
  <dc:language>en-US</dc:language>
  <cp:lastModifiedBy/>
  <dcterms:modified xsi:type="dcterms:W3CDTF">2024-06-21T20:40:50Z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