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67"/>
  </p:notesMasterIdLst>
  <p:sldIdLst>
    <p:sldId id="259" r:id="rId2"/>
    <p:sldId id="442" r:id="rId3"/>
    <p:sldId id="443" r:id="rId4"/>
    <p:sldId id="430" r:id="rId5"/>
    <p:sldId id="431" r:id="rId6"/>
    <p:sldId id="432" r:id="rId7"/>
    <p:sldId id="433" r:id="rId8"/>
    <p:sldId id="434" r:id="rId9"/>
    <p:sldId id="435" r:id="rId10"/>
    <p:sldId id="436" r:id="rId11"/>
    <p:sldId id="437" r:id="rId12"/>
    <p:sldId id="438" r:id="rId13"/>
    <p:sldId id="439" r:id="rId14"/>
    <p:sldId id="440" r:id="rId15"/>
    <p:sldId id="441" r:id="rId16"/>
    <p:sldId id="444" r:id="rId17"/>
    <p:sldId id="445" r:id="rId18"/>
    <p:sldId id="446" r:id="rId19"/>
    <p:sldId id="447" r:id="rId20"/>
    <p:sldId id="448" r:id="rId21"/>
    <p:sldId id="449" r:id="rId22"/>
    <p:sldId id="450" r:id="rId23"/>
    <p:sldId id="451" r:id="rId24"/>
    <p:sldId id="452" r:id="rId25"/>
    <p:sldId id="453" r:id="rId26"/>
    <p:sldId id="319" r:id="rId27"/>
    <p:sldId id="407" r:id="rId28"/>
    <p:sldId id="408" r:id="rId29"/>
    <p:sldId id="410" r:id="rId30"/>
    <p:sldId id="409" r:id="rId31"/>
    <p:sldId id="454" r:id="rId32"/>
    <p:sldId id="455" r:id="rId33"/>
    <p:sldId id="456" r:id="rId34"/>
    <p:sldId id="457" r:id="rId35"/>
    <p:sldId id="458" r:id="rId36"/>
    <p:sldId id="459" r:id="rId37"/>
    <p:sldId id="406" r:id="rId38"/>
    <p:sldId id="320" r:id="rId39"/>
    <p:sldId id="472" r:id="rId40"/>
    <p:sldId id="473" r:id="rId41"/>
    <p:sldId id="474" r:id="rId42"/>
    <p:sldId id="475" r:id="rId43"/>
    <p:sldId id="484" r:id="rId44"/>
    <p:sldId id="476" r:id="rId45"/>
    <p:sldId id="485" r:id="rId46"/>
    <p:sldId id="477" r:id="rId47"/>
    <p:sldId id="478" r:id="rId48"/>
    <p:sldId id="479" r:id="rId49"/>
    <p:sldId id="480" r:id="rId50"/>
    <p:sldId id="481" r:id="rId51"/>
    <p:sldId id="482" r:id="rId52"/>
    <p:sldId id="483" r:id="rId53"/>
    <p:sldId id="322" r:id="rId54"/>
    <p:sldId id="470" r:id="rId55"/>
    <p:sldId id="467" r:id="rId56"/>
    <p:sldId id="468" r:id="rId57"/>
    <p:sldId id="469" r:id="rId58"/>
    <p:sldId id="351" r:id="rId59"/>
    <p:sldId id="460" r:id="rId60"/>
    <p:sldId id="465" r:id="rId61"/>
    <p:sldId id="466" r:id="rId62"/>
    <p:sldId id="462" r:id="rId63"/>
    <p:sldId id="463" r:id="rId64"/>
    <p:sldId id="464" r:id="rId65"/>
    <p:sldId id="287"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15-08-2023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ECA11B4-2B08-D896-B7C3-04C897215EAC}"/>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Söhne"/>
              </a:rPr>
              <a:t>Abstract classes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6952AEF-7C22-E154-72F9-C283C595E6F2}"/>
              </a:ext>
            </a:extLst>
          </p:cNvPr>
          <p:cNvSpPr>
            <a:spLocks noGrp="1"/>
          </p:cNvSpPr>
          <p:nvPr>
            <p:ph idx="1"/>
          </p:nvPr>
        </p:nvSpPr>
        <p:spPr>
          <a:xfrm>
            <a:off x="4881091" y="996314"/>
            <a:ext cx="6413663" cy="5646208"/>
          </a:xfrm>
        </p:spPr>
        <p:txBody>
          <a:bodyPr anchor="ctr">
            <a:normAutofit/>
          </a:bodyPr>
          <a:lstStyle/>
          <a:p>
            <a:pPr>
              <a:buFont typeface="Wingdings" panose="05000000000000000000" pitchFamily="2" charset="2"/>
              <a:buChar char="Ø"/>
            </a:pPr>
            <a:endParaRPr lang="en-US" sz="1700" b="0" i="0" dirty="0">
              <a:effectLst/>
            </a:endParaRPr>
          </a:p>
          <a:p>
            <a:pPr>
              <a:buFont typeface="Wingdings" panose="05000000000000000000" pitchFamily="2" charset="2"/>
              <a:buChar char="Ø"/>
            </a:pPr>
            <a:r>
              <a:rPr lang="en-US" sz="1800" dirty="0"/>
              <a:t>An </a:t>
            </a:r>
            <a:r>
              <a:rPr lang="en-US" sz="1800" b="1" dirty="0"/>
              <a:t>abstract class is a class that cannot be instantiated on its own </a:t>
            </a:r>
            <a:r>
              <a:rPr lang="en-US" sz="1800" dirty="0"/>
              <a:t>and can have both abstract and concrete (non-abstract) methods</a:t>
            </a:r>
            <a:endParaRPr lang="en-US" sz="1700" dirty="0"/>
          </a:p>
          <a:p>
            <a:pPr>
              <a:buFont typeface="Wingdings" panose="05000000000000000000" pitchFamily="2" charset="2"/>
              <a:buChar char="Ø"/>
            </a:pPr>
            <a:r>
              <a:rPr lang="en-US" sz="1700" b="0" i="0" dirty="0">
                <a:effectLst/>
              </a:rPr>
              <a:t>They serve as </a:t>
            </a:r>
            <a:r>
              <a:rPr lang="en-US" sz="1700" b="1" i="0" dirty="0">
                <a:effectLst/>
              </a:rPr>
              <a:t>blueprints for other classes </a:t>
            </a:r>
            <a:r>
              <a:rPr lang="en-US" sz="1700" b="0" i="0" dirty="0">
                <a:effectLst/>
              </a:rPr>
              <a:t>to extend from and provide a foundation for creating related classes with shared behavior.</a:t>
            </a:r>
          </a:p>
          <a:p>
            <a:r>
              <a:rPr lang="en-IN" sz="1700" b="1" i="0" dirty="0">
                <a:effectLst/>
              </a:rPr>
              <a:t>Defining an Abstract Class</a:t>
            </a:r>
          </a:p>
          <a:p>
            <a:endParaRPr lang="en-IN" sz="1700" b="1" i="0" dirty="0">
              <a:effectLst/>
            </a:endParaRP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An abstract class is defined using the </a:t>
            </a:r>
            <a:r>
              <a:rPr kumimoji="0" lang="en-US" altLang="en-US" sz="1700" b="1" i="0" u="none" strike="noStrike" cap="none" normalizeH="0" baseline="0" dirty="0">
                <a:ln>
                  <a:noFill/>
                </a:ln>
                <a:effectLst/>
              </a:rPr>
              <a:t>abstract</a:t>
            </a:r>
            <a:r>
              <a:rPr kumimoji="0" lang="en-US" altLang="en-US" sz="1700" b="0" i="0" u="none" strike="noStrike" cap="none" normalizeH="0" baseline="0" dirty="0">
                <a:ln>
                  <a:noFill/>
                </a:ln>
                <a:effectLst/>
              </a:rPr>
              <a:t> keyword.</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It can include abstract methods and concrete methods</a:t>
            </a:r>
            <a:r>
              <a:rPr kumimoji="0" lang="en-US" altLang="en-US" sz="1700" b="0" i="0" u="none" strike="noStrike" cap="none" normalizeH="0" baseline="0" dirty="0" smtClean="0">
                <a:ln>
                  <a:noFill/>
                </a:ln>
                <a:effectLst/>
              </a:rPr>
              <a:t>.</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endParaRPr kumimoji="0" lang="en-US" altLang="en-US" sz="1700" b="0" i="0" u="none" strike="noStrike" cap="none" normalizeH="0" baseline="0" dirty="0">
              <a:ln>
                <a:noFill/>
              </a:ln>
              <a:effectLst/>
            </a:endParaRPr>
          </a:p>
          <a:p>
            <a:pPr>
              <a:spcBef>
                <a:spcPts val="0"/>
              </a:spcBef>
              <a:spcAft>
                <a:spcPts val="0"/>
              </a:spcAft>
            </a:pPr>
            <a:r>
              <a:rPr lang="en-IN" sz="1700" b="1" dirty="0"/>
              <a:t>abstract class Shape {</a:t>
            </a:r>
          </a:p>
          <a:p>
            <a:pPr>
              <a:spcBef>
                <a:spcPts val="0"/>
              </a:spcBef>
              <a:spcAft>
                <a:spcPts val="0"/>
              </a:spcAft>
            </a:pPr>
            <a:r>
              <a:rPr lang="en-IN" sz="1700" b="1" dirty="0"/>
              <a:t>    abstract double </a:t>
            </a:r>
            <a:r>
              <a:rPr lang="en-IN" sz="1700" b="1" dirty="0" err="1"/>
              <a:t>calculateArea</a:t>
            </a:r>
            <a:r>
              <a:rPr lang="en-IN" sz="1700" b="1" dirty="0"/>
              <a:t>();</a:t>
            </a:r>
          </a:p>
          <a:p>
            <a:pPr>
              <a:spcBef>
                <a:spcPts val="0"/>
              </a:spcBef>
              <a:spcAft>
                <a:spcPts val="0"/>
              </a:spcAft>
            </a:pPr>
            <a:r>
              <a:rPr lang="en-IN" sz="1700" b="1" dirty="0"/>
              <a:t>    void </a:t>
            </a:r>
            <a:r>
              <a:rPr lang="en-IN" sz="1700" b="1" dirty="0" err="1"/>
              <a:t>printInfo</a:t>
            </a:r>
            <a:r>
              <a:rPr lang="en-IN" sz="1700" b="1" dirty="0"/>
              <a:t>() {</a:t>
            </a:r>
          </a:p>
          <a:p>
            <a:pPr>
              <a:spcBef>
                <a:spcPts val="0"/>
              </a:spcBef>
              <a:spcAft>
                <a:spcPts val="0"/>
              </a:spcAft>
            </a:pPr>
            <a:r>
              <a:rPr lang="en-US" sz="1700" b="1" dirty="0"/>
              <a:t>        System.</a:t>
            </a:r>
            <a:r>
              <a:rPr lang="en-US" sz="1700" b="1" i="1" dirty="0"/>
              <a:t>out.println("This is a shape.");</a:t>
            </a:r>
          </a:p>
          <a:p>
            <a:pPr>
              <a:spcBef>
                <a:spcPts val="0"/>
              </a:spcBef>
              <a:spcAft>
                <a:spcPts val="0"/>
              </a:spcAft>
            </a:pPr>
            <a:r>
              <a:rPr lang="en-IN" sz="1700" b="1" dirty="0"/>
              <a:t>    }</a:t>
            </a:r>
          </a:p>
          <a:p>
            <a:pPr>
              <a:spcBef>
                <a:spcPts val="0"/>
              </a:spcBef>
              <a:spcAft>
                <a:spcPts val="0"/>
              </a:spcAft>
            </a:pPr>
            <a:r>
              <a:rPr lang="en-IN" sz="1700" b="1" dirty="0"/>
              <a:t>}</a:t>
            </a:r>
          </a:p>
          <a:p>
            <a:endParaRPr lang="en-US" sz="1900" dirty="0">
              <a:latin typeface="Söhne"/>
            </a:endParaRPr>
          </a:p>
          <a:p>
            <a:endParaRPr lang="en-IN" sz="1900" dirty="0"/>
          </a:p>
        </p:txBody>
      </p:sp>
    </p:spTree>
    <p:extLst>
      <p:ext uri="{BB962C8B-B14F-4D97-AF65-F5344CB8AC3E}">
        <p14:creationId xmlns:p14="http://schemas.microsoft.com/office/powerpoint/2010/main" val="1133687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Examples</a:t>
            </a:r>
            <a:endParaRPr lang="en-IN" dirty="0"/>
          </a:p>
        </p:txBody>
      </p:sp>
    </p:spTree>
    <p:extLst>
      <p:ext uri="{BB962C8B-B14F-4D97-AF65-F5344CB8AC3E}">
        <p14:creationId xmlns:p14="http://schemas.microsoft.com/office/powerpoint/2010/main" val="1833564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6BBB2-0340-45AD-7273-B48454933FFF}"/>
              </a:ext>
            </a:extLst>
          </p:cNvPr>
          <p:cNvSpPr>
            <a:spLocks noGrp="1"/>
          </p:cNvSpPr>
          <p:nvPr>
            <p:ph type="title"/>
          </p:nvPr>
        </p:nvSpPr>
        <p:spPr/>
        <p:txBody>
          <a:bodyPr>
            <a:normAutofit/>
          </a:bodyPr>
          <a:lstStyle/>
          <a:p>
            <a:r>
              <a:rPr lang="en-US" sz="4000" b="1" dirty="0"/>
              <a:t>Interfaces vs Abstract Classes</a:t>
            </a:r>
            <a:endParaRPr lang="en-IN" b="1" dirty="0"/>
          </a:p>
        </p:txBody>
      </p:sp>
      <p:graphicFrame>
        <p:nvGraphicFramePr>
          <p:cNvPr id="8" name="Content Placeholder 7"/>
          <p:cNvGraphicFramePr>
            <a:graphicFrameLocks noGrp="1"/>
          </p:cNvGraphicFramePr>
          <p:nvPr>
            <p:ph idx="1"/>
            <p:extLst/>
          </p:nvPr>
        </p:nvGraphicFramePr>
        <p:xfrm>
          <a:off x="2504302" y="1846263"/>
          <a:ext cx="6318423" cy="4471063"/>
        </p:xfrm>
        <a:graphic>
          <a:graphicData uri="http://schemas.openxmlformats.org/drawingml/2006/table">
            <a:tbl>
              <a:tblPr>
                <a:tableStyleId>{BC89EF96-8CEA-46FF-86C4-4CE0E7609802}</a:tableStyleId>
              </a:tblPr>
              <a:tblGrid>
                <a:gridCol w="2106141">
                  <a:extLst>
                    <a:ext uri="{9D8B030D-6E8A-4147-A177-3AD203B41FA5}">
                      <a16:colId xmlns="" xmlns:a16="http://schemas.microsoft.com/office/drawing/2014/main" val="20000"/>
                    </a:ext>
                  </a:extLst>
                </a:gridCol>
                <a:gridCol w="2106141">
                  <a:extLst>
                    <a:ext uri="{9D8B030D-6E8A-4147-A177-3AD203B41FA5}">
                      <a16:colId xmlns="" xmlns:a16="http://schemas.microsoft.com/office/drawing/2014/main" val="20001"/>
                    </a:ext>
                  </a:extLst>
                </a:gridCol>
                <a:gridCol w="2106141">
                  <a:extLst>
                    <a:ext uri="{9D8B030D-6E8A-4147-A177-3AD203B41FA5}">
                      <a16:colId xmlns="" xmlns:a16="http://schemas.microsoft.com/office/drawing/2014/main" val="20002"/>
                    </a:ext>
                  </a:extLst>
                </a:gridCol>
              </a:tblGrid>
              <a:tr h="145278">
                <a:tc>
                  <a:txBody>
                    <a:bodyPr/>
                    <a:lstStyle/>
                    <a:p>
                      <a:pPr algn="ctr" fontAlgn="b"/>
                      <a:r>
                        <a:rPr lang="en-IN" sz="1000" b="1" dirty="0">
                          <a:solidFill>
                            <a:schemeClr val="bg1"/>
                          </a:solidFill>
                          <a:effectLst/>
                        </a:rPr>
                        <a:t>Feature</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Interfaces</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Abstract Classes</a:t>
                      </a:r>
                    </a:p>
                  </a:txBody>
                  <a:tcPr marL="32973" marR="32973" marT="16487" marB="16487" anchor="b">
                    <a:solidFill>
                      <a:schemeClr val="accent1">
                        <a:lumMod val="60000"/>
                        <a:lumOff val="40000"/>
                      </a:schemeClr>
                    </a:solidFill>
                  </a:tcPr>
                </a:tc>
                <a:extLst>
                  <a:ext uri="{0D108BD9-81ED-4DB2-BD59-A6C34878D82A}">
                    <a16:rowId xmlns="" xmlns:a16="http://schemas.microsoft.com/office/drawing/2014/main" val="10000"/>
                  </a:ext>
                </a:extLst>
              </a:tr>
              <a:tr h="472152">
                <a:tc>
                  <a:txBody>
                    <a:bodyPr/>
                    <a:lstStyle/>
                    <a:p>
                      <a:pPr algn="ctr" fontAlgn="base"/>
                      <a:r>
                        <a:rPr lang="en-IN" sz="900" dirty="0">
                          <a:effectLst/>
                        </a:rPr>
                        <a:t>Definition</a:t>
                      </a:r>
                    </a:p>
                  </a:txBody>
                  <a:tcPr marL="32973" marR="32973" marT="16487" marB="16487" anchor="ctr"/>
                </a:tc>
                <a:tc>
                  <a:txBody>
                    <a:bodyPr/>
                    <a:lstStyle/>
                    <a:p>
                      <a:pPr algn="ctr" fontAlgn="base"/>
                      <a:r>
                        <a:rPr lang="en-US" sz="900" dirty="0">
                          <a:effectLst/>
                        </a:rPr>
                        <a:t>Interface is a collection of abstract methods and constants</a:t>
                      </a:r>
                    </a:p>
                  </a:txBody>
                  <a:tcPr marL="32973" marR="32973" marT="16487" marB="16487" anchor="ctr"/>
                </a:tc>
                <a:tc>
                  <a:txBody>
                    <a:bodyPr/>
                    <a:lstStyle/>
                    <a:p>
                      <a:pPr algn="ctr" fontAlgn="base"/>
                      <a:r>
                        <a:rPr lang="en-US" sz="900" dirty="0">
                          <a:effectLst/>
                        </a:rPr>
                        <a:t>Abstract class is a class with abstract and concrete methods</a:t>
                      </a:r>
                    </a:p>
                  </a:txBody>
                  <a:tcPr marL="32973" marR="32973" marT="16487" marB="16487" anchor="ctr"/>
                </a:tc>
                <a:extLst>
                  <a:ext uri="{0D108BD9-81ED-4DB2-BD59-A6C34878D82A}">
                    <a16:rowId xmlns="" xmlns:a16="http://schemas.microsoft.com/office/drawing/2014/main" val="10001"/>
                  </a:ext>
                </a:extLst>
              </a:tr>
              <a:tr h="472152">
                <a:tc>
                  <a:txBody>
                    <a:bodyPr/>
                    <a:lstStyle/>
                    <a:p>
                      <a:pPr algn="ctr" fontAlgn="base"/>
                      <a:r>
                        <a:rPr lang="en-IN" sz="900" dirty="0">
                          <a:effectLst/>
                        </a:rPr>
                        <a:t>Inheritance</a:t>
                      </a:r>
                    </a:p>
                  </a:txBody>
                  <a:tcPr marL="32973" marR="32973" marT="16487" marB="16487" anchor="ctr"/>
                </a:tc>
                <a:tc>
                  <a:txBody>
                    <a:bodyPr/>
                    <a:lstStyle/>
                    <a:p>
                      <a:pPr algn="ctr" fontAlgn="base"/>
                      <a:r>
                        <a:rPr lang="en-US" sz="900">
                          <a:effectLst/>
                        </a:rPr>
                        <a:t>Supports multiple inheritance through interface</a:t>
                      </a:r>
                    </a:p>
                  </a:txBody>
                  <a:tcPr marL="32973" marR="32973" marT="16487" marB="16487" anchor="ctr"/>
                </a:tc>
                <a:tc>
                  <a:txBody>
                    <a:bodyPr/>
                    <a:lstStyle/>
                    <a:p>
                      <a:pPr algn="ctr" fontAlgn="base"/>
                      <a:r>
                        <a:rPr lang="en-US" sz="900" dirty="0">
                          <a:effectLst/>
                        </a:rPr>
                        <a:t>Supports single inheritance, but can be used with interfaces</a:t>
                      </a:r>
                    </a:p>
                  </a:txBody>
                  <a:tcPr marL="32973" marR="32973" marT="16487" marB="16487" anchor="ctr"/>
                </a:tc>
                <a:extLst>
                  <a:ext uri="{0D108BD9-81ED-4DB2-BD59-A6C34878D82A}">
                    <a16:rowId xmlns="" xmlns:a16="http://schemas.microsoft.com/office/drawing/2014/main" val="10002"/>
                  </a:ext>
                </a:extLst>
              </a:tr>
              <a:tr h="363195">
                <a:tc>
                  <a:txBody>
                    <a:bodyPr/>
                    <a:lstStyle/>
                    <a:p>
                      <a:pPr algn="ctr" fontAlgn="base"/>
                      <a:r>
                        <a:rPr lang="en-IN" sz="900" dirty="0">
                          <a:effectLst/>
                        </a:rPr>
                        <a:t>Constructor</a:t>
                      </a:r>
                    </a:p>
                  </a:txBody>
                  <a:tcPr marL="32973" marR="32973" marT="16487" marB="16487" anchor="ctr"/>
                </a:tc>
                <a:tc>
                  <a:txBody>
                    <a:bodyPr/>
                    <a:lstStyle/>
                    <a:p>
                      <a:pPr algn="ctr" fontAlgn="base"/>
                      <a:r>
                        <a:rPr lang="en-IN" sz="900" dirty="0">
                          <a:effectLst/>
                        </a:rPr>
                        <a:t>Cannot have constructors</a:t>
                      </a:r>
                    </a:p>
                  </a:txBody>
                  <a:tcPr marL="32973" marR="32973" marT="16487" marB="16487" anchor="ctr"/>
                </a:tc>
                <a:tc>
                  <a:txBody>
                    <a:bodyPr/>
                    <a:lstStyle/>
                    <a:p>
                      <a:pPr algn="ctr" fontAlgn="base"/>
                      <a:r>
                        <a:rPr lang="en-US" sz="900" dirty="0">
                          <a:effectLst/>
                        </a:rPr>
                        <a:t>Can have constructors, used for initialization</a:t>
                      </a:r>
                    </a:p>
                  </a:txBody>
                  <a:tcPr marL="32973" marR="32973" marT="16487" marB="16487" anchor="ctr"/>
                </a:tc>
                <a:extLst>
                  <a:ext uri="{0D108BD9-81ED-4DB2-BD59-A6C34878D82A}">
                    <a16:rowId xmlns="" xmlns:a16="http://schemas.microsoft.com/office/drawing/2014/main" val="10003"/>
                  </a:ext>
                </a:extLst>
              </a:tr>
              <a:tr h="472152">
                <a:tc>
                  <a:txBody>
                    <a:bodyPr/>
                    <a:lstStyle/>
                    <a:p>
                      <a:pPr algn="ctr" fontAlgn="base"/>
                      <a:r>
                        <a:rPr lang="en-IN" sz="900">
                          <a:effectLst/>
                        </a:rPr>
                        <a:t>Fields</a:t>
                      </a:r>
                    </a:p>
                  </a:txBody>
                  <a:tcPr marL="32973" marR="32973" marT="16487" marB="16487" anchor="ctr"/>
                </a:tc>
                <a:tc>
                  <a:txBody>
                    <a:bodyPr/>
                    <a:lstStyle/>
                    <a:p>
                      <a:pPr algn="ctr" fontAlgn="base"/>
                      <a:r>
                        <a:rPr lang="en-US" sz="900" dirty="0">
                          <a:effectLst/>
                        </a:rPr>
                        <a:t>Only constant fields (implicitly public, static, final)</a:t>
                      </a:r>
                    </a:p>
                  </a:txBody>
                  <a:tcPr marL="32973" marR="32973" marT="16487" marB="16487" anchor="ctr"/>
                </a:tc>
                <a:tc>
                  <a:txBody>
                    <a:bodyPr/>
                    <a:lstStyle/>
                    <a:p>
                      <a:pPr algn="ctr" fontAlgn="base"/>
                      <a:r>
                        <a:rPr lang="en-US" sz="900" dirty="0">
                          <a:effectLst/>
                        </a:rPr>
                        <a:t>Can have instance variables with various access modifiers</a:t>
                      </a:r>
                    </a:p>
                  </a:txBody>
                  <a:tcPr marL="32973" marR="32973" marT="16487" marB="16487" anchor="ctr"/>
                </a:tc>
                <a:extLst>
                  <a:ext uri="{0D108BD9-81ED-4DB2-BD59-A6C34878D82A}">
                    <a16:rowId xmlns="" xmlns:a16="http://schemas.microsoft.com/office/drawing/2014/main" val="10004"/>
                  </a:ext>
                </a:extLst>
              </a:tr>
              <a:tr h="472152">
                <a:tc>
                  <a:txBody>
                    <a:bodyPr/>
                    <a:lstStyle/>
                    <a:p>
                      <a:pPr algn="ctr" fontAlgn="base"/>
                      <a:r>
                        <a:rPr lang="en-IN" sz="900">
                          <a:effectLst/>
                        </a:rPr>
                        <a:t>Method Access Modifiers</a:t>
                      </a:r>
                    </a:p>
                  </a:txBody>
                  <a:tcPr marL="32973" marR="32973" marT="16487" marB="16487" anchor="ctr"/>
                </a:tc>
                <a:tc>
                  <a:txBody>
                    <a:bodyPr/>
                    <a:lstStyle/>
                    <a:p>
                      <a:pPr algn="ctr" fontAlgn="base"/>
                      <a:r>
                        <a:rPr lang="en-IN" sz="900" dirty="0">
                          <a:effectLst/>
                        </a:rPr>
                        <a:t>Implicitly public and abstract</a:t>
                      </a:r>
                    </a:p>
                  </a:txBody>
                  <a:tcPr marL="32973" marR="32973" marT="16487" marB="16487" anchor="ctr"/>
                </a:tc>
                <a:tc>
                  <a:txBody>
                    <a:bodyPr/>
                    <a:lstStyle/>
                    <a:p>
                      <a:pPr algn="ctr" fontAlgn="base"/>
                      <a:r>
                        <a:rPr lang="en-US" sz="900" dirty="0">
                          <a:effectLst/>
                        </a:rPr>
                        <a:t>Can have a range of access modifiers (public, private, etc.)</a:t>
                      </a:r>
                    </a:p>
                  </a:txBody>
                  <a:tcPr marL="32973" marR="32973" marT="16487" marB="16487" anchor="ctr"/>
                </a:tc>
                <a:extLst>
                  <a:ext uri="{0D108BD9-81ED-4DB2-BD59-A6C34878D82A}">
                    <a16:rowId xmlns="" xmlns:a16="http://schemas.microsoft.com/office/drawing/2014/main" val="10005"/>
                  </a:ext>
                </a:extLst>
              </a:tr>
              <a:tr h="581110">
                <a:tc>
                  <a:txBody>
                    <a:bodyPr/>
                    <a:lstStyle/>
                    <a:p>
                      <a:pPr algn="ctr" fontAlgn="base"/>
                      <a:r>
                        <a:rPr lang="en-IN" sz="900">
                          <a:effectLst/>
                        </a:rPr>
                        <a:t>Method Implementation</a:t>
                      </a:r>
                    </a:p>
                  </a:txBody>
                  <a:tcPr marL="32973" marR="32973" marT="16487" marB="16487" anchor="ctr"/>
                </a:tc>
                <a:tc>
                  <a:txBody>
                    <a:bodyPr/>
                    <a:lstStyle/>
                    <a:p>
                      <a:pPr algn="ctr" fontAlgn="base"/>
                      <a:r>
                        <a:rPr lang="en-US" sz="900" dirty="0">
                          <a:effectLst/>
                        </a:rPr>
                        <a:t>Methods have no default implementation</a:t>
                      </a:r>
                    </a:p>
                  </a:txBody>
                  <a:tcPr marL="32973" marR="32973" marT="16487" marB="16487" anchor="ctr"/>
                </a:tc>
                <a:tc>
                  <a:txBody>
                    <a:bodyPr/>
                    <a:lstStyle/>
                    <a:p>
                      <a:pPr algn="ctr" fontAlgn="base"/>
                      <a:r>
                        <a:rPr lang="en-US" sz="900" dirty="0">
                          <a:effectLst/>
                        </a:rPr>
                        <a:t>Abstract methods have no implementation, concrete methods do</a:t>
                      </a:r>
                    </a:p>
                  </a:txBody>
                  <a:tcPr marL="32973" marR="32973" marT="16487" marB="16487" anchor="ctr"/>
                </a:tc>
                <a:extLst>
                  <a:ext uri="{0D108BD9-81ED-4DB2-BD59-A6C34878D82A}">
                    <a16:rowId xmlns="" xmlns:a16="http://schemas.microsoft.com/office/drawing/2014/main" val="10006"/>
                  </a:ext>
                </a:extLst>
              </a:tr>
              <a:tr h="254236">
                <a:tc>
                  <a:txBody>
                    <a:bodyPr/>
                    <a:lstStyle/>
                    <a:p>
                      <a:pPr algn="ctr" fontAlgn="base"/>
                      <a:r>
                        <a:rPr lang="en-IN" sz="900">
                          <a:effectLst/>
                        </a:rPr>
                        <a:t>Keyword</a:t>
                      </a:r>
                    </a:p>
                  </a:txBody>
                  <a:tcPr marL="32973" marR="32973" marT="16487" marB="16487" anchor="ctr"/>
                </a:tc>
                <a:tc>
                  <a:txBody>
                    <a:bodyPr/>
                    <a:lstStyle/>
                    <a:p>
                      <a:pPr algn="ctr" fontAlgn="base"/>
                      <a:r>
                        <a:rPr lang="en-IN" sz="900">
                          <a:effectLst/>
                        </a:rPr>
                        <a:t>Defined using 'interface' keyword</a:t>
                      </a:r>
                    </a:p>
                  </a:txBody>
                  <a:tcPr marL="32973" marR="32973" marT="16487" marB="16487" anchor="ctr"/>
                </a:tc>
                <a:tc>
                  <a:txBody>
                    <a:bodyPr/>
                    <a:lstStyle/>
                    <a:p>
                      <a:pPr algn="ctr" fontAlgn="base"/>
                      <a:r>
                        <a:rPr lang="en-IN" sz="900" dirty="0">
                          <a:effectLst/>
                        </a:rPr>
                        <a:t>Defined using 'abstract' keyword</a:t>
                      </a:r>
                    </a:p>
                  </a:txBody>
                  <a:tcPr marL="32973" marR="32973" marT="16487" marB="16487" anchor="ctr"/>
                </a:tc>
                <a:extLst>
                  <a:ext uri="{0D108BD9-81ED-4DB2-BD59-A6C34878D82A}">
                    <a16:rowId xmlns="" xmlns:a16="http://schemas.microsoft.com/office/drawing/2014/main" val="10007"/>
                  </a:ext>
                </a:extLst>
              </a:tr>
              <a:tr h="472152">
                <a:tc>
                  <a:txBody>
                    <a:bodyPr/>
                    <a:lstStyle/>
                    <a:p>
                      <a:pPr algn="ctr" fontAlgn="base"/>
                      <a:r>
                        <a:rPr lang="en-IN" sz="900">
                          <a:effectLst/>
                        </a:rPr>
                        <a:t>Purpose</a:t>
                      </a:r>
                    </a:p>
                  </a:txBody>
                  <a:tcPr marL="32973" marR="32973" marT="16487" marB="16487" anchor="ctr"/>
                </a:tc>
                <a:tc>
                  <a:txBody>
                    <a:bodyPr/>
                    <a:lstStyle/>
                    <a:p>
                      <a:pPr algn="ctr" fontAlgn="base"/>
                      <a:r>
                        <a:rPr lang="en-US" sz="900">
                          <a:effectLst/>
                        </a:rPr>
                        <a:t>Used for defining contracts and multiple inheritance</a:t>
                      </a:r>
                    </a:p>
                  </a:txBody>
                  <a:tcPr marL="32973" marR="32973" marT="16487" marB="16487" anchor="ctr"/>
                </a:tc>
                <a:tc>
                  <a:txBody>
                    <a:bodyPr/>
                    <a:lstStyle/>
                    <a:p>
                      <a:pPr algn="ctr" fontAlgn="base"/>
                      <a:r>
                        <a:rPr lang="en-US" sz="900" dirty="0">
                          <a:effectLst/>
                        </a:rPr>
                        <a:t>Used for code reusability and providing a common structure</a:t>
                      </a:r>
                    </a:p>
                  </a:txBody>
                  <a:tcPr marL="32973" marR="32973" marT="16487" marB="16487" anchor="ctr"/>
                </a:tc>
                <a:extLst>
                  <a:ext uri="{0D108BD9-81ED-4DB2-BD59-A6C34878D82A}">
                    <a16:rowId xmlns="" xmlns:a16="http://schemas.microsoft.com/office/drawing/2014/main" val="10008"/>
                  </a:ext>
                </a:extLst>
              </a:tr>
              <a:tr h="472152">
                <a:tc>
                  <a:txBody>
                    <a:bodyPr/>
                    <a:lstStyle/>
                    <a:p>
                      <a:pPr algn="ctr" fontAlgn="base"/>
                      <a:r>
                        <a:rPr lang="en-IN" sz="900">
                          <a:effectLst/>
                        </a:rPr>
                        <a:t>Relationship to Classes</a:t>
                      </a:r>
                    </a:p>
                  </a:txBody>
                  <a:tcPr marL="32973" marR="32973" marT="16487" marB="16487" anchor="ctr"/>
                </a:tc>
                <a:tc>
                  <a:txBody>
                    <a:bodyPr/>
                    <a:lstStyle/>
                    <a:p>
                      <a:pPr algn="ctr" fontAlgn="base"/>
                      <a:r>
                        <a:rPr lang="en-US" sz="900">
                          <a:effectLst/>
                        </a:rPr>
                        <a:t>Separate from classes, implemented by classes</a:t>
                      </a:r>
                    </a:p>
                  </a:txBody>
                  <a:tcPr marL="32973" marR="32973" marT="16487" marB="16487" anchor="ctr"/>
                </a:tc>
                <a:tc>
                  <a:txBody>
                    <a:bodyPr/>
                    <a:lstStyle/>
                    <a:p>
                      <a:pPr algn="ctr" fontAlgn="base"/>
                      <a:r>
                        <a:rPr lang="en-US" sz="900" dirty="0">
                          <a:effectLst/>
                        </a:rPr>
                        <a:t>Inherited by subclasses, extended to create concrete classes</a:t>
                      </a:r>
                    </a:p>
                  </a:txBody>
                  <a:tcPr marL="32973" marR="32973" marT="16487" marB="16487" anchor="ctr"/>
                </a:tc>
                <a:extLst>
                  <a:ext uri="{0D108BD9-81ED-4DB2-BD59-A6C34878D82A}">
                    <a16:rowId xmlns="" xmlns:a16="http://schemas.microsoft.com/office/drawing/2014/main" val="10009"/>
                  </a:ext>
                </a:extLst>
              </a:tr>
              <a:tr h="254236">
                <a:tc>
                  <a:txBody>
                    <a:bodyPr/>
                    <a:lstStyle/>
                    <a:p>
                      <a:pPr algn="ctr" fontAlgn="base"/>
                      <a:r>
                        <a:rPr lang="en-IN" sz="900">
                          <a:effectLst/>
                        </a:rPr>
                        <a:t>Usability with Java Versions</a:t>
                      </a:r>
                    </a:p>
                  </a:txBody>
                  <a:tcPr marL="32973" marR="32973" marT="16487" marB="16487" anchor="ctr"/>
                </a:tc>
                <a:tc>
                  <a:txBody>
                    <a:bodyPr/>
                    <a:lstStyle/>
                    <a:p>
                      <a:pPr algn="ctr" fontAlgn="base"/>
                      <a:r>
                        <a:rPr lang="en-US" sz="900">
                          <a:effectLst/>
                        </a:rPr>
                        <a:t>Available from Java 1.0 onwards</a:t>
                      </a:r>
                    </a:p>
                  </a:txBody>
                  <a:tcPr marL="32973" marR="32973" marT="16487" marB="16487" anchor="ctr"/>
                </a:tc>
                <a:tc>
                  <a:txBody>
                    <a:bodyPr/>
                    <a:lstStyle/>
                    <a:p>
                      <a:pPr algn="ctr" fontAlgn="base"/>
                      <a:r>
                        <a:rPr lang="en-US" sz="900" dirty="0">
                          <a:effectLst/>
                        </a:rPr>
                        <a:t>Available from Java 1.0 onwards</a:t>
                      </a:r>
                    </a:p>
                  </a:txBody>
                  <a:tcPr marL="32973" marR="32973" marT="16487" marB="16487" anchor="ct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679285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a:t>Interview Questions</a:t>
            </a:r>
            <a:endParaRPr lang="en-IN" dirty="0"/>
          </a:p>
        </p:txBody>
      </p:sp>
    </p:spTree>
    <p:extLst>
      <p:ext uri="{BB962C8B-B14F-4D97-AF65-F5344CB8AC3E}">
        <p14:creationId xmlns:p14="http://schemas.microsoft.com/office/powerpoint/2010/main" val="3870372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a:xfrm>
            <a:off x="1097280" y="1845734"/>
            <a:ext cx="10058400" cy="4504266"/>
          </a:xfrm>
        </p:spPr>
        <p:txBody>
          <a:bodyPr>
            <a:normAutofit fontScale="32500" lnSpcReduction="20000"/>
          </a:bodyPr>
          <a:lstStyle/>
          <a:p>
            <a:pPr>
              <a:buFont typeface="Wingdings" panose="05000000000000000000" pitchFamily="2" charset="2"/>
              <a:buChar char="Ø"/>
            </a:pPr>
            <a:r>
              <a:rPr lang="en-US" sz="4900" dirty="0"/>
              <a:t>What is OOP, and what are the core principles of OOP?</a:t>
            </a:r>
          </a:p>
          <a:p>
            <a:pPr>
              <a:buFont typeface="Wingdings" panose="05000000000000000000" pitchFamily="2" charset="2"/>
              <a:buChar char="Ø"/>
            </a:pPr>
            <a:r>
              <a:rPr lang="en-US" sz="4900" dirty="0"/>
              <a:t>Explain the concepts of </a:t>
            </a:r>
            <a:r>
              <a:rPr lang="en-US" sz="4900" dirty="0" smtClean="0"/>
              <a:t>Encapsulation</a:t>
            </a:r>
            <a:r>
              <a:rPr lang="en-US" sz="4900" dirty="0"/>
              <a:t>, </a:t>
            </a:r>
            <a:r>
              <a:rPr lang="en-US" sz="4900" dirty="0" smtClean="0"/>
              <a:t>Inheritance</a:t>
            </a:r>
            <a:r>
              <a:rPr lang="en-US" sz="4900" dirty="0"/>
              <a:t>, and </a:t>
            </a:r>
            <a:r>
              <a:rPr lang="en-US" sz="4900" dirty="0" smtClean="0"/>
              <a:t>Polymorphism </a:t>
            </a:r>
            <a:r>
              <a:rPr lang="en-US" sz="4900" dirty="0"/>
              <a:t>in OOP.</a:t>
            </a:r>
          </a:p>
          <a:p>
            <a:pPr>
              <a:buFont typeface="Wingdings" panose="05000000000000000000" pitchFamily="2" charset="2"/>
              <a:buChar char="Ø"/>
            </a:pPr>
            <a:r>
              <a:rPr lang="en-US" sz="4900" dirty="0"/>
              <a:t>What is an object in Java? How is it different from a class?</a:t>
            </a:r>
          </a:p>
          <a:p>
            <a:pPr>
              <a:buFont typeface="Wingdings" panose="05000000000000000000" pitchFamily="2" charset="2"/>
              <a:buChar char="Ø"/>
            </a:pPr>
            <a:r>
              <a:rPr lang="en-US" sz="4900" dirty="0"/>
              <a:t>What is the difference between abstraction and interface in Java?</a:t>
            </a:r>
          </a:p>
          <a:p>
            <a:pPr>
              <a:buFont typeface="Wingdings" panose="05000000000000000000" pitchFamily="2" charset="2"/>
              <a:buChar char="Ø"/>
            </a:pPr>
            <a:r>
              <a:rPr lang="en-US" sz="4900" dirty="0"/>
              <a:t>What is the purpose of using access modifiers (public, private, protected, default) in Java?</a:t>
            </a:r>
          </a:p>
          <a:p>
            <a:pPr>
              <a:buFont typeface="Wingdings" panose="05000000000000000000" pitchFamily="2" charset="2"/>
              <a:buChar char="Ø"/>
            </a:pPr>
            <a:r>
              <a:rPr lang="en-US" sz="4900" dirty="0"/>
              <a:t>How do you achieve multiple inheritance in Java? Can you provide an example?</a:t>
            </a:r>
          </a:p>
          <a:p>
            <a:pPr>
              <a:buFont typeface="Wingdings" panose="05000000000000000000" pitchFamily="2" charset="2"/>
              <a:buChar char="Ø"/>
            </a:pPr>
            <a:r>
              <a:rPr lang="en-US" sz="4900" dirty="0"/>
              <a:t>What is method overloading and method overriding? How are they different?</a:t>
            </a:r>
          </a:p>
          <a:p>
            <a:pPr>
              <a:buFont typeface="Wingdings" panose="05000000000000000000" pitchFamily="2" charset="2"/>
              <a:buChar char="Ø"/>
            </a:pPr>
            <a:r>
              <a:rPr lang="en-US" sz="4900" dirty="0"/>
              <a:t>What are abstract classes in Java? When and why should you use them?</a:t>
            </a:r>
          </a:p>
          <a:p>
            <a:pPr>
              <a:buFont typeface="Wingdings" panose="05000000000000000000" pitchFamily="2" charset="2"/>
              <a:buChar char="Ø"/>
            </a:pPr>
            <a:r>
              <a:rPr lang="en-US" sz="4900" dirty="0"/>
              <a:t>What are interfaces in Java, and how do they differ from abstract classes?</a:t>
            </a:r>
          </a:p>
          <a:p>
            <a:pPr>
              <a:buFont typeface="Wingdings" panose="05000000000000000000" pitchFamily="2" charset="2"/>
              <a:buChar char="Ø"/>
            </a:pPr>
            <a:r>
              <a:rPr lang="en-US" sz="4900" dirty="0"/>
              <a:t>Can you explain the concept of constructors and their significance in Java?</a:t>
            </a:r>
          </a:p>
          <a:p>
            <a:pPr>
              <a:buFont typeface="Wingdings" panose="05000000000000000000" pitchFamily="2" charset="2"/>
              <a:buChar char="Ø"/>
            </a:pPr>
            <a:r>
              <a:rPr lang="en-US" sz="4900" dirty="0"/>
              <a:t>What is the difference between an instance variable and a static variable in Java?</a:t>
            </a:r>
          </a:p>
          <a:p>
            <a:pPr>
              <a:buFont typeface="Wingdings" panose="05000000000000000000" pitchFamily="2" charset="2"/>
              <a:buChar char="Ø"/>
            </a:pPr>
            <a:r>
              <a:rPr lang="en-US" sz="4900" dirty="0"/>
              <a:t>How do you prevent a class from being inherited by other classes in Java?</a:t>
            </a:r>
          </a:p>
          <a:p>
            <a:pPr>
              <a:buFont typeface="Wingdings" panose="05000000000000000000" pitchFamily="2" charset="2"/>
              <a:buChar char="Ø"/>
            </a:pPr>
            <a:r>
              <a:rPr lang="en-US" sz="4900" dirty="0"/>
              <a:t>How can you achieve runtime polymorphism in Java?</a:t>
            </a:r>
          </a:p>
          <a:p>
            <a:endParaRPr lang="en-IN" dirty="0"/>
          </a:p>
        </p:txBody>
      </p:sp>
    </p:spTree>
    <p:extLst>
      <p:ext uri="{BB962C8B-B14F-4D97-AF65-F5344CB8AC3E}">
        <p14:creationId xmlns:p14="http://schemas.microsoft.com/office/powerpoint/2010/main" val="2568904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What is the 'super' keyword in Java, and when do you use it?</a:t>
            </a:r>
          </a:p>
          <a:p>
            <a:pPr>
              <a:buFont typeface="Wingdings" panose="05000000000000000000" pitchFamily="2" charset="2"/>
              <a:buChar char="Ø"/>
            </a:pPr>
            <a:r>
              <a:rPr lang="en-US" sz="3600" dirty="0"/>
              <a:t>What is the purpose of the 'this' keyword in Java?</a:t>
            </a:r>
          </a:p>
          <a:p>
            <a:pPr>
              <a:buFont typeface="Wingdings" panose="05000000000000000000" pitchFamily="2" charset="2"/>
              <a:buChar char="Ø"/>
            </a:pPr>
            <a:r>
              <a:rPr lang="en-US" sz="3600" dirty="0"/>
              <a:t>How does Java support </a:t>
            </a:r>
            <a:r>
              <a:rPr lang="en-US" sz="3600" dirty="0" smtClean="0"/>
              <a:t>Encapsulation</a:t>
            </a:r>
            <a:r>
              <a:rPr lang="en-US" sz="3600" dirty="0"/>
              <a:t>? Provide an example.</a:t>
            </a:r>
          </a:p>
          <a:p>
            <a:pPr>
              <a:buFont typeface="Wingdings" panose="05000000000000000000" pitchFamily="2" charset="2"/>
              <a:buChar char="Ø"/>
            </a:pPr>
            <a:r>
              <a:rPr lang="en-US" altLang="en-US" sz="3600" dirty="0"/>
              <a:t>How do you call a superclass constructor using the super keyword? Provide an example.</a:t>
            </a:r>
          </a:p>
          <a:p>
            <a:pPr>
              <a:buFont typeface="Wingdings" panose="05000000000000000000" pitchFamily="2" charset="2"/>
              <a:buChar char="Ø"/>
            </a:pPr>
            <a:r>
              <a:rPr lang="en-US" sz="3600" dirty="0"/>
              <a:t>When is the use of super() constructor call mandatory in a subclass constructor?</a:t>
            </a:r>
          </a:p>
          <a:p>
            <a:pPr>
              <a:buFont typeface="Wingdings" panose="05000000000000000000" pitchFamily="2" charset="2"/>
              <a:buChar char="Ø"/>
            </a:pPr>
            <a:r>
              <a:rPr lang="en-US" sz="3600" dirty="0"/>
              <a:t>Can you use the super keyword to access superclass methods? Explain with an example.</a:t>
            </a:r>
          </a:p>
          <a:p>
            <a:pPr>
              <a:buFont typeface="Wingdings" panose="05000000000000000000" pitchFamily="2" charset="2"/>
              <a:buChar char="Ø"/>
            </a:pPr>
            <a:r>
              <a:rPr lang="en-US" sz="3600" dirty="0"/>
              <a:t>What happens if you don't explicitly call the super() constructor in a subclass constructor?</a:t>
            </a:r>
          </a:p>
          <a:p>
            <a:pPr>
              <a:buFont typeface="Wingdings" panose="05000000000000000000" pitchFamily="2" charset="2"/>
              <a:buChar char="Ø"/>
            </a:pPr>
            <a:r>
              <a:rPr lang="en-US" sz="3600" dirty="0"/>
              <a:t>How does the super keyword relate to method overriding in Java?</a:t>
            </a:r>
          </a:p>
          <a:p>
            <a:pPr>
              <a:buFont typeface="Wingdings" panose="05000000000000000000" pitchFamily="2" charset="2"/>
              <a:buChar char="Ø"/>
            </a:pPr>
            <a:r>
              <a:rPr lang="en-US" sz="3600" dirty="0"/>
              <a:t>How does the this keyword differ from the super keyword?</a:t>
            </a:r>
          </a:p>
          <a:p>
            <a:pPr>
              <a:buFont typeface="Wingdings" panose="05000000000000000000" pitchFamily="2" charset="2"/>
              <a:buChar char="Ø"/>
            </a:pPr>
            <a:r>
              <a:rPr lang="en-US" sz="3600" dirty="0"/>
              <a:t>Can you use the this keyword inside a static method? Why or why not?</a:t>
            </a:r>
            <a:endParaRPr lang="en-US" dirty="0"/>
          </a:p>
          <a:p>
            <a:endParaRPr lang="en-IN" dirty="0"/>
          </a:p>
        </p:txBody>
      </p:sp>
    </p:spTree>
    <p:extLst>
      <p:ext uri="{BB962C8B-B14F-4D97-AF65-F5344CB8AC3E}">
        <p14:creationId xmlns:p14="http://schemas.microsoft.com/office/powerpoint/2010/main" val="2831112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mn-lt"/>
              </a:rPr>
              <a:t>Access Modifiers </a:t>
            </a:r>
            <a:r>
              <a:rPr lang="en-IN" sz="3600" b="1" dirty="0">
                <a:latin typeface="+mn-lt"/>
              </a:rPr>
              <a:t>and Data Hiding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Access Modifiers</a:t>
            </a:r>
          </a:p>
          <a:p>
            <a:pPr lvl="1">
              <a:buFont typeface="Wingdings" panose="05000000000000000000" pitchFamily="2" charset="2"/>
              <a:buChar char="Ø"/>
            </a:pPr>
            <a:r>
              <a:rPr lang="en-US" dirty="0"/>
              <a:t>Public, Private, Protected, Default (package-private)</a:t>
            </a:r>
          </a:p>
          <a:p>
            <a:pPr lvl="1">
              <a:buFont typeface="Wingdings" panose="05000000000000000000" pitchFamily="2" charset="2"/>
              <a:buChar char="Ø"/>
            </a:pPr>
            <a:r>
              <a:rPr lang="en-US" dirty="0"/>
              <a:t>Data hiding and information hiding</a:t>
            </a:r>
          </a:p>
          <a:p>
            <a:pPr>
              <a:buFont typeface="Wingdings" panose="05000000000000000000" pitchFamily="2" charset="2"/>
              <a:buChar char="Ø"/>
            </a:pPr>
            <a:r>
              <a:rPr lang="en-US" dirty="0"/>
              <a:t>Getters and Setters (Accessors and Mutators)</a:t>
            </a:r>
          </a:p>
          <a:p>
            <a:pPr lvl="1">
              <a:buFont typeface="Wingdings" panose="05000000000000000000" pitchFamily="2" charset="2"/>
              <a:buChar char="Ø"/>
            </a:pPr>
            <a:r>
              <a:rPr lang="en-US" dirty="0"/>
              <a:t>Using getters to access private data</a:t>
            </a:r>
          </a:p>
          <a:p>
            <a:pPr lvl="1">
              <a:buFont typeface="Wingdings" panose="05000000000000000000" pitchFamily="2" charset="2"/>
              <a:buChar char="Ø"/>
            </a:pPr>
            <a:r>
              <a:rPr lang="en-US" dirty="0"/>
              <a:t>Using setters to modify private data</a:t>
            </a:r>
          </a:p>
          <a:p>
            <a:endParaRPr lang="en-IN" dirty="0"/>
          </a:p>
        </p:txBody>
      </p:sp>
    </p:spTree>
    <p:extLst>
      <p:ext uri="{BB962C8B-B14F-4D97-AF65-F5344CB8AC3E}">
        <p14:creationId xmlns:p14="http://schemas.microsoft.com/office/powerpoint/2010/main" val="1899435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71868D9-EB4B-3794-15A8-D0029D7F661D}"/>
              </a:ext>
            </a:extLst>
          </p:cNvPr>
          <p:cNvSpPr>
            <a:spLocks noGrp="1"/>
          </p:cNvSpPr>
          <p:nvPr>
            <p:ph type="title"/>
          </p:nvPr>
        </p:nvSpPr>
        <p:spPr>
          <a:xfrm>
            <a:off x="492370" y="605896"/>
            <a:ext cx="3084844" cy="5646208"/>
          </a:xfrm>
        </p:spPr>
        <p:txBody>
          <a:bodyPr anchor="ctr">
            <a:normAutofit/>
          </a:bodyPr>
          <a:lstStyle/>
          <a:p>
            <a:r>
              <a:rPr lang="en-US" sz="3600" b="1" dirty="0" smtClean="0">
                <a:solidFill>
                  <a:srgbClr val="FFFFFF"/>
                </a:solidFill>
                <a:latin typeface="+mn-lt"/>
              </a:rPr>
              <a:t>Access </a:t>
            </a:r>
            <a:r>
              <a:rPr lang="en-US" sz="3600" b="1" dirty="0">
                <a:solidFill>
                  <a:srgbClr val="FFFFFF"/>
                </a:solidFill>
                <a:latin typeface="+mn-lt"/>
              </a:rPr>
              <a:t>Modifiers</a:t>
            </a:r>
            <a:endParaRPr lang="en-IN" sz="3600" b="1"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07DC325-1945-D62D-4BBE-52EEB3CF03A0}"/>
              </a:ext>
            </a:extLst>
          </p:cNvPr>
          <p:cNvSpPr>
            <a:spLocks noGrp="1"/>
          </p:cNvSpPr>
          <p:nvPr>
            <p:ph idx="1"/>
          </p:nvPr>
        </p:nvSpPr>
        <p:spPr>
          <a:xfrm>
            <a:off x="4513664" y="407776"/>
            <a:ext cx="7028453" cy="5646208"/>
          </a:xfrm>
        </p:spPr>
        <p:txBody>
          <a:bodyPr anchor="ctr">
            <a:normAutofit/>
          </a:bodyPr>
          <a:lstStyle/>
          <a:p>
            <a:r>
              <a:rPr lang="en-US" sz="1500" b="0" i="0" dirty="0">
                <a:effectLst/>
              </a:rPr>
              <a:t>Access modifiers in Java are </a:t>
            </a:r>
            <a:r>
              <a:rPr lang="en-US" sz="1500" b="1" i="0" dirty="0">
                <a:effectLst/>
              </a:rPr>
              <a:t>keywords</a:t>
            </a:r>
            <a:r>
              <a:rPr lang="en-US" sz="1500" b="0" i="0" dirty="0">
                <a:effectLst/>
              </a:rPr>
              <a:t> used to </a:t>
            </a:r>
            <a:r>
              <a:rPr lang="en-US" sz="1500" b="1" i="0" dirty="0">
                <a:effectLst/>
              </a:rPr>
              <a:t>control the visibility and accessibility </a:t>
            </a:r>
            <a:r>
              <a:rPr lang="en-US" sz="1500" b="0" i="0" dirty="0">
                <a:effectLst/>
              </a:rPr>
              <a:t>of </a:t>
            </a:r>
            <a:r>
              <a:rPr lang="en-US" sz="1500" b="1" i="0" dirty="0">
                <a:effectLst/>
              </a:rPr>
              <a:t>classes, methods</a:t>
            </a:r>
            <a:r>
              <a:rPr lang="en-US" sz="1500" b="0" i="0" dirty="0">
                <a:effectLst/>
              </a:rPr>
              <a:t>, and </a:t>
            </a:r>
            <a:r>
              <a:rPr lang="en-US" sz="1500" b="1" i="0" dirty="0">
                <a:effectLst/>
              </a:rPr>
              <a:t>fields</a:t>
            </a:r>
            <a:r>
              <a:rPr lang="en-US" sz="1500" b="0" i="0" dirty="0">
                <a:effectLst/>
              </a:rPr>
              <a:t> within a program. </a:t>
            </a:r>
          </a:p>
          <a:p>
            <a:r>
              <a:rPr lang="en-US" sz="1500" b="0" i="0" dirty="0">
                <a:effectLst/>
              </a:rPr>
              <a:t>Access modifiers define the </a:t>
            </a:r>
            <a:r>
              <a:rPr lang="en-US" sz="1500" b="1" i="0" dirty="0">
                <a:effectLst/>
              </a:rPr>
              <a:t>scope</a:t>
            </a:r>
            <a:r>
              <a:rPr lang="en-US" sz="1500" b="0" i="0" dirty="0">
                <a:effectLst/>
              </a:rPr>
              <a:t> of where a </a:t>
            </a:r>
            <a:r>
              <a:rPr lang="en-US" sz="1500" b="1" i="0" dirty="0">
                <a:effectLst/>
              </a:rPr>
              <a:t>particular class, method, or field </a:t>
            </a:r>
            <a:r>
              <a:rPr lang="en-US" sz="1500" b="0" i="0" dirty="0">
                <a:effectLst/>
              </a:rPr>
              <a:t>can be </a:t>
            </a:r>
            <a:r>
              <a:rPr lang="en-US" sz="1500" b="1" i="0" dirty="0">
                <a:effectLst/>
              </a:rPr>
              <a:t>accessed</a:t>
            </a:r>
            <a:r>
              <a:rPr lang="en-US" sz="1500" b="0" i="0" dirty="0">
                <a:effectLst/>
              </a:rPr>
              <a:t> and </a:t>
            </a:r>
            <a:r>
              <a:rPr lang="en-US" sz="1500" b="1" i="0" dirty="0">
                <a:effectLst/>
              </a:rPr>
              <a:t>manipulated</a:t>
            </a:r>
            <a:r>
              <a:rPr lang="en-US" sz="1500" b="0" i="0" dirty="0">
                <a:effectLst/>
              </a:rPr>
              <a:t>. </a:t>
            </a:r>
            <a:endParaRPr lang="en-US" sz="1500" b="0" i="0" dirty="0" smtClean="0">
              <a:effectLst/>
            </a:endParaRPr>
          </a:p>
          <a:p>
            <a:r>
              <a:rPr lang="en-US" sz="1500" b="0" i="0" dirty="0" smtClean="0">
                <a:effectLst/>
              </a:rPr>
              <a:t>Access </a:t>
            </a:r>
            <a:r>
              <a:rPr lang="en-US" sz="1500" b="0" i="0" dirty="0">
                <a:effectLst/>
              </a:rPr>
              <a:t>modifiers help </a:t>
            </a:r>
            <a:r>
              <a:rPr lang="en-US" sz="1500" b="1" i="0" dirty="0">
                <a:effectLst/>
              </a:rPr>
              <a:t>enforce</a:t>
            </a:r>
            <a:r>
              <a:rPr lang="en-US" sz="1500" b="0" i="0" dirty="0">
                <a:effectLst/>
              </a:rPr>
              <a:t> the </a:t>
            </a:r>
            <a:r>
              <a:rPr lang="en-US" sz="1500" b="1" i="0" dirty="0">
                <a:effectLst/>
              </a:rPr>
              <a:t>principles of encapsulation </a:t>
            </a:r>
            <a:r>
              <a:rPr lang="en-US" sz="1500" b="0" i="0" dirty="0">
                <a:effectLst/>
              </a:rPr>
              <a:t>and </a:t>
            </a:r>
            <a:r>
              <a:rPr lang="en-US" sz="1500" b="1" i="0" dirty="0">
                <a:effectLst/>
              </a:rPr>
              <a:t>data hiding</a:t>
            </a:r>
            <a:r>
              <a:rPr lang="en-US" sz="1500" b="0" i="0" dirty="0">
                <a:effectLst/>
              </a:rPr>
              <a:t>, allowing you to </a:t>
            </a:r>
            <a:r>
              <a:rPr lang="en-US" sz="1500" b="1" i="0" dirty="0">
                <a:effectLst/>
              </a:rPr>
              <a:t>control how different parts of your code can interact with each other</a:t>
            </a:r>
          </a:p>
          <a:p>
            <a:endParaRPr lang="en-US" sz="1500" b="0" i="0" dirty="0">
              <a:effectLst/>
            </a:endParaRP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rPr>
              <a:t>There are four main access modifiers in Java:</a:t>
            </a:r>
          </a:p>
          <a:p>
            <a:pPr marL="292608" lvl="1" indent="0" eaLnBrk="0" fontAlgn="base" hangingPunct="0">
              <a:spcBef>
                <a:spcPct val="0"/>
              </a:spcBef>
              <a:spcAft>
                <a:spcPct val="0"/>
              </a:spcAft>
              <a:buClrTx/>
              <a:buNone/>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500" b="1" i="0" u="none" strike="noStrike" cap="none" normalizeH="0" baseline="0" dirty="0">
                <a:ln>
                  <a:noFill/>
                </a:ln>
                <a:effectLst/>
              </a:rPr>
              <a:t>public</a:t>
            </a:r>
            <a:r>
              <a:rPr kumimoji="0" lang="en-US" altLang="en-US" sz="1500" b="0" i="0" u="none" strike="noStrike" cap="none" normalizeH="0" baseline="0" dirty="0">
                <a:ln>
                  <a:noFill/>
                </a:ln>
                <a:effectLst/>
              </a:rPr>
              <a:t>: Members marked as </a:t>
            </a:r>
            <a:r>
              <a:rPr kumimoji="0" lang="en-US" altLang="en-US" sz="1500" b="1" i="0" u="none" strike="noStrike" cap="none" normalizeH="0" baseline="0" dirty="0">
                <a:ln>
                  <a:noFill/>
                </a:ln>
                <a:effectLst/>
              </a:rPr>
              <a:t>public</a:t>
            </a:r>
            <a:r>
              <a:rPr kumimoji="0" lang="en-US" altLang="en-US" sz="1500" b="0" i="0" u="none" strike="noStrike" cap="none" normalizeH="0" baseline="0" dirty="0">
                <a:ln>
                  <a:noFill/>
                </a:ln>
                <a:effectLst/>
              </a:rPr>
              <a:t> are accessible from any other class. They have the widest scope and can be accessed from anywhere in the program.</a:t>
            </a:r>
          </a:p>
          <a:p>
            <a:pPr marL="292608" lvl="1" indent="0" eaLnBrk="0" fontAlgn="base" hangingPunct="0">
              <a:spcBef>
                <a:spcPct val="0"/>
              </a:spcBef>
              <a:spcAft>
                <a:spcPct val="0"/>
              </a:spcAft>
              <a:buClr>
                <a:srgbClr val="DDA147"/>
              </a:buClr>
              <a:buNone/>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500" b="1" i="0" u="none" strike="noStrike" cap="none" normalizeH="0" baseline="0" dirty="0">
                <a:ln>
                  <a:noFill/>
                </a:ln>
                <a:effectLst/>
              </a:rPr>
              <a:t>private</a:t>
            </a:r>
            <a:r>
              <a:rPr kumimoji="0" lang="en-US" altLang="en-US" sz="1500" b="0" i="0" u="none" strike="noStrike" cap="none" normalizeH="0" baseline="0" dirty="0">
                <a:ln>
                  <a:noFill/>
                </a:ln>
                <a:effectLst/>
              </a:rPr>
              <a:t>: Members marked as </a:t>
            </a:r>
            <a:r>
              <a:rPr kumimoji="0" lang="en-US" altLang="en-US" sz="1500" b="1" i="0" u="none" strike="noStrike" cap="none" normalizeH="0" baseline="0" dirty="0">
                <a:ln>
                  <a:noFill/>
                </a:ln>
                <a:effectLst/>
              </a:rPr>
              <a:t>private</a:t>
            </a:r>
            <a:r>
              <a:rPr kumimoji="0" lang="en-US" altLang="en-US" sz="1500" b="0" i="0" u="none" strike="noStrike" cap="none" normalizeH="0" baseline="0" dirty="0">
                <a:ln>
                  <a:noFill/>
                </a:ln>
                <a:effectLst/>
              </a:rPr>
              <a:t> are only accessible within the same class. They are hidden from other classes, ensuring that sensitive data or implementation details are kept hidden.</a:t>
            </a:r>
          </a:p>
          <a:p>
            <a:pPr marL="292608" lvl="1" indent="0" eaLnBrk="0" fontAlgn="base" hangingPunct="0">
              <a:spcBef>
                <a:spcPct val="0"/>
              </a:spcBef>
              <a:spcAft>
                <a:spcPct val="0"/>
              </a:spcAft>
              <a:buClr>
                <a:srgbClr val="DDA147"/>
              </a:buClr>
              <a:buNone/>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500" b="1" i="0" u="none" strike="noStrike" cap="none" normalizeH="0" baseline="0" dirty="0">
                <a:ln>
                  <a:noFill/>
                </a:ln>
                <a:effectLst/>
              </a:rPr>
              <a:t>protected</a:t>
            </a:r>
            <a:r>
              <a:rPr kumimoji="0" lang="en-US" altLang="en-US" sz="1500" b="0" i="0" u="none" strike="noStrike" cap="none" normalizeH="0" baseline="0" dirty="0">
                <a:ln>
                  <a:noFill/>
                </a:ln>
                <a:effectLst/>
              </a:rPr>
              <a:t>: Members marked as </a:t>
            </a:r>
            <a:r>
              <a:rPr kumimoji="0" lang="en-US" altLang="en-US" sz="1500" b="1" i="0" u="none" strike="noStrike" cap="none" normalizeH="0" baseline="0" dirty="0">
                <a:ln>
                  <a:noFill/>
                </a:ln>
                <a:effectLst/>
              </a:rPr>
              <a:t>protected</a:t>
            </a:r>
            <a:r>
              <a:rPr kumimoji="0" lang="en-US" altLang="en-US" sz="1500" b="0" i="0" u="none" strike="noStrike" cap="none" normalizeH="0" baseline="0" dirty="0">
                <a:ln>
                  <a:noFill/>
                </a:ln>
                <a:effectLst/>
              </a:rPr>
              <a:t> are accessible within the same class, subclasses (even if they are in different packages), and other classes within the same package. This modifier is often used for providing controlled access for inheritance and collaboration.</a:t>
            </a:r>
          </a:p>
          <a:p>
            <a:pPr marL="292608" lvl="1" indent="0" eaLnBrk="0" fontAlgn="base" hangingPunct="0">
              <a:spcBef>
                <a:spcPct val="0"/>
              </a:spcBef>
              <a:spcAft>
                <a:spcPct val="0"/>
              </a:spcAft>
              <a:buClr>
                <a:srgbClr val="DDA147"/>
              </a:buClr>
              <a:buNone/>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500" b="1" i="0" u="none" strike="noStrike" cap="none" normalizeH="0" baseline="0" dirty="0">
                <a:ln>
                  <a:noFill/>
                </a:ln>
                <a:effectLst/>
              </a:rPr>
              <a:t>default (no modifier)</a:t>
            </a:r>
            <a:r>
              <a:rPr kumimoji="0" lang="en-US" altLang="en-US" sz="1500" b="0" i="0" u="none" strike="noStrike" cap="none" normalizeH="0" baseline="0" dirty="0">
                <a:ln>
                  <a:noFill/>
                </a:ln>
                <a:effectLst/>
              </a:rPr>
              <a:t>: Members with no explicit access modifier (also known as package-private or package-local) are accessible only within the same package. </a:t>
            </a:r>
            <a:r>
              <a:rPr kumimoji="0" lang="en-US" altLang="en-US" sz="1500" b="1" i="0" u="none" strike="noStrike" cap="none" normalizeH="0" baseline="0" dirty="0" smtClean="0">
                <a:ln>
                  <a:noFill/>
                </a:ln>
                <a:effectLst/>
              </a:rPr>
              <a:t>They </a:t>
            </a:r>
            <a:r>
              <a:rPr kumimoji="0" lang="en-US" altLang="en-US" sz="1500" b="1" i="0" u="none" strike="noStrike" cap="none" normalizeH="0" baseline="0" dirty="0">
                <a:ln>
                  <a:noFill/>
                </a:ln>
                <a:effectLst/>
              </a:rPr>
              <a:t>are not accessible from classes in other packages.</a:t>
            </a:r>
          </a:p>
          <a:p>
            <a:endParaRPr lang="en-IN" sz="1500" dirty="0"/>
          </a:p>
        </p:txBody>
      </p:sp>
      <p:sp>
        <p:nvSpPr>
          <p:cNvPr id="4" name="Rectangle 1">
            <a:extLst>
              <a:ext uri="{FF2B5EF4-FFF2-40B4-BE49-F238E27FC236}">
                <a16:creationId xmlns:a16="http://schemas.microsoft.com/office/drawing/2014/main" xmlns="" id="{336D6298-789A-3EAA-1F4C-A20D3C460332}"/>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4704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69618BF-D7E3-8921-9748-833064D53458}"/>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
            </a:r>
            <a:br>
              <a:rPr lang="en-US" sz="3600" dirty="0">
                <a:solidFill>
                  <a:srgbClr val="FFFFFF"/>
                </a:solidFill>
              </a:rPr>
            </a:br>
            <a:r>
              <a:rPr lang="en-US" sz="3600" b="1" dirty="0">
                <a:solidFill>
                  <a:srgbClr val="FFFFFF"/>
                </a:solidFill>
                <a:latin typeface="+mn-lt"/>
              </a:rPr>
              <a:t>Data </a:t>
            </a:r>
            <a:r>
              <a:rPr lang="en-US" sz="3600" b="1" dirty="0" smtClean="0">
                <a:solidFill>
                  <a:srgbClr val="FFFFFF"/>
                </a:solidFill>
                <a:latin typeface="+mn-lt"/>
              </a:rPr>
              <a:t>Hiding </a:t>
            </a:r>
            <a:r>
              <a:rPr lang="en-US" sz="3600" b="1" dirty="0">
                <a:solidFill>
                  <a:srgbClr val="FFFFFF"/>
                </a:solidFill>
                <a:latin typeface="+mn-lt"/>
              </a:rPr>
              <a:t>and Information </a:t>
            </a:r>
            <a:r>
              <a:rPr lang="en-US" sz="3600" b="1" dirty="0" smtClean="0">
                <a:solidFill>
                  <a:srgbClr val="FFFFFF"/>
                </a:solidFill>
                <a:latin typeface="+mn-lt"/>
              </a:rPr>
              <a:t>Hiding</a:t>
            </a:r>
            <a:endParaRPr lang="en-IN" sz="3600" b="1"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F99A03E3-3BD7-90F9-42F6-55E56BCA6927}"/>
              </a:ext>
            </a:extLst>
          </p:cNvPr>
          <p:cNvSpPr>
            <a:spLocks noGrp="1"/>
          </p:cNvSpPr>
          <p:nvPr>
            <p:ph idx="1"/>
          </p:nvPr>
        </p:nvSpPr>
        <p:spPr>
          <a:xfrm>
            <a:off x="4742016" y="605896"/>
            <a:ext cx="6741423" cy="5646208"/>
          </a:xfrm>
        </p:spPr>
        <p:txBody>
          <a:bodyPr anchor="ctr">
            <a:normAutofit fontScale="92500"/>
          </a:bodyPr>
          <a:lstStyle/>
          <a:p>
            <a:pPr marL="0" indent="0">
              <a:buNone/>
            </a:pPr>
            <a:r>
              <a:rPr lang="en-US" sz="1600" b="1" i="0" dirty="0">
                <a:effectLst/>
              </a:rPr>
              <a:t>Data hiding </a:t>
            </a:r>
            <a:r>
              <a:rPr lang="en-US" sz="1600" b="0" i="0" dirty="0">
                <a:effectLst/>
              </a:rPr>
              <a:t>is a </a:t>
            </a:r>
            <a:r>
              <a:rPr lang="en-US" sz="1600" b="1" i="0" dirty="0">
                <a:effectLst/>
              </a:rPr>
              <a:t>fundamental</a:t>
            </a:r>
            <a:r>
              <a:rPr lang="en-US" sz="1600" b="0" i="0" dirty="0">
                <a:effectLst/>
              </a:rPr>
              <a:t> concept in software engineering where data (</a:t>
            </a:r>
            <a:r>
              <a:rPr lang="en-US" sz="1600" b="1" i="0" dirty="0">
                <a:effectLst/>
              </a:rPr>
              <a:t>attributes or fields</a:t>
            </a:r>
            <a:r>
              <a:rPr lang="en-US" sz="1600" b="0" i="0" dirty="0">
                <a:effectLst/>
              </a:rPr>
              <a:t>) within a class is </a:t>
            </a:r>
            <a:r>
              <a:rPr lang="en-US" sz="1600" b="1" i="0" dirty="0">
                <a:effectLst/>
              </a:rPr>
              <a:t>encapsulated</a:t>
            </a:r>
            <a:r>
              <a:rPr lang="en-US" sz="1600" b="0" i="0" dirty="0">
                <a:effectLst/>
              </a:rPr>
              <a:t> and </a:t>
            </a:r>
            <a:r>
              <a:rPr lang="en-US" sz="1600" b="1" i="0" dirty="0">
                <a:effectLst/>
              </a:rPr>
              <a:t>accessed</a:t>
            </a:r>
            <a:r>
              <a:rPr lang="en-US" sz="1600" b="0" i="0" dirty="0">
                <a:effectLst/>
              </a:rPr>
              <a:t> only through controlled methods.</a:t>
            </a:r>
          </a:p>
          <a:p>
            <a:pPr marL="0" indent="0">
              <a:buNone/>
            </a:pPr>
            <a:r>
              <a:rPr lang="en-US" sz="1600" b="1" i="0" dirty="0">
                <a:effectLst/>
              </a:rPr>
              <a:t>Key Points</a:t>
            </a:r>
          </a:p>
          <a:p>
            <a:pPr marL="742950" lvl="1" indent="-285750">
              <a:buFont typeface="Wingdings" panose="05000000000000000000" pitchFamily="2" charset="2"/>
              <a:buChar char="Ø"/>
            </a:pPr>
            <a:r>
              <a:rPr lang="en-US" sz="1600" b="0" i="0" dirty="0">
                <a:effectLst/>
              </a:rPr>
              <a:t>Data fields are marked as private within a class.</a:t>
            </a:r>
          </a:p>
          <a:p>
            <a:pPr marL="742950" lvl="1" indent="-285750">
              <a:buFont typeface="Wingdings" panose="05000000000000000000" pitchFamily="2" charset="2"/>
              <a:buChar char="Ø"/>
            </a:pPr>
            <a:r>
              <a:rPr lang="en-US" sz="1600" b="0" i="0" dirty="0">
                <a:effectLst/>
              </a:rPr>
              <a:t>Access to data is provided through public methods (getters and setters).</a:t>
            </a:r>
          </a:p>
          <a:p>
            <a:pPr marL="742950" lvl="1" indent="-285750">
              <a:buFont typeface="Wingdings" panose="05000000000000000000" pitchFamily="2" charset="2"/>
              <a:buChar char="Ø"/>
            </a:pPr>
            <a:r>
              <a:rPr lang="en-US" sz="1600" b="0" i="0" dirty="0">
                <a:effectLst/>
              </a:rPr>
              <a:t>Ensures data integrity and consistency.</a:t>
            </a:r>
          </a:p>
          <a:p>
            <a:pPr marL="742950" lvl="1" indent="-285750">
              <a:buFont typeface="Wingdings" panose="05000000000000000000" pitchFamily="2" charset="2"/>
              <a:buChar char="Ø"/>
            </a:pPr>
            <a:r>
              <a:rPr lang="en-US" sz="1600" b="0" i="0" dirty="0">
                <a:effectLst/>
              </a:rPr>
              <a:t>Reduces direct access to internal data.</a:t>
            </a:r>
          </a:p>
          <a:p>
            <a:pPr marL="742950" lvl="1" indent="-285750">
              <a:buFont typeface="Wingdings" panose="05000000000000000000" pitchFamily="2" charset="2"/>
              <a:buChar char="Ø"/>
            </a:pPr>
            <a:r>
              <a:rPr lang="en-US" sz="1600" b="0" i="0" dirty="0">
                <a:effectLst/>
              </a:rPr>
              <a:t>Simplifies maintenance and debugging.</a:t>
            </a:r>
          </a:p>
          <a:p>
            <a:pPr marL="742950" lvl="1" indent="-285750">
              <a:buFont typeface="Wingdings" panose="05000000000000000000" pitchFamily="2" charset="2"/>
              <a:buChar char="Ø"/>
            </a:pPr>
            <a:r>
              <a:rPr lang="en-US" sz="1600" b="0" i="0" dirty="0">
                <a:effectLst/>
              </a:rPr>
              <a:t>Enhances security by controlling data manipulation.</a:t>
            </a:r>
          </a:p>
          <a:p>
            <a:pPr marL="0" indent="0">
              <a:buNone/>
            </a:pPr>
            <a:r>
              <a:rPr lang="en-US" sz="1600" b="1" i="0" dirty="0">
                <a:effectLst/>
              </a:rPr>
              <a:t>Information hiding extends</a:t>
            </a:r>
            <a:r>
              <a:rPr lang="en-US" sz="1600" b="0" i="0" dirty="0">
                <a:effectLst/>
              </a:rPr>
              <a:t> the </a:t>
            </a:r>
            <a:r>
              <a:rPr lang="en-US" sz="1600" b="1" i="0" dirty="0">
                <a:effectLst/>
              </a:rPr>
              <a:t>concept of data hiding </a:t>
            </a:r>
            <a:r>
              <a:rPr lang="en-US" sz="1600" b="0" i="0" dirty="0">
                <a:effectLst/>
              </a:rPr>
              <a:t>to encapsulate the entire implementation of a class or module, shielding internal details from external users.</a:t>
            </a:r>
          </a:p>
          <a:p>
            <a:pPr marL="0" indent="0">
              <a:buNone/>
            </a:pPr>
            <a:r>
              <a:rPr lang="en-US" sz="1600" b="1" i="0" dirty="0">
                <a:effectLst/>
              </a:rPr>
              <a:t>Key Points</a:t>
            </a:r>
          </a:p>
          <a:p>
            <a:pPr marL="742950" lvl="1" indent="-285750">
              <a:buFont typeface="Wingdings" panose="05000000000000000000" pitchFamily="2" charset="2"/>
              <a:buChar char="Ø"/>
            </a:pPr>
            <a:r>
              <a:rPr lang="en-US" sz="1600" b="0" i="0" dirty="0">
                <a:effectLst/>
              </a:rPr>
              <a:t>Entire implementation details are encapsulated.</a:t>
            </a:r>
          </a:p>
          <a:p>
            <a:pPr marL="742950" lvl="1" indent="-285750">
              <a:buFont typeface="Wingdings" panose="05000000000000000000" pitchFamily="2" charset="2"/>
              <a:buChar char="Ø"/>
            </a:pPr>
            <a:r>
              <a:rPr lang="en-US" sz="1600" b="0" i="0" dirty="0">
                <a:effectLst/>
              </a:rPr>
              <a:t>Public interface provides well-defined interaction points.</a:t>
            </a:r>
          </a:p>
          <a:p>
            <a:pPr marL="742950" lvl="1" indent="-285750">
              <a:buFont typeface="Wingdings" panose="05000000000000000000" pitchFamily="2" charset="2"/>
              <a:buChar char="Ø"/>
            </a:pPr>
            <a:r>
              <a:rPr lang="en-US" sz="1600" b="0" i="0" dirty="0">
                <a:effectLst/>
              </a:rPr>
              <a:t>Users interact with the class/module without knowledge of its internal workings.</a:t>
            </a:r>
          </a:p>
          <a:p>
            <a:pPr marL="742950" lvl="1" indent="-285750">
              <a:buFont typeface="Wingdings" panose="05000000000000000000" pitchFamily="2" charset="2"/>
              <a:buChar char="Ø"/>
            </a:pPr>
            <a:r>
              <a:rPr lang="en-US" sz="1600" b="0" i="0" dirty="0">
                <a:effectLst/>
              </a:rPr>
              <a:t>Promotes separation of concerns.</a:t>
            </a:r>
          </a:p>
          <a:p>
            <a:pPr marL="742950" lvl="1" indent="-285750">
              <a:buFont typeface="Wingdings" panose="05000000000000000000" pitchFamily="2" charset="2"/>
              <a:buChar char="Ø"/>
            </a:pPr>
            <a:r>
              <a:rPr lang="en-US" sz="1600" b="0" i="0" dirty="0">
                <a:effectLst/>
              </a:rPr>
              <a:t>Reduces dependencies on internal implementation changes.</a:t>
            </a:r>
          </a:p>
          <a:p>
            <a:pPr marL="742950" lvl="1" indent="-285750">
              <a:buFont typeface="Wingdings" panose="05000000000000000000" pitchFamily="2" charset="2"/>
              <a:buChar char="Ø"/>
            </a:pPr>
            <a:r>
              <a:rPr lang="en-US" sz="1600" b="0" i="0" dirty="0">
                <a:effectLst/>
              </a:rPr>
              <a:t>Enhances maintainability by isolating changes to a localized scope.</a:t>
            </a:r>
          </a:p>
          <a:p>
            <a:endParaRPr lang="en-IN" sz="1300" dirty="0"/>
          </a:p>
        </p:txBody>
      </p:sp>
    </p:spTree>
    <p:extLst>
      <p:ext uri="{BB962C8B-B14F-4D97-AF65-F5344CB8AC3E}">
        <p14:creationId xmlns:p14="http://schemas.microsoft.com/office/powerpoint/2010/main" val="2336886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CC8456A-B252-6ABC-CF7B-F53EE3AC9DE5}"/>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Getters and Setters (Accessors and Mutators)</a:t>
            </a:r>
            <a:endParaRPr lang="en-IN" sz="3600" dirty="0">
              <a:solidFill>
                <a:srgbClr val="FFFFFF"/>
              </a:solidFill>
              <a:latin typeface="+mn-lt"/>
            </a:endParaRPr>
          </a:p>
        </p:txBody>
      </p:sp>
      <p:sp>
        <p:nvSpPr>
          <p:cNvPr id="25" name="Rectangle 24">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7783D63E-88AD-11AF-0F07-90BCB7EE6B69}"/>
              </a:ext>
            </a:extLst>
          </p:cNvPr>
          <p:cNvSpPr>
            <a:spLocks noGrp="1"/>
          </p:cNvSpPr>
          <p:nvPr>
            <p:ph idx="1"/>
          </p:nvPr>
        </p:nvSpPr>
        <p:spPr>
          <a:xfrm>
            <a:off x="4670764" y="962155"/>
            <a:ext cx="6413663" cy="5646208"/>
          </a:xfrm>
        </p:spPr>
        <p:txBody>
          <a:bodyPr anchor="ctr">
            <a:normAutofit/>
          </a:bodyPr>
          <a:lstStyle/>
          <a:p>
            <a:pPr>
              <a:buFont typeface="Wingdings" panose="05000000000000000000" pitchFamily="2" charset="2"/>
              <a:buChar char="Ø"/>
            </a:pPr>
            <a:r>
              <a:rPr lang="en-US" sz="1600" b="0" i="0" dirty="0">
                <a:effectLst/>
              </a:rPr>
              <a:t>Getters and setters, also referred to as accessors and mutators, are methods used to retrieve (get) and modify (set) the values of private fields within a class</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They facilitate controlled access to the class's internal state.</a:t>
            </a:r>
          </a:p>
          <a:p>
            <a:endParaRPr lang="en-US" sz="1600" b="0" i="0" dirty="0">
              <a:effectLs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rPr>
              <a:t>Getters (Accessors):</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Purpose</a:t>
            </a:r>
            <a:r>
              <a:rPr kumimoji="0" lang="en-US" altLang="en-US" sz="1600" b="0" i="0" u="none" strike="noStrike" cap="none" normalizeH="0" baseline="0" dirty="0">
                <a:ln>
                  <a:noFill/>
                </a:ln>
                <a:effectLst/>
              </a:rPr>
              <a:t>: Getters are methods that provide controlled access to the values of private fields. They allow external code to retrieve the values without direct access to the fields themselves.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Naming Convention</a:t>
            </a:r>
            <a:r>
              <a:rPr kumimoji="0" lang="en-US" altLang="en-US" sz="1600" b="0" i="0" u="none" strike="noStrike" cap="none" normalizeH="0" baseline="0" dirty="0">
                <a:ln>
                  <a:noFill/>
                </a:ln>
                <a:effectLst/>
              </a:rPr>
              <a:t>: Typically named with a "get" prefix followed by the name of the field  </a:t>
            </a:r>
            <a:r>
              <a:rPr kumimoji="0" lang="en-US" altLang="en-US" sz="1600" b="1" i="0" u="none" strike="noStrike" cap="none" normalizeH="0" baseline="0" dirty="0">
                <a:ln>
                  <a:noFill/>
                </a:ln>
                <a:effectLst/>
              </a:rPr>
              <a:t>(getFirstName()</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rPr>
              <a:t>Setters (Mutators):</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Purpose</a:t>
            </a:r>
            <a:r>
              <a:rPr kumimoji="0" lang="en-US" altLang="en-US" sz="1600" b="0" i="0" u="none" strike="noStrike" cap="none" normalizeH="0" baseline="0" dirty="0">
                <a:ln>
                  <a:noFill/>
                </a:ln>
                <a:effectLst/>
              </a:rPr>
              <a:t>: Setters are methods that allow external code to modify the values of private fields. They provide controlled write access, enabling validation and ensuring consistent data changes.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Naming Convention</a:t>
            </a:r>
            <a:r>
              <a:rPr kumimoji="0" lang="en-US" altLang="en-US" sz="1600" b="0" i="0" u="none" strike="noStrike" cap="none" normalizeH="0" baseline="0" dirty="0">
                <a:ln>
                  <a:noFill/>
                </a:ln>
                <a:effectLst/>
              </a:rPr>
              <a:t>: Typically named with a "set" prefix followed by the name of the field (</a:t>
            </a:r>
            <a:r>
              <a:rPr kumimoji="0" lang="en-US" altLang="en-US" sz="1600" b="1" i="0" u="none" strike="noStrike" cap="none" normalizeH="0" baseline="0" dirty="0">
                <a:ln>
                  <a:noFill/>
                </a:ln>
                <a:effectLst/>
              </a:rPr>
              <a:t>setAge(int age)</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FontTx/>
              <a:buChar char="•"/>
              <a:tabLst/>
            </a:pPr>
            <a:endParaRPr kumimoji="0" lang="en-US" altLang="en-US" sz="1700" b="0" i="0" u="none" strike="noStrike" cap="none" normalizeH="0" baseline="0" dirty="0">
              <a:ln>
                <a:noFill/>
              </a:ln>
              <a:effectLst/>
              <a:latin typeface="Söhne"/>
            </a:endParaRPr>
          </a:p>
          <a:p>
            <a:endParaRPr lang="en-US" sz="1700" b="0" i="0" dirty="0">
              <a:effectLst/>
              <a:latin typeface="Söhne"/>
            </a:endParaRPr>
          </a:p>
          <a:p>
            <a:endParaRPr lang="en-IN" sz="1700" dirty="0"/>
          </a:p>
        </p:txBody>
      </p:sp>
    </p:spTree>
    <p:extLst>
      <p:ext uri="{BB962C8B-B14F-4D97-AF65-F5344CB8AC3E}">
        <p14:creationId xmlns:p14="http://schemas.microsoft.com/office/powerpoint/2010/main" val="2350827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5</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 Examples</a:t>
            </a:r>
            <a:endParaRPr lang="en-IN" dirty="0"/>
          </a:p>
        </p:txBody>
      </p:sp>
    </p:spTree>
    <p:extLst>
      <p:ext uri="{BB962C8B-B14F-4D97-AF65-F5344CB8AC3E}">
        <p14:creationId xmlns:p14="http://schemas.microsoft.com/office/powerpoint/2010/main" val="2621577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Overriding vs. Hiding</a:t>
            </a: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6"/>
            <a:ext cx="6413663" cy="5646208"/>
          </a:xfrm>
        </p:spPr>
        <p:txBody>
          <a:bodyPr anchor="ctr">
            <a:normAutofit/>
          </a:bodyPr>
          <a:lstStyle/>
          <a:p>
            <a:r>
              <a:rPr lang="en-IN" sz="2800" b="1" dirty="0"/>
              <a:t>Method Overriding vs. Method Hiding</a:t>
            </a:r>
          </a:p>
          <a:p>
            <a:r>
              <a:rPr lang="en-IN" b="1" dirty="0"/>
              <a:t>Method Overriding:</a:t>
            </a:r>
            <a:endParaRPr lang="en-US" b="1" dirty="0"/>
          </a:p>
          <a:p>
            <a:pPr lvl="1">
              <a:buFont typeface="Wingdings" panose="05000000000000000000" pitchFamily="2" charset="2"/>
              <a:buChar char="Ø"/>
            </a:pPr>
            <a:r>
              <a:rPr lang="en-US" dirty="0"/>
              <a:t>Method overriding occurs when a subclass provides a </a:t>
            </a:r>
            <a:r>
              <a:rPr lang="en-US" b="1" dirty="0"/>
              <a:t>specific implementation</a:t>
            </a:r>
            <a:r>
              <a:rPr lang="en-US" dirty="0"/>
              <a:t> for a method that is already defined in its superclass. </a:t>
            </a:r>
          </a:p>
          <a:p>
            <a:pPr lvl="1">
              <a:buFont typeface="Wingdings" panose="05000000000000000000" pitchFamily="2" charset="2"/>
              <a:buChar char="Ø"/>
            </a:pPr>
            <a:r>
              <a:rPr lang="en-US" dirty="0"/>
              <a:t>The subclass method overrides the behavior of the superclass method, allowing the subclass to provide its unique implementation while still maintaining the same method signature.</a:t>
            </a:r>
          </a:p>
          <a:p>
            <a:r>
              <a:rPr lang="en-IN" b="1" dirty="0"/>
              <a:t>Method Hiding:</a:t>
            </a:r>
            <a:endParaRPr lang="en-US" b="1" dirty="0"/>
          </a:p>
          <a:p>
            <a:pPr lvl="1">
              <a:buFont typeface="Wingdings" panose="05000000000000000000" pitchFamily="2" charset="2"/>
              <a:buChar char="Ø"/>
            </a:pPr>
            <a:r>
              <a:rPr lang="en-US" dirty="0"/>
              <a:t>Method hiding occurs when a subclass defines a static method with the same name and method signature as a static method in its superclass.</a:t>
            </a:r>
            <a:endParaRPr lang="en-IN" dirty="0"/>
          </a:p>
          <a:p>
            <a:endParaRPr lang="en-IN" dirty="0"/>
          </a:p>
        </p:txBody>
      </p:sp>
    </p:spTree>
    <p:extLst>
      <p:ext uri="{BB962C8B-B14F-4D97-AF65-F5344CB8AC3E}">
        <p14:creationId xmlns:p14="http://schemas.microsoft.com/office/powerpoint/2010/main" val="896508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507948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D16A93D-3B36-1CB1-8031-2530B2E08BD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Access </a:t>
            </a:r>
            <a:r>
              <a:rPr lang="en-IN" sz="3600" b="1" i="0" dirty="0" smtClean="0">
                <a:solidFill>
                  <a:srgbClr val="FFFFFF"/>
                </a:solidFill>
                <a:effectLst/>
                <a:latin typeface="Söhne"/>
              </a:rPr>
              <a:t>Modifiers</a:t>
            </a:r>
            <a:br>
              <a:rPr lang="en-IN" sz="3600" b="1" i="0" dirty="0" smtClean="0">
                <a:solidFill>
                  <a:srgbClr val="FFFFFF"/>
                </a:solidFill>
                <a:effectLst/>
                <a:latin typeface="Söhne"/>
              </a:rPr>
            </a:br>
            <a:r>
              <a:rPr lang="en-IN" sz="3600" b="1" i="0" dirty="0">
                <a:solidFill>
                  <a:srgbClr val="FFFFFF"/>
                </a:solidFill>
                <a:effectLst/>
                <a:latin typeface="Söhne"/>
              </a:rPr>
              <a:t/>
            </a:r>
            <a:br>
              <a:rPr lang="en-IN" sz="3600" b="1" i="0" dirty="0">
                <a:solidFill>
                  <a:srgbClr val="FFFFFF"/>
                </a:solidFill>
                <a:effectLst/>
                <a:latin typeface="Söhne"/>
              </a:rPr>
            </a:br>
            <a:r>
              <a:rPr lang="en-IN" sz="3600" b="1" i="0" dirty="0">
                <a:solidFill>
                  <a:srgbClr val="FFFFFF"/>
                </a:solidFill>
                <a:effectLst/>
                <a:latin typeface="Söhne"/>
              </a:rPr>
              <a:t>Interview Questions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E554550-E999-093F-743A-F4A77CED84EE}"/>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are access modifiers in Java? Provide examples of public, private, protected, and default access modifiers.</a:t>
            </a:r>
          </a:p>
          <a:p>
            <a:pPr>
              <a:buFont typeface="Wingdings" panose="05000000000000000000" pitchFamily="2" charset="2"/>
              <a:buChar char="Ø"/>
            </a:pPr>
            <a:r>
              <a:rPr lang="en-US" sz="1600" dirty="0" smtClean="0"/>
              <a:t>How </a:t>
            </a:r>
            <a:r>
              <a:rPr lang="en-US" sz="1600" dirty="0"/>
              <a:t>do access modifiers help achieve encapsulation in Java classes?</a:t>
            </a:r>
          </a:p>
          <a:p>
            <a:pPr>
              <a:buFont typeface="Wingdings" panose="05000000000000000000" pitchFamily="2" charset="2"/>
              <a:buChar char="Ø"/>
            </a:pPr>
            <a:r>
              <a:rPr lang="en-US" sz="1600" dirty="0"/>
              <a:t>Explain the differences between public, private, protected, and default access in terms of class members' visibility and accessibility.</a:t>
            </a:r>
          </a:p>
          <a:p>
            <a:pPr>
              <a:buFont typeface="Wingdings" panose="05000000000000000000" pitchFamily="2" charset="2"/>
              <a:buChar char="Ø"/>
            </a:pPr>
            <a:r>
              <a:rPr lang="en-US" sz="1600" dirty="0"/>
              <a:t>How can you provide controlled access to class fields while exposing only necessary operations?</a:t>
            </a:r>
          </a:p>
          <a:p>
            <a:pPr>
              <a:buFont typeface="Wingdings" panose="05000000000000000000" pitchFamily="2" charset="2"/>
              <a:buChar char="Ø"/>
            </a:pPr>
            <a:r>
              <a:rPr lang="en-US" sz="1600" dirty="0"/>
              <a:t>Explain the concept of data hiding in object-oriented programming. How do access modifiers contribute to data hiding?</a:t>
            </a:r>
          </a:p>
          <a:p>
            <a:pPr>
              <a:buFont typeface="Wingdings" panose="05000000000000000000" pitchFamily="2" charset="2"/>
              <a:buChar char="Ø"/>
            </a:pPr>
            <a:r>
              <a:rPr lang="en-US" sz="1600" dirty="0"/>
              <a:t>What is the default access modifier in Java? How is it different from the private access modifier?</a:t>
            </a:r>
          </a:p>
          <a:p>
            <a:pPr>
              <a:buFont typeface="Wingdings" panose="05000000000000000000" pitchFamily="2" charset="2"/>
              <a:buChar char="Ø"/>
            </a:pPr>
            <a:r>
              <a:rPr lang="en-US" sz="1600" dirty="0"/>
              <a:t>Can a private method of a class be accessed from a different class in the same package? Explain.</a:t>
            </a:r>
          </a:p>
          <a:p>
            <a:pPr>
              <a:buFont typeface="Wingdings" panose="05000000000000000000" pitchFamily="2" charset="2"/>
              <a:buChar char="Ø"/>
            </a:pPr>
            <a:r>
              <a:rPr lang="en-US" sz="1600" dirty="0"/>
              <a:t>How do you restrict a method to be accessible only within the same class and subclasses?</a:t>
            </a:r>
          </a:p>
        </p:txBody>
      </p:sp>
    </p:spTree>
    <p:extLst>
      <p:ext uri="{BB962C8B-B14F-4D97-AF65-F5344CB8AC3E}">
        <p14:creationId xmlns:p14="http://schemas.microsoft.com/office/powerpoint/2010/main" val="3809844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1185315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D7CDB9B-EDBD-E6BE-983F-6A9279941F5D}"/>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B580422-42C6-3180-37B6-B3AB5DB9517F}"/>
              </a:ext>
            </a:extLst>
          </p:cNvPr>
          <p:cNvSpPr>
            <a:spLocks noGrp="1"/>
          </p:cNvSpPr>
          <p:nvPr>
            <p:ph idx="1"/>
          </p:nvPr>
        </p:nvSpPr>
        <p:spPr>
          <a:xfrm>
            <a:off x="4742016" y="605896"/>
            <a:ext cx="6413663" cy="5646208"/>
          </a:xfrm>
        </p:spPr>
        <p:txBody>
          <a:bodyPr anchor="ctr">
            <a:normAutofit/>
          </a:bodyPr>
          <a:lstStyle/>
          <a:p>
            <a:r>
              <a:rPr lang="en-US" sz="1600" b="1" dirty="0"/>
              <a:t>1. Access Modifiers and Setters/Getters</a:t>
            </a:r>
          </a:p>
          <a:p>
            <a:pPr lvl="1">
              <a:buFont typeface="Wingdings" panose="05000000000000000000" pitchFamily="2" charset="2"/>
              <a:buChar char="Ø"/>
            </a:pPr>
            <a:r>
              <a:rPr lang="en-US" sz="1600" dirty="0"/>
              <a:t>Create a Java class named Person.</a:t>
            </a:r>
          </a:p>
          <a:p>
            <a:pPr lvl="1">
              <a:buFont typeface="Wingdings" panose="05000000000000000000" pitchFamily="2" charset="2"/>
              <a:buChar char="Ø"/>
            </a:pPr>
            <a:r>
              <a:rPr lang="en-US" sz="1600" dirty="0"/>
              <a:t>Add private fields for name, age, and address.</a:t>
            </a:r>
          </a:p>
          <a:p>
            <a:pPr lvl="1">
              <a:buFont typeface="Wingdings" panose="05000000000000000000" pitchFamily="2" charset="2"/>
              <a:buChar char="Ø"/>
            </a:pPr>
            <a:r>
              <a:rPr lang="en-US" sz="1600" dirty="0"/>
              <a:t>Implement appropriate getter and setter methods for each field.</a:t>
            </a:r>
          </a:p>
          <a:p>
            <a:pPr lvl="1">
              <a:buFont typeface="Wingdings" panose="05000000000000000000" pitchFamily="2" charset="2"/>
              <a:buChar char="Ø"/>
            </a:pPr>
            <a:r>
              <a:rPr lang="en-US" sz="1600" dirty="0"/>
              <a:t>Create a public method named printDetails that prints the person's details (name, age, and address).</a:t>
            </a:r>
          </a:p>
        </p:txBody>
      </p:sp>
    </p:spTree>
    <p:extLst>
      <p:ext uri="{BB962C8B-B14F-4D97-AF65-F5344CB8AC3E}">
        <p14:creationId xmlns:p14="http://schemas.microsoft.com/office/powerpoint/2010/main" val="4195695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static and final keywords</a:t>
            </a:r>
            <a:endParaRPr lang="en-IN" dirty="0"/>
          </a:p>
        </p:txBody>
      </p:sp>
    </p:spTree>
    <p:extLst>
      <p:ext uri="{BB962C8B-B14F-4D97-AF65-F5344CB8AC3E}">
        <p14:creationId xmlns:p14="http://schemas.microsoft.com/office/powerpoint/2010/main" val="1936245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E44C09C6-C54C-48EC-0BCE-0A5E912C7C9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C6B1A78-29D7-C628-E610-A2D318EBD5D0}"/>
              </a:ext>
            </a:extLst>
          </p:cNvPr>
          <p:cNvSpPr>
            <a:spLocks noGrp="1"/>
          </p:cNvSpPr>
          <p:nvPr>
            <p:ph idx="1"/>
          </p:nvPr>
        </p:nvSpPr>
        <p:spPr>
          <a:xfrm>
            <a:off x="4513664" y="278780"/>
            <a:ext cx="7185966" cy="5973324"/>
          </a:xfrm>
        </p:spPr>
        <p:txBody>
          <a:bodyPr anchor="ctr">
            <a:normAutofit fontScale="250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7200" dirty="0"/>
          </a:p>
          <a:p>
            <a:pPr marL="0" indent="0">
              <a:buNone/>
            </a:pPr>
            <a:endParaRPr lang="en-US" sz="7200" dirty="0"/>
          </a:p>
          <a:p>
            <a:pPr marL="0" indent="0">
              <a:buNone/>
            </a:pPr>
            <a:r>
              <a:rPr lang="en-US" sz="7200" b="1" dirty="0"/>
              <a:t>static keyword in java:</a:t>
            </a:r>
          </a:p>
          <a:p>
            <a:pPr marL="0" indent="0">
              <a:buNone/>
            </a:pPr>
            <a:r>
              <a:rPr lang="en-US" sz="7200" dirty="0"/>
              <a:t>The static keyword in Java is used to create class-level members that belong to the class itself, rather than to individual instances (objects) of the class.</a:t>
            </a:r>
          </a:p>
          <a:p>
            <a:pPr marL="0" indent="0">
              <a:buNone/>
            </a:pPr>
            <a:r>
              <a:rPr lang="en-US" sz="7200" dirty="0"/>
              <a:t> Here's a breakdown of its usage:</a:t>
            </a:r>
          </a:p>
          <a:p>
            <a:pPr>
              <a:buFont typeface="Wingdings" panose="05000000000000000000" pitchFamily="2" charset="2"/>
              <a:buChar char="Ø"/>
            </a:pPr>
            <a:r>
              <a:rPr lang="en-US" sz="7200" b="1" dirty="0"/>
              <a:t>static Variables (Class Variables): </a:t>
            </a:r>
            <a:r>
              <a:rPr lang="en-US" sz="7200" dirty="0"/>
              <a:t>When a variable is declared as static, it is shared by all instances of the class. Only one copy of the static variable exists, regardless of how many objects are created. Static variables are accessed using the class name.</a:t>
            </a:r>
          </a:p>
          <a:p>
            <a:pPr marL="0" indent="0">
              <a:buNone/>
            </a:pPr>
            <a:endParaRPr lang="en-US" sz="7200" b="1" dirty="0"/>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rPr>
              <a:t>class MyClass {</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US" sz="7200" b="0" i="0" u="none" strike="noStrike" kern="1200" cap="none" spc="0" normalizeH="0" baseline="0" noProof="0" dirty="0">
                <a:ln>
                  <a:noFill/>
                </a:ln>
                <a:solidFill>
                  <a:srgbClr val="000000">
                    <a:lumMod val="75000"/>
                    <a:lumOff val="25000"/>
                  </a:srgbClr>
                </a:solidFill>
                <a:effectLst/>
                <a:uLnTx/>
                <a:uFillTx/>
                <a:ea typeface="+mn-ea"/>
                <a:cs typeface="+mn-cs"/>
              </a:rPr>
              <a:t>     static int </a:t>
            </a:r>
            <a:r>
              <a:rPr kumimoji="0" lang="en-US" sz="7200" b="0" i="1" u="none" strike="noStrike" kern="1200" cap="none" spc="0" normalizeH="0" baseline="0" noProof="0" dirty="0">
                <a:ln>
                  <a:noFill/>
                </a:ln>
                <a:solidFill>
                  <a:srgbClr val="000000">
                    <a:lumMod val="75000"/>
                    <a:lumOff val="25000"/>
                  </a:srgbClr>
                </a:solidFill>
                <a:effectLst/>
                <a:uLnTx/>
                <a:uFillTx/>
                <a:ea typeface="+mn-ea"/>
                <a:cs typeface="+mn-cs"/>
              </a:rPr>
              <a:t>count = 0; // Static variable</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rPr>
              <a:t> </a:t>
            </a:r>
            <a:r>
              <a:rPr kumimoji="0" lang="en-IN" sz="7200" b="0" i="0" u="none" strike="noStrike" kern="1200" cap="none" spc="0" normalizeH="0" baseline="0" noProof="0" dirty="0" smtClean="0">
                <a:ln>
                  <a:noFill/>
                </a:ln>
                <a:solidFill>
                  <a:srgbClr val="000000">
                    <a:lumMod val="75000"/>
                    <a:lumOff val="25000"/>
                  </a:srgbClr>
                </a:solidFill>
                <a:effectLst/>
                <a:uLnTx/>
                <a:uFillTx/>
                <a:ea typeface="+mn-ea"/>
                <a:cs typeface="+mn-cs"/>
              </a:rPr>
              <a:t>}</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endPar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endParaRPr>
          </a:p>
          <a:p>
            <a:pPr>
              <a:buFont typeface="Wingdings" panose="05000000000000000000" pitchFamily="2" charset="2"/>
              <a:buChar char="Ø"/>
            </a:pPr>
            <a:r>
              <a:rPr lang="en-US" sz="7200" b="1" dirty="0"/>
              <a:t>static Methods</a:t>
            </a:r>
            <a:r>
              <a:rPr lang="en-US" sz="7200" dirty="0"/>
              <a:t>: A static method belongs to the class rather than an instance. It can be called using the class name without creating an object of the class. Static methods can only access static variables/methods.</a:t>
            </a:r>
          </a:p>
          <a:p>
            <a:pPr marL="292608" lvl="1" indent="0">
              <a:buNone/>
            </a:pPr>
            <a:endParaRPr lang="en-US" sz="7200" dirty="0"/>
          </a:p>
          <a:p>
            <a:pPr marL="292608" lvl="1" indent="0">
              <a:buNone/>
            </a:pPr>
            <a:r>
              <a:rPr lang="en-IN" sz="7200" dirty="0"/>
              <a:t>class MathUtils {</a:t>
            </a:r>
          </a:p>
          <a:p>
            <a:pPr marL="201168" lvl="1" indent="0">
              <a:buNone/>
            </a:pPr>
            <a:r>
              <a:rPr lang="en-US" sz="7200" dirty="0"/>
              <a:t>       public static int add(int a, int b) {</a:t>
            </a:r>
          </a:p>
          <a:p>
            <a:pPr marL="201168" lvl="1" indent="0">
              <a:buNone/>
            </a:pPr>
            <a:r>
              <a:rPr lang="en-IN" sz="7200" dirty="0"/>
              <a:t>       return a + b;</a:t>
            </a:r>
          </a:p>
          <a:p>
            <a:pPr marL="201168" lvl="1" indent="0">
              <a:buNone/>
            </a:pPr>
            <a:r>
              <a:rPr lang="en-IN" sz="7200" dirty="0"/>
              <a:t>     }</a:t>
            </a:r>
          </a:p>
          <a:p>
            <a:pPr marL="201168" lvl="1" indent="0">
              <a:buNone/>
            </a:pPr>
            <a:r>
              <a:rPr lang="en-IN" sz="7200" dirty="0"/>
              <a:t>  }</a:t>
            </a:r>
          </a:p>
          <a:p>
            <a:endParaRPr lang="en-IN" sz="7200" dirty="0">
              <a:latin typeface="Consolas" panose="020B0609020204030204" pitchFamily="49" charset="0"/>
            </a:endParaRPr>
          </a:p>
          <a:p>
            <a:endParaRPr lang="en-IN" sz="1400" dirty="0">
              <a:latin typeface="Consolas" panose="020B0609020204030204" pitchFamily="49" charset="0"/>
            </a:endParaRPr>
          </a:p>
          <a:p>
            <a:endParaRPr lang="en-IN" sz="1400" dirty="0">
              <a:latin typeface="Consolas" panose="020B0609020204030204" pitchFamily="49" charset="0"/>
            </a:endParaRPr>
          </a:p>
          <a:p>
            <a:endParaRPr lang="en-US" sz="1400" dirty="0"/>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759614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4F6103B-EDB1-EE47-F989-B824AE9764C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D391A46-BB50-EC0B-EF04-3A5E8D544493}"/>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dirty="0"/>
              <a:t>s</a:t>
            </a:r>
            <a:r>
              <a:rPr lang="en-US" sz="1800" b="1" i="0" dirty="0">
                <a:effectLst/>
              </a:rPr>
              <a:t>tatic Blocks:</a:t>
            </a:r>
            <a:r>
              <a:rPr lang="en-US" sz="1800" b="0" i="0" dirty="0">
                <a:effectLst/>
              </a:rPr>
              <a:t> A static block is a block of code that runs when the class is loaded into memory. It is used for static initialization, such as initializing static variables.</a:t>
            </a:r>
          </a:p>
          <a:p>
            <a:r>
              <a:rPr lang="en-IN" sz="1800" b="1" dirty="0"/>
              <a:t>class MyClass </a:t>
            </a:r>
            <a:r>
              <a:rPr lang="en-IN" sz="1800" b="1" u="sng" dirty="0"/>
              <a:t>{</a:t>
            </a:r>
          </a:p>
          <a:p>
            <a:r>
              <a:rPr lang="en-IN" sz="1800" dirty="0"/>
              <a:t>    static int </a:t>
            </a:r>
            <a:r>
              <a:rPr lang="en-IN" sz="1800" i="1" dirty="0"/>
              <a:t>count;</a:t>
            </a:r>
            <a:endParaRPr lang="en-IN" sz="1800" dirty="0"/>
          </a:p>
          <a:p>
            <a:r>
              <a:rPr lang="en-IN" sz="1800" dirty="0"/>
              <a:t>    static {</a:t>
            </a:r>
          </a:p>
          <a:p>
            <a:r>
              <a:rPr lang="en-IN" sz="1800" dirty="0"/>
              <a:t>        </a:t>
            </a:r>
            <a:r>
              <a:rPr lang="en-IN" sz="1800" i="1" dirty="0"/>
              <a:t>count = 10; // Static block</a:t>
            </a:r>
          </a:p>
          <a:p>
            <a:r>
              <a:rPr lang="en-IN" sz="1800" dirty="0"/>
              <a:t>    }</a:t>
            </a:r>
          </a:p>
          <a:p>
            <a:r>
              <a:rPr lang="en-IN" sz="1800" dirty="0"/>
              <a:t>}</a:t>
            </a:r>
          </a:p>
          <a:p>
            <a:endParaRPr lang="en-IN" dirty="0"/>
          </a:p>
        </p:txBody>
      </p:sp>
    </p:spTree>
    <p:extLst>
      <p:ext uri="{BB962C8B-B14F-4D97-AF65-F5344CB8AC3E}">
        <p14:creationId xmlns:p14="http://schemas.microsoft.com/office/powerpoint/2010/main" val="1823548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2F30849-5DB1-52DC-8E2F-3F41EB38A15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2C6A29A-605C-DA34-B1C1-B70DED59CCD4}"/>
              </a:ext>
            </a:extLst>
          </p:cNvPr>
          <p:cNvSpPr>
            <a:spLocks noGrp="1"/>
          </p:cNvSpPr>
          <p:nvPr>
            <p:ph idx="1"/>
          </p:nvPr>
        </p:nvSpPr>
        <p:spPr>
          <a:xfrm>
            <a:off x="4742016" y="605896"/>
            <a:ext cx="6413663" cy="5646208"/>
          </a:xfrm>
        </p:spPr>
        <p:txBody>
          <a:bodyPr anchor="ctr">
            <a:normAutofit lnSpcReduction="10000"/>
          </a:bodyPr>
          <a:lstStyle/>
          <a:p>
            <a:pPr marL="0" indent="0">
              <a:buNone/>
            </a:pPr>
            <a:r>
              <a:rPr lang="en-US" sz="1600" dirty="0"/>
              <a:t>The final keyword in Java is used to indicate that a variable, method, or class cannot be modified or overridden.</a:t>
            </a:r>
          </a:p>
          <a:p>
            <a:pPr>
              <a:buFont typeface="Wingdings" panose="05000000000000000000" pitchFamily="2" charset="2"/>
              <a:buChar char="Ø"/>
            </a:pPr>
            <a:r>
              <a:rPr lang="en-US" sz="1600" b="1" dirty="0"/>
              <a:t>final Variables: </a:t>
            </a:r>
            <a:r>
              <a:rPr lang="en-US" sz="1600" dirty="0"/>
              <a:t>A final variable is a constant; its value cannot be changed after it's assigned. It is recommended to use uppercase names for final variables to indicate they are constants</a:t>
            </a:r>
          </a:p>
          <a:p>
            <a:pPr marL="0" indent="0">
              <a:buNone/>
            </a:pPr>
            <a:r>
              <a:rPr lang="en-US" sz="1600" b="1" dirty="0"/>
              <a:t>Example:</a:t>
            </a:r>
          </a:p>
          <a:p>
            <a:pPr marL="0" indent="0">
              <a:buNone/>
            </a:pPr>
            <a:r>
              <a:rPr lang="en-US" sz="1600" dirty="0"/>
              <a:t>    final int MAX_VALUE = 100</a:t>
            </a:r>
            <a:r>
              <a:rPr lang="en-US" sz="1600" b="1" dirty="0"/>
              <a:t>;</a:t>
            </a:r>
          </a:p>
          <a:p>
            <a:pPr marL="0" indent="0">
              <a:buNone/>
            </a:pPr>
            <a:endParaRPr lang="en-US" sz="1600" b="1" u="sng" dirty="0"/>
          </a:p>
          <a:p>
            <a:pPr>
              <a:buFont typeface="Wingdings" panose="05000000000000000000" pitchFamily="2" charset="2"/>
              <a:buChar char="Ø"/>
            </a:pPr>
            <a:r>
              <a:rPr lang="en-US" sz="1600" b="1" i="0" dirty="0">
                <a:effectLst/>
              </a:rPr>
              <a:t>final Methods:</a:t>
            </a:r>
            <a:r>
              <a:rPr lang="en-US" sz="1600" b="0" i="0" dirty="0">
                <a:effectLst/>
              </a:rPr>
              <a:t> A final method in a class cannot be overridden by subclasses. It is useful to prevent certain modifications to the behavior of a method.</a:t>
            </a:r>
          </a:p>
          <a:p>
            <a:pPr marL="0" indent="0">
              <a:buNone/>
            </a:pPr>
            <a:r>
              <a:rPr lang="en-US" sz="1600" b="1" i="0" dirty="0">
                <a:effectLst/>
              </a:rPr>
              <a:t>Example</a:t>
            </a:r>
            <a:r>
              <a:rPr lang="en-US" sz="1600" b="1" dirty="0"/>
              <a:t>:</a:t>
            </a:r>
            <a:r>
              <a:rPr lang="en-US" sz="1600" b="1" i="0" dirty="0">
                <a:effectLst/>
              </a:rPr>
              <a:t> </a:t>
            </a:r>
          </a:p>
          <a:p>
            <a:r>
              <a:rPr lang="en-IN" sz="1600" dirty="0"/>
              <a:t>class Parent {</a:t>
            </a:r>
          </a:p>
          <a:p>
            <a:r>
              <a:rPr lang="en-IN" sz="1600" dirty="0"/>
              <a:t>    final void doSomething() {</a:t>
            </a:r>
          </a:p>
          <a:p>
            <a:r>
              <a:rPr lang="en-IN" sz="1600" dirty="0"/>
              <a:t>        // Method implementation</a:t>
            </a:r>
          </a:p>
          <a:p>
            <a:r>
              <a:rPr lang="en-IN" sz="1600" dirty="0"/>
              <a:t>    }</a:t>
            </a:r>
          </a:p>
          <a:p>
            <a:r>
              <a:rPr lang="en-IN" sz="1600" dirty="0"/>
              <a:t>}</a:t>
            </a:r>
            <a:endParaRPr lang="en-US" sz="1600" dirty="0"/>
          </a:p>
          <a:p>
            <a:pPr marL="0" indent="0">
              <a:buNone/>
            </a:pPr>
            <a:endParaRPr lang="en-IN" sz="1700" dirty="0"/>
          </a:p>
        </p:txBody>
      </p:sp>
    </p:spTree>
    <p:extLst>
      <p:ext uri="{BB962C8B-B14F-4D97-AF65-F5344CB8AC3E}">
        <p14:creationId xmlns:p14="http://schemas.microsoft.com/office/powerpoint/2010/main" val="273992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5</a:t>
            </a:r>
            <a:r>
              <a:rPr lang="en-US" sz="3600" b="1" dirty="0"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Interfaces and abstract classes</a:t>
            </a:r>
          </a:p>
          <a:p>
            <a:pPr lvl="1">
              <a:buFont typeface="Wingdings" panose="05000000000000000000" pitchFamily="2" charset="2"/>
              <a:buChar char="Ø"/>
            </a:pPr>
            <a:r>
              <a:rPr lang="en-US" sz="2000" smtClean="0"/>
              <a:t>Access </a:t>
            </a:r>
            <a:r>
              <a:rPr lang="en-US" sz="2000" smtClean="0"/>
              <a:t>Modifiers</a:t>
            </a:r>
            <a:endParaRPr lang="en-US" sz="2000" dirty="0"/>
          </a:p>
          <a:p>
            <a:pPr lvl="1">
              <a:buFont typeface="Wingdings" panose="05000000000000000000" pitchFamily="2" charset="2"/>
              <a:buChar char="Ø"/>
            </a:pPr>
            <a:r>
              <a:rPr lang="en-US" sz="2000" dirty="0" smtClean="0"/>
              <a:t>Static and final keywords</a:t>
            </a:r>
          </a:p>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6EB4492-9CD4-DE92-91F1-CD92640109E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4ADA6A5-D147-A3D6-B657-C09E359BF6A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dirty="0"/>
              <a:t>f</a:t>
            </a:r>
            <a:r>
              <a:rPr lang="en-US" sz="1600" b="1" i="0" dirty="0">
                <a:effectLst/>
              </a:rPr>
              <a:t>inal Classes:</a:t>
            </a:r>
            <a:r>
              <a:rPr lang="en-US" sz="1600" b="0" i="0" dirty="0">
                <a:effectLst/>
              </a:rPr>
              <a:t> A final class cannot be extended or subclassed. It is used to prevent further extension and is often used for utility classes.</a:t>
            </a:r>
          </a:p>
          <a:p>
            <a:pPr marL="0" indent="0">
              <a:buNone/>
            </a:pPr>
            <a:r>
              <a:rPr lang="en-US" sz="1600" b="1" dirty="0"/>
              <a:t>Example:</a:t>
            </a:r>
          </a:p>
          <a:p>
            <a:pPr marL="201168" lvl="1" indent="0">
              <a:buNone/>
            </a:pPr>
            <a:r>
              <a:rPr lang="en-IN" sz="1600" dirty="0"/>
              <a:t>final class UtilityClass {</a:t>
            </a:r>
          </a:p>
          <a:p>
            <a:pPr marL="201168" lvl="1" indent="0">
              <a:buNone/>
            </a:pPr>
            <a:r>
              <a:rPr lang="en-IN" sz="1600" dirty="0"/>
              <a:t>     // Class implementation</a:t>
            </a:r>
          </a:p>
          <a:p>
            <a:pPr marL="201168" lvl="1" indent="0">
              <a:buNone/>
            </a:pPr>
            <a:r>
              <a:rPr lang="en-IN" sz="1600" dirty="0"/>
              <a:t>}</a:t>
            </a:r>
          </a:p>
          <a:p>
            <a:pPr marL="201168" lvl="1" indent="0">
              <a:buNone/>
            </a:pPr>
            <a:endParaRPr lang="en-IN" sz="1600" dirty="0"/>
          </a:p>
          <a:p>
            <a:pPr>
              <a:buFont typeface="Wingdings" panose="05000000000000000000" pitchFamily="2" charset="2"/>
              <a:buChar char="Ø"/>
            </a:pPr>
            <a:r>
              <a:rPr lang="en-US" sz="1600" b="1" dirty="0"/>
              <a:t>f</a:t>
            </a:r>
            <a:r>
              <a:rPr lang="en-US" sz="1600" b="1" i="0" dirty="0">
                <a:effectLst/>
              </a:rPr>
              <a:t>inal Arguments:</a:t>
            </a:r>
            <a:r>
              <a:rPr lang="en-US" sz="1600" b="0" i="0" dirty="0">
                <a:effectLst/>
              </a:rPr>
              <a:t> When a method parameter is declared as final, its value cannot be changed within the method.</a:t>
            </a:r>
          </a:p>
          <a:p>
            <a:pPr marL="0" indent="0">
              <a:buNone/>
            </a:pPr>
            <a:r>
              <a:rPr lang="en-US" sz="1600" b="1" dirty="0"/>
              <a:t>Example:</a:t>
            </a:r>
            <a:endParaRPr lang="en-US" sz="1600" b="1" i="0" dirty="0">
              <a:effectLst/>
            </a:endParaRPr>
          </a:p>
          <a:p>
            <a:pPr marL="201168" lvl="1" indent="0">
              <a:buNone/>
            </a:pPr>
            <a:r>
              <a:rPr lang="en-US" sz="1600" dirty="0"/>
              <a:t>void process(final int value) {</a:t>
            </a:r>
          </a:p>
          <a:p>
            <a:pPr marL="201168" lvl="1" indent="0">
              <a:buNone/>
            </a:pPr>
            <a:r>
              <a:rPr lang="en-IN" sz="1600" dirty="0"/>
              <a:t>    // Cannot modify 'value'</a:t>
            </a:r>
          </a:p>
          <a:p>
            <a:pPr marL="201168" lvl="1" indent="0">
              <a:buNone/>
            </a:pPr>
            <a:r>
              <a:rPr lang="en-IN" sz="1600" dirty="0"/>
              <a:t>}</a:t>
            </a:r>
          </a:p>
        </p:txBody>
      </p:sp>
    </p:spTree>
    <p:extLst>
      <p:ext uri="{BB962C8B-B14F-4D97-AF65-F5344CB8AC3E}">
        <p14:creationId xmlns:p14="http://schemas.microsoft.com/office/powerpoint/2010/main" val="226068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4154267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9B09F10-FBA9-31DB-3758-EC67C6B6671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611DC93-A0FB-F095-7808-054788F62AAC}"/>
              </a:ext>
            </a:extLst>
          </p:cNvPr>
          <p:cNvSpPr>
            <a:spLocks noGrp="1"/>
          </p:cNvSpPr>
          <p:nvPr>
            <p:ph idx="1"/>
          </p:nvPr>
        </p:nvSpPr>
        <p:spPr>
          <a:xfrm>
            <a:off x="4742016" y="605896"/>
            <a:ext cx="6413663" cy="5646208"/>
          </a:xfrm>
        </p:spPr>
        <p:txBody>
          <a:bodyPr anchor="ctr">
            <a:normAutofit lnSpcReduction="10000"/>
          </a:bodyPr>
          <a:lstStyle/>
          <a:p>
            <a:pPr marL="0" indent="0">
              <a:buNone/>
            </a:pPr>
            <a:endParaRPr lang="en-US" b="1" dirty="0"/>
          </a:p>
          <a:p>
            <a:pPr lvl="1">
              <a:lnSpc>
                <a:spcPct val="150000"/>
              </a:lnSpc>
              <a:buFont typeface="Wingdings" panose="05000000000000000000" pitchFamily="2" charset="2"/>
              <a:buChar char="Ø"/>
            </a:pPr>
            <a:r>
              <a:rPr lang="en-US" dirty="0"/>
              <a:t>What is the static keyword used for?</a:t>
            </a:r>
          </a:p>
          <a:p>
            <a:pPr lvl="1">
              <a:lnSpc>
                <a:spcPct val="150000"/>
              </a:lnSpc>
              <a:buFont typeface="Wingdings" panose="05000000000000000000" pitchFamily="2" charset="2"/>
              <a:buChar char="Ø"/>
            </a:pPr>
            <a:r>
              <a:rPr lang="en-US" dirty="0"/>
              <a:t>How does a static method differ from a non-static method?</a:t>
            </a:r>
          </a:p>
          <a:p>
            <a:pPr lvl="1">
              <a:lnSpc>
                <a:spcPct val="150000"/>
              </a:lnSpc>
              <a:buFont typeface="Wingdings" panose="05000000000000000000" pitchFamily="2" charset="2"/>
              <a:buChar char="Ø"/>
            </a:pPr>
            <a:r>
              <a:rPr lang="en-US" dirty="0"/>
              <a:t>Can you access non-static members from a static method?</a:t>
            </a:r>
          </a:p>
          <a:p>
            <a:pPr lvl="1">
              <a:lnSpc>
                <a:spcPct val="150000"/>
              </a:lnSpc>
              <a:buFont typeface="Wingdings" panose="05000000000000000000" pitchFamily="2" charset="2"/>
              <a:buChar char="Ø"/>
            </a:pPr>
            <a:r>
              <a:rPr lang="en-US" dirty="0"/>
              <a:t>What is the purpose of a static variable?</a:t>
            </a:r>
          </a:p>
          <a:p>
            <a:pPr lvl="1">
              <a:lnSpc>
                <a:spcPct val="150000"/>
              </a:lnSpc>
              <a:buFont typeface="Wingdings" panose="05000000000000000000" pitchFamily="2" charset="2"/>
              <a:buChar char="Ø"/>
            </a:pPr>
            <a:r>
              <a:rPr lang="en-US" dirty="0"/>
              <a:t>When is a static block used?</a:t>
            </a:r>
          </a:p>
          <a:p>
            <a:pPr lvl="1">
              <a:lnSpc>
                <a:spcPct val="150000"/>
              </a:lnSpc>
              <a:buFont typeface="Wingdings" panose="05000000000000000000" pitchFamily="2" charset="2"/>
              <a:buChar char="Ø"/>
            </a:pPr>
            <a:r>
              <a:rPr lang="en-US" dirty="0"/>
              <a:t>How does the static keyword affect memory allocation for variables?</a:t>
            </a:r>
          </a:p>
          <a:p>
            <a:pPr lvl="1">
              <a:lnSpc>
                <a:spcPct val="150000"/>
              </a:lnSpc>
              <a:buFont typeface="Wingdings" panose="05000000000000000000" pitchFamily="2" charset="2"/>
              <a:buChar char="Ø"/>
            </a:pPr>
            <a:r>
              <a:rPr lang="en-US" dirty="0"/>
              <a:t>Can you override a static method in Java? Why or why not? </a:t>
            </a:r>
          </a:p>
          <a:p>
            <a:pPr lvl="1">
              <a:lnSpc>
                <a:spcPct val="150000"/>
              </a:lnSpc>
              <a:buFont typeface="Wingdings" panose="05000000000000000000" pitchFamily="2" charset="2"/>
              <a:buChar char="Ø"/>
            </a:pPr>
            <a:r>
              <a:rPr lang="en-US" dirty="0"/>
              <a:t>How do you access a static variable or method from outside its class?</a:t>
            </a:r>
          </a:p>
          <a:p>
            <a:pPr lvl="1">
              <a:lnSpc>
                <a:spcPct val="150000"/>
              </a:lnSpc>
              <a:buFont typeface="Wingdings" panose="05000000000000000000" pitchFamily="2" charset="2"/>
              <a:buChar char="Ø"/>
            </a:pPr>
            <a:r>
              <a:rPr lang="en-US" dirty="0"/>
              <a:t>What are some advantages and disadvantages of using static methods?</a:t>
            </a:r>
            <a:endParaRPr lang="en-IN" dirty="0"/>
          </a:p>
        </p:txBody>
      </p:sp>
    </p:spTree>
    <p:extLst>
      <p:ext uri="{BB962C8B-B14F-4D97-AF65-F5344CB8AC3E}">
        <p14:creationId xmlns:p14="http://schemas.microsoft.com/office/powerpoint/2010/main" val="3696371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26B9B5C-AFEA-AE02-BD38-0C23C2D0759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5645F83-FD3A-3A5A-3815-C52F0336CAA0}"/>
              </a:ext>
            </a:extLst>
          </p:cNvPr>
          <p:cNvSpPr>
            <a:spLocks noGrp="1"/>
          </p:cNvSpPr>
          <p:nvPr>
            <p:ph idx="1"/>
          </p:nvPr>
        </p:nvSpPr>
        <p:spPr>
          <a:xfrm>
            <a:off x="4742016" y="605896"/>
            <a:ext cx="6413663" cy="5646208"/>
          </a:xfrm>
        </p:spPr>
        <p:txBody>
          <a:bodyPr anchor="ctr">
            <a:normAutofit lnSpcReduction="10000"/>
          </a:bodyPr>
          <a:lstStyle/>
          <a:p>
            <a:pPr lvl="1">
              <a:lnSpc>
                <a:spcPct val="150000"/>
              </a:lnSpc>
              <a:buFont typeface="Wingdings" panose="05000000000000000000" pitchFamily="2" charset="2"/>
              <a:buChar char="Ø"/>
            </a:pPr>
            <a:r>
              <a:rPr lang="en-US" dirty="0"/>
              <a:t>What does the final keyword mean when applied to a variable?</a:t>
            </a:r>
          </a:p>
          <a:p>
            <a:pPr lvl="1">
              <a:lnSpc>
                <a:spcPct val="150000"/>
              </a:lnSpc>
              <a:buFont typeface="Wingdings" panose="05000000000000000000" pitchFamily="2" charset="2"/>
              <a:buChar char="Ø"/>
            </a:pPr>
            <a:r>
              <a:rPr lang="en-US" dirty="0"/>
              <a:t>Can a final variable be initialized later after declaration?</a:t>
            </a:r>
          </a:p>
          <a:p>
            <a:pPr lvl="1">
              <a:lnSpc>
                <a:spcPct val="150000"/>
              </a:lnSpc>
              <a:buFont typeface="Wingdings" panose="05000000000000000000" pitchFamily="2" charset="2"/>
              <a:buChar char="Ø"/>
            </a:pPr>
            <a:r>
              <a:rPr lang="en-US" dirty="0"/>
              <a:t>How is the final keyword used with methods?</a:t>
            </a:r>
          </a:p>
          <a:p>
            <a:pPr lvl="1">
              <a:lnSpc>
                <a:spcPct val="150000"/>
              </a:lnSpc>
              <a:buFont typeface="Wingdings" panose="05000000000000000000" pitchFamily="2" charset="2"/>
              <a:buChar char="Ø"/>
            </a:pPr>
            <a:r>
              <a:rPr lang="en-US" dirty="0"/>
              <a:t>Can a class be both abstract and final?</a:t>
            </a:r>
          </a:p>
          <a:p>
            <a:pPr lvl="1">
              <a:lnSpc>
                <a:spcPct val="150000"/>
              </a:lnSpc>
              <a:buFont typeface="Wingdings" panose="05000000000000000000" pitchFamily="2" charset="2"/>
              <a:buChar char="Ø"/>
            </a:pPr>
            <a:r>
              <a:rPr lang="en-US" dirty="0"/>
              <a:t>How does the final keyword relate to immutability?</a:t>
            </a:r>
          </a:p>
          <a:p>
            <a:pPr lvl="1">
              <a:lnSpc>
                <a:spcPct val="150000"/>
              </a:lnSpc>
              <a:buFont typeface="Wingdings" panose="05000000000000000000" pitchFamily="2" charset="2"/>
              <a:buChar char="Ø"/>
            </a:pPr>
            <a:r>
              <a:rPr lang="en-US" dirty="0"/>
              <a:t>How does the final keyword prevent method overriding?</a:t>
            </a:r>
          </a:p>
          <a:p>
            <a:pPr lvl="1">
              <a:lnSpc>
                <a:spcPct val="150000"/>
              </a:lnSpc>
              <a:buFont typeface="Wingdings" panose="05000000000000000000" pitchFamily="2" charset="2"/>
              <a:buChar char="Ø"/>
            </a:pPr>
            <a:r>
              <a:rPr lang="en-US" dirty="0"/>
              <a:t>Can you declare a final class? Why or why not?</a:t>
            </a:r>
          </a:p>
          <a:p>
            <a:pPr lvl="1">
              <a:lnSpc>
                <a:spcPct val="150000"/>
              </a:lnSpc>
              <a:buFont typeface="Wingdings" panose="05000000000000000000" pitchFamily="2" charset="2"/>
              <a:buChar char="Ø"/>
            </a:pPr>
            <a:r>
              <a:rPr lang="en-US" dirty="0"/>
              <a:t>What are the benefits of using final variables in a multi-threaded environment?</a:t>
            </a:r>
          </a:p>
          <a:p>
            <a:pPr lvl="1">
              <a:lnSpc>
                <a:spcPct val="150000"/>
              </a:lnSpc>
              <a:buFont typeface="Wingdings" panose="05000000000000000000" pitchFamily="2" charset="2"/>
              <a:buChar char="Ø"/>
            </a:pPr>
            <a:r>
              <a:rPr lang="en-US" dirty="0"/>
              <a:t>How does the final keyword contribute to code safety and security?</a:t>
            </a:r>
          </a:p>
          <a:p>
            <a:pPr lvl="1">
              <a:lnSpc>
                <a:spcPct val="150000"/>
              </a:lnSpc>
              <a:buFont typeface="Wingdings" panose="05000000000000000000" pitchFamily="2" charset="2"/>
              <a:buChar char="Ø"/>
            </a:pPr>
            <a:r>
              <a:rPr lang="en-US" dirty="0"/>
              <a:t>Explain the concept of a "blank final" variable.</a:t>
            </a:r>
            <a:endParaRPr lang="en-IN" dirty="0"/>
          </a:p>
        </p:txBody>
      </p:sp>
    </p:spTree>
    <p:extLst>
      <p:ext uri="{BB962C8B-B14F-4D97-AF65-F5344CB8AC3E}">
        <p14:creationId xmlns:p14="http://schemas.microsoft.com/office/powerpoint/2010/main" val="714674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1955934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2E6DD70-AD28-0710-094A-00F17B02140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a:t>
            </a:r>
            <a:r>
              <a:rPr lang="en-US" sz="3600" b="1" dirty="0" smtClean="0">
                <a:solidFill>
                  <a:srgbClr val="FFFFFF"/>
                </a:solidFill>
                <a:latin typeface="+mn-lt"/>
              </a:rPr>
              <a:t>keyword</a:t>
            </a:r>
            <a:br>
              <a:rPr lang="en-US" sz="3600" b="1" dirty="0" smtClean="0">
                <a:solidFill>
                  <a:srgbClr val="FFFFFF"/>
                </a:solidFill>
                <a:latin typeface="+mn-lt"/>
              </a:rPr>
            </a:br>
            <a:r>
              <a:rPr lang="en-US" sz="3600" b="1" dirty="0" smtClean="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E5D04D9-E131-766C-E07B-940AC7EA02CC}"/>
              </a:ext>
            </a:extLst>
          </p:cNvPr>
          <p:cNvSpPr>
            <a:spLocks noGrp="1"/>
          </p:cNvSpPr>
          <p:nvPr>
            <p:ph idx="1"/>
          </p:nvPr>
        </p:nvSpPr>
        <p:spPr>
          <a:xfrm>
            <a:off x="4742016" y="605896"/>
            <a:ext cx="6413663" cy="5646208"/>
          </a:xfrm>
        </p:spPr>
        <p:txBody>
          <a:bodyPr anchor="ctr">
            <a:normAutofit/>
          </a:bodyPr>
          <a:lstStyle/>
          <a:p>
            <a:r>
              <a:rPr lang="en-US" b="1" dirty="0"/>
              <a:t>1. static Calculator</a:t>
            </a:r>
          </a:p>
          <a:p>
            <a:pPr lvl="1">
              <a:buFont typeface="Wingdings" panose="05000000000000000000" pitchFamily="2" charset="2"/>
              <a:buChar char="Ø"/>
            </a:pPr>
            <a:r>
              <a:rPr lang="en-US" dirty="0"/>
              <a:t>Create a Calculator class with a static method called add that takes two integers as parameters and returns their sum. Demonstrate its usage in the main method.</a:t>
            </a:r>
          </a:p>
          <a:p>
            <a:endParaRPr lang="en-US" dirty="0"/>
          </a:p>
          <a:p>
            <a:r>
              <a:rPr lang="en-US" b="1" dirty="0"/>
              <a:t>2. static Counter</a:t>
            </a:r>
          </a:p>
          <a:p>
            <a:pPr lvl="1">
              <a:buFont typeface="Wingdings" panose="05000000000000000000" pitchFamily="2" charset="2"/>
              <a:buChar char="Ø"/>
            </a:pPr>
            <a:r>
              <a:rPr lang="en-US" dirty="0"/>
              <a:t>Design a Counter class with a static variable count that keeps track of the number of instances created. Implement a constructor that increments this count. Write a main program to create multiple instances of the Counter class and display the total count.</a:t>
            </a:r>
          </a:p>
          <a:p>
            <a:endParaRPr lang="en-US" dirty="0"/>
          </a:p>
          <a:p>
            <a:r>
              <a:rPr lang="en-US" b="1" dirty="0"/>
              <a:t>3. static Math Library</a:t>
            </a:r>
          </a:p>
          <a:p>
            <a:pPr lvl="1">
              <a:buFont typeface="Wingdings" panose="05000000000000000000" pitchFamily="2" charset="2"/>
              <a:buChar char="Ø"/>
            </a:pPr>
            <a:r>
              <a:rPr lang="en-US" dirty="0"/>
              <a:t>Implement a MathLibrary class with various static methods such as factorial, squareRoot, and power. Use this class to calculate and print factorial, square root, and power values in the main method.</a:t>
            </a:r>
            <a:endParaRPr lang="en-IN" dirty="0"/>
          </a:p>
        </p:txBody>
      </p:sp>
    </p:spTree>
    <p:extLst>
      <p:ext uri="{BB962C8B-B14F-4D97-AF65-F5344CB8AC3E}">
        <p14:creationId xmlns:p14="http://schemas.microsoft.com/office/powerpoint/2010/main" val="2947543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C4884AE-2182-47B6-1FDF-CB74AE0AF75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final </a:t>
            </a:r>
            <a:r>
              <a:rPr lang="en-IN" sz="3600" b="1" i="0" dirty="0" smtClean="0">
                <a:solidFill>
                  <a:srgbClr val="FFFFFF"/>
                </a:solidFill>
                <a:effectLst/>
                <a:latin typeface="+mn-lt"/>
              </a:rPr>
              <a:t>Keyword</a:t>
            </a:r>
            <a:br>
              <a:rPr lang="en-IN" sz="3600" b="1" i="0" dirty="0" smtClean="0">
                <a:solidFill>
                  <a:srgbClr val="FFFFFF"/>
                </a:solidFill>
                <a:effectLst/>
                <a:latin typeface="+mn-lt"/>
              </a:rPr>
            </a:br>
            <a:r>
              <a:rPr lang="en-IN" sz="3600" b="1" dirty="0" smtClean="0">
                <a:solidFill>
                  <a:srgbClr val="FFFFFF"/>
                </a:solidFill>
                <a:latin typeface="+mn-lt"/>
              </a:rPr>
              <a:t>Assignments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E546B78-E31C-E1FB-F9A3-CD706CF041E9}"/>
              </a:ext>
            </a:extLst>
          </p:cNvPr>
          <p:cNvSpPr>
            <a:spLocks noGrp="1"/>
          </p:cNvSpPr>
          <p:nvPr>
            <p:ph idx="1"/>
          </p:nvPr>
        </p:nvSpPr>
        <p:spPr>
          <a:xfrm>
            <a:off x="4742016" y="605896"/>
            <a:ext cx="6413663" cy="5646208"/>
          </a:xfrm>
        </p:spPr>
        <p:txBody>
          <a:bodyPr anchor="ctr">
            <a:normAutofit/>
          </a:bodyPr>
          <a:lstStyle/>
          <a:p>
            <a:r>
              <a:rPr lang="en-US" b="1" dirty="0"/>
              <a:t>1. Immutable Person</a:t>
            </a:r>
          </a:p>
          <a:p>
            <a:pPr lvl="1">
              <a:buFont typeface="Wingdings" panose="05000000000000000000" pitchFamily="2" charset="2"/>
              <a:buChar char="Ø"/>
            </a:pPr>
            <a:r>
              <a:rPr lang="en-US" dirty="0"/>
              <a:t>Create an immutable class Person with final fields for name and age. Provide a constructor for initialization and ensure that no public methods allow modification of these fields.</a:t>
            </a:r>
          </a:p>
          <a:p>
            <a:pPr marL="201168" lvl="1" indent="0">
              <a:buNone/>
            </a:pPr>
            <a:endParaRPr lang="en-US" dirty="0"/>
          </a:p>
          <a:p>
            <a:r>
              <a:rPr lang="en-US" b="1" dirty="0"/>
              <a:t>2. final Configuration</a:t>
            </a:r>
          </a:p>
          <a:p>
            <a:pPr lvl="1">
              <a:buFont typeface="Wingdings" panose="05000000000000000000" pitchFamily="2" charset="2"/>
              <a:buChar char="Ø"/>
            </a:pPr>
            <a:r>
              <a:rPr lang="en-US" dirty="0"/>
              <a:t>Develop a Configuration class that stores system configuration values as final fields. Implement a method to retrieve a specific configuration value by its key.</a:t>
            </a:r>
          </a:p>
          <a:p>
            <a:pPr marL="201168" lvl="1" indent="0">
              <a:buNone/>
            </a:pPr>
            <a:endParaRPr lang="en-US" dirty="0"/>
          </a:p>
          <a:p>
            <a:r>
              <a:rPr lang="en-US" b="1" dirty="0"/>
              <a:t>3. final Employee Data</a:t>
            </a:r>
          </a:p>
          <a:p>
            <a:pPr lvl="1">
              <a:buFont typeface="Wingdings" panose="05000000000000000000" pitchFamily="2" charset="2"/>
              <a:buChar char="Ø"/>
            </a:pPr>
            <a:r>
              <a:rPr lang="en-US" dirty="0"/>
              <a:t>Develop an Employee class with final fields for employee details such as name, employee ID, and department. Implement methods to display employee information and demonstrate their usage</a:t>
            </a:r>
            <a:endParaRPr lang="en-IN" dirty="0"/>
          </a:p>
        </p:txBody>
      </p:sp>
    </p:spTree>
    <p:extLst>
      <p:ext uri="{BB962C8B-B14F-4D97-AF65-F5344CB8AC3E}">
        <p14:creationId xmlns:p14="http://schemas.microsoft.com/office/powerpoint/2010/main" val="2588075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5938035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Exception Handling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Exceptions</a:t>
            </a:r>
          </a:p>
          <a:p>
            <a:pPr>
              <a:buFont typeface="Wingdings" panose="05000000000000000000" pitchFamily="2" charset="2"/>
              <a:buChar char="Ø"/>
            </a:pPr>
            <a:r>
              <a:rPr lang="en-US" dirty="0"/>
              <a:t>Purpose of Exception Handling in programming</a:t>
            </a:r>
            <a:endParaRPr lang="en-IN" dirty="0"/>
          </a:p>
        </p:txBody>
      </p:sp>
    </p:spTree>
    <p:extLst>
      <p:ext uri="{BB962C8B-B14F-4D97-AF65-F5344CB8AC3E}">
        <p14:creationId xmlns:p14="http://schemas.microsoft.com/office/powerpoint/2010/main" val="3695503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1D02918-1358-1E84-2836-CC240FA9B370}"/>
              </a:ext>
            </a:extLst>
          </p:cNvPr>
          <p:cNvSpPr>
            <a:spLocks noGrp="1"/>
          </p:cNvSpPr>
          <p:nvPr>
            <p:ph idx="1"/>
          </p:nvPr>
        </p:nvSpPr>
        <p:spPr>
          <a:xfrm>
            <a:off x="4742016" y="605896"/>
            <a:ext cx="6413663" cy="5646208"/>
          </a:xfrm>
        </p:spPr>
        <p:txBody>
          <a:bodyPr anchor="ctr">
            <a:normAutofit fontScale="92500" lnSpcReduction="10000"/>
          </a:bodyPr>
          <a:lstStyle/>
          <a:p>
            <a:pPr>
              <a:buFont typeface="Wingdings" panose="05000000000000000000" pitchFamily="2" charset="2"/>
              <a:buChar char="Ø"/>
            </a:pPr>
            <a:r>
              <a:rPr lang="en-US" sz="1600" b="0" i="0" dirty="0">
                <a:effectLst/>
              </a:rPr>
              <a:t>In programming, an exception is an </a:t>
            </a:r>
            <a:r>
              <a:rPr lang="en-US" sz="1600" b="1" i="0" dirty="0">
                <a:effectLst/>
              </a:rPr>
              <a:t>event that disrupts the normal flow </a:t>
            </a:r>
            <a:r>
              <a:rPr lang="en-US" sz="1600" b="0" i="0" dirty="0">
                <a:effectLst/>
              </a:rPr>
              <a:t>of program execution</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It occurs when an </a:t>
            </a:r>
            <a:r>
              <a:rPr lang="en-US" sz="1600" b="1" i="0" dirty="0">
                <a:effectLst/>
              </a:rPr>
              <a:t>unexpected situation </a:t>
            </a:r>
            <a:r>
              <a:rPr lang="en-US" sz="1600" b="0" i="0" dirty="0">
                <a:effectLst/>
              </a:rPr>
              <a:t>or </a:t>
            </a:r>
            <a:r>
              <a:rPr lang="en-US" sz="1600" b="1" i="0" dirty="0">
                <a:effectLst/>
              </a:rPr>
              <a:t>error</a:t>
            </a:r>
            <a:r>
              <a:rPr lang="en-US" sz="1600" b="0" i="0" dirty="0">
                <a:effectLst/>
              </a:rPr>
              <a:t> occurs that </a:t>
            </a:r>
            <a:r>
              <a:rPr lang="en-US" sz="1600" b="1" i="0" dirty="0">
                <a:effectLst/>
              </a:rPr>
              <a:t>prevents a program </a:t>
            </a:r>
            <a:r>
              <a:rPr lang="en-US" sz="1600" b="0" i="0" dirty="0">
                <a:effectLst/>
              </a:rPr>
              <a:t>from continuing its execution in the usual way. </a:t>
            </a:r>
          </a:p>
          <a:p>
            <a:pPr>
              <a:buFont typeface="Wingdings" panose="05000000000000000000" pitchFamily="2" charset="2"/>
              <a:buChar char="Ø"/>
            </a:pPr>
            <a:r>
              <a:rPr lang="en-US" sz="1600" b="0" i="0" dirty="0">
                <a:effectLst/>
              </a:rPr>
              <a:t>Exceptions can include </a:t>
            </a:r>
            <a:r>
              <a:rPr lang="en-US" sz="1600" b="1" i="0" dirty="0">
                <a:effectLst/>
              </a:rPr>
              <a:t>errors</a:t>
            </a:r>
            <a:r>
              <a:rPr lang="en-US" sz="1600" b="0" i="0" dirty="0">
                <a:effectLst/>
              </a:rPr>
              <a:t> such as </a:t>
            </a:r>
            <a:r>
              <a:rPr lang="en-US" sz="1600" b="1" i="0" dirty="0">
                <a:effectLst/>
              </a:rPr>
              <a:t>division by zero, accessing</a:t>
            </a:r>
            <a:r>
              <a:rPr lang="en-US" sz="1600" b="0" i="0" dirty="0">
                <a:effectLst/>
              </a:rPr>
              <a:t> an array index </a:t>
            </a:r>
            <a:r>
              <a:rPr lang="en-US" sz="1600" b="1" i="0" dirty="0">
                <a:effectLst/>
              </a:rPr>
              <a:t>out of bounds</a:t>
            </a:r>
            <a:r>
              <a:rPr lang="en-US" sz="1600" b="0" i="0" dirty="0">
                <a:effectLst/>
              </a:rPr>
              <a:t>, </a:t>
            </a:r>
            <a:r>
              <a:rPr lang="en-US" sz="1600" b="1" i="0" dirty="0">
                <a:effectLst/>
              </a:rPr>
              <a:t>file not found</a:t>
            </a:r>
            <a:r>
              <a:rPr lang="en-US" sz="1600" b="0" i="0" dirty="0">
                <a:effectLst/>
              </a:rPr>
              <a:t>, and more.</a:t>
            </a:r>
          </a:p>
          <a:p>
            <a:r>
              <a:rPr lang="en-US" sz="1600" b="1" i="0" dirty="0">
                <a:effectLst/>
              </a:rPr>
              <a:t>Purpose of Exception Handling in Programming:</a:t>
            </a:r>
            <a:r>
              <a:rPr lang="en-US" sz="1600" b="0" i="0" dirty="0">
                <a:effectLst/>
              </a:rPr>
              <a:t> Exception handling is a mechanism in programming that allows you to </a:t>
            </a:r>
            <a:r>
              <a:rPr lang="en-US" sz="1600" b="1" i="0" dirty="0">
                <a:effectLst/>
              </a:rPr>
              <a:t>gracefully handle unexpected </a:t>
            </a:r>
            <a:r>
              <a:rPr lang="en-US" sz="1600" b="0" i="0" dirty="0">
                <a:effectLst/>
              </a:rPr>
              <a:t>errors or </a:t>
            </a:r>
            <a:r>
              <a:rPr lang="en-US" sz="1600" b="1" i="0" dirty="0">
                <a:effectLst/>
              </a:rPr>
              <a:t>exceptional situations </a:t>
            </a:r>
            <a:r>
              <a:rPr lang="en-US" sz="1600" b="0" i="0" dirty="0">
                <a:effectLst/>
              </a:rPr>
              <a:t>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19057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CE012A5-DE34-2675-6CB3-945AD6DC8C2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Interfaces</a:t>
            </a:r>
            <a:endParaRPr lang="en-IN" sz="3600" b="1"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C4912A9-CAA8-FA64-9A80-7C86134B19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An interface in Java is a </a:t>
            </a:r>
            <a:r>
              <a:rPr lang="en-US" sz="1600" b="1" i="0" dirty="0">
                <a:effectLst/>
              </a:rPr>
              <a:t>blueprint of a class </a:t>
            </a:r>
            <a:r>
              <a:rPr lang="en-US" sz="1600" b="0" i="0" dirty="0">
                <a:effectLst/>
              </a:rPr>
              <a:t>that defines a set of </a:t>
            </a:r>
            <a:r>
              <a:rPr lang="en-US" sz="1600" b="1" i="0" dirty="0">
                <a:effectLst/>
              </a:rPr>
              <a:t>method signatures</a:t>
            </a:r>
            <a:r>
              <a:rPr lang="en-US" sz="1600" b="0" i="0" dirty="0">
                <a:effectLst/>
              </a:rPr>
              <a:t> (without implementations) that must be </a:t>
            </a:r>
            <a:r>
              <a:rPr lang="en-US" sz="1600" b="1" i="0" dirty="0">
                <a:effectLst/>
              </a:rPr>
              <a:t>implemented</a:t>
            </a:r>
            <a:r>
              <a:rPr lang="en-US" sz="1600" b="0" i="0" dirty="0">
                <a:effectLst/>
              </a:rPr>
              <a:t> by any </a:t>
            </a:r>
            <a:r>
              <a:rPr lang="en-US" sz="1600" b="1" i="0" dirty="0">
                <a:effectLst/>
              </a:rPr>
              <a:t>concrete class </a:t>
            </a:r>
            <a:r>
              <a:rPr lang="en-US" sz="1600" b="0" i="0" dirty="0">
                <a:effectLst/>
              </a:rPr>
              <a:t>that implements the interface. </a:t>
            </a:r>
          </a:p>
          <a:p>
            <a:pPr>
              <a:buFont typeface="Wingdings" panose="05000000000000000000" pitchFamily="2" charset="2"/>
              <a:buChar char="Ø"/>
            </a:pPr>
            <a:r>
              <a:rPr lang="en-US" sz="1600" b="0" i="0" dirty="0">
                <a:effectLst/>
              </a:rPr>
              <a:t>It provides a way to </a:t>
            </a:r>
            <a:r>
              <a:rPr lang="en-US" sz="1600" b="1" i="0" dirty="0">
                <a:effectLst/>
              </a:rPr>
              <a:t>achieve abstraction </a:t>
            </a:r>
            <a:r>
              <a:rPr lang="en-US" sz="1600" b="0" i="0" dirty="0">
                <a:effectLst/>
              </a:rPr>
              <a:t>and </a:t>
            </a:r>
            <a:r>
              <a:rPr lang="en-US" sz="1600" b="1" i="0" dirty="0">
                <a:effectLst/>
              </a:rPr>
              <a:t>multiple inheritance</a:t>
            </a:r>
            <a:r>
              <a:rPr lang="en-US" sz="1600" b="0" i="0" dirty="0">
                <a:effectLst/>
              </a:rPr>
              <a:t>, allowing classes to share </a:t>
            </a:r>
            <a:r>
              <a:rPr lang="en-US" sz="1600" b="1" i="0" dirty="0">
                <a:effectLst/>
              </a:rPr>
              <a:t>common behavior </a:t>
            </a:r>
            <a:r>
              <a:rPr lang="en-US" sz="1600" b="0" i="0" dirty="0">
                <a:effectLst/>
              </a:rPr>
              <a:t>without enforcing a specific hierarchy.</a:t>
            </a:r>
          </a:p>
          <a:p>
            <a:pPr marL="0" indent="0">
              <a:buNone/>
            </a:pPr>
            <a:r>
              <a:rPr lang="en-IN" sz="1600" b="1" i="0" dirty="0">
                <a:effectLst/>
              </a:rPr>
              <a:t>Purpose of Interfaces</a:t>
            </a:r>
          </a:p>
          <a:p>
            <a:pPr lvl="1">
              <a:buFont typeface="Wingdings" panose="05000000000000000000" pitchFamily="2" charset="2"/>
              <a:buChar char="Ø"/>
            </a:pPr>
            <a:r>
              <a:rPr lang="en-US" sz="1600" b="0" i="0" dirty="0">
                <a:effectLst/>
              </a:rPr>
              <a:t>Interfaces define a set of methods that a class must implement.</a:t>
            </a:r>
          </a:p>
          <a:p>
            <a:pPr lvl="1">
              <a:buFont typeface="Wingdings" panose="05000000000000000000" pitchFamily="2" charset="2"/>
              <a:buChar char="Ø"/>
            </a:pPr>
            <a:r>
              <a:rPr lang="en-US" sz="1600" b="0" i="0" dirty="0">
                <a:effectLst/>
              </a:rPr>
              <a:t>They provide a way to achieve multiple inheritance and ensure code reusability.</a:t>
            </a:r>
          </a:p>
          <a:p>
            <a:pPr marL="0" indent="0">
              <a:buNone/>
            </a:pPr>
            <a:r>
              <a:rPr lang="en-IN" sz="1600" b="1" i="0" dirty="0">
                <a:effectLst/>
              </a:rPr>
              <a:t>Defining an Interface in Java</a:t>
            </a:r>
          </a:p>
          <a:p>
            <a:pPr marL="0" indent="0">
              <a:buNone/>
            </a:pPr>
            <a:r>
              <a:rPr kumimoji="0" lang="en-US" altLang="en-US" sz="1600" b="0" i="0" u="none" strike="noStrike" cap="none" normalizeH="0" baseline="0" dirty="0">
                <a:ln>
                  <a:noFill/>
                </a:ln>
                <a:effectLst/>
              </a:rPr>
              <a:t>An interface is defined using the </a:t>
            </a:r>
            <a:r>
              <a:rPr kumimoji="0" lang="en-US" altLang="en-US" sz="1600" b="1" i="0" u="none" strike="noStrike" cap="none" normalizeH="0" baseline="0" dirty="0">
                <a:ln>
                  <a:noFill/>
                </a:ln>
                <a:effectLst/>
              </a:rPr>
              <a:t>interface</a:t>
            </a:r>
            <a:r>
              <a:rPr kumimoji="0" lang="en-US" altLang="en-US" sz="1600" b="0" i="0" u="none" strike="noStrike" cap="none" normalizeH="0" baseline="0" dirty="0">
                <a:ln>
                  <a:noFill/>
                </a:ln>
                <a:effectLst/>
              </a:rPr>
              <a:t> keyword followed by its name. </a:t>
            </a:r>
            <a:endParaRPr kumimoji="0" lang="en-US" altLang="en-US" sz="1600" b="0" i="0" u="none" strike="noStrike" cap="none" normalizeH="0" baseline="0" dirty="0" smtClean="0">
              <a:ln>
                <a:noFill/>
              </a:ln>
              <a:effectLst/>
            </a:endParaRPr>
          </a:p>
          <a:p>
            <a:pPr marL="0" indent="0">
              <a:buNone/>
            </a:pPr>
            <a:endParaRPr kumimoji="0" lang="en-US" altLang="en-US" sz="1600" b="0" i="0" u="none" strike="noStrike" cap="none" normalizeH="0" baseline="0" dirty="0">
              <a:ln>
                <a:noFill/>
              </a:ln>
              <a:effectLst/>
            </a:endParaRPr>
          </a:p>
          <a:p>
            <a:pPr>
              <a:spcBef>
                <a:spcPts val="0"/>
              </a:spcBef>
              <a:spcAft>
                <a:spcPts val="0"/>
              </a:spcAft>
            </a:pPr>
            <a:r>
              <a:rPr lang="en-IN" sz="1600" b="1" dirty="0"/>
              <a:t>interface Shape </a:t>
            </a:r>
            <a:r>
              <a:rPr lang="en-IN" sz="1600" b="1" u="sng" dirty="0"/>
              <a:t>{</a:t>
            </a:r>
          </a:p>
          <a:p>
            <a:pPr>
              <a:spcBef>
                <a:spcPts val="0"/>
              </a:spcBef>
              <a:spcAft>
                <a:spcPts val="0"/>
              </a:spcAft>
            </a:pPr>
            <a:r>
              <a:rPr lang="en-IN" sz="1600" dirty="0"/>
              <a:t>    </a:t>
            </a:r>
            <a:r>
              <a:rPr lang="en-IN" sz="1600" b="1" dirty="0"/>
              <a:t>double </a:t>
            </a:r>
            <a:r>
              <a:rPr lang="en-IN" sz="1600" b="1" dirty="0" err="1"/>
              <a:t>calculateArea</a:t>
            </a:r>
            <a:r>
              <a:rPr lang="en-IN" sz="1600" b="1" dirty="0"/>
              <a:t>();</a:t>
            </a:r>
          </a:p>
          <a:p>
            <a:pPr>
              <a:spcBef>
                <a:spcPts val="0"/>
              </a:spcBef>
              <a:spcAft>
                <a:spcPts val="0"/>
              </a:spcAft>
            </a:pPr>
            <a:r>
              <a:rPr lang="en-IN" sz="1600" dirty="0"/>
              <a:t>    </a:t>
            </a:r>
            <a:r>
              <a:rPr lang="en-IN" sz="1600" b="1" dirty="0"/>
              <a:t>double </a:t>
            </a:r>
            <a:r>
              <a:rPr lang="en-IN" sz="1600" b="1" dirty="0" err="1"/>
              <a:t>calculatePerimeter</a:t>
            </a:r>
            <a:r>
              <a:rPr lang="en-IN" sz="1600" b="1" dirty="0"/>
              <a:t>();</a:t>
            </a:r>
          </a:p>
          <a:p>
            <a:pPr>
              <a:spcBef>
                <a:spcPts val="0"/>
              </a:spcBef>
              <a:spcAft>
                <a:spcPts val="0"/>
              </a:spcAft>
            </a:pPr>
            <a:r>
              <a:rPr lang="en-IN" sz="1600" dirty="0"/>
              <a:t>}</a:t>
            </a:r>
            <a:endParaRPr lang="en-IN" sz="1600" b="1" dirty="0"/>
          </a:p>
          <a:p>
            <a:pPr marL="0" indent="0">
              <a:buNone/>
            </a:pPr>
            <a:endParaRPr lang="en-IN" sz="1700" dirty="0"/>
          </a:p>
        </p:txBody>
      </p:sp>
    </p:spTree>
    <p:extLst>
      <p:ext uri="{BB962C8B-B14F-4D97-AF65-F5344CB8AC3E}">
        <p14:creationId xmlns:p14="http://schemas.microsoft.com/office/powerpoint/2010/main" val="9972925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353098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CD9FE7C-0DE1-72D4-5052-E8903742A55B}"/>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700" b="0" i="0" dirty="0">
                <a:effectLst/>
              </a:rPr>
              <a:t>In Java and many other programming languages, the try-catch block is used for structured exception handling. </a:t>
            </a:r>
          </a:p>
          <a:p>
            <a:pPr>
              <a:buFont typeface="Wingdings" panose="05000000000000000000" pitchFamily="2" charset="2"/>
              <a:buChar char="Ø"/>
            </a:pPr>
            <a:r>
              <a:rPr lang="en-US" sz="1700" b="0" i="0" dirty="0">
                <a:effectLst/>
              </a:rPr>
              <a:t>It allows you to isolate a block of code that might raise exceptions and handle those exceptions gracefully.</a:t>
            </a:r>
          </a:p>
          <a:p>
            <a:r>
              <a:rPr lang="en-US" sz="1700" b="1" i="0" dirty="0">
                <a:effectLst/>
              </a:rPr>
              <a:t>Example:</a:t>
            </a:r>
          </a:p>
          <a:p>
            <a:pPr marL="292608" lvl="2" indent="0">
              <a:spcBef>
                <a:spcPts val="0"/>
              </a:spcBef>
              <a:spcAft>
                <a:spcPts val="0"/>
              </a:spcAft>
              <a:buNone/>
            </a:pPr>
            <a:r>
              <a:rPr lang="en-IN" sz="1700" dirty="0"/>
              <a:t>try {</a:t>
            </a:r>
          </a:p>
          <a:p>
            <a:pPr marL="292608" lvl="2" indent="0">
              <a:spcBef>
                <a:spcPts val="0"/>
              </a:spcBef>
              <a:spcAft>
                <a:spcPts val="0"/>
              </a:spcAft>
              <a:buNone/>
            </a:pPr>
            <a:r>
              <a:rPr lang="en-US" sz="1700" dirty="0"/>
              <a:t>    // Code that may cause an exception</a:t>
            </a:r>
          </a:p>
          <a:p>
            <a:pPr marL="292608" lvl="2" indent="0">
              <a:spcBef>
                <a:spcPts val="0"/>
              </a:spcBef>
              <a:spcAft>
                <a:spcPts val="0"/>
              </a:spcAft>
              <a:buNone/>
            </a:pPr>
            <a:r>
              <a:rPr lang="en-IN" sz="1700" dirty="0"/>
              <a:t>} catch (ExceptionType exceptionVariable) {</a:t>
            </a:r>
          </a:p>
          <a:p>
            <a:pPr marL="292608" lvl="2" indent="0">
              <a:spcBef>
                <a:spcPts val="0"/>
              </a:spcBef>
              <a:spcAft>
                <a:spcPts val="0"/>
              </a:spcAft>
              <a:buNone/>
            </a:pPr>
            <a:r>
              <a:rPr lang="en-US" sz="1700" dirty="0"/>
              <a:t>    // Code to handle the exception</a:t>
            </a:r>
          </a:p>
          <a:p>
            <a:pPr marL="292608" lvl="2" indent="0">
              <a:spcBef>
                <a:spcPts val="0"/>
              </a:spcBef>
              <a:spcAft>
                <a:spcPts val="0"/>
              </a:spcAft>
              <a:buNone/>
            </a:pPr>
            <a:r>
              <a:rPr lang="en-IN" sz="1700" dirty="0"/>
              <a:t>}</a:t>
            </a:r>
          </a:p>
          <a:p>
            <a:endParaRPr lang="en-IN" sz="1700" u="sng" dirty="0"/>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code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If an exception occurs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corresponding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specifies the type of exception it can handle. If the type of exception matches the one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inside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After handling the exception, the program continues executing from the point immediately after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a:t>
            </a:r>
          </a:p>
          <a:p>
            <a:endParaRPr lang="en-IN" sz="1700" dirty="0"/>
          </a:p>
        </p:txBody>
      </p:sp>
      <p:sp>
        <p:nvSpPr>
          <p:cNvPr id="4" name="Rectangle 1">
            <a:extLst>
              <a:ext uri="{FF2B5EF4-FFF2-40B4-BE49-F238E27FC236}">
                <a16:creationId xmlns="" xmlns:a16="http://schemas.microsoft.com/office/drawing/2014/main"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439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8CFDDED2-6FE0-4A0F-DA78-5F5AB3ABA653}"/>
              </a:ext>
            </a:extLst>
          </p:cNvPr>
          <p:cNvSpPr>
            <a:spLocks noGrp="1"/>
          </p:cNvSpPr>
          <p:nvPr>
            <p:ph idx="1"/>
          </p:nvPr>
        </p:nvSpPr>
        <p:spPr>
          <a:xfrm>
            <a:off x="4742016" y="605896"/>
            <a:ext cx="6413663" cy="5646208"/>
          </a:xfrm>
        </p:spPr>
        <p:txBody>
          <a:bodyPr anchor="ctr">
            <a:normAutofit/>
          </a:bodyPr>
          <a:lstStyle/>
          <a:p>
            <a:r>
              <a:rPr lang="en-IN" b="1" dirty="0">
                <a:latin typeface="Consolas" panose="020B0609020204030204" pitchFamily="49" charset="0"/>
              </a:rPr>
              <a:t>try {</a:t>
            </a:r>
          </a:p>
          <a:p>
            <a:r>
              <a:rPr lang="en-US" dirty="0">
                <a:latin typeface="Consolas" panose="020B0609020204030204" pitchFamily="49" charset="0"/>
              </a:rPr>
              <a:t>    // Code that may cause an exception</a:t>
            </a:r>
          </a:p>
          <a:p>
            <a:r>
              <a:rPr lang="en-IN" dirty="0">
                <a:latin typeface="Consolas" panose="020B0609020204030204" pitchFamily="49" charset="0"/>
              </a:rPr>
              <a:t>} </a:t>
            </a:r>
            <a:r>
              <a:rPr lang="en-IN" b="1" dirty="0">
                <a:latin typeface="Consolas" panose="020B0609020204030204" pitchFamily="49" charset="0"/>
              </a:rPr>
              <a:t>catch (ExceptionType1 exception1) {</a:t>
            </a:r>
          </a:p>
          <a:p>
            <a:r>
              <a:rPr lang="en-IN" dirty="0">
                <a:latin typeface="Consolas" panose="020B0609020204030204" pitchFamily="49" charset="0"/>
              </a:rPr>
              <a:t>    // Code to handle exception1</a:t>
            </a:r>
          </a:p>
          <a:p>
            <a:r>
              <a:rPr lang="en-IN" dirty="0">
                <a:latin typeface="Consolas" panose="020B0609020204030204" pitchFamily="49" charset="0"/>
              </a:rPr>
              <a:t>} </a:t>
            </a:r>
            <a:r>
              <a:rPr lang="en-IN" b="1" dirty="0">
                <a:latin typeface="Consolas" panose="020B0609020204030204" pitchFamily="49" charset="0"/>
              </a:rPr>
              <a:t>catch (ExceptionType2 exception2) {</a:t>
            </a:r>
          </a:p>
          <a:p>
            <a:r>
              <a:rPr lang="en-IN" dirty="0">
                <a:latin typeface="Consolas" panose="020B0609020204030204" pitchFamily="49" charset="0"/>
              </a:rPr>
              <a:t>    // Code to handle exception2</a:t>
            </a:r>
          </a:p>
          <a:p>
            <a:r>
              <a:rPr lang="en-IN" dirty="0">
                <a:latin typeface="Consolas" panose="020B0609020204030204" pitchFamily="49" charset="0"/>
              </a:rPr>
              <a:t>} </a:t>
            </a:r>
            <a:r>
              <a:rPr lang="en-IN" b="1" dirty="0">
                <a:latin typeface="Consolas" panose="020B0609020204030204" pitchFamily="49" charset="0"/>
              </a:rPr>
              <a:t>catch (ExceptionType3 exception3) {</a:t>
            </a:r>
          </a:p>
          <a:p>
            <a:r>
              <a:rPr lang="en-IN" dirty="0">
                <a:latin typeface="Consolas" panose="020B0609020204030204" pitchFamily="49" charset="0"/>
              </a:rPr>
              <a:t>    // Code to handle exception3</a:t>
            </a:r>
          </a:p>
          <a:p>
            <a:r>
              <a:rPr lang="en-US" dirty="0">
                <a:latin typeface="Consolas" panose="020B0609020204030204" pitchFamily="49" charset="0"/>
              </a:rPr>
              <a:t>} // ... more catch blocks as needed</a:t>
            </a:r>
          </a:p>
          <a:p>
            <a:endParaRPr lang="en-IN" dirty="0"/>
          </a:p>
        </p:txBody>
      </p:sp>
    </p:spTree>
    <p:extLst>
      <p:ext uri="{BB962C8B-B14F-4D97-AF65-F5344CB8AC3E}">
        <p14:creationId xmlns:p14="http://schemas.microsoft.com/office/powerpoint/2010/main" val="1036846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Examples</a:t>
            </a:r>
            <a:endParaRPr lang="en-IN" dirty="0"/>
          </a:p>
        </p:txBody>
      </p:sp>
    </p:spTree>
    <p:extLst>
      <p:ext uri="{BB962C8B-B14F-4D97-AF65-F5344CB8AC3E}">
        <p14:creationId xmlns:p14="http://schemas.microsoft.com/office/powerpoint/2010/main" val="27301279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with resources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try-with-resources</a:t>
            </a:r>
            <a:r>
              <a:rPr lang="en-US" sz="1700" dirty="0"/>
              <a:t> is a Java feature introduced in Java 7 to simplify the management of resources, such as files, streams, and network connections, that need to be explicitly closed after their operations are complete. </a:t>
            </a:r>
          </a:p>
          <a:p>
            <a:pPr>
              <a:buFont typeface="Wingdings" panose="05000000000000000000" pitchFamily="2" charset="2"/>
              <a:buChar char="Ø"/>
            </a:pPr>
            <a:r>
              <a:rPr lang="en-US" sz="1700" dirty="0"/>
              <a:t>It provides a more concise and readable way to handle resources compared to traditional try-catch-finally blocks.</a:t>
            </a:r>
          </a:p>
          <a:p>
            <a:pPr>
              <a:buFont typeface="Wingdings" panose="05000000000000000000" pitchFamily="2" charset="2"/>
              <a:buChar char="Ø"/>
            </a:pPr>
            <a:r>
              <a:rPr lang="en-US" sz="1700" dirty="0"/>
              <a:t>The primary advantage of using try-with-resources is that it automatically manages the closing of resources, ensuring they are properly released even in the presence of exceptions. </a:t>
            </a:r>
          </a:p>
          <a:p>
            <a:pPr>
              <a:buFont typeface="Wingdings" panose="05000000000000000000" pitchFamily="2" charset="2"/>
              <a:buChar char="Ø"/>
            </a:pPr>
            <a:r>
              <a:rPr lang="en-US" sz="1700" dirty="0"/>
              <a:t>This helps prevent resource leaks and makes the code more robust and maintainable.</a:t>
            </a:r>
          </a:p>
          <a:p>
            <a:pPr marL="0" indent="0">
              <a:buNone/>
            </a:pPr>
            <a:r>
              <a:rPr lang="en-US" sz="1700" b="1" dirty="0"/>
              <a:t>Example</a:t>
            </a:r>
            <a:r>
              <a:rPr lang="en-US" sz="1700" b="1" dirty="0" smtClean="0"/>
              <a:t>:</a:t>
            </a:r>
          </a:p>
          <a:p>
            <a:pPr marL="0" indent="0">
              <a:buNone/>
            </a:pPr>
            <a:endParaRPr lang="en-US" sz="1700" b="1" dirty="0"/>
          </a:p>
          <a:p>
            <a:pPr marL="201168" lvl="1" indent="0">
              <a:buNone/>
            </a:pPr>
            <a:r>
              <a:rPr lang="en-US" sz="1700" b="1" dirty="0"/>
              <a:t>try (ResourceType resource = new ResourceType()) {</a:t>
            </a:r>
          </a:p>
          <a:p>
            <a:pPr marL="201168" lvl="1" indent="0">
              <a:buNone/>
            </a:pPr>
            <a:r>
              <a:rPr lang="en-US" sz="1700" dirty="0"/>
              <a:t>    // Code that uses the resource</a:t>
            </a:r>
          </a:p>
          <a:p>
            <a:pPr marL="201168" lvl="1" indent="0">
              <a:buNone/>
            </a:pPr>
            <a:r>
              <a:rPr lang="en-IN" sz="1700" dirty="0"/>
              <a:t>} </a:t>
            </a:r>
            <a:r>
              <a:rPr lang="en-IN" sz="1700" b="1" dirty="0"/>
              <a:t>catch (ExceptionType ex) {</a:t>
            </a:r>
          </a:p>
          <a:p>
            <a:pPr marL="201168" lvl="1" indent="0">
              <a:buNone/>
            </a:pPr>
            <a:r>
              <a:rPr lang="en-IN" sz="1700" dirty="0"/>
              <a:t>    // Exception handling</a:t>
            </a:r>
          </a:p>
          <a:p>
            <a:pPr marL="201168" lvl="1" indent="0">
              <a:buNone/>
            </a:pPr>
            <a:r>
              <a:rPr lang="en-IN" sz="1700" dirty="0"/>
              <a:t>}</a:t>
            </a:r>
          </a:p>
          <a:p>
            <a:endParaRPr lang="en-IN" sz="1900" dirty="0"/>
          </a:p>
        </p:txBody>
      </p:sp>
    </p:spTree>
    <p:extLst>
      <p:ext uri="{BB962C8B-B14F-4D97-AF65-F5344CB8AC3E}">
        <p14:creationId xmlns:p14="http://schemas.microsoft.com/office/powerpoint/2010/main" val="3505155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with Resources Examples</a:t>
            </a:r>
            <a:endParaRPr lang="en-IN" dirty="0"/>
          </a:p>
        </p:txBody>
      </p:sp>
    </p:spTree>
    <p:extLst>
      <p:ext uri="{BB962C8B-B14F-4D97-AF65-F5344CB8AC3E}">
        <p14:creationId xmlns:p14="http://schemas.microsoft.com/office/powerpoint/2010/main" val="291474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finally Block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Role of the finally block in Exception Handling</a:t>
            </a:r>
          </a:p>
          <a:p>
            <a:pPr>
              <a:buFont typeface="Wingdings" panose="05000000000000000000" pitchFamily="2" charset="2"/>
              <a:buChar char="Ø"/>
            </a:pPr>
            <a:r>
              <a:rPr lang="en-US" dirty="0"/>
              <a:t>Its execution in different scenarios</a:t>
            </a:r>
          </a:p>
          <a:p>
            <a:endParaRPr lang="en-IN" dirty="0"/>
          </a:p>
        </p:txBody>
      </p:sp>
    </p:spTree>
    <p:extLst>
      <p:ext uri="{BB962C8B-B14F-4D97-AF65-F5344CB8AC3E}">
        <p14:creationId xmlns:p14="http://schemas.microsoft.com/office/powerpoint/2010/main" val="4022459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700" dirty="0"/>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is executed in the following scenarios: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No Exception is Thrown:</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no exception is thrown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after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finishes execution.</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and caught by a corresponding catch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execute after the catch block is executed.</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Not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but not caught by any of the catch blocks,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7465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Throwing Exceptions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throw statement</a:t>
            </a:r>
          </a:p>
          <a:p>
            <a:pPr>
              <a:buFont typeface="Wingdings" panose="05000000000000000000" pitchFamily="2" charset="2"/>
              <a:buChar char="Ø"/>
            </a:pPr>
            <a:r>
              <a:rPr lang="en-US" dirty="0"/>
              <a:t>Creating and throwing custom exceptions</a:t>
            </a:r>
          </a:p>
          <a:p>
            <a:pPr>
              <a:buFont typeface="Wingdings" panose="05000000000000000000" pitchFamily="2" charset="2"/>
              <a:buChar char="Ø"/>
            </a:pPr>
            <a:r>
              <a:rPr lang="en-US" dirty="0"/>
              <a:t>Propagating exceptions to higher levels</a:t>
            </a:r>
          </a:p>
          <a:p>
            <a:pPr>
              <a:buFont typeface="Wingdings" panose="05000000000000000000" pitchFamily="2" charset="2"/>
              <a:buChar char="Ø"/>
            </a:pPr>
            <a:r>
              <a:rPr lang="en-IN" dirty="0"/>
              <a:t>Chained Exceptions</a:t>
            </a:r>
          </a:p>
        </p:txBody>
      </p:sp>
    </p:spTree>
    <p:extLst>
      <p:ext uri="{BB962C8B-B14F-4D97-AF65-F5344CB8AC3E}">
        <p14:creationId xmlns:p14="http://schemas.microsoft.com/office/powerpoint/2010/main" val="2433981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3BD1DF4-942A-AAA5-1BDE-EDB709EB2CC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Throwing Exceptions</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E50C4450-F295-D76F-9659-DEE58BAF15E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The throw Statement</a:t>
            </a: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The </a:t>
            </a:r>
            <a:r>
              <a:rPr kumimoji="0" lang="en-US" altLang="en-US" sz="1700" b="1" i="0" u="none" strike="noStrike" cap="none" normalizeH="0" baseline="0" dirty="0">
                <a:ln>
                  <a:noFill/>
                </a:ln>
                <a:effectLst/>
                <a:latin typeface="+mn-lt"/>
              </a:rPr>
              <a:t>throw</a:t>
            </a:r>
            <a:r>
              <a:rPr kumimoji="0" lang="en-US" altLang="en-US" sz="1700" b="0" i="0" u="none" strike="noStrike" cap="none" normalizeH="0" baseline="0" dirty="0">
                <a:ln>
                  <a:noFill/>
                </a:ln>
                <a:effectLst/>
                <a:latin typeface="+mn-lt"/>
              </a:rPr>
              <a:t> statement is used to explicitly throw an exception in your Java code. It is typically used when you encounter an exceptional condition that you want to handle in a catch block or propagate up the call stack.</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Example:</a:t>
            </a:r>
            <a:endParaRPr kumimoji="0" lang="en-US" altLang="en-US" sz="1700" b="0" i="0" u="none" strike="noStrike" cap="none" normalizeH="0" baseline="0" dirty="0">
              <a:ln>
                <a:noFill/>
              </a:ln>
              <a:effectLst/>
              <a:latin typeface="+mn-lt"/>
            </a:endParaRPr>
          </a:p>
          <a:p>
            <a:pPr marL="384048" lvl="2" indent="0">
              <a:buNone/>
            </a:pP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ThrowExample </a:t>
            </a:r>
            <a:r>
              <a:rPr lang="en-IN" sz="1700" u="sng" dirty="0">
                <a:solidFill>
                  <a:srgbClr val="000000"/>
                </a:solidFill>
                <a:latin typeface="+mn-lt"/>
              </a:rPr>
              <a:t>{</a:t>
            </a:r>
          </a:p>
          <a:p>
            <a:pPr marL="384048" lvl="2" indent="0">
              <a:buNone/>
            </a:pPr>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marL="384048" lvl="2" indent="0">
              <a:buNone/>
            </a:pPr>
            <a:r>
              <a:rPr lang="en-US" sz="1700" dirty="0">
                <a:solidFill>
                  <a:srgbClr val="000000"/>
                </a:solidFill>
                <a:latin typeface="+mn-lt"/>
              </a:rPr>
              <a:t>            </a:t>
            </a:r>
            <a:r>
              <a:rPr lang="en-US" sz="1700" dirty="0">
                <a:solidFill>
                  <a:srgbClr val="7F0055"/>
                </a:solidFill>
                <a:latin typeface="+mn-lt"/>
              </a:rPr>
              <a:t>int</a:t>
            </a:r>
            <a:r>
              <a:rPr lang="en-US" sz="1700" dirty="0">
                <a:solidFill>
                  <a:srgbClr val="000000"/>
                </a:solidFill>
                <a:latin typeface="+mn-lt"/>
              </a:rPr>
              <a:t> </a:t>
            </a:r>
            <a:r>
              <a:rPr lang="en-US" sz="1700" dirty="0">
                <a:solidFill>
                  <a:srgbClr val="6A3E3E"/>
                </a:solidFill>
                <a:latin typeface="+mn-lt"/>
              </a:rPr>
              <a:t>result</a:t>
            </a:r>
            <a:r>
              <a:rPr lang="en-US" sz="1700" dirty="0">
                <a:solidFill>
                  <a:srgbClr val="000000"/>
                </a:solidFill>
                <a:latin typeface="+mn-lt"/>
              </a:rPr>
              <a:t> = </a:t>
            </a:r>
            <a:r>
              <a:rPr lang="en-US" sz="1700" i="1" dirty="0">
                <a:solidFill>
                  <a:srgbClr val="000000"/>
                </a:solidFill>
                <a:latin typeface="+mn-lt"/>
              </a:rPr>
              <a:t>divide(10, 0);</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"Result: "</a:t>
            </a:r>
            <a:r>
              <a:rPr lang="en-IN" sz="1700" i="1" dirty="0">
                <a:solidFill>
                  <a:srgbClr val="000000"/>
                </a:solidFill>
                <a:latin typeface="+mn-lt"/>
              </a:rPr>
              <a:t> + </a:t>
            </a:r>
            <a:r>
              <a:rPr lang="en-IN" sz="1700" i="1" dirty="0">
                <a:solidFill>
                  <a:srgbClr val="6A3E3E"/>
                </a:solidFill>
                <a:latin typeface="+mn-lt"/>
              </a:rPr>
              <a:t>result</a:t>
            </a:r>
            <a:r>
              <a:rPr lang="en-IN" sz="1700" i="1" dirty="0">
                <a:solidFill>
                  <a:srgbClr val="000000"/>
                </a:solidFill>
                <a:latin typeface="+mn-lt"/>
              </a:rPr>
              <a:t>);</a:t>
            </a:r>
          </a:p>
          <a:p>
            <a:pPr marL="384048" lvl="2" indent="0">
              <a:buNone/>
            </a:pPr>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(ArithmeticException </a:t>
            </a:r>
            <a:r>
              <a:rPr lang="en-IN" sz="1700" dirty="0">
                <a:solidFill>
                  <a:srgbClr val="6A3E3E"/>
                </a:solidFill>
                <a:latin typeface="+mn-lt"/>
              </a:rPr>
              <a:t>ex</a:t>
            </a:r>
            <a:r>
              <a:rPr lang="en-IN" sz="1700" dirty="0">
                <a:solidFill>
                  <a:srgbClr val="000000"/>
                </a:solidFill>
                <a:latin typeface="+mn-lt"/>
              </a:rPr>
              <a:t>) {</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"Error: "</a:t>
            </a:r>
            <a:r>
              <a:rPr lang="en-IN" sz="1700" i="1" dirty="0">
                <a:solidFill>
                  <a:srgbClr val="000000"/>
                </a:solidFill>
                <a:latin typeface="+mn-lt"/>
              </a:rPr>
              <a:t> + </a:t>
            </a:r>
            <a:r>
              <a:rPr lang="en-IN" sz="1700" i="1" dirty="0">
                <a:solidFill>
                  <a:srgbClr val="6A3E3E"/>
                </a:solidFill>
                <a:latin typeface="+mn-lt"/>
              </a:rPr>
              <a:t>ex</a:t>
            </a:r>
            <a:r>
              <a:rPr lang="en-IN" sz="1700" i="1" dirty="0">
                <a:solidFill>
                  <a:srgbClr val="000000"/>
                </a:solidFill>
                <a:latin typeface="+mn-lt"/>
              </a:rPr>
              <a:t>.getMessage());</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p>
          <a:p>
            <a:pPr marL="384048" lvl="2" indent="0">
              <a:buNone/>
            </a:pPr>
            <a:endParaRPr lang="en-IN" sz="1700" dirty="0">
              <a:latin typeface="+mn-lt"/>
            </a:endParaRPr>
          </a:p>
          <a:p>
            <a:pPr marL="384048" lvl="2" indent="0">
              <a:buNone/>
            </a:pPr>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static</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divide(</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if</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 0) {</a:t>
            </a:r>
          </a:p>
          <a:p>
            <a:pPr marL="384048" lvl="2" indent="0">
              <a:buNone/>
            </a:pPr>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ArithmeticException(</a:t>
            </a:r>
            <a:r>
              <a:rPr lang="en-US" sz="1700" dirty="0">
                <a:solidFill>
                  <a:srgbClr val="2A00FF"/>
                </a:solidFill>
                <a:latin typeface="+mn-lt"/>
              </a:rPr>
              <a:t>"Division by zero"</a:t>
            </a:r>
            <a:r>
              <a:rPr lang="en-US"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return</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 </a:t>
            </a:r>
            <a:r>
              <a:rPr lang="en-IN" sz="1700" dirty="0">
                <a:solidFill>
                  <a:srgbClr val="6A3E3E"/>
                </a:solidFill>
                <a:latin typeface="+mn-lt"/>
              </a:rPr>
              <a:t>denominator</a:t>
            </a:r>
            <a:r>
              <a:rPr lang="en-IN"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a:t>
            </a:r>
          </a:p>
          <a:p>
            <a:pPr marL="292608" lvl="1" indent="0">
              <a:spcAft>
                <a:spcPts val="600"/>
              </a:spcAft>
              <a:buClrTx/>
              <a:buNone/>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497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F870B68-3FD7-69E8-1C71-C837D157018A}"/>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Implementing Interfaces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DDF43DD-A663-0EC4-B82B-A7C63EAAD4D3}"/>
              </a:ext>
            </a:extLst>
          </p:cNvPr>
          <p:cNvSpPr>
            <a:spLocks noGrp="1"/>
          </p:cNvSpPr>
          <p:nvPr>
            <p:ph idx="1"/>
          </p:nvPr>
        </p:nvSpPr>
        <p:spPr>
          <a:xfrm>
            <a:off x="4663390" y="1432395"/>
            <a:ext cx="6413663" cy="5646208"/>
          </a:xfrm>
        </p:spPr>
        <p:txBody>
          <a:bodyPr anchor="ctr">
            <a:normAutofit/>
          </a:bodyPr>
          <a:lstStyle/>
          <a:p>
            <a:pPr>
              <a:buFont typeface="Wingdings" panose="05000000000000000000" pitchFamily="2" charset="2"/>
              <a:buChar char="Ø"/>
            </a:pPr>
            <a:r>
              <a:rPr lang="en-US" sz="2100" b="0" i="0" dirty="0">
                <a:effectLst/>
              </a:rPr>
              <a:t>To use an interface, a class must implement it by providing concrete implementations for its methods.</a:t>
            </a:r>
          </a:p>
          <a:p>
            <a:pPr>
              <a:buFont typeface="Wingdings" panose="05000000000000000000" pitchFamily="2" charset="2"/>
              <a:buChar char="Ø"/>
            </a:pPr>
            <a:r>
              <a:rPr lang="en-US" sz="2100" b="0" i="0" dirty="0">
                <a:effectLst/>
              </a:rPr>
              <a:t>A class can implement multiple interfaces, inheriting behavior from each</a:t>
            </a:r>
            <a:r>
              <a:rPr lang="en-US" sz="2100" b="0" i="0" dirty="0" smtClean="0">
                <a:effectLst/>
              </a:rPr>
              <a:t>.</a:t>
            </a:r>
          </a:p>
          <a:p>
            <a:pPr marL="0" indent="0">
              <a:buNone/>
            </a:pPr>
            <a:endParaRPr lang="en-US" sz="1800" b="0" i="0" dirty="0">
              <a:effectLst/>
            </a:endParaRPr>
          </a:p>
          <a:p>
            <a:pPr>
              <a:spcBef>
                <a:spcPts val="0"/>
              </a:spcBef>
              <a:spcAft>
                <a:spcPts val="0"/>
              </a:spcAft>
            </a:pPr>
            <a:r>
              <a:rPr lang="en-IN" sz="1600" b="1" dirty="0"/>
              <a:t>class Circle implements Shape </a:t>
            </a:r>
            <a:r>
              <a:rPr lang="en-IN" sz="1600" b="1" u="sng" dirty="0"/>
              <a:t>{</a:t>
            </a:r>
          </a:p>
          <a:p>
            <a:pPr>
              <a:spcBef>
                <a:spcPts val="0"/>
              </a:spcBef>
              <a:spcAft>
                <a:spcPts val="0"/>
              </a:spcAft>
            </a:pPr>
            <a:r>
              <a:rPr lang="en-IN" sz="1600" dirty="0"/>
              <a:t>    </a:t>
            </a:r>
            <a:r>
              <a:rPr lang="en-IN" sz="1600" b="1" dirty="0"/>
              <a:t>double radius;</a:t>
            </a:r>
            <a:endParaRPr lang="en-IN" sz="1600" dirty="0"/>
          </a:p>
          <a:p>
            <a:pPr>
              <a:spcBef>
                <a:spcPts val="0"/>
              </a:spcBef>
              <a:spcAft>
                <a:spcPts val="0"/>
              </a:spcAft>
            </a:pPr>
            <a:r>
              <a:rPr lang="en-IN" sz="1600" dirty="0"/>
              <a:t>    Circle(</a:t>
            </a:r>
            <a:r>
              <a:rPr lang="en-IN" sz="1600" b="1" dirty="0"/>
              <a:t>double r) {</a:t>
            </a:r>
          </a:p>
          <a:p>
            <a:pPr>
              <a:spcBef>
                <a:spcPts val="0"/>
              </a:spcBef>
              <a:spcAft>
                <a:spcPts val="0"/>
              </a:spcAft>
            </a:pPr>
            <a:r>
              <a:rPr lang="en-IN" sz="1600" dirty="0"/>
              <a:t>        radius = r;</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calculateArea</a:t>
            </a:r>
            <a:r>
              <a:rPr lang="en-IN" sz="1600" b="1" dirty="0"/>
              <a:t>() </a:t>
            </a:r>
            <a:r>
              <a:rPr lang="en-IN" sz="1600" b="1" u="sng" dirty="0"/>
              <a:t>{</a:t>
            </a:r>
          </a:p>
          <a:p>
            <a:pPr>
              <a:spcBef>
                <a:spcPts val="0"/>
              </a:spcBef>
              <a:spcAft>
                <a:spcPts val="0"/>
              </a:spcAft>
            </a:pPr>
            <a:r>
              <a:rPr lang="en-US" sz="1600" dirty="0"/>
              <a:t>        </a:t>
            </a:r>
            <a:r>
              <a:rPr lang="en-US" sz="1600" b="1" dirty="0"/>
              <a:t>return </a:t>
            </a:r>
            <a:r>
              <a:rPr lang="en-US" sz="1600" b="1" dirty="0" err="1"/>
              <a:t>Math.</a:t>
            </a:r>
            <a:r>
              <a:rPr lang="en-US" sz="1600" b="1" i="1" dirty="0" err="1"/>
              <a:t>PI</a:t>
            </a:r>
            <a:r>
              <a:rPr lang="en-US" sz="1600" b="1" i="1" dirty="0"/>
              <a:t> * radius * radius;</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calculatePerimeter</a:t>
            </a:r>
            <a:r>
              <a:rPr lang="en-IN" sz="1600" b="1" dirty="0"/>
              <a:t>() </a:t>
            </a:r>
            <a:r>
              <a:rPr lang="en-IN" sz="1600" b="1" u="sng" dirty="0"/>
              <a:t>{</a:t>
            </a:r>
          </a:p>
          <a:p>
            <a:pPr>
              <a:spcBef>
                <a:spcPts val="0"/>
              </a:spcBef>
              <a:spcAft>
                <a:spcPts val="0"/>
              </a:spcAft>
            </a:pPr>
            <a:r>
              <a:rPr lang="en-US" sz="1600" dirty="0"/>
              <a:t>        </a:t>
            </a:r>
            <a:r>
              <a:rPr lang="en-US" sz="1600" b="1" dirty="0"/>
              <a:t>return 2 * </a:t>
            </a:r>
            <a:r>
              <a:rPr lang="en-US" sz="1600" b="1" dirty="0" err="1"/>
              <a:t>Math.</a:t>
            </a:r>
            <a:r>
              <a:rPr lang="en-US" sz="1600" b="1" i="1" dirty="0" err="1"/>
              <a:t>PI</a:t>
            </a:r>
            <a:r>
              <a:rPr lang="en-US" sz="1600" b="1" i="1" dirty="0"/>
              <a:t> * radius;</a:t>
            </a:r>
          </a:p>
          <a:p>
            <a:pPr>
              <a:spcBef>
                <a:spcPts val="0"/>
              </a:spcBef>
              <a:spcAft>
                <a:spcPts val="0"/>
              </a:spcAft>
            </a:pPr>
            <a:r>
              <a:rPr lang="en-IN" sz="1600" dirty="0"/>
              <a:t>    }</a:t>
            </a:r>
          </a:p>
          <a:p>
            <a:pPr>
              <a:spcBef>
                <a:spcPts val="0"/>
              </a:spcBef>
              <a:spcAft>
                <a:spcPts val="0"/>
              </a:spcAft>
            </a:pPr>
            <a:r>
              <a:rPr lang="en-IN" sz="1600" dirty="0"/>
              <a:t>}</a:t>
            </a:r>
          </a:p>
          <a:p>
            <a:endParaRPr lang="en-IN" sz="1100" dirty="0">
              <a:latin typeface="Consolas" panose="020B0609020204030204" pitchFamily="49" charset="0"/>
            </a:endParaRPr>
          </a:p>
          <a:p>
            <a:endParaRPr lang="en-IN" sz="1100" dirty="0">
              <a:latin typeface="Consolas" panose="020B0609020204030204" pitchFamily="49" charset="0"/>
            </a:endParaRPr>
          </a:p>
          <a:p>
            <a:endParaRPr lang="en-IN" sz="1100" dirty="0"/>
          </a:p>
        </p:txBody>
      </p:sp>
    </p:spTree>
    <p:extLst>
      <p:ext uri="{BB962C8B-B14F-4D97-AF65-F5344CB8AC3E}">
        <p14:creationId xmlns:p14="http://schemas.microsoft.com/office/powerpoint/2010/main" val="2735302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4E723BB-71B2-2F72-381A-809D4F2BB73B}"/>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mn-lt"/>
              </a:rPr>
              <a:t>Creating and Throwing Custom Exceptions</a:t>
            </a:r>
            <a:endParaRPr lang="en-IN" sz="360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5CC62C5F-3089-7D21-AACF-AC151D472193}"/>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You can create your own custom exceptions by defining classes that extend from existing exception classes (usually from </a:t>
            </a:r>
            <a:r>
              <a:rPr kumimoji="0" lang="en-US" altLang="en-US" sz="1700" b="1" i="0" u="none" strike="noStrike" cap="none" normalizeH="0" baseline="0" dirty="0">
                <a:ln>
                  <a:noFill/>
                </a:ln>
                <a:effectLst/>
                <a:latin typeface="+mn-lt"/>
              </a:rPr>
              <a:t>Exception</a:t>
            </a:r>
            <a:r>
              <a:rPr kumimoji="0" lang="en-US" altLang="en-US" sz="1700" b="0" i="0" u="none" strike="noStrike" cap="none" normalizeH="0" baseline="0" dirty="0">
                <a:ln>
                  <a:noFill/>
                </a:ln>
                <a:effectLst/>
                <a:latin typeface="+mn-lt"/>
              </a:rPr>
              <a:t> or a subclass of it). Custom exceptions allow you to provide more context-specific error messages and behaviors in your code.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lang="en-US" altLang="en-US" sz="1700" b="1" dirty="0">
                <a:latin typeface="+mn-lt"/>
              </a:rPr>
              <a:t>Example:</a:t>
            </a:r>
            <a:endParaRPr kumimoji="0" lang="en-US" altLang="en-US" sz="1700" b="1" i="0" u="none" strike="noStrike" cap="none" normalizeH="0" baseline="0" dirty="0">
              <a:ln>
                <a:noFill/>
              </a:ln>
              <a:effectLst/>
              <a:latin typeface="+mn-lt"/>
            </a:endParaRPr>
          </a:p>
          <a:p>
            <a:pPr algn="l"/>
            <a:r>
              <a:rPr lang="en-IN" sz="1700" dirty="0">
                <a:solidFill>
                  <a:srgbClr val="7F0055"/>
                </a:solidFill>
                <a:latin typeface="+mn-lt"/>
              </a:rPr>
              <a:t>class</a:t>
            </a:r>
            <a:r>
              <a:rPr lang="en-IN" sz="1700" dirty="0">
                <a:solidFill>
                  <a:srgbClr val="000000"/>
                </a:solidFill>
                <a:latin typeface="+mn-lt"/>
              </a:rPr>
              <a:t> MyCustomException </a:t>
            </a:r>
            <a:r>
              <a:rPr lang="en-IN" sz="1700" dirty="0">
                <a:solidFill>
                  <a:srgbClr val="7F0055"/>
                </a:solidFill>
                <a:latin typeface="+mn-lt"/>
              </a:rPr>
              <a:t>extends</a:t>
            </a:r>
            <a:r>
              <a:rPr lang="en-IN" sz="1700" dirty="0">
                <a:solidFill>
                  <a:srgbClr val="000000"/>
                </a:solidFill>
                <a:latin typeface="+mn-lt"/>
              </a:rPr>
              <a:t> Exception</a:t>
            </a:r>
            <a:r>
              <a:rPr lang="en-IN" sz="1700" u="sng"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MyCustomException(String </a:t>
            </a:r>
            <a:r>
              <a:rPr lang="en-IN" sz="1700" dirty="0">
                <a:solidFill>
                  <a:srgbClr val="6A3E3E"/>
                </a:solidFill>
                <a:latin typeface="+mn-lt"/>
              </a:rPr>
              <a:t>message</a:t>
            </a:r>
            <a:r>
              <a:rPr lang="en-IN"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super</a:t>
            </a:r>
            <a:r>
              <a:rPr lang="en-IN" sz="1700" dirty="0">
                <a:solidFill>
                  <a:srgbClr val="000000"/>
                </a:solidFill>
                <a:latin typeface="+mn-lt"/>
              </a:rPr>
              <a:t>(</a:t>
            </a:r>
            <a:r>
              <a:rPr lang="en-IN" sz="1700" dirty="0">
                <a:solidFill>
                  <a:srgbClr val="6A3E3E"/>
                </a:solidFill>
                <a:latin typeface="+mn-lt"/>
              </a:rPr>
              <a:t>message</a:t>
            </a:r>
            <a:r>
              <a:rPr lang="en-IN" sz="1700" dirty="0">
                <a:solidFill>
                  <a:srgbClr val="000000"/>
                </a:solidFill>
                <a:latin typeface="+mn-lt"/>
              </a:rPr>
              <a:t>);</a:t>
            </a:r>
          </a:p>
          <a:p>
            <a:pPr algn="l"/>
            <a:r>
              <a:rPr lang="en-IN" sz="1700" dirty="0">
                <a:solidFill>
                  <a:srgbClr val="000000"/>
                </a:solidFill>
                <a:latin typeface="+mn-lt"/>
              </a:rPr>
              <a:t>    }</a:t>
            </a:r>
          </a:p>
          <a:p>
            <a:pPr algn="l"/>
            <a:r>
              <a:rPr lang="en-IN" sz="1700" dirty="0">
                <a:solidFill>
                  <a:srgbClr val="000000"/>
                </a:solidFill>
                <a:latin typeface="+mn-lt"/>
              </a:rPr>
              <a:t>}</a:t>
            </a:r>
          </a:p>
          <a:p>
            <a:pPr algn="l"/>
            <a:endParaRPr lang="en-IN" sz="1700" dirty="0">
              <a:latin typeface="+mn-lt"/>
            </a:endParaRPr>
          </a:p>
          <a:p>
            <a:pPr algn="l"/>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CustomExceptionExample </a:t>
            </a:r>
            <a:r>
              <a:rPr lang="en-IN" sz="1700" u="sng" dirty="0">
                <a:solidFill>
                  <a:srgbClr val="000000"/>
                </a:solidFill>
                <a:latin typeface="+mn-lt"/>
              </a:rPr>
              <a:t>{</a:t>
            </a:r>
          </a:p>
          <a:p>
            <a:pPr algn="l"/>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algn="l"/>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MyCustomException(</a:t>
            </a:r>
            <a:r>
              <a:rPr lang="en-US" sz="1700" dirty="0">
                <a:solidFill>
                  <a:srgbClr val="2A00FF"/>
                </a:solidFill>
                <a:latin typeface="+mn-lt"/>
              </a:rPr>
              <a:t>"This is a custom exception"</a:t>
            </a:r>
            <a:r>
              <a:rPr lang="en-US" sz="1700" dirty="0">
                <a:solidFill>
                  <a:srgbClr val="000000"/>
                </a:solidFill>
                <a:latin typeface="+mn-lt"/>
              </a:rPr>
              <a:t>);</a:t>
            </a:r>
          </a:p>
          <a:p>
            <a:pPr algn="l"/>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(MyCustomException </a:t>
            </a:r>
            <a:r>
              <a:rPr lang="en-IN" sz="1700" dirty="0">
                <a:solidFill>
                  <a:srgbClr val="6A3E3E"/>
                </a:solidFill>
                <a:latin typeface="+mn-lt"/>
              </a:rPr>
              <a:t>ex</a:t>
            </a:r>
            <a:r>
              <a:rPr lang="en-IN" sz="1700" dirty="0">
                <a:solidFill>
                  <a:srgbClr val="000000"/>
                </a:solidFill>
                <a:latin typeface="+mn-lt"/>
              </a:rPr>
              <a:t>) {</a:t>
            </a:r>
          </a:p>
          <a:p>
            <a:pPr algn="l"/>
            <a:r>
              <a:rPr lang="en-US" sz="1700" dirty="0">
                <a:solidFill>
                  <a:srgbClr val="000000"/>
                </a:solidFill>
                <a:latin typeface="+mn-lt"/>
              </a:rPr>
              <a:t>            System.</a:t>
            </a:r>
            <a:r>
              <a:rPr lang="en-US" sz="1700" i="1" dirty="0">
                <a:solidFill>
                  <a:srgbClr val="0000C0"/>
                </a:solidFill>
                <a:latin typeface="+mn-lt"/>
              </a:rPr>
              <a:t>out</a:t>
            </a:r>
            <a:r>
              <a:rPr lang="en-US" sz="1700" i="1" dirty="0">
                <a:solidFill>
                  <a:srgbClr val="000000"/>
                </a:solidFill>
                <a:latin typeface="+mn-lt"/>
              </a:rPr>
              <a:t>.println(</a:t>
            </a:r>
            <a:r>
              <a:rPr lang="en-US" sz="1700" i="1" dirty="0">
                <a:solidFill>
                  <a:srgbClr val="2A00FF"/>
                </a:solidFill>
                <a:latin typeface="+mn-lt"/>
              </a:rPr>
              <a:t>"Custom exception caught: "</a:t>
            </a:r>
            <a:r>
              <a:rPr lang="en-US" sz="1700" i="1" dirty="0">
                <a:solidFill>
                  <a:srgbClr val="000000"/>
                </a:solidFill>
                <a:latin typeface="+mn-lt"/>
              </a:rPr>
              <a:t> + </a:t>
            </a:r>
            <a:r>
              <a:rPr lang="en-US" sz="1700" i="1" dirty="0">
                <a:solidFill>
                  <a:srgbClr val="6A3E3E"/>
                </a:solidFill>
                <a:latin typeface="+mn-lt"/>
              </a:rPr>
              <a:t>ex</a:t>
            </a:r>
            <a:r>
              <a:rPr lang="en-US" sz="1700" i="1" dirty="0">
                <a:solidFill>
                  <a:srgbClr val="000000"/>
                </a:solidFill>
                <a:latin typeface="+mn-lt"/>
              </a:rPr>
              <a:t>.getMessage());</a:t>
            </a:r>
          </a:p>
          <a:p>
            <a:pPr algn="l"/>
            <a:r>
              <a:rPr lang="en-IN" sz="1700" dirty="0">
                <a:solidFill>
                  <a:srgbClr val="000000"/>
                </a:solidFill>
                <a:latin typeface="+mn-lt"/>
              </a:rPr>
              <a:t>        }</a:t>
            </a:r>
          </a:p>
          <a:p>
            <a:pPr algn="l"/>
            <a:r>
              <a:rPr lang="en-IN" sz="1700" dirty="0">
                <a:solidFill>
                  <a:srgbClr val="000000"/>
                </a:solidFill>
                <a:latin typeface="+mn-lt"/>
              </a:rPr>
              <a:t>    }</a:t>
            </a:r>
          </a:p>
          <a:p>
            <a:pPr algn="l"/>
            <a:r>
              <a:rPr lang="en-IN" sz="1700" dirty="0">
                <a:solidFill>
                  <a:srgbClr val="000000"/>
                </a:solidFill>
                <a:latin typeface="+mn-lt"/>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7749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8086002-C217-7A92-9AB9-96E24DB182EB}"/>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Propagating Exceptions to Higher Levels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2C3FEB6-D8F3-9B9A-00B9-80908B3EB080}"/>
              </a:ext>
            </a:extLst>
          </p:cNvPr>
          <p:cNvSpPr>
            <a:spLocks noGrp="1"/>
          </p:cNvSpPr>
          <p:nvPr>
            <p:ph idx="1"/>
          </p:nvPr>
        </p:nvSpPr>
        <p:spPr>
          <a:xfrm>
            <a:off x="4763281" y="935505"/>
            <a:ext cx="6413663" cy="5646208"/>
          </a:xfrm>
        </p:spPr>
        <p:txBody>
          <a:bodyPr anchor="ctr">
            <a:normAutofit/>
          </a:bodyPr>
          <a:lstStyle/>
          <a:p>
            <a:pPr>
              <a:lnSpc>
                <a:spcPct val="100000"/>
              </a:lnSpc>
            </a:pPr>
            <a:r>
              <a:rPr lang="en-US" sz="1700" b="0" i="0" dirty="0">
                <a:effectLst/>
              </a:rPr>
              <a:t>When an exception is thrown in a method, it can be caught and handled in the same method or propagated up the call stack to be handled by higher-level methods or even the main program.</a:t>
            </a:r>
          </a:p>
          <a:p>
            <a:pPr marL="0" indent="0">
              <a:buNone/>
            </a:pPr>
            <a:r>
              <a:rPr lang="en-IN" sz="1700" b="1" i="0" dirty="0">
                <a:effectLst/>
              </a:rPr>
              <a:t>Example of propagating exceptions:</a:t>
            </a:r>
          </a:p>
          <a:p>
            <a:pPr marL="109728" lvl="1" indent="0">
              <a:spcBef>
                <a:spcPts val="0"/>
              </a:spcBef>
              <a:spcAft>
                <a:spcPts val="0"/>
              </a:spcAft>
              <a:buNone/>
            </a:pPr>
            <a:r>
              <a:rPr lang="en-IN" sz="1700" dirty="0">
                <a:solidFill>
                  <a:srgbClr val="7F0055"/>
                </a:solidFill>
                <a:cs typeface="Calibri" panose="020F0502020204030204" pitchFamily="34" charset="0"/>
              </a:rPr>
              <a:t>public</a:t>
            </a: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class</a:t>
            </a:r>
            <a:r>
              <a:rPr lang="en-IN" sz="1700" dirty="0">
                <a:solidFill>
                  <a:srgbClr val="000000"/>
                </a:solidFill>
                <a:cs typeface="Calibri" panose="020F0502020204030204" pitchFamily="34" charset="0"/>
              </a:rPr>
              <a:t> PropagateExceptionExample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main(String[] </a:t>
            </a:r>
            <a:r>
              <a:rPr lang="en-US" sz="1700" dirty="0">
                <a:solidFill>
                  <a:srgbClr val="6A3E3E"/>
                </a:solidFill>
                <a:cs typeface="Calibri" panose="020F0502020204030204" pitchFamily="34" charset="0"/>
              </a:rPr>
              <a:t>args</a:t>
            </a:r>
            <a:r>
              <a:rPr lang="en-US"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try</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methodA();</a:t>
            </a:r>
          </a:p>
          <a:p>
            <a:pPr marL="109728" lvl="1" indent="0">
              <a:spcBef>
                <a:spcPts val="0"/>
              </a:spcBef>
              <a:spcAft>
                <a:spcPts val="0"/>
              </a:spcAft>
              <a:buNone/>
            </a:pPr>
            <a:r>
              <a:rPr lang="en-IN" sz="1700" dirty="0">
                <a:solidFill>
                  <a:srgbClr val="000000"/>
                </a:solidFill>
                <a:cs typeface="Calibri" panose="020F0502020204030204" pitchFamily="34" charset="0"/>
              </a:rPr>
              <a:t>        } </a:t>
            </a:r>
            <a:r>
              <a:rPr lang="en-IN" sz="1700" dirty="0">
                <a:solidFill>
                  <a:srgbClr val="7F0055"/>
                </a:solidFill>
                <a:cs typeface="Calibri" panose="020F0502020204030204" pitchFamily="34" charset="0"/>
              </a:rPr>
              <a:t>catch</a:t>
            </a:r>
            <a:r>
              <a:rPr lang="en-IN" sz="1700" dirty="0">
                <a:solidFill>
                  <a:srgbClr val="000000"/>
                </a:solidFill>
                <a:cs typeface="Calibri" panose="020F0502020204030204" pitchFamily="34" charset="0"/>
              </a:rPr>
              <a:t> (Exception </a:t>
            </a:r>
            <a:r>
              <a:rPr lang="en-IN" sz="1700" dirty="0">
                <a:solidFill>
                  <a:srgbClr val="6A3E3E"/>
                </a:solidFill>
                <a:cs typeface="Calibri" panose="020F0502020204030204" pitchFamily="34" charset="0"/>
              </a:rPr>
              <a:t>ex</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US" sz="1700" dirty="0">
                <a:solidFill>
                  <a:srgbClr val="000000"/>
                </a:solidFill>
                <a:cs typeface="Calibri" panose="020F0502020204030204" pitchFamily="34" charset="0"/>
              </a:rPr>
              <a:t>            System.</a:t>
            </a:r>
            <a:r>
              <a:rPr lang="en-US" sz="1700" i="1" dirty="0">
                <a:solidFill>
                  <a:srgbClr val="0000C0"/>
                </a:solidFill>
                <a:cs typeface="Calibri" panose="020F0502020204030204" pitchFamily="34" charset="0"/>
              </a:rPr>
              <a:t>out</a:t>
            </a:r>
            <a:r>
              <a:rPr lang="en-US" sz="1700" i="1" dirty="0">
                <a:solidFill>
                  <a:srgbClr val="000000"/>
                </a:solidFill>
                <a:cs typeface="Calibri" panose="020F0502020204030204" pitchFamily="34" charset="0"/>
              </a:rPr>
              <a:t>.println(</a:t>
            </a:r>
            <a:r>
              <a:rPr lang="en-US" sz="1700" i="1" dirty="0">
                <a:solidFill>
                  <a:srgbClr val="2A00FF"/>
                </a:solidFill>
                <a:cs typeface="Calibri" panose="020F0502020204030204" pitchFamily="34" charset="0"/>
              </a:rPr>
              <a:t>"Exception caught in main: "</a:t>
            </a:r>
            <a:r>
              <a:rPr lang="en-US" sz="1700" i="1" dirty="0">
                <a:solidFill>
                  <a:srgbClr val="000000"/>
                </a:solidFill>
                <a:cs typeface="Calibri" panose="020F0502020204030204" pitchFamily="34" charset="0"/>
              </a:rPr>
              <a:t> + </a:t>
            </a:r>
            <a:r>
              <a:rPr lang="en-US" sz="1700" i="1" dirty="0">
                <a:solidFill>
                  <a:srgbClr val="6A3E3E"/>
                </a:solidFill>
                <a:cs typeface="Calibri" panose="020F0502020204030204" pitchFamily="34" charset="0"/>
              </a:rPr>
              <a:t>ex</a:t>
            </a:r>
            <a:r>
              <a:rPr lang="en-US" sz="1700" i="1" dirty="0">
                <a:solidFill>
                  <a:srgbClr val="000000"/>
                </a:solidFill>
                <a:cs typeface="Calibri" panose="020F0502020204030204" pitchFamily="34" charset="0"/>
              </a:rPr>
              <a:t>.getMessage());</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methodA()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methodB();</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methodB()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throw</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new</a:t>
            </a:r>
            <a:r>
              <a:rPr lang="en-US" sz="1700" dirty="0">
                <a:solidFill>
                  <a:srgbClr val="000000"/>
                </a:solidFill>
                <a:cs typeface="Calibri" panose="020F0502020204030204" pitchFamily="34" charset="0"/>
              </a:rPr>
              <a:t> Exception(</a:t>
            </a:r>
            <a:r>
              <a:rPr lang="en-US" sz="1700" dirty="0">
                <a:solidFill>
                  <a:srgbClr val="2A00FF"/>
                </a:solidFill>
                <a:cs typeface="Calibri" panose="020F0502020204030204" pitchFamily="34" charset="0"/>
              </a:rPr>
              <a:t>"Exception from methodB"</a:t>
            </a:r>
            <a:r>
              <a:rPr lang="en-US" sz="1700" dirty="0">
                <a:solidFill>
                  <a:srgbClr val="000000"/>
                </a:solidFill>
                <a:cs typeface="Calibri" panose="020F0502020204030204" pitchFamily="34" charset="0"/>
              </a:rPr>
              <a:t>);</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a:t>
            </a:r>
          </a:p>
          <a:p>
            <a:endParaRPr lang="en-US" dirty="0">
              <a:latin typeface="Söhne"/>
            </a:endParaRPr>
          </a:p>
          <a:p>
            <a:endParaRPr lang="en-IN" dirty="0"/>
          </a:p>
        </p:txBody>
      </p:sp>
    </p:spTree>
    <p:extLst>
      <p:ext uri="{BB962C8B-B14F-4D97-AF65-F5344CB8AC3E}">
        <p14:creationId xmlns:p14="http://schemas.microsoft.com/office/powerpoint/2010/main" val="969177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8CD6647-5032-48A1-7482-EEE0945389A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Chained Exceptions</a:t>
            </a:r>
            <a:endParaRPr lang="en-IN" sz="3600" dirty="0">
              <a:solidFill>
                <a:srgbClr val="FFFFFF"/>
              </a:solidFill>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57F9599-6389-80CA-5DC9-C5D092E3795A}"/>
              </a:ext>
            </a:extLst>
          </p:cNvPr>
          <p:cNvSpPr>
            <a:spLocks noGrp="1"/>
          </p:cNvSpPr>
          <p:nvPr>
            <p:ph idx="1"/>
          </p:nvPr>
        </p:nvSpPr>
        <p:spPr>
          <a:xfrm>
            <a:off x="4742016" y="249382"/>
            <a:ext cx="7259306" cy="6608618"/>
          </a:xfrm>
        </p:spPr>
        <p:txBody>
          <a:bodyPr anchor="ctr">
            <a:normAutofit/>
          </a:bodyPr>
          <a:lstStyle/>
          <a:p>
            <a:pPr marL="0" indent="0">
              <a:buNone/>
            </a:pPr>
            <a:r>
              <a:rPr lang="en-US" sz="1700" b="0" i="0" dirty="0">
                <a:effectLst/>
              </a:rPr>
              <a:t>Chained exceptions allow you to associate a caught exception with another exception, providing a clearer picture of the error's origin and context.</a:t>
            </a:r>
          </a:p>
          <a:p>
            <a:pPr marL="0" indent="0">
              <a:buNone/>
            </a:pPr>
            <a:r>
              <a:rPr lang="en-US" sz="1700" b="1" i="0" dirty="0">
                <a:effectLst/>
              </a:rPr>
              <a:t>Example:</a:t>
            </a:r>
          </a:p>
          <a:p>
            <a:pPr marL="292608" lvl="1" indent="0">
              <a:spcBef>
                <a:spcPts val="0"/>
              </a:spcBef>
              <a:spcAft>
                <a:spcPts val="0"/>
              </a:spcAft>
              <a:buNone/>
            </a:pPr>
            <a:r>
              <a:rPr lang="en-IN" sz="1700" dirty="0">
                <a:solidFill>
                  <a:srgbClr val="7F0055"/>
                </a:solidFill>
              </a:rPr>
              <a:t>public</a:t>
            </a:r>
            <a:r>
              <a:rPr lang="en-IN" sz="1700" dirty="0">
                <a:solidFill>
                  <a:srgbClr val="000000"/>
                </a:solidFill>
              </a:rPr>
              <a:t> </a:t>
            </a:r>
            <a:r>
              <a:rPr lang="en-IN" sz="1700" dirty="0">
                <a:solidFill>
                  <a:srgbClr val="7F0055"/>
                </a:solidFill>
              </a:rPr>
              <a:t>class</a:t>
            </a:r>
            <a:r>
              <a:rPr lang="en-IN" sz="1700" dirty="0">
                <a:solidFill>
                  <a:srgbClr val="000000"/>
                </a:solidFill>
              </a:rPr>
              <a:t> ChainedExceptionExample </a:t>
            </a:r>
            <a:r>
              <a:rPr lang="en-IN" sz="1700" u="sng" dirty="0">
                <a:solidFill>
                  <a:srgbClr val="000000"/>
                </a:solidFill>
              </a:rPr>
              <a:t>{</a:t>
            </a:r>
          </a:p>
          <a:p>
            <a:pPr marL="201168" lvl="1" indent="0">
              <a:spcBef>
                <a:spcPts val="0"/>
              </a:spcBef>
              <a:spcAft>
                <a:spcPts val="0"/>
              </a:spcAft>
              <a:buNone/>
            </a:pPr>
            <a:r>
              <a:rPr lang="en-US" sz="1700" dirty="0">
                <a:solidFill>
                  <a:srgbClr val="000000"/>
                </a:solidFill>
              </a:rPr>
              <a:t>    </a:t>
            </a:r>
            <a:r>
              <a:rPr lang="en-US" sz="1700" dirty="0">
                <a:solidFill>
                  <a:srgbClr val="7F0055"/>
                </a:solidFill>
              </a:rPr>
              <a:t>public</a:t>
            </a:r>
            <a:r>
              <a:rPr lang="en-US" sz="1700" dirty="0">
                <a:solidFill>
                  <a:srgbClr val="000000"/>
                </a:solidFill>
              </a:rPr>
              <a:t> </a:t>
            </a:r>
            <a:r>
              <a:rPr lang="en-US" sz="1700" dirty="0">
                <a:solidFill>
                  <a:srgbClr val="7F0055"/>
                </a:solidFill>
              </a:rPr>
              <a:t>static</a:t>
            </a:r>
            <a:r>
              <a:rPr lang="en-US" sz="1700" dirty="0">
                <a:solidFill>
                  <a:srgbClr val="000000"/>
                </a:solidFill>
              </a:rPr>
              <a:t> </a:t>
            </a:r>
            <a:r>
              <a:rPr lang="en-US" sz="1700" dirty="0">
                <a:solidFill>
                  <a:srgbClr val="7F0055"/>
                </a:solidFill>
              </a:rPr>
              <a:t>void</a:t>
            </a:r>
            <a:r>
              <a:rPr lang="en-US" sz="1700" dirty="0">
                <a:solidFill>
                  <a:srgbClr val="000000"/>
                </a:solidFill>
              </a:rPr>
              <a:t> main(String[] </a:t>
            </a:r>
            <a:r>
              <a:rPr lang="en-US" sz="1700" dirty="0">
                <a:solidFill>
                  <a:srgbClr val="6A3E3E"/>
                </a:solidFill>
              </a:rPr>
              <a:t>args</a:t>
            </a:r>
            <a:r>
              <a:rPr lang="en-US" sz="1700" dirty="0">
                <a:solidFill>
                  <a:srgbClr val="000000"/>
                </a:solidFill>
              </a:rPr>
              <a:t>) {</a:t>
            </a:r>
          </a:p>
          <a:p>
            <a:pPr marL="201168" lvl="1" indent="0">
              <a:spcBef>
                <a:spcPts val="0"/>
              </a:spcBef>
              <a:spcAft>
                <a:spcPts val="0"/>
              </a:spcAft>
              <a:buNone/>
            </a:pPr>
            <a:r>
              <a:rPr lang="en-IN" sz="1700" dirty="0">
                <a:solidFill>
                  <a:srgbClr val="000000"/>
                </a:solidFill>
              </a:rPr>
              <a:t>        </a:t>
            </a:r>
            <a:r>
              <a:rPr lang="en-IN" sz="1700" dirty="0">
                <a:solidFill>
                  <a:srgbClr val="7F0055"/>
                </a:solidFill>
              </a:rPr>
              <a:t>try</a:t>
            </a:r>
            <a:r>
              <a:rPr lang="en-IN" sz="1700" dirty="0">
                <a:solidFill>
                  <a:srgbClr val="000000"/>
                </a:solidFill>
              </a:rPr>
              <a:t> {</a:t>
            </a:r>
          </a:p>
          <a:p>
            <a:pPr marL="201168" lvl="1" indent="0">
              <a:spcBef>
                <a:spcPts val="0"/>
              </a:spcBef>
              <a:spcAft>
                <a:spcPts val="0"/>
              </a:spcAft>
              <a:buNone/>
            </a:pPr>
            <a:r>
              <a:rPr lang="en-IN" sz="1700" dirty="0">
                <a:solidFill>
                  <a:srgbClr val="000000"/>
                </a:solidFill>
              </a:rPr>
              <a:t>            </a:t>
            </a:r>
            <a:r>
              <a:rPr lang="en-IN" sz="1700" i="1" dirty="0">
                <a:solidFill>
                  <a:srgbClr val="000000"/>
                </a:solidFill>
              </a:rPr>
              <a:t>methodA();</a:t>
            </a:r>
          </a:p>
          <a:p>
            <a:pPr marL="201168" lvl="1" indent="0">
              <a:spcBef>
                <a:spcPts val="0"/>
              </a:spcBef>
              <a:spcAft>
                <a:spcPts val="0"/>
              </a:spcAft>
              <a:buNone/>
            </a:pPr>
            <a:r>
              <a:rPr lang="en-IN" sz="1700" dirty="0">
                <a:solidFill>
                  <a:srgbClr val="000000"/>
                </a:solidFill>
              </a:rPr>
              <a:t>        } </a:t>
            </a:r>
            <a:r>
              <a:rPr lang="en-IN" sz="1700" dirty="0">
                <a:solidFill>
                  <a:srgbClr val="7F0055"/>
                </a:solidFill>
              </a:rPr>
              <a:t>catch</a:t>
            </a:r>
            <a:r>
              <a:rPr lang="en-IN" sz="1700" dirty="0">
                <a:solidFill>
                  <a:srgbClr val="000000"/>
                </a:solidFill>
              </a:rPr>
              <a:t> (Exception </a:t>
            </a:r>
            <a:r>
              <a:rPr lang="en-IN" sz="1700" dirty="0">
                <a:solidFill>
                  <a:srgbClr val="6A3E3E"/>
                </a:solidFill>
              </a:rPr>
              <a:t>ex</a:t>
            </a:r>
            <a:r>
              <a:rPr lang="en-IN" sz="1700" dirty="0">
                <a:solidFill>
                  <a:srgbClr val="000000"/>
                </a:solidFill>
              </a:rPr>
              <a:t>) {</a:t>
            </a:r>
          </a:p>
          <a:p>
            <a:pPr marL="201168" lvl="1" indent="0">
              <a:spcBef>
                <a:spcPts val="0"/>
              </a:spcBef>
              <a:spcAft>
                <a:spcPts val="0"/>
              </a:spcAft>
              <a:buNone/>
            </a:pPr>
            <a:r>
              <a:rPr lang="en-IN" sz="1700" dirty="0">
                <a:solidFill>
                  <a:srgbClr val="000000"/>
                </a:solidFill>
              </a:rPr>
              <a:t>            System.</a:t>
            </a:r>
            <a:r>
              <a:rPr lang="en-IN" sz="1700" i="1" dirty="0">
                <a:solidFill>
                  <a:srgbClr val="0000C0"/>
                </a:solidFill>
              </a:rPr>
              <a:t>out</a:t>
            </a:r>
            <a:r>
              <a:rPr lang="en-IN" sz="1700" i="1" dirty="0">
                <a:solidFill>
                  <a:srgbClr val="000000"/>
                </a:solidFill>
              </a:rPr>
              <a:t>.println(</a:t>
            </a:r>
            <a:r>
              <a:rPr lang="en-IN" sz="1700" i="1" dirty="0">
                <a:solidFill>
                  <a:srgbClr val="2A00FF"/>
                </a:solidFill>
              </a:rPr>
              <a:t>"Chained Exception: "</a:t>
            </a:r>
            <a:r>
              <a:rPr lang="en-IN" sz="1700" i="1" dirty="0">
                <a:solidFill>
                  <a:srgbClr val="000000"/>
                </a:solidFill>
              </a:rPr>
              <a:t> + </a:t>
            </a:r>
            <a:r>
              <a:rPr lang="en-IN" sz="1700" i="1" dirty="0">
                <a:solidFill>
                  <a:srgbClr val="6A3E3E"/>
                </a:solidFill>
              </a:rPr>
              <a:t>ex</a:t>
            </a:r>
            <a:r>
              <a:rPr lang="en-IN" sz="1700" i="1" dirty="0">
                <a:solidFill>
                  <a:srgbClr val="000000"/>
                </a:solidFill>
              </a:rPr>
              <a:t>.getMessage());</a:t>
            </a:r>
          </a:p>
          <a:p>
            <a:pPr marL="201168" lvl="1" indent="0">
              <a:spcBef>
                <a:spcPts val="0"/>
              </a:spcBef>
              <a:spcAft>
                <a:spcPts val="0"/>
              </a:spcAft>
              <a:buNone/>
            </a:pPr>
            <a:r>
              <a:rPr lang="en-IN" sz="1700" dirty="0">
                <a:solidFill>
                  <a:srgbClr val="000000"/>
                </a:solidFill>
              </a:rPr>
              <a:t>            System.</a:t>
            </a:r>
            <a:r>
              <a:rPr lang="en-IN" sz="1700" i="1" dirty="0">
                <a:solidFill>
                  <a:srgbClr val="0000C0"/>
                </a:solidFill>
              </a:rPr>
              <a:t>out</a:t>
            </a:r>
            <a:r>
              <a:rPr lang="en-IN" sz="1700" i="1" dirty="0">
                <a:solidFill>
                  <a:srgbClr val="000000"/>
                </a:solidFill>
              </a:rPr>
              <a:t>.println(</a:t>
            </a:r>
            <a:r>
              <a:rPr lang="en-IN" sz="1700" i="1" dirty="0">
                <a:solidFill>
                  <a:srgbClr val="2A00FF"/>
                </a:solidFill>
              </a:rPr>
              <a:t>"Original Cause: "</a:t>
            </a:r>
            <a:r>
              <a:rPr lang="en-IN" sz="1700" i="1" dirty="0">
                <a:solidFill>
                  <a:srgbClr val="000000"/>
                </a:solidFill>
              </a:rPr>
              <a:t> + </a:t>
            </a:r>
            <a:r>
              <a:rPr lang="en-IN" sz="1700" i="1" dirty="0">
                <a:solidFill>
                  <a:srgbClr val="6A3E3E"/>
                </a:solidFill>
              </a:rPr>
              <a:t>ex</a:t>
            </a:r>
            <a:r>
              <a:rPr lang="en-IN" sz="1700" i="1" dirty="0">
                <a:solidFill>
                  <a:srgbClr val="000000"/>
                </a:solidFill>
              </a:rPr>
              <a:t>.getCause().getMessage());</a:t>
            </a:r>
          </a:p>
          <a:p>
            <a:pPr marL="201168" lvl="1" indent="0">
              <a:spcBef>
                <a:spcPts val="0"/>
              </a:spcBef>
              <a:spcAft>
                <a:spcPts val="0"/>
              </a:spcAft>
              <a:buNone/>
            </a:pPr>
            <a:r>
              <a:rPr lang="en-IN" sz="1700" dirty="0">
                <a:solidFill>
                  <a:srgbClr val="000000"/>
                </a:solidFill>
              </a:rPr>
              <a:t>        }</a:t>
            </a:r>
          </a:p>
          <a:p>
            <a:pPr marL="201168" lvl="1" indent="0">
              <a:spcBef>
                <a:spcPts val="0"/>
              </a:spcBef>
              <a:spcAft>
                <a:spcPts val="0"/>
              </a:spcAft>
              <a:buNone/>
            </a:pPr>
            <a:r>
              <a:rPr lang="en-IN" sz="1700" dirty="0">
                <a:solidFill>
                  <a:srgbClr val="000000"/>
                </a:solidFill>
              </a:rPr>
              <a:t>    }</a:t>
            </a:r>
            <a:endParaRPr lang="en-IN" sz="1700" dirty="0"/>
          </a:p>
          <a:p>
            <a:pPr marL="201168" lvl="1" indent="0">
              <a:spcBef>
                <a:spcPts val="0"/>
              </a:spcBef>
              <a:spcAft>
                <a:spcPts val="0"/>
              </a:spcAft>
              <a:buNone/>
            </a:pPr>
            <a:r>
              <a:rPr lang="en-US" sz="1700" dirty="0">
                <a:solidFill>
                  <a:srgbClr val="000000"/>
                </a:solidFill>
              </a:rPr>
              <a:t>    </a:t>
            </a:r>
            <a:r>
              <a:rPr lang="en-US" sz="1700" dirty="0">
                <a:solidFill>
                  <a:srgbClr val="7F0055"/>
                </a:solidFill>
              </a:rPr>
              <a:t>public</a:t>
            </a:r>
            <a:r>
              <a:rPr lang="en-US" sz="1700" dirty="0">
                <a:solidFill>
                  <a:srgbClr val="000000"/>
                </a:solidFill>
              </a:rPr>
              <a:t> </a:t>
            </a:r>
            <a:r>
              <a:rPr lang="en-US" sz="1700" dirty="0">
                <a:solidFill>
                  <a:srgbClr val="7F0055"/>
                </a:solidFill>
              </a:rPr>
              <a:t>static</a:t>
            </a:r>
            <a:r>
              <a:rPr lang="en-US" sz="1700" dirty="0">
                <a:solidFill>
                  <a:srgbClr val="000000"/>
                </a:solidFill>
              </a:rPr>
              <a:t> </a:t>
            </a:r>
            <a:r>
              <a:rPr lang="en-US" sz="1700" dirty="0">
                <a:solidFill>
                  <a:srgbClr val="7F0055"/>
                </a:solidFill>
              </a:rPr>
              <a:t>void</a:t>
            </a:r>
            <a:r>
              <a:rPr lang="en-US" sz="1700" dirty="0">
                <a:solidFill>
                  <a:srgbClr val="000000"/>
                </a:solidFill>
              </a:rPr>
              <a:t> methodA() </a:t>
            </a:r>
            <a:r>
              <a:rPr lang="en-US" sz="1700" dirty="0">
                <a:solidFill>
                  <a:srgbClr val="7F0055"/>
                </a:solidFill>
              </a:rPr>
              <a:t>throws</a:t>
            </a:r>
            <a:r>
              <a:rPr lang="en-US" sz="1700" dirty="0">
                <a:solidFill>
                  <a:srgbClr val="000000"/>
                </a:solidFill>
              </a:rPr>
              <a:t> Exception {</a:t>
            </a:r>
          </a:p>
          <a:p>
            <a:pPr marL="201168" lvl="1" indent="0">
              <a:spcBef>
                <a:spcPts val="0"/>
              </a:spcBef>
              <a:spcAft>
                <a:spcPts val="0"/>
              </a:spcAft>
              <a:buNone/>
            </a:pPr>
            <a:r>
              <a:rPr lang="en-IN" sz="1700" dirty="0">
                <a:solidFill>
                  <a:srgbClr val="000000"/>
                </a:solidFill>
              </a:rPr>
              <a:t>        </a:t>
            </a:r>
            <a:r>
              <a:rPr lang="en-IN" sz="1700" dirty="0">
                <a:solidFill>
                  <a:srgbClr val="7F0055"/>
                </a:solidFill>
              </a:rPr>
              <a:t>try</a:t>
            </a:r>
            <a:r>
              <a:rPr lang="en-IN" sz="1700" dirty="0">
                <a:solidFill>
                  <a:srgbClr val="000000"/>
                </a:solidFill>
              </a:rPr>
              <a:t> {</a:t>
            </a:r>
          </a:p>
          <a:p>
            <a:pPr marL="201168" lvl="1" indent="0">
              <a:spcBef>
                <a:spcPts val="0"/>
              </a:spcBef>
              <a:spcAft>
                <a:spcPts val="0"/>
              </a:spcAft>
              <a:buNone/>
            </a:pPr>
            <a:r>
              <a:rPr lang="en-IN" sz="1700" dirty="0">
                <a:solidFill>
                  <a:srgbClr val="000000"/>
                </a:solidFill>
              </a:rPr>
              <a:t>            </a:t>
            </a:r>
            <a:r>
              <a:rPr lang="en-IN" sz="1700" i="1" dirty="0">
                <a:solidFill>
                  <a:srgbClr val="000000"/>
                </a:solidFill>
              </a:rPr>
              <a:t>methodB();</a:t>
            </a:r>
          </a:p>
          <a:p>
            <a:pPr marL="201168" lvl="1" indent="0">
              <a:spcBef>
                <a:spcPts val="0"/>
              </a:spcBef>
              <a:spcAft>
                <a:spcPts val="0"/>
              </a:spcAft>
              <a:buNone/>
            </a:pPr>
            <a:r>
              <a:rPr lang="en-IN" sz="1700" dirty="0">
                <a:solidFill>
                  <a:srgbClr val="000000"/>
                </a:solidFill>
              </a:rPr>
              <a:t>        } </a:t>
            </a:r>
            <a:r>
              <a:rPr lang="en-IN" sz="1700" dirty="0">
                <a:solidFill>
                  <a:srgbClr val="7F0055"/>
                </a:solidFill>
              </a:rPr>
              <a:t>catch</a:t>
            </a:r>
            <a:r>
              <a:rPr lang="en-IN" sz="1700" dirty="0">
                <a:solidFill>
                  <a:srgbClr val="000000"/>
                </a:solidFill>
              </a:rPr>
              <a:t> (Exception </a:t>
            </a:r>
            <a:r>
              <a:rPr lang="en-IN" sz="1700" dirty="0">
                <a:solidFill>
                  <a:srgbClr val="6A3E3E"/>
                </a:solidFill>
              </a:rPr>
              <a:t>innerEx</a:t>
            </a:r>
            <a:r>
              <a:rPr lang="en-IN" sz="1700" dirty="0">
                <a:solidFill>
                  <a:srgbClr val="000000"/>
                </a:solidFill>
              </a:rPr>
              <a:t>) {</a:t>
            </a:r>
          </a:p>
          <a:p>
            <a:pPr marL="201168" lvl="1" indent="0">
              <a:spcBef>
                <a:spcPts val="0"/>
              </a:spcBef>
              <a:spcAft>
                <a:spcPts val="0"/>
              </a:spcAft>
              <a:buNone/>
            </a:pPr>
            <a:r>
              <a:rPr lang="en-US" sz="1700" dirty="0">
                <a:solidFill>
                  <a:srgbClr val="000000"/>
                </a:solidFill>
              </a:rPr>
              <a:t>            </a:t>
            </a:r>
            <a:r>
              <a:rPr lang="en-US" sz="1700" dirty="0">
                <a:solidFill>
                  <a:srgbClr val="7F0055"/>
                </a:solidFill>
              </a:rPr>
              <a:t>throw</a:t>
            </a:r>
            <a:r>
              <a:rPr lang="en-US" sz="1700" dirty="0">
                <a:solidFill>
                  <a:srgbClr val="000000"/>
                </a:solidFill>
              </a:rPr>
              <a:t> </a:t>
            </a:r>
            <a:r>
              <a:rPr lang="en-US" sz="1700" dirty="0">
                <a:solidFill>
                  <a:srgbClr val="7F0055"/>
                </a:solidFill>
              </a:rPr>
              <a:t>new</a:t>
            </a:r>
            <a:r>
              <a:rPr lang="en-US" sz="1700" dirty="0">
                <a:solidFill>
                  <a:srgbClr val="000000"/>
                </a:solidFill>
              </a:rPr>
              <a:t> Exception(</a:t>
            </a:r>
            <a:r>
              <a:rPr lang="en-US" sz="1700" dirty="0">
                <a:solidFill>
                  <a:srgbClr val="2A00FF"/>
                </a:solidFill>
              </a:rPr>
              <a:t>"Exception in methodA"</a:t>
            </a:r>
            <a:r>
              <a:rPr lang="en-US" sz="1700" dirty="0">
                <a:solidFill>
                  <a:srgbClr val="000000"/>
                </a:solidFill>
              </a:rPr>
              <a:t>, </a:t>
            </a:r>
            <a:r>
              <a:rPr lang="en-US" sz="1700" dirty="0">
                <a:solidFill>
                  <a:srgbClr val="6A3E3E"/>
                </a:solidFill>
              </a:rPr>
              <a:t>innerEx</a:t>
            </a:r>
            <a:r>
              <a:rPr lang="en-US" sz="1700" dirty="0">
                <a:solidFill>
                  <a:srgbClr val="000000"/>
                </a:solidFill>
              </a:rPr>
              <a:t>);</a:t>
            </a:r>
          </a:p>
          <a:p>
            <a:pPr marL="201168" lvl="1" indent="0">
              <a:spcBef>
                <a:spcPts val="0"/>
              </a:spcBef>
              <a:spcAft>
                <a:spcPts val="0"/>
              </a:spcAft>
              <a:buNone/>
            </a:pPr>
            <a:r>
              <a:rPr lang="en-IN" sz="1700" dirty="0">
                <a:solidFill>
                  <a:srgbClr val="000000"/>
                </a:solidFill>
              </a:rPr>
              <a:t>        }</a:t>
            </a:r>
          </a:p>
          <a:p>
            <a:pPr marL="201168" lvl="1" indent="0">
              <a:spcBef>
                <a:spcPts val="0"/>
              </a:spcBef>
              <a:spcAft>
                <a:spcPts val="0"/>
              </a:spcAft>
              <a:buNone/>
            </a:pPr>
            <a:r>
              <a:rPr lang="en-IN" sz="1700" dirty="0">
                <a:solidFill>
                  <a:srgbClr val="000000"/>
                </a:solidFill>
              </a:rPr>
              <a:t>    }</a:t>
            </a:r>
            <a:endParaRPr lang="en-IN" sz="1700" dirty="0"/>
          </a:p>
          <a:p>
            <a:pPr marL="201168" lvl="1" indent="0">
              <a:spcBef>
                <a:spcPts val="0"/>
              </a:spcBef>
              <a:spcAft>
                <a:spcPts val="0"/>
              </a:spcAft>
              <a:buNone/>
            </a:pPr>
            <a:r>
              <a:rPr lang="en-US" sz="1700" dirty="0">
                <a:solidFill>
                  <a:srgbClr val="000000"/>
                </a:solidFill>
              </a:rPr>
              <a:t>    </a:t>
            </a:r>
            <a:r>
              <a:rPr lang="en-US" sz="1700" dirty="0">
                <a:solidFill>
                  <a:srgbClr val="7F0055"/>
                </a:solidFill>
              </a:rPr>
              <a:t>public</a:t>
            </a:r>
            <a:r>
              <a:rPr lang="en-US" sz="1700" dirty="0">
                <a:solidFill>
                  <a:srgbClr val="000000"/>
                </a:solidFill>
              </a:rPr>
              <a:t> </a:t>
            </a:r>
            <a:r>
              <a:rPr lang="en-US" sz="1700" dirty="0">
                <a:solidFill>
                  <a:srgbClr val="7F0055"/>
                </a:solidFill>
              </a:rPr>
              <a:t>static</a:t>
            </a:r>
            <a:r>
              <a:rPr lang="en-US" sz="1700" dirty="0">
                <a:solidFill>
                  <a:srgbClr val="000000"/>
                </a:solidFill>
              </a:rPr>
              <a:t> </a:t>
            </a:r>
            <a:r>
              <a:rPr lang="en-US" sz="1700" dirty="0">
                <a:solidFill>
                  <a:srgbClr val="7F0055"/>
                </a:solidFill>
              </a:rPr>
              <a:t>void</a:t>
            </a:r>
            <a:r>
              <a:rPr lang="en-US" sz="1700" dirty="0">
                <a:solidFill>
                  <a:srgbClr val="000000"/>
                </a:solidFill>
              </a:rPr>
              <a:t> methodB() </a:t>
            </a:r>
            <a:r>
              <a:rPr lang="en-US" sz="1700" dirty="0">
                <a:solidFill>
                  <a:srgbClr val="7F0055"/>
                </a:solidFill>
              </a:rPr>
              <a:t>throws</a:t>
            </a:r>
            <a:r>
              <a:rPr lang="en-US" sz="1700" dirty="0">
                <a:solidFill>
                  <a:srgbClr val="000000"/>
                </a:solidFill>
              </a:rPr>
              <a:t> Exception {</a:t>
            </a:r>
          </a:p>
          <a:p>
            <a:pPr marL="201168" lvl="1" indent="0">
              <a:spcBef>
                <a:spcPts val="0"/>
              </a:spcBef>
              <a:spcAft>
                <a:spcPts val="0"/>
              </a:spcAft>
              <a:buNone/>
            </a:pPr>
            <a:r>
              <a:rPr lang="en-US" sz="1700" dirty="0">
                <a:solidFill>
                  <a:srgbClr val="000000"/>
                </a:solidFill>
              </a:rPr>
              <a:t>        </a:t>
            </a:r>
            <a:r>
              <a:rPr lang="en-US" sz="1700" dirty="0">
                <a:solidFill>
                  <a:srgbClr val="7F0055"/>
                </a:solidFill>
              </a:rPr>
              <a:t>throw</a:t>
            </a:r>
            <a:r>
              <a:rPr lang="en-US" sz="1700" dirty="0">
                <a:solidFill>
                  <a:srgbClr val="000000"/>
                </a:solidFill>
              </a:rPr>
              <a:t> </a:t>
            </a:r>
            <a:r>
              <a:rPr lang="en-US" sz="1700" dirty="0">
                <a:solidFill>
                  <a:srgbClr val="7F0055"/>
                </a:solidFill>
              </a:rPr>
              <a:t>new</a:t>
            </a:r>
            <a:r>
              <a:rPr lang="en-US" sz="1700" dirty="0">
                <a:solidFill>
                  <a:srgbClr val="000000"/>
                </a:solidFill>
              </a:rPr>
              <a:t> Exception(</a:t>
            </a:r>
            <a:r>
              <a:rPr lang="en-US" sz="1700" dirty="0">
                <a:solidFill>
                  <a:srgbClr val="2A00FF"/>
                </a:solidFill>
              </a:rPr>
              <a:t>"Exception in methodB"</a:t>
            </a:r>
            <a:r>
              <a:rPr lang="en-US" sz="1700" dirty="0">
                <a:solidFill>
                  <a:srgbClr val="000000"/>
                </a:solidFill>
              </a:rPr>
              <a:t>);</a:t>
            </a:r>
          </a:p>
          <a:p>
            <a:pPr marL="201168" lvl="1" indent="0">
              <a:spcBef>
                <a:spcPts val="0"/>
              </a:spcBef>
              <a:spcAft>
                <a:spcPts val="0"/>
              </a:spcAft>
              <a:buNone/>
            </a:pPr>
            <a:r>
              <a:rPr lang="en-IN" sz="1700" dirty="0">
                <a:solidFill>
                  <a:srgbClr val="000000"/>
                </a:solidFill>
              </a:rPr>
              <a:t>    }</a:t>
            </a:r>
          </a:p>
          <a:p>
            <a:pPr marL="201168" lvl="1" indent="0">
              <a:spcBef>
                <a:spcPts val="0"/>
              </a:spcBef>
              <a:spcAft>
                <a:spcPts val="0"/>
              </a:spcAft>
              <a:buNone/>
            </a:pPr>
            <a:r>
              <a:rPr lang="en-IN" sz="1700" dirty="0">
                <a:solidFill>
                  <a:srgbClr val="000000"/>
                </a:solidFill>
              </a:rPr>
              <a:t>}</a:t>
            </a:r>
          </a:p>
          <a:p>
            <a:endParaRPr lang="en-US" b="0" i="0" dirty="0">
              <a:effectLst/>
              <a:latin typeface="Söhne"/>
            </a:endParaRPr>
          </a:p>
          <a:p>
            <a:endParaRPr lang="en-IN" dirty="0"/>
          </a:p>
        </p:txBody>
      </p:sp>
    </p:spTree>
    <p:extLst>
      <p:ext uri="{BB962C8B-B14F-4D97-AF65-F5344CB8AC3E}">
        <p14:creationId xmlns:p14="http://schemas.microsoft.com/office/powerpoint/2010/main" val="4000928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The Throwable Class Hierarchy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Understanding the hierarchy of exceptions (Throwable, Error, Exception, RuntimeException)</a:t>
            </a:r>
          </a:p>
          <a:p>
            <a:pPr>
              <a:buFont typeface="Wingdings" panose="05000000000000000000" pitchFamily="2" charset="2"/>
              <a:buChar char="Ø"/>
            </a:pPr>
            <a:r>
              <a:rPr lang="en-US" dirty="0"/>
              <a:t>Checked and Unchecked exceptions in the hierarchy</a:t>
            </a:r>
          </a:p>
          <a:p>
            <a:pPr>
              <a:buFont typeface="Wingdings" panose="05000000000000000000" pitchFamily="2" charset="2"/>
              <a:buChar char="Ø"/>
            </a:pPr>
            <a:r>
              <a:rPr lang="en-US" dirty="0"/>
              <a:t>Examples of common Exceptions in Java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672809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31">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8ADEED3-DCA4-9827-72B3-0CC8B5FF18D6}"/>
              </a:ext>
            </a:extLst>
          </p:cNvPr>
          <p:cNvSpPr>
            <a:spLocks noGrp="1"/>
          </p:cNvSpPr>
          <p:nvPr>
            <p:ph type="title"/>
          </p:nvPr>
        </p:nvSpPr>
        <p:spPr>
          <a:xfrm>
            <a:off x="5720577" y="634946"/>
            <a:ext cx="5818280" cy="1450757"/>
          </a:xfrm>
        </p:spPr>
        <p:txBody>
          <a:bodyPr>
            <a:normAutofit/>
          </a:bodyPr>
          <a:lstStyle/>
          <a:p>
            <a:r>
              <a:rPr lang="en-US" sz="3600" b="1" dirty="0">
                <a:latin typeface="+mn-lt"/>
              </a:rPr>
              <a:t>Understanding the hierarchy of exceptions</a:t>
            </a:r>
            <a:endParaRPr lang="en-IN" sz="3600" b="1" dirty="0">
              <a:latin typeface="+mn-lt"/>
            </a:endParaRPr>
          </a:p>
        </p:txBody>
      </p:sp>
      <p:pic>
        <p:nvPicPr>
          <p:cNvPr id="1027" name="Picture 3" descr="Exception Handling — Headfirst Java Chapter 11 | by Bhagya Devduni | Medium">
            <a:extLst>
              <a:ext uri="{FF2B5EF4-FFF2-40B4-BE49-F238E27FC236}">
                <a16:creationId xmlns="" xmlns:a16="http://schemas.microsoft.com/office/drawing/2014/main" id="{5DE27D0A-3EEA-0164-6E18-EA3237D80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31670"/>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33">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 xmlns:a16="http://schemas.microsoft.com/office/drawing/2014/main" id="{C0FA1BEA-96EE-D442-EB7D-619B34390627}"/>
              </a:ext>
            </a:extLst>
          </p:cNvPr>
          <p:cNvSpPr>
            <a:spLocks noGrp="1" noChangeArrowheads="1"/>
          </p:cNvSpPr>
          <p:nvPr>
            <p:ph idx="1"/>
          </p:nvPr>
        </p:nvSpPr>
        <p:spPr bwMode="auto">
          <a:xfrm>
            <a:off x="5720576" y="2198913"/>
            <a:ext cx="5818280" cy="391195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altLang="en-US" sz="1600" dirty="0"/>
              <a:t>U</a:t>
            </a:r>
            <a:r>
              <a:rPr kumimoji="0" lang="en-US" altLang="en-US" sz="1600" b="0" i="0" u="none" strike="noStrike" cap="none" normalizeH="0" baseline="0" dirty="0">
                <a:ln>
                  <a:noFill/>
                </a:ln>
                <a:effectLst/>
              </a:rPr>
              <a:t>nderstanding the hierarchy of exceptions in Java is crucial for writing robust and error-handling code.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rPr>
              <a:t>The exception hierarchy in Java is as follows:</a:t>
            </a: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rPr>
              <a:t>Throwable</a:t>
            </a:r>
            <a:r>
              <a:rPr kumimoji="0" lang="en-US" altLang="en-US" sz="1600" b="0" i="0" u="none" strike="noStrike" cap="none" normalizeH="0" baseline="0" dirty="0">
                <a:ln>
                  <a:noFill/>
                </a:ln>
                <a:effectLst/>
              </a:rPr>
              <a:t>: This is the root class for all exceptions and errors in Java.</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rPr>
              <a:t>It has two main subclasses: </a:t>
            </a: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These are severe problems that should not be caught or handled programmatically. They usually indicate issues that are beyond the control of the programmer and typically result in termination of the application. Examples include </a:t>
            </a:r>
            <a:r>
              <a:rPr kumimoji="0" lang="en-US" altLang="en-US" sz="1600" b="1" i="0" u="none" strike="noStrike" cap="none" normalizeH="0" baseline="0" dirty="0">
                <a:ln>
                  <a:noFill/>
                </a:ln>
                <a:effectLst/>
              </a:rPr>
              <a:t>OutOfMemoryError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StackOverflowError</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 These are problems that can be caught and handled programmatically. Exceptions can be further categorized into two types: </a:t>
            </a:r>
            <a:r>
              <a:rPr kumimoji="0" lang="en-US" altLang="en-US" sz="1600" b="1" i="0" u="none" strike="noStrike" cap="none" normalizeH="0" baseline="0" dirty="0">
                <a:ln>
                  <a:noFill/>
                </a:ln>
                <a:effectLst/>
              </a:rPr>
              <a:t>Checked Exceptions </a:t>
            </a:r>
            <a:r>
              <a:rPr kumimoji="0" lang="en-US" altLang="en-US" sz="1600" b="0" i="0" u="none" strike="noStrike" cap="none" normalizeH="0" baseline="0" dirty="0">
                <a:ln>
                  <a:noFill/>
                </a:ln>
                <a:effectLst/>
              </a:rPr>
              <a:t>and </a:t>
            </a:r>
            <a:r>
              <a:rPr kumimoji="0" lang="en-US" altLang="en-US" sz="1600" b="1" i="0" u="none" strike="noStrike" cap="none" normalizeH="0" baseline="0" dirty="0">
                <a:ln>
                  <a:noFill/>
                </a:ln>
                <a:effectLst/>
              </a:rPr>
              <a:t>Unchecked Exceptions</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47" name="Rectangle 1035">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48" name="Rectangle 1037">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27632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Checked Exceptions</a:t>
            </a:r>
            <a:endParaRPr lang="en-IN" sz="3600" dirty="0">
              <a:solidFill>
                <a:srgbClr val="FFFFFF"/>
              </a:solidFill>
              <a:latin typeface="+mn-lt"/>
            </a:endParaRPr>
          </a:p>
        </p:txBody>
      </p:sp>
      <p:sp>
        <p:nvSpPr>
          <p:cNvPr id="22" name="Rectangle 2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F3FFAA12-87FE-907A-696E-18E1186F1A1B}"/>
              </a:ext>
            </a:extLst>
          </p:cNvPr>
          <p:cNvSpPr>
            <a:spLocks noGrp="1" noChangeArrowheads="1"/>
          </p:cNvSpPr>
          <p:nvPr>
            <p:ph idx="1"/>
          </p:nvPr>
        </p:nvSpPr>
        <p:spPr bwMode="auto">
          <a:xfrm>
            <a:off x="4742016" y="225631"/>
            <a:ext cx="7444299" cy="66323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Checked Exceptions</a:t>
            </a:r>
            <a:endParaRPr kumimoji="0" lang="en-US" altLang="en-US" sz="1700" b="0" i="0" u="none" strike="noStrike" cap="none" normalizeH="0" baseline="0" dirty="0">
              <a:ln>
                <a:noFill/>
              </a:ln>
              <a:effectLst/>
              <a:latin typeface="+mn-lt"/>
            </a:endParaRP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Checked exceptions are exceptions that the compiler forces you to handle explicitly by using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blocks or declaring them with </a:t>
            </a:r>
            <a:r>
              <a:rPr kumimoji="0" lang="en-US" altLang="en-US" sz="1700" b="1" i="0" u="none" strike="noStrike" cap="none" normalizeH="0" baseline="0" dirty="0">
                <a:ln>
                  <a:noFill/>
                </a:ln>
                <a:effectLst/>
                <a:latin typeface="+mn-lt"/>
              </a:rPr>
              <a:t>throws</a:t>
            </a:r>
            <a:r>
              <a:rPr kumimoji="0" lang="en-US" altLang="en-US" sz="1700" b="0" i="0" u="none" strike="noStrike" cap="none" normalizeH="0" baseline="0" dirty="0">
                <a:ln>
                  <a:noFill/>
                </a:ln>
                <a:effectLst/>
                <a:latin typeface="+mn-lt"/>
              </a:rPr>
              <a:t> in the method signature.</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These exceptions are usually recoverable and represent conditions that might occur during the execution of a program but are beyond the program's control.</a:t>
            </a:r>
          </a:p>
          <a:p>
            <a:pPr marL="457200" marR="0" lvl="1" indent="0" defTabSz="914400" rtl="0" eaLnBrk="0" fontAlgn="base" latinLnBrk="0" hangingPunct="0">
              <a:spcBef>
                <a:spcPct val="0"/>
              </a:spcBef>
              <a:spcAft>
                <a:spcPts val="600"/>
              </a:spcAft>
              <a:buClr>
                <a:srgbClr val="DDA147"/>
              </a:buClr>
              <a:buSzTx/>
              <a:buNone/>
              <a:tabLst/>
            </a:pPr>
            <a:r>
              <a:rPr lang="en-US" altLang="en-US" sz="1700" b="1" dirty="0">
                <a:latin typeface="+mn-lt"/>
              </a:rPr>
              <a:t>Examples</a:t>
            </a:r>
            <a:r>
              <a:rPr lang="en-US" altLang="en-US" sz="1700" dirty="0">
                <a:latin typeface="+mn-lt"/>
              </a:rPr>
              <a:t>:</a:t>
            </a:r>
            <a:endParaRPr kumimoji="0" lang="en-US" altLang="en-US" sz="1700" b="0" i="0" u="none" strike="noStrike" cap="none" normalizeH="0" baseline="0" dirty="0">
              <a:ln>
                <a:noFill/>
              </a:ln>
              <a:effectLst/>
              <a:latin typeface="+mn-lt"/>
            </a:endParaRP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Thrown when an input or output operation fails, such as reading or writing to a file.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SQLException</a:t>
            </a:r>
            <a:r>
              <a:rPr kumimoji="0" lang="en-US" altLang="en-US" sz="1700" b="0" i="0" u="none" strike="noStrike" cap="none" normalizeH="0" baseline="0" dirty="0">
                <a:ln>
                  <a:noFill/>
                </a:ln>
                <a:effectLst/>
                <a:latin typeface="+mn-lt"/>
              </a:rPr>
              <a:t>: Thrown when there is an error in the database interaction.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ClassNotFoundException</a:t>
            </a:r>
            <a:r>
              <a:rPr kumimoji="0" lang="en-US" altLang="en-US" sz="1700" b="0" i="0" u="none" strike="noStrike" cap="none" normalizeH="0" baseline="0" dirty="0">
                <a:ln>
                  <a:noFill/>
                </a:ln>
                <a:effectLst/>
                <a:latin typeface="+mn-lt"/>
              </a:rPr>
              <a:t>: Thrown when a class cannot be found during runtime reflection.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FileNotFoundException</a:t>
            </a:r>
            <a:r>
              <a:rPr kumimoji="0" lang="en-US" altLang="en-US" sz="1700" b="0" i="0" u="none" strike="noStrike" cap="none" normalizeH="0" baseline="0" dirty="0">
                <a:ln>
                  <a:noFill/>
                </a:ln>
                <a:effectLst/>
                <a:latin typeface="+mn-lt"/>
              </a:rPr>
              <a:t>: A specific type of </a:t>
            </a:r>
            <a:r>
              <a:rPr kumimoji="0" lang="en-US" altLang="en-US" sz="1700"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indicating that a requested file does not exist.</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InterruptedException</a:t>
            </a:r>
            <a:r>
              <a:rPr kumimoji="0" lang="en-US" altLang="en-US" sz="1700" b="0" i="0" u="none" strike="noStrike" cap="none" normalizeH="0" baseline="0" dirty="0">
                <a:ln>
                  <a:noFill/>
                </a:ln>
                <a:effectLst/>
                <a:latin typeface="+mn-lt"/>
              </a:rPr>
              <a:t>: Thrown when a thread is interrupted while waiting, sleeping, or blocking.</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856189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Unchecked Exceptions</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F3FFAA12-87FE-907A-696E-18E1186F1A1B}"/>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endParaRPr kumimoji="0" lang="en-US" altLang="en-US" sz="1700" b="0" i="0" u="none" strike="noStrike" cap="none" normalizeH="0" baseline="0" dirty="0">
              <a:ln>
                <a:noFill/>
              </a:ln>
              <a:effectLst/>
              <a:latin typeface="+mn-lt"/>
            </a:endParaRP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1" i="0" u="none" strike="noStrike" cap="none" normalizeH="0" baseline="0" dirty="0">
                <a:ln>
                  <a:noFill/>
                </a:ln>
                <a:effectLst/>
                <a:latin typeface="+mn-lt"/>
              </a:rPr>
              <a:t>Unchecked Exceptions(RuntimeExceptions):</a:t>
            </a:r>
            <a:endParaRPr kumimoji="0" lang="en-US" altLang="en-US" sz="1700" b="0" i="0" u="none" strike="noStrike" cap="none" normalizeH="0" baseline="0" dirty="0">
              <a:ln>
                <a:noFill/>
              </a:ln>
              <a:effectLst/>
              <a:latin typeface="+mn-lt"/>
            </a:endParaRP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Unchecked exceptions (also known as runtime exceptions) do not need to be explicitly caught or declared in the method signature.</a:t>
            </a: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They typically indicate programming errors or violations of contracts that should be fixed during development. </a:t>
            </a:r>
          </a:p>
          <a:p>
            <a:pPr marL="457200" marR="0" lvl="1"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Examples:</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NullPointerException</a:t>
            </a:r>
            <a:r>
              <a:rPr kumimoji="0" lang="en-US" altLang="en-US" sz="1700" b="0" i="0" u="none" strike="noStrike" cap="none" normalizeH="0" baseline="0" dirty="0">
                <a:ln>
                  <a:noFill/>
                </a:ln>
                <a:effectLst/>
                <a:latin typeface="+mn-lt"/>
              </a:rPr>
              <a:t>: Thrown when attempting to access an object or method on a null reference.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ArrayIndexOutOfBoundsException</a:t>
            </a:r>
            <a:r>
              <a:rPr kumimoji="0" lang="en-US" altLang="en-US" sz="1700" b="0" i="0" u="none" strike="noStrike" cap="none" normalizeH="0" baseline="0" dirty="0">
                <a:ln>
                  <a:noFill/>
                </a:ln>
                <a:effectLst/>
                <a:latin typeface="+mn-lt"/>
              </a:rPr>
              <a:t>: Thrown when trying to access an array element with an invalid index.</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ArithmeticException</a:t>
            </a:r>
            <a:r>
              <a:rPr kumimoji="0" lang="en-US" altLang="en-US" sz="1700" b="0" i="0" u="none" strike="noStrike" cap="none" normalizeH="0" baseline="0" dirty="0">
                <a:ln>
                  <a:noFill/>
                </a:ln>
                <a:effectLst/>
                <a:latin typeface="+mn-lt"/>
              </a:rPr>
              <a:t>: Thrown when an arithmetic operation results in an error, such as division by zero.</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IllegalArgumentException</a:t>
            </a:r>
            <a:r>
              <a:rPr kumimoji="0" lang="en-US" altLang="en-US" sz="1700" b="0" i="0" u="none" strike="noStrike" cap="none" normalizeH="0" baseline="0" dirty="0">
                <a:ln>
                  <a:noFill/>
                </a:ln>
                <a:effectLst/>
                <a:latin typeface="+mn-lt"/>
              </a:rPr>
              <a:t>: Thrown when an invalid argument is passed to a method.</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ClassCastException</a:t>
            </a:r>
            <a:r>
              <a:rPr kumimoji="0" lang="en-US" altLang="en-US" sz="1700" b="0" i="0" u="none" strike="noStrike" cap="none" normalizeH="0" baseline="0" dirty="0">
                <a:ln>
                  <a:noFill/>
                </a:ln>
                <a:effectLst/>
                <a:latin typeface="+mn-lt"/>
              </a:rPr>
              <a:t>: Thrown when an attempt is made to cast an object to an incompatible type.</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36386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Exception Handling Best Practices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5"/>
            <a:ext cx="6413663" cy="5699211"/>
          </a:xfrm>
        </p:spPr>
        <p:txBody>
          <a:bodyPr anchor="ctr">
            <a:noAutofit/>
          </a:bodyPr>
          <a:lstStyle/>
          <a:p>
            <a:pPr>
              <a:buFont typeface="Wingdings" panose="05000000000000000000" pitchFamily="2" charset="2"/>
              <a:buChar char="Ø"/>
            </a:pPr>
            <a:r>
              <a:rPr lang="en-US" sz="1600" b="1" i="0" dirty="0">
                <a:effectLst/>
              </a:rPr>
              <a:t>Use Specific Exception Types</a:t>
            </a:r>
            <a:r>
              <a:rPr lang="en-US" sz="1600" b="0" i="0" dirty="0">
                <a:effectLst/>
              </a:rPr>
              <a:t>: Instead of catching generic exceptions, catch specific exception types that you expect might occur. This helps you handle different types of errors differently and provides more accurate error diagnostics.</a:t>
            </a:r>
          </a:p>
          <a:p>
            <a:pPr>
              <a:buFont typeface="Wingdings" panose="05000000000000000000" pitchFamily="2" charset="2"/>
              <a:buChar char="Ø"/>
            </a:pPr>
            <a:r>
              <a:rPr lang="en-US" sz="1600" b="1" dirty="0"/>
              <a:t>Avoid Catching Everything: </a:t>
            </a:r>
            <a:r>
              <a:rPr lang="en-US" sz="1600" dirty="0"/>
              <a:t>Avoid using catch-all blocks (e.g., catching Exception in Python) unless absolutely necessary. Catching too many exceptions can hide bugs and make debugging difficult. Only catch exceptions that you can handle properly.</a:t>
            </a:r>
          </a:p>
          <a:p>
            <a:pPr>
              <a:buFont typeface="Wingdings" panose="05000000000000000000" pitchFamily="2" charset="2"/>
              <a:buChar char="Ø"/>
            </a:pPr>
            <a:r>
              <a:rPr lang="en-US" sz="1600" b="1" dirty="0"/>
              <a:t>Logging Exceptions: </a:t>
            </a:r>
            <a:r>
              <a:rPr lang="en-US" sz="1600" dirty="0"/>
              <a:t>Log exceptions when they occur. This helps in diagnosing issues and understanding the flow of your program during runtime.</a:t>
            </a:r>
          </a:p>
          <a:p>
            <a:pPr>
              <a:buFont typeface="Wingdings" panose="05000000000000000000" pitchFamily="2" charset="2"/>
              <a:buChar char="Ø"/>
            </a:pPr>
            <a:r>
              <a:rPr lang="en-US" sz="1600" b="1" i="0" dirty="0">
                <a:effectLst/>
              </a:rPr>
              <a:t>Rethrow Exceptions (When Appropriate)</a:t>
            </a:r>
            <a:r>
              <a:rPr lang="en-US" sz="1600" b="0" i="0" dirty="0">
                <a:effectLst/>
              </a:rPr>
              <a:t>: If you catch an exception but cannot fully handle it at that point, consider rethrowing it so that it can be caught and properly handled at a higher level.</a:t>
            </a:r>
          </a:p>
          <a:p>
            <a:pPr>
              <a:buFont typeface="Wingdings" panose="05000000000000000000" pitchFamily="2" charset="2"/>
              <a:buChar char="Ø"/>
            </a:pPr>
            <a:r>
              <a:rPr lang="en-US" sz="1600" b="1" i="0" dirty="0">
                <a:effectLst/>
              </a:rPr>
              <a:t>Graceful Degradation</a:t>
            </a:r>
            <a:r>
              <a:rPr lang="en-US" sz="1600" b="0" i="0" dirty="0">
                <a:effectLst/>
              </a:rPr>
              <a:t>: When possible, design your code to gracefully handle expected exceptions. This can include fallback mechanisms, retry logic, or providing default values.</a:t>
            </a:r>
          </a:p>
          <a:p>
            <a:pPr>
              <a:buFont typeface="Wingdings" panose="05000000000000000000" pitchFamily="2" charset="2"/>
              <a:buChar char="Ø"/>
            </a:pPr>
            <a:r>
              <a:rPr lang="en-US" sz="1600" b="1" dirty="0"/>
              <a:t>Use Finally Blocks: </a:t>
            </a:r>
            <a:r>
              <a:rPr lang="en-US" sz="1600" dirty="0"/>
              <a:t>Use finally blocks to ensure that cleanup code (such as closing files or releasing resources) is executed regardless of whether an exception occurred or not.</a:t>
            </a:r>
          </a:p>
          <a:p>
            <a:pPr>
              <a:buFont typeface="Wingdings" panose="05000000000000000000" pitchFamily="2" charset="2"/>
              <a:buChar char="Ø"/>
            </a:pPr>
            <a:r>
              <a:rPr lang="en-US" sz="1600" b="1" i="0" dirty="0">
                <a:effectLst/>
              </a:rPr>
              <a:t>Custom Exception Classes</a:t>
            </a:r>
            <a:r>
              <a:rPr lang="en-US" sz="1600" b="0" i="0" dirty="0">
                <a:effectLst/>
              </a:rPr>
              <a:t>: Create custom exception classes to encapsulate specific error scenarios. This can make your code more readable and provide meaningful information about the error.</a:t>
            </a:r>
            <a:endParaRPr lang="en-IN" sz="1600" dirty="0"/>
          </a:p>
        </p:txBody>
      </p:sp>
    </p:spTree>
    <p:extLst>
      <p:ext uri="{BB962C8B-B14F-4D97-AF65-F5344CB8AC3E}">
        <p14:creationId xmlns:p14="http://schemas.microsoft.com/office/powerpoint/2010/main" val="4050321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C76DDA-CA99-67EA-42EE-540DFFED7CD5}"/>
              </a:ext>
            </a:extLst>
          </p:cNvPr>
          <p:cNvSpPr>
            <a:spLocks noGrp="1"/>
          </p:cNvSpPr>
          <p:nvPr>
            <p:ph type="title"/>
          </p:nvPr>
        </p:nvSpPr>
        <p:spPr/>
        <p:txBody>
          <a:bodyPr/>
          <a:lstStyle/>
          <a:p>
            <a:r>
              <a:rPr lang="en-US" dirty="0"/>
              <a:t>Exception hands-on</a:t>
            </a:r>
            <a:endParaRPr lang="en-IN" dirty="0"/>
          </a:p>
        </p:txBody>
      </p:sp>
    </p:spTree>
    <p:extLst>
      <p:ext uri="{BB962C8B-B14F-4D97-AF65-F5344CB8AC3E}">
        <p14:creationId xmlns:p14="http://schemas.microsoft.com/office/powerpoint/2010/main" val="37520001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888259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BCE2688-3C4C-4CB7-F637-970954E049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Benefits of Interfaces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F256AA1-56D9-680A-3249-52EE73B86B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i="0" dirty="0">
                <a:effectLst/>
              </a:rPr>
              <a:t>Multiple Inheritance</a:t>
            </a:r>
            <a:r>
              <a:rPr lang="en-US" sz="1800" b="0" i="0" dirty="0">
                <a:effectLst/>
              </a:rPr>
              <a:t>: Classes can implement multiple interfaces.</a:t>
            </a:r>
          </a:p>
          <a:p>
            <a:pPr>
              <a:buFont typeface="Wingdings" panose="05000000000000000000" pitchFamily="2" charset="2"/>
              <a:buChar char="Ø"/>
            </a:pPr>
            <a:r>
              <a:rPr lang="en-US" sz="1800" b="1" i="0" dirty="0">
                <a:effectLst/>
              </a:rPr>
              <a:t>Code Reusability</a:t>
            </a:r>
            <a:r>
              <a:rPr lang="en-US" sz="1800" b="0" i="0" dirty="0">
                <a:effectLst/>
              </a:rPr>
              <a:t>: Common behavior can be defined in interfaces.</a:t>
            </a:r>
          </a:p>
          <a:p>
            <a:pPr>
              <a:buFont typeface="Wingdings" panose="05000000000000000000" pitchFamily="2" charset="2"/>
              <a:buChar char="Ø"/>
            </a:pPr>
            <a:r>
              <a:rPr lang="en-US" sz="1800" b="1" i="0" dirty="0">
                <a:effectLst/>
              </a:rPr>
              <a:t>Loose Coupling</a:t>
            </a:r>
            <a:r>
              <a:rPr lang="en-US" sz="1800" b="0" i="0" dirty="0">
                <a:effectLst/>
              </a:rPr>
              <a:t>: Classes can be decoupled from implementation details.</a:t>
            </a:r>
          </a:p>
          <a:p>
            <a:pPr>
              <a:buFont typeface="Wingdings" panose="05000000000000000000" pitchFamily="2" charset="2"/>
              <a:buChar char="Ø"/>
            </a:pPr>
            <a:r>
              <a:rPr lang="en-US" sz="1800" b="1" i="0" dirty="0">
                <a:effectLst/>
              </a:rPr>
              <a:t>Contractual Agreement</a:t>
            </a:r>
            <a:r>
              <a:rPr lang="en-US" sz="1800" b="0" i="0" dirty="0">
                <a:effectLst/>
              </a:rPr>
              <a:t>: Ensures that implementing classes adhere to a defined contract.</a:t>
            </a:r>
          </a:p>
          <a:p>
            <a:endParaRPr lang="en-IN" dirty="0"/>
          </a:p>
        </p:txBody>
      </p:sp>
    </p:spTree>
    <p:extLst>
      <p:ext uri="{BB962C8B-B14F-4D97-AF65-F5344CB8AC3E}">
        <p14:creationId xmlns:p14="http://schemas.microsoft.com/office/powerpoint/2010/main" val="27259651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interview questions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A392EFA-BC6E-095E-97A7-0E375E5252B8}"/>
              </a:ext>
            </a:extLst>
          </p:cNvPr>
          <p:cNvSpPr>
            <a:spLocks noGrp="1" noChangeArrowheads="1"/>
          </p:cNvSpPr>
          <p:nvPr>
            <p:ph idx="1"/>
          </p:nvPr>
        </p:nvSpPr>
        <p:spPr bwMode="auto">
          <a:xfrm>
            <a:off x="4393870" y="-512956"/>
            <a:ext cx="6835408" cy="727001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difference between checked and unchecked exceptions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prevent an unchecked exception from causing your program to terminate abruptly?</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the </a:t>
            </a:r>
            <a:r>
              <a:rPr kumimoji="0" lang="en-US" altLang="en-US" sz="1700" b="1" i="0" u="none" strike="noStrike" cap="none" normalizeH="0" baseline="0" dirty="0">
                <a:ln>
                  <a:noFill/>
                </a:ln>
                <a:effectLst/>
              </a:rPr>
              <a:t>try-catch</a:t>
            </a:r>
            <a:r>
              <a:rPr kumimoji="0" lang="en-US" altLang="en-US" sz="1700" b="0" i="0" u="none" strike="noStrike" cap="none" normalizeH="0" baseline="0" dirty="0">
                <a:ln>
                  <a:noFill/>
                </a:ln>
                <a:effectLst/>
              </a:rPr>
              <a:t> block and how it handles exceptions.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role of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exception handling? Give an example scenario where it is useful.</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have multiple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blocks for a single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If yes, how are they executed?</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significance of the </a:t>
            </a:r>
            <a:r>
              <a:rPr kumimoji="0" lang="en-US" altLang="en-US" sz="1700" b="1" i="0" u="none" strike="noStrike" cap="none" normalizeH="0" baseline="0" dirty="0">
                <a:ln>
                  <a:noFill/>
                </a:ln>
                <a:effectLst/>
              </a:rPr>
              <a:t>throws</a:t>
            </a:r>
            <a:r>
              <a:rPr kumimoji="0" lang="en-US" altLang="en-US" sz="1700" b="0" i="0" u="none" strike="noStrike" cap="none" normalizeH="0" baseline="0" dirty="0">
                <a:ln>
                  <a:noFill/>
                </a:ln>
                <a:effectLst/>
              </a:rPr>
              <a:t> keyword in method signatures?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the </a:t>
            </a:r>
            <a:r>
              <a:rPr kumimoji="0" lang="en-US" altLang="en-US" sz="1700" b="1" i="0" u="none" strike="noStrike" cap="none" normalizeH="0" baseline="0" dirty="0">
                <a:ln>
                  <a:noFill/>
                </a:ln>
                <a:effectLst/>
              </a:rPr>
              <a:t>try-with-resources</a:t>
            </a:r>
            <a:r>
              <a:rPr kumimoji="0" lang="en-US" altLang="en-US" sz="1700" b="0" i="0" u="none" strike="noStrike" cap="none" normalizeH="0" baseline="0" dirty="0">
                <a:ln>
                  <a:noFill/>
                </a:ln>
                <a:effectLst/>
              </a:rPr>
              <a:t> statement improve resource management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exception chaining, and how does it help in diagnosing errors?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create a custom exception class in Java? Provide an example.</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7848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interview questions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A392EFA-BC6E-095E-97A7-0E375E5252B8}"/>
              </a:ext>
            </a:extLst>
          </p:cNvPr>
          <p:cNvSpPr>
            <a:spLocks noGrp="1" noChangeArrowheads="1"/>
          </p:cNvSpPr>
          <p:nvPr>
            <p:ph idx="1"/>
          </p:nvPr>
        </p:nvSpPr>
        <p:spPr bwMode="auto">
          <a:xfrm>
            <a:off x="4393870" y="391886"/>
            <a:ext cx="7305760" cy="6365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difference between a checked exception and an unchecked exception with examples.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purpose of the </a:t>
            </a:r>
            <a:r>
              <a:rPr kumimoji="0" lang="en-US" altLang="en-US" sz="1700" b="1" i="0" u="none" strike="noStrike" cap="none" normalizeH="0" baseline="0" dirty="0">
                <a:ln>
                  <a:noFill/>
                </a:ln>
                <a:effectLst/>
              </a:rPr>
              <a:t>throw</a:t>
            </a:r>
            <a:r>
              <a:rPr kumimoji="0" lang="en-US" altLang="en-US" sz="1700" b="0" i="0" u="none" strike="noStrike" cap="none" normalizeH="0" baseline="0" dirty="0">
                <a:ln>
                  <a:noFill/>
                </a:ln>
                <a:effectLst/>
              </a:rPr>
              <a:t> statement, and how is it used? </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a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catch multiple exceptions simultaneously? If yes, how?</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would you handle an exception that occurs in a constructor?</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the order of execution when an exception is thrown within a nested set of </a:t>
            </a:r>
            <a:r>
              <a:rPr kumimoji="0" lang="en-US" altLang="en-US" sz="1700" b="1" i="0" u="none" strike="noStrike" cap="none" normalizeH="0" baseline="0" dirty="0">
                <a:ln>
                  <a:noFill/>
                </a:ln>
                <a:effectLst/>
              </a:rPr>
              <a:t>try-catch-finally</a:t>
            </a:r>
            <a:r>
              <a:rPr kumimoji="0" lang="en-US" altLang="en-US" sz="1700" b="0" i="0" u="none" strike="noStrike" cap="none" normalizeH="0" baseline="0" dirty="0">
                <a:ln>
                  <a:noFill/>
                </a:ln>
                <a:effectLst/>
              </a:rPr>
              <a:t> blocks.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ensure that a resource, such as a file, is closed even if an exception is thrown??</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Java's exception handling mechanism contribute to code readability and maintainability?</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concept of exception swallowing and why it should be avoided.</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throw an exception without catching it? If yes, how would you do it?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819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516412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1. Simple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Java program that prompts the user to input two numbers. Perform division on these numbers and handle potential exceptions such as division by zero and invalid input (non-numeric input). Implement appropriate exception handling and provide error messages for each type of exception.</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2. Custom Exception</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custom exception class named </a:t>
            </a:r>
            <a:r>
              <a:rPr kumimoji="0" lang="en-US" altLang="en-US" sz="1700" b="1" i="0" u="none" strike="noStrike" cap="none" normalizeH="0" baseline="0" dirty="0">
                <a:ln>
                  <a:noFill/>
                </a:ln>
                <a:effectLst/>
                <a:latin typeface="+mn-lt"/>
              </a:rPr>
              <a:t>InvalidAgeException</a:t>
            </a:r>
            <a:r>
              <a:rPr kumimoji="0" lang="en-US" altLang="en-US" sz="1700" b="0" i="0" u="none" strike="noStrike" cap="none" normalizeH="0" baseline="0" dirty="0">
                <a:ln>
                  <a:noFill/>
                </a:ln>
                <a:effectLst/>
                <a:latin typeface="+mn-lt"/>
              </a:rPr>
              <a:t>. Write a program that takes the age of a person as input and throws this exception if the age is less than 0 or greater than 120. Handle the custom exception using a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3</a:t>
            </a:r>
            <a:r>
              <a:rPr lang="en-US" altLang="en-US" sz="1700" b="1" dirty="0">
                <a:latin typeface="+mn-lt"/>
              </a:rPr>
              <a:t>.</a:t>
            </a:r>
            <a:r>
              <a:rPr kumimoji="0" lang="en-US" altLang="en-US" sz="1700" b="1" i="0" u="none" strike="noStrike" cap="none" normalizeH="0" baseline="0" dirty="0">
                <a:ln>
                  <a:noFill/>
                </a:ln>
                <a:effectLst/>
                <a:latin typeface="+mn-lt"/>
              </a:rPr>
              <a:t> File Handling and Exceptions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text file named </a:t>
            </a:r>
            <a:r>
              <a:rPr kumimoji="0" lang="en-US" altLang="en-US" sz="1700" b="1" i="0" u="none" strike="noStrike" cap="none" normalizeH="0" baseline="0" dirty="0">
                <a:ln>
                  <a:noFill/>
                </a:ln>
                <a:effectLst/>
                <a:latin typeface="+mn-lt"/>
              </a:rPr>
              <a:t>data.txt</a:t>
            </a:r>
            <a:r>
              <a:rPr kumimoji="0" lang="en-US" altLang="en-US" sz="1700" b="0" i="0" u="none" strike="noStrike" cap="none" normalizeH="0" baseline="0" dirty="0">
                <a:ln>
                  <a:noFill/>
                </a:ln>
                <a:effectLst/>
                <a:latin typeface="+mn-lt"/>
              </a:rPr>
              <a:t>. Each line of the file contains an integer. Calculate the sum of all integers in the file. Handle exceptions that may occur during file reading and parsing. Make use of the </a:t>
            </a:r>
            <a:r>
              <a:rPr kumimoji="0" lang="en-US" altLang="en-US" sz="1700" b="1" i="0" u="none" strike="noStrike" cap="none" normalizeH="0" baseline="0" dirty="0">
                <a:ln>
                  <a:noFill/>
                </a:ln>
                <a:effectLst/>
                <a:latin typeface="+mn-lt"/>
              </a:rPr>
              <a:t>try-with-resources</a:t>
            </a:r>
            <a:r>
              <a:rPr kumimoji="0" lang="en-US" altLang="en-US" sz="1700" b="0" i="0" u="none" strike="noStrike" cap="none" normalizeH="0" baseline="0" dirty="0">
                <a:ln>
                  <a:noFill/>
                </a:ln>
                <a:effectLst/>
                <a:latin typeface="+mn-lt"/>
              </a:rPr>
              <a:t> statement to ensure proper file closure.</a:t>
            </a:r>
          </a:p>
        </p:txBody>
      </p:sp>
    </p:spTree>
    <p:extLst>
      <p:ext uri="{BB962C8B-B14F-4D97-AF65-F5344CB8AC3E}">
        <p14:creationId xmlns:p14="http://schemas.microsoft.com/office/powerpoint/2010/main" val="759490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4</a:t>
            </a:r>
            <a:r>
              <a:rPr lang="en-US" altLang="en-US" sz="1700" b="1" dirty="0">
                <a:latin typeface="+mn-lt"/>
              </a:rPr>
              <a:t>. </a:t>
            </a:r>
            <a:r>
              <a:rPr kumimoji="0" lang="en-US" altLang="en-US" sz="1700" b="1" i="0" u="none" strike="noStrike" cap="none" normalizeH="0" baseline="0" dirty="0">
                <a:ln>
                  <a:noFill/>
                </a:ln>
                <a:effectLst/>
                <a:latin typeface="+mn-lt"/>
              </a:rPr>
              <a:t>Exception Propagation and Multi-Layered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multi-layered program with multiple methods. One method should read an integer from the user. Another method should divide two numbers provided by the user and return the result. Implement exception handling in each method. If an exception occurs in any method, it should be propagated up the call stack and handled at the appropriate level.</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5</a:t>
            </a:r>
            <a:r>
              <a:rPr lang="en-US" altLang="en-US" sz="1700" b="1" dirty="0">
                <a:latin typeface="+mn-lt"/>
              </a:rPr>
              <a:t>.</a:t>
            </a:r>
            <a:r>
              <a:rPr kumimoji="0" lang="en-US" altLang="en-US" sz="1700" b="1" i="0" u="none" strike="noStrike" cap="none" normalizeH="0" baseline="0" dirty="0">
                <a:ln>
                  <a:noFill/>
                </a:ln>
                <a:effectLst/>
                <a:latin typeface="+mn-lt"/>
              </a:rPr>
              <a:t> Exception Chains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CSV file containing employee records. Each record has fields for name, age, and salary. Implement exception handling to catch and log any exceptions that may occur while reading or parsing the file. Include exception chaining to provide more context about the error.</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6</a:t>
            </a:r>
            <a:r>
              <a:rPr lang="en-US" altLang="en-US" sz="1700" b="1" dirty="0">
                <a:latin typeface="+mn-lt"/>
              </a:rPr>
              <a:t>.</a:t>
            </a:r>
            <a:r>
              <a:rPr kumimoji="0" lang="en-US" altLang="en-US" sz="1700" b="1" i="0" u="none" strike="noStrike" cap="none" normalizeH="0" baseline="0" dirty="0">
                <a:ln>
                  <a:noFill/>
                </a:ln>
                <a:effectLst/>
                <a:latin typeface="+mn-lt"/>
              </a:rPr>
              <a:t> Nested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program that simulates a simple banking system. Implement classes for </a:t>
            </a:r>
            <a:r>
              <a:rPr kumimoji="0" lang="en-US" altLang="en-US" sz="1700" b="1" i="0" u="none" strike="noStrike" cap="none" normalizeH="0" baseline="0" dirty="0">
                <a:ln>
                  <a:noFill/>
                </a:ln>
                <a:effectLst/>
                <a:latin typeface="+mn-lt"/>
              </a:rPr>
              <a:t>BankAccount</a:t>
            </a:r>
            <a:r>
              <a:rPr kumimoji="0" lang="en-US" altLang="en-US" sz="1700" b="0" i="0" u="none" strike="noStrike" cap="none" normalizeH="0" baseline="0" dirty="0">
                <a:ln>
                  <a:noFill/>
                </a:ln>
                <a:effectLst/>
                <a:latin typeface="+mn-lt"/>
              </a:rPr>
              <a:t> and </a:t>
            </a:r>
            <a:r>
              <a:rPr kumimoji="0" lang="en-US" altLang="en-US" sz="1700" b="1" i="0" u="none" strike="noStrike" cap="none" normalizeH="0" baseline="0" dirty="0">
                <a:ln>
                  <a:noFill/>
                </a:ln>
                <a:effectLst/>
                <a:latin typeface="+mn-lt"/>
              </a:rPr>
              <a:t>Transaction</a:t>
            </a:r>
            <a:r>
              <a:rPr kumimoji="0" lang="en-US" altLang="en-US" sz="1700" b="0" i="0" u="none" strike="noStrike" cap="none" normalizeH="0" baseline="0" dirty="0">
                <a:ln>
                  <a:noFill/>
                </a:ln>
                <a:effectLst/>
                <a:latin typeface="+mn-lt"/>
              </a:rPr>
              <a:t>. Write a method that transfers funds between two bank accounts, handling exceptions such as insufficient funds, invalid account numbers, etc. Implement nested exception handling to provide detailed error messages.</a:t>
            </a:r>
          </a:p>
        </p:txBody>
      </p:sp>
    </p:spTree>
    <p:extLst>
      <p:ext uri="{BB962C8B-B14F-4D97-AF65-F5344CB8AC3E}">
        <p14:creationId xmlns:p14="http://schemas.microsoft.com/office/powerpoint/2010/main" val="730011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a16="http://schemas.microsoft.com/office/drawing/2014/main" xmlns=""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A9D4383-E1FA-073E-44EE-637A09D139B3}"/>
              </a:ext>
            </a:extLst>
          </p:cNvPr>
          <p:cNvSpPr>
            <a:spLocks noGrp="1"/>
          </p:cNvSpPr>
          <p:nvPr>
            <p:ph type="title"/>
          </p:nvPr>
        </p:nvSpPr>
        <p:spPr>
          <a:xfrm>
            <a:off x="492370" y="605896"/>
            <a:ext cx="3219010" cy="5646208"/>
          </a:xfrm>
        </p:spPr>
        <p:txBody>
          <a:bodyPr anchor="ctr">
            <a:normAutofit/>
          </a:bodyPr>
          <a:lstStyle/>
          <a:p>
            <a:r>
              <a:rPr lang="en-IN" sz="3600" b="1" i="0" dirty="0">
                <a:solidFill>
                  <a:srgbClr val="FFFFFF"/>
                </a:solidFill>
                <a:effectLst/>
                <a:latin typeface="+mn-lt"/>
              </a:rPr>
              <a:t>Multiple </a:t>
            </a:r>
            <a:r>
              <a:rPr lang="en-IN" sz="3600" b="1" i="0" dirty="0" smtClean="0">
                <a:solidFill>
                  <a:srgbClr val="FFFFFF"/>
                </a:solidFill>
                <a:effectLst/>
                <a:latin typeface="+mn-lt"/>
              </a:rPr>
              <a:t>Interface </a:t>
            </a:r>
            <a:r>
              <a:rPr lang="en-IN" sz="3600" b="1" dirty="0">
                <a:solidFill>
                  <a:srgbClr val="FFFFFF"/>
                </a:solidFill>
                <a:latin typeface="+mn-lt"/>
              </a:rPr>
              <a:t>I</a:t>
            </a:r>
            <a:r>
              <a:rPr lang="en-IN" sz="3600" b="1" i="0" dirty="0" smtClean="0">
                <a:solidFill>
                  <a:srgbClr val="FFFFFF"/>
                </a:solidFill>
                <a:effectLst/>
                <a:latin typeface="+mn-lt"/>
              </a:rPr>
              <a:t>mplementation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DB70E60-06E7-7443-2888-1145A48F09B0}"/>
              </a:ext>
            </a:extLst>
          </p:cNvPr>
          <p:cNvSpPr>
            <a:spLocks noGrp="1"/>
          </p:cNvSpPr>
          <p:nvPr>
            <p:ph idx="1"/>
          </p:nvPr>
        </p:nvSpPr>
        <p:spPr>
          <a:xfrm>
            <a:off x="4742016" y="605896"/>
            <a:ext cx="6413663" cy="5646208"/>
          </a:xfrm>
        </p:spPr>
        <p:txBody>
          <a:bodyPr anchor="ctr">
            <a:normAutofit/>
          </a:bodyPr>
          <a:lstStyle/>
          <a:p>
            <a:r>
              <a:rPr lang="en-US" sz="1600" b="0" i="0" dirty="0">
                <a:effectLst/>
              </a:rPr>
              <a:t>Multiple interface implementation in Java refers to the ability of a class to implement more than one interface. </a:t>
            </a:r>
            <a:endParaRPr lang="en-US" sz="1600" b="0" i="0" dirty="0" smtClean="0">
              <a:effectLst/>
            </a:endParaRPr>
          </a:p>
          <a:p>
            <a:r>
              <a:rPr lang="en-US" sz="1600" b="0" i="0" dirty="0" smtClean="0">
                <a:effectLst/>
              </a:rPr>
              <a:t>This </a:t>
            </a:r>
            <a:r>
              <a:rPr lang="en-US" sz="1600" b="0" i="0" dirty="0">
                <a:effectLst/>
              </a:rPr>
              <a:t>allows a single class to inherit and provide implementations for methods defined in multiple interfaces. </a:t>
            </a:r>
            <a:endParaRPr lang="en-US" sz="1600" b="0" i="0" dirty="0" smtClean="0">
              <a:effectLst/>
            </a:endParaRPr>
          </a:p>
          <a:p>
            <a:r>
              <a:rPr lang="en-US" sz="1600" b="0" i="0" dirty="0" smtClean="0">
                <a:effectLst/>
              </a:rPr>
              <a:t>This </a:t>
            </a:r>
            <a:r>
              <a:rPr lang="en-US" sz="1600" b="0" i="0" dirty="0">
                <a:effectLst/>
              </a:rPr>
              <a:t>concept enables a form of multiple inheritance in Java, where a class can inherit behavior from multiple sources.</a:t>
            </a:r>
          </a:p>
          <a:p>
            <a:r>
              <a:rPr lang="en-US" sz="1600" b="0" i="0" dirty="0">
                <a:effectLst/>
              </a:rPr>
              <a:t>Here's how multiple interface implementation works:</a:t>
            </a:r>
            <a:endParaRPr lang="en-US" sz="1600" dirty="0"/>
          </a:p>
          <a:p>
            <a:pPr lvl="1">
              <a:buFont typeface="Wingdings" panose="05000000000000000000" pitchFamily="2" charset="2"/>
              <a:buChar char="Ø"/>
            </a:pPr>
            <a:r>
              <a:rPr lang="en-US" sz="1600" b="1" i="0" dirty="0">
                <a:effectLst/>
              </a:rPr>
              <a:t>Interface Definition:</a:t>
            </a:r>
            <a:r>
              <a:rPr lang="en-US" sz="1600" b="0" i="0" dirty="0">
                <a:effectLst/>
              </a:rPr>
              <a:t> Define two or more interfaces, each specifying a set of method signatures that classes implementing them must provide.</a:t>
            </a:r>
          </a:p>
          <a:p>
            <a:pPr lvl="1">
              <a:buFont typeface="Wingdings" panose="05000000000000000000" pitchFamily="2" charset="2"/>
              <a:buChar char="Ø"/>
            </a:pPr>
            <a:r>
              <a:rPr lang="en-US" sz="1600" b="1" i="0" dirty="0">
                <a:effectLst/>
              </a:rPr>
              <a:t>Class Implementation:</a:t>
            </a:r>
            <a:r>
              <a:rPr lang="en-US" sz="1600" b="0" i="0" dirty="0">
                <a:effectLst/>
              </a:rPr>
              <a:t> Create a class that implements multiple interfaces. The class must provide concrete implementations for all the methods defined in each interface it implements.</a:t>
            </a:r>
          </a:p>
          <a:p>
            <a:pPr lvl="1">
              <a:buFont typeface="Wingdings" panose="05000000000000000000" pitchFamily="2" charset="2"/>
              <a:buChar char="Ø"/>
            </a:pPr>
            <a:r>
              <a:rPr lang="en-US" sz="1600" b="1" i="0" dirty="0">
                <a:effectLst/>
              </a:rPr>
              <a:t>Method Implementations:</a:t>
            </a:r>
            <a:r>
              <a:rPr lang="en-US" sz="1600" b="0" i="0" dirty="0">
                <a:effectLst/>
              </a:rPr>
              <a:t> Write the method implementations for each interface's methods in the implementing class.</a:t>
            </a:r>
          </a:p>
          <a:p>
            <a:pPr>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286940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Examples</a:t>
            </a:r>
            <a:endParaRPr lang="en-IN" dirty="0"/>
          </a:p>
        </p:txBody>
      </p:sp>
    </p:spTree>
    <p:extLst>
      <p:ext uri="{BB962C8B-B14F-4D97-AF65-F5344CB8AC3E}">
        <p14:creationId xmlns:p14="http://schemas.microsoft.com/office/powerpoint/2010/main" val="2177237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are abstract classes?</a:t>
            </a:r>
          </a:p>
          <a:p>
            <a:pPr>
              <a:buFont typeface="Wingdings" panose="05000000000000000000" pitchFamily="2" charset="2"/>
              <a:buChar char="Ø"/>
            </a:pPr>
            <a:r>
              <a:rPr lang="en-US" dirty="0"/>
              <a:t>Creating abstract classes in Java</a:t>
            </a:r>
          </a:p>
          <a:p>
            <a:pPr>
              <a:buFont typeface="Wingdings" panose="05000000000000000000" pitchFamily="2" charset="2"/>
              <a:buChar char="Ø"/>
            </a:pPr>
            <a:r>
              <a:rPr lang="en-US" dirty="0"/>
              <a:t>Differences between interfaces and abstract classes</a:t>
            </a:r>
          </a:p>
          <a:p>
            <a:endParaRPr lang="en-IN" dirty="0"/>
          </a:p>
        </p:txBody>
      </p:sp>
    </p:spTree>
    <p:extLst>
      <p:ext uri="{BB962C8B-B14F-4D97-AF65-F5344CB8AC3E}">
        <p14:creationId xmlns:p14="http://schemas.microsoft.com/office/powerpoint/2010/main" val="2019171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3525</TotalTime>
  <Words>5447</Words>
  <Application>Microsoft Office PowerPoint</Application>
  <PresentationFormat>Widescreen</PresentationFormat>
  <Paragraphs>569</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5</vt:lpstr>
      <vt:lpstr>Day 5: Agenda</vt:lpstr>
      <vt:lpstr>Interfaces</vt:lpstr>
      <vt:lpstr>Implementing Interfaces</vt:lpstr>
      <vt:lpstr>Benefits of Interfaces</vt:lpstr>
      <vt:lpstr>Multiple Interface Implementation</vt:lpstr>
      <vt:lpstr>Interfaces Examples</vt:lpstr>
      <vt:lpstr>Abstract Classes </vt:lpstr>
      <vt:lpstr>Abstract classes</vt:lpstr>
      <vt:lpstr>Abstract classes Examples</vt:lpstr>
      <vt:lpstr>Interfaces vs Abstract Classes</vt:lpstr>
      <vt:lpstr>Interview Questions</vt:lpstr>
      <vt:lpstr>OOP Interview Questions</vt:lpstr>
      <vt:lpstr>OOP Interview Questions</vt:lpstr>
      <vt:lpstr>Access Modifiers and Data Hiding</vt:lpstr>
      <vt:lpstr>Access Modifiers</vt:lpstr>
      <vt:lpstr> Data Hiding and Information Hiding</vt:lpstr>
      <vt:lpstr>Getters and Setters (Accessors and Mutators)</vt:lpstr>
      <vt:lpstr>Getters and Setters Examples</vt:lpstr>
      <vt:lpstr>Overriding vs. Hiding</vt:lpstr>
      <vt:lpstr>Interview Questions</vt:lpstr>
      <vt:lpstr>Access Modifiers  Interview Questions</vt:lpstr>
      <vt:lpstr>Assignments</vt:lpstr>
      <vt:lpstr>Assignments</vt:lpstr>
      <vt:lpstr>static and final keywords</vt:lpstr>
      <vt:lpstr>static keyword</vt:lpstr>
      <vt:lpstr>static keyword</vt:lpstr>
      <vt:lpstr>final keyword</vt:lpstr>
      <vt:lpstr>final keyword</vt:lpstr>
      <vt:lpstr>Interview Questions</vt:lpstr>
      <vt:lpstr>static keyword Interview Questions</vt:lpstr>
      <vt:lpstr>final keyword Interview Questions</vt:lpstr>
      <vt:lpstr>Assignments</vt:lpstr>
      <vt:lpstr>static keyword Assignments</vt:lpstr>
      <vt:lpstr>final Keyword Assignments</vt:lpstr>
      <vt:lpstr>Exception Handling</vt:lpstr>
      <vt:lpstr>Introduction to Exception Handling</vt:lpstr>
      <vt:lpstr>    Exceptions</vt:lpstr>
      <vt:lpstr>The try-catch Block</vt:lpstr>
      <vt:lpstr>Overview of the try-catch Block</vt:lpstr>
      <vt:lpstr>Syntax of the try-catch block</vt:lpstr>
      <vt:lpstr>Try catch Examples</vt:lpstr>
      <vt:lpstr>Try with resources</vt:lpstr>
      <vt:lpstr>Try with Resources Examples</vt:lpstr>
      <vt:lpstr>The finally Block</vt:lpstr>
      <vt:lpstr>The finally Block</vt:lpstr>
      <vt:lpstr>Throwing Exceptions</vt:lpstr>
      <vt:lpstr>Throwing Exceptions</vt:lpstr>
      <vt:lpstr>Creating and Throwing Custom Exceptions</vt:lpstr>
      <vt:lpstr>Propagating Exceptions to Higher Levels</vt:lpstr>
      <vt:lpstr>Chained Exceptions</vt:lpstr>
      <vt:lpstr>The Throwable Class Hierarchy</vt:lpstr>
      <vt:lpstr>Understanding the hierarchy of exceptions</vt:lpstr>
      <vt:lpstr>Checked Exceptions</vt:lpstr>
      <vt:lpstr>Unchecked Exceptions</vt:lpstr>
      <vt:lpstr>Exception Handling Best Practices</vt:lpstr>
      <vt:lpstr>Exception hands-on</vt:lpstr>
      <vt:lpstr>Interview Questions</vt:lpstr>
      <vt:lpstr>Exceptions interview questions</vt:lpstr>
      <vt:lpstr>Exceptions interview questions</vt:lpstr>
      <vt:lpstr>Assignments</vt:lpstr>
      <vt:lpstr>Exception Assignments</vt:lpstr>
      <vt:lpstr>Exception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41</cp:revision>
  <dcterms:created xsi:type="dcterms:W3CDTF">2023-08-03T13:19:55Z</dcterms:created>
  <dcterms:modified xsi:type="dcterms:W3CDTF">2023-08-15T00:14:08Z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