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84"/>
  </p:notesMasterIdLst>
  <p:sldIdLst>
    <p:sldId id="259" r:id="rId2"/>
    <p:sldId id="442" r:id="rId3"/>
    <p:sldId id="443" r:id="rId4"/>
    <p:sldId id="319" r:id="rId5"/>
    <p:sldId id="407" r:id="rId6"/>
    <p:sldId id="408" r:id="rId7"/>
    <p:sldId id="410" r:id="rId8"/>
    <p:sldId id="409" r:id="rId9"/>
    <p:sldId id="454" r:id="rId10"/>
    <p:sldId id="455" r:id="rId11"/>
    <p:sldId id="456" r:id="rId12"/>
    <p:sldId id="457" r:id="rId13"/>
    <p:sldId id="458" r:id="rId14"/>
    <p:sldId id="459" r:id="rId15"/>
    <p:sldId id="406" r:id="rId16"/>
    <p:sldId id="320" r:id="rId17"/>
    <p:sldId id="472" r:id="rId18"/>
    <p:sldId id="473" r:id="rId19"/>
    <p:sldId id="474" r:id="rId20"/>
    <p:sldId id="475" r:id="rId21"/>
    <p:sldId id="484" r:id="rId22"/>
    <p:sldId id="476" r:id="rId23"/>
    <p:sldId id="485" r:id="rId24"/>
    <p:sldId id="477" r:id="rId25"/>
    <p:sldId id="478" r:id="rId26"/>
    <p:sldId id="487" r:id="rId27"/>
    <p:sldId id="479" r:id="rId28"/>
    <p:sldId id="480" r:id="rId29"/>
    <p:sldId id="481" r:id="rId30"/>
    <p:sldId id="482" r:id="rId31"/>
    <p:sldId id="483" r:id="rId32"/>
    <p:sldId id="486" r:id="rId33"/>
    <p:sldId id="322" r:id="rId34"/>
    <p:sldId id="470" r:id="rId35"/>
    <p:sldId id="467" r:id="rId36"/>
    <p:sldId id="468" r:id="rId37"/>
    <p:sldId id="469" r:id="rId38"/>
    <p:sldId id="351" r:id="rId39"/>
    <p:sldId id="460" r:id="rId40"/>
    <p:sldId id="465" r:id="rId41"/>
    <p:sldId id="466" r:id="rId42"/>
    <p:sldId id="462" r:id="rId43"/>
    <p:sldId id="463" r:id="rId44"/>
    <p:sldId id="464" r:id="rId45"/>
    <p:sldId id="524" r:id="rId46"/>
    <p:sldId id="520" r:id="rId47"/>
    <p:sldId id="521" r:id="rId48"/>
    <p:sldId id="522" r:id="rId49"/>
    <p:sldId id="523" r:id="rId50"/>
    <p:sldId id="488" r:id="rId51"/>
    <p:sldId id="489" r:id="rId52"/>
    <p:sldId id="490" r:id="rId53"/>
    <p:sldId id="491" r:id="rId54"/>
    <p:sldId id="492" r:id="rId55"/>
    <p:sldId id="493" r:id="rId56"/>
    <p:sldId id="494" r:id="rId57"/>
    <p:sldId id="495" r:id="rId58"/>
    <p:sldId id="496" r:id="rId59"/>
    <p:sldId id="497" r:id="rId60"/>
    <p:sldId id="498" r:id="rId61"/>
    <p:sldId id="499" r:id="rId62"/>
    <p:sldId id="500" r:id="rId63"/>
    <p:sldId id="501" r:id="rId64"/>
    <p:sldId id="502" r:id="rId65"/>
    <p:sldId id="503" r:id="rId66"/>
    <p:sldId id="504" r:id="rId67"/>
    <p:sldId id="505" r:id="rId68"/>
    <p:sldId id="506" r:id="rId69"/>
    <p:sldId id="507" r:id="rId70"/>
    <p:sldId id="508" r:id="rId71"/>
    <p:sldId id="509" r:id="rId72"/>
    <p:sldId id="510" r:id="rId73"/>
    <p:sldId id="511" r:id="rId74"/>
    <p:sldId id="512" r:id="rId75"/>
    <p:sldId id="513" r:id="rId76"/>
    <p:sldId id="514" r:id="rId77"/>
    <p:sldId id="515" r:id="rId78"/>
    <p:sldId id="516" r:id="rId79"/>
    <p:sldId id="517" r:id="rId80"/>
    <p:sldId id="518" r:id="rId81"/>
    <p:sldId id="519" r:id="rId82"/>
    <p:sldId id="287"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9B09F10-FBA9-31DB-3758-EC67C6B6671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611DC93-A0FB-F095-7808-054788F62AAC}"/>
              </a:ext>
            </a:extLst>
          </p:cNvPr>
          <p:cNvSpPr>
            <a:spLocks noGrp="1"/>
          </p:cNvSpPr>
          <p:nvPr>
            <p:ph idx="1"/>
          </p:nvPr>
        </p:nvSpPr>
        <p:spPr>
          <a:xfrm>
            <a:off x="4742016" y="605896"/>
            <a:ext cx="6413663" cy="5646208"/>
          </a:xfrm>
        </p:spPr>
        <p:txBody>
          <a:bodyPr anchor="ctr">
            <a:normAutofit lnSpcReduction="10000"/>
          </a:bodyPr>
          <a:lstStyle/>
          <a:p>
            <a:pPr marL="0" indent="0">
              <a:buNone/>
            </a:pPr>
            <a:endParaRPr lang="en-US" b="1" dirty="0"/>
          </a:p>
          <a:p>
            <a:pPr lvl="1">
              <a:lnSpc>
                <a:spcPct val="150000"/>
              </a:lnSpc>
              <a:buFont typeface="Wingdings" panose="05000000000000000000" pitchFamily="2" charset="2"/>
              <a:buChar char="Ø"/>
            </a:pPr>
            <a:r>
              <a:rPr lang="en-US" dirty="0"/>
              <a:t>What is the static keyword used for?</a:t>
            </a:r>
          </a:p>
          <a:p>
            <a:pPr lvl="1">
              <a:lnSpc>
                <a:spcPct val="150000"/>
              </a:lnSpc>
              <a:buFont typeface="Wingdings" panose="05000000000000000000" pitchFamily="2" charset="2"/>
              <a:buChar char="Ø"/>
            </a:pPr>
            <a:r>
              <a:rPr lang="en-US" dirty="0"/>
              <a:t>How does a static method differ from a non-static method?</a:t>
            </a:r>
          </a:p>
          <a:p>
            <a:pPr lvl="1">
              <a:lnSpc>
                <a:spcPct val="150000"/>
              </a:lnSpc>
              <a:buFont typeface="Wingdings" panose="05000000000000000000" pitchFamily="2" charset="2"/>
              <a:buChar char="Ø"/>
            </a:pPr>
            <a:r>
              <a:rPr lang="en-US" dirty="0"/>
              <a:t>Can you access non-static members from a static method?</a:t>
            </a:r>
          </a:p>
          <a:p>
            <a:pPr lvl="1">
              <a:lnSpc>
                <a:spcPct val="150000"/>
              </a:lnSpc>
              <a:buFont typeface="Wingdings" panose="05000000000000000000" pitchFamily="2" charset="2"/>
              <a:buChar char="Ø"/>
            </a:pPr>
            <a:r>
              <a:rPr lang="en-US" dirty="0"/>
              <a:t>What is the purpose of a static variable?</a:t>
            </a:r>
          </a:p>
          <a:p>
            <a:pPr lvl="1">
              <a:lnSpc>
                <a:spcPct val="150000"/>
              </a:lnSpc>
              <a:buFont typeface="Wingdings" panose="05000000000000000000" pitchFamily="2" charset="2"/>
              <a:buChar char="Ø"/>
            </a:pPr>
            <a:r>
              <a:rPr lang="en-US" dirty="0"/>
              <a:t>When is a static block used?</a:t>
            </a:r>
          </a:p>
          <a:p>
            <a:pPr lvl="1">
              <a:lnSpc>
                <a:spcPct val="150000"/>
              </a:lnSpc>
              <a:buFont typeface="Wingdings" panose="05000000000000000000" pitchFamily="2" charset="2"/>
              <a:buChar char="Ø"/>
            </a:pPr>
            <a:r>
              <a:rPr lang="en-US" dirty="0"/>
              <a:t>How does the static keyword affect memory allocation for variables?</a:t>
            </a:r>
          </a:p>
          <a:p>
            <a:pPr lvl="1">
              <a:lnSpc>
                <a:spcPct val="150000"/>
              </a:lnSpc>
              <a:buFont typeface="Wingdings" panose="05000000000000000000" pitchFamily="2" charset="2"/>
              <a:buChar char="Ø"/>
            </a:pPr>
            <a:r>
              <a:rPr lang="en-US" dirty="0"/>
              <a:t>Can you override a static method in Java? Why or why not? </a:t>
            </a:r>
          </a:p>
          <a:p>
            <a:pPr lvl="1">
              <a:lnSpc>
                <a:spcPct val="150000"/>
              </a:lnSpc>
              <a:buFont typeface="Wingdings" panose="05000000000000000000" pitchFamily="2" charset="2"/>
              <a:buChar char="Ø"/>
            </a:pPr>
            <a:r>
              <a:rPr lang="en-US" dirty="0"/>
              <a:t>How do you access a static variable or method from outside its class?</a:t>
            </a:r>
          </a:p>
          <a:p>
            <a:pPr lvl="1">
              <a:lnSpc>
                <a:spcPct val="150000"/>
              </a:lnSpc>
              <a:buFont typeface="Wingdings" panose="05000000000000000000" pitchFamily="2" charset="2"/>
              <a:buChar char="Ø"/>
            </a:pPr>
            <a:r>
              <a:rPr lang="en-US" dirty="0"/>
              <a:t>What are some advantages and disadvantages of using static methods?</a:t>
            </a:r>
            <a:endParaRPr lang="en-IN" dirty="0"/>
          </a:p>
        </p:txBody>
      </p:sp>
    </p:spTree>
    <p:extLst>
      <p:ext uri="{BB962C8B-B14F-4D97-AF65-F5344CB8AC3E}">
        <p14:creationId xmlns:p14="http://schemas.microsoft.com/office/powerpoint/2010/main" val="369637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26B9B5C-AFEA-AE02-BD38-0C23C2D0759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B5645F83-FD3A-3A5A-3815-C52F0336CAA0}"/>
              </a:ext>
            </a:extLst>
          </p:cNvPr>
          <p:cNvSpPr>
            <a:spLocks noGrp="1"/>
          </p:cNvSpPr>
          <p:nvPr>
            <p:ph idx="1"/>
          </p:nvPr>
        </p:nvSpPr>
        <p:spPr>
          <a:xfrm>
            <a:off x="4742016" y="605896"/>
            <a:ext cx="6413663" cy="5646208"/>
          </a:xfrm>
        </p:spPr>
        <p:txBody>
          <a:bodyPr anchor="ctr">
            <a:normAutofit lnSpcReduction="10000"/>
          </a:bodyPr>
          <a:lstStyle/>
          <a:p>
            <a:pPr lvl="1">
              <a:lnSpc>
                <a:spcPct val="150000"/>
              </a:lnSpc>
              <a:buFont typeface="Wingdings" panose="05000000000000000000" pitchFamily="2" charset="2"/>
              <a:buChar char="Ø"/>
            </a:pPr>
            <a:r>
              <a:rPr lang="en-US" dirty="0"/>
              <a:t>What does the final keyword mean when applied to a variable?</a:t>
            </a:r>
          </a:p>
          <a:p>
            <a:pPr lvl="1">
              <a:lnSpc>
                <a:spcPct val="150000"/>
              </a:lnSpc>
              <a:buFont typeface="Wingdings" panose="05000000000000000000" pitchFamily="2" charset="2"/>
              <a:buChar char="Ø"/>
            </a:pPr>
            <a:r>
              <a:rPr lang="en-US" dirty="0"/>
              <a:t>Can a final variable be initialized later after declaration?</a:t>
            </a:r>
          </a:p>
          <a:p>
            <a:pPr lvl="1">
              <a:lnSpc>
                <a:spcPct val="150000"/>
              </a:lnSpc>
              <a:buFont typeface="Wingdings" panose="05000000000000000000" pitchFamily="2" charset="2"/>
              <a:buChar char="Ø"/>
            </a:pPr>
            <a:r>
              <a:rPr lang="en-US" dirty="0"/>
              <a:t>How is the final keyword used with methods?</a:t>
            </a:r>
          </a:p>
          <a:p>
            <a:pPr lvl="1">
              <a:lnSpc>
                <a:spcPct val="150000"/>
              </a:lnSpc>
              <a:buFont typeface="Wingdings" panose="05000000000000000000" pitchFamily="2" charset="2"/>
              <a:buChar char="Ø"/>
            </a:pPr>
            <a:r>
              <a:rPr lang="en-US" dirty="0"/>
              <a:t>Can a class be both abstract and final?</a:t>
            </a:r>
          </a:p>
          <a:p>
            <a:pPr lvl="1">
              <a:lnSpc>
                <a:spcPct val="150000"/>
              </a:lnSpc>
              <a:buFont typeface="Wingdings" panose="05000000000000000000" pitchFamily="2" charset="2"/>
              <a:buChar char="Ø"/>
            </a:pPr>
            <a:r>
              <a:rPr lang="en-US" dirty="0"/>
              <a:t>How does the final keyword relate to immutability?</a:t>
            </a:r>
          </a:p>
          <a:p>
            <a:pPr lvl="1">
              <a:lnSpc>
                <a:spcPct val="150000"/>
              </a:lnSpc>
              <a:buFont typeface="Wingdings" panose="05000000000000000000" pitchFamily="2" charset="2"/>
              <a:buChar char="Ø"/>
            </a:pPr>
            <a:r>
              <a:rPr lang="en-US" dirty="0"/>
              <a:t>How does the final keyword prevent method overriding?</a:t>
            </a:r>
          </a:p>
          <a:p>
            <a:pPr lvl="1">
              <a:lnSpc>
                <a:spcPct val="150000"/>
              </a:lnSpc>
              <a:buFont typeface="Wingdings" panose="05000000000000000000" pitchFamily="2" charset="2"/>
              <a:buChar char="Ø"/>
            </a:pPr>
            <a:r>
              <a:rPr lang="en-US" dirty="0"/>
              <a:t>Can you declare a final class? Why or why not?</a:t>
            </a:r>
          </a:p>
          <a:p>
            <a:pPr lvl="1">
              <a:lnSpc>
                <a:spcPct val="150000"/>
              </a:lnSpc>
              <a:buFont typeface="Wingdings" panose="05000000000000000000" pitchFamily="2" charset="2"/>
              <a:buChar char="Ø"/>
            </a:pPr>
            <a:r>
              <a:rPr lang="en-US" dirty="0"/>
              <a:t>What are the benefits of using final variables in a multi-threaded environment?</a:t>
            </a:r>
          </a:p>
          <a:p>
            <a:pPr lvl="1">
              <a:lnSpc>
                <a:spcPct val="150000"/>
              </a:lnSpc>
              <a:buFont typeface="Wingdings" panose="05000000000000000000" pitchFamily="2" charset="2"/>
              <a:buChar char="Ø"/>
            </a:pPr>
            <a:r>
              <a:rPr lang="en-US" dirty="0"/>
              <a:t>How does the final keyword contribute to code safety and security?</a:t>
            </a:r>
          </a:p>
          <a:p>
            <a:pPr lvl="1">
              <a:lnSpc>
                <a:spcPct val="150000"/>
              </a:lnSpc>
              <a:buFont typeface="Wingdings" panose="05000000000000000000" pitchFamily="2" charset="2"/>
              <a:buChar char="Ø"/>
            </a:pPr>
            <a:r>
              <a:rPr lang="en-US" dirty="0"/>
              <a:t>Explain the concept of a "blank final" variable.</a:t>
            </a:r>
            <a:endParaRPr lang="en-IN" dirty="0"/>
          </a:p>
        </p:txBody>
      </p:sp>
    </p:spTree>
    <p:extLst>
      <p:ext uri="{BB962C8B-B14F-4D97-AF65-F5344CB8AC3E}">
        <p14:creationId xmlns:p14="http://schemas.microsoft.com/office/powerpoint/2010/main" val="71467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1955934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2E6DD70-AD28-0710-094A-00F17B02140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a:t>
            </a:r>
            <a:r>
              <a:rPr lang="en-US" sz="3600" b="1" dirty="0" smtClean="0">
                <a:solidFill>
                  <a:srgbClr val="FFFFFF"/>
                </a:solidFill>
                <a:latin typeface="+mn-lt"/>
              </a:rPr>
              <a:t>keyword</a:t>
            </a:r>
            <a:br>
              <a:rPr lang="en-US" sz="3600" b="1" dirty="0" smtClean="0">
                <a:solidFill>
                  <a:srgbClr val="FFFFFF"/>
                </a:solidFill>
                <a:latin typeface="+mn-lt"/>
              </a:rPr>
            </a:br>
            <a:r>
              <a:rPr lang="en-US" sz="3600" b="1" dirty="0" smtClean="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E5D04D9-E131-766C-E07B-940AC7EA02CC}"/>
              </a:ext>
            </a:extLst>
          </p:cNvPr>
          <p:cNvSpPr>
            <a:spLocks noGrp="1"/>
          </p:cNvSpPr>
          <p:nvPr>
            <p:ph idx="1"/>
          </p:nvPr>
        </p:nvSpPr>
        <p:spPr>
          <a:xfrm>
            <a:off x="4742016" y="605896"/>
            <a:ext cx="6413663" cy="5646208"/>
          </a:xfrm>
        </p:spPr>
        <p:txBody>
          <a:bodyPr anchor="ctr">
            <a:normAutofit/>
          </a:bodyPr>
          <a:lstStyle/>
          <a:p>
            <a:r>
              <a:rPr lang="en-US" b="1" dirty="0"/>
              <a:t>1. static Calculator</a:t>
            </a:r>
          </a:p>
          <a:p>
            <a:pPr lvl="1">
              <a:buFont typeface="Wingdings" panose="05000000000000000000" pitchFamily="2" charset="2"/>
              <a:buChar char="Ø"/>
            </a:pPr>
            <a:r>
              <a:rPr lang="en-US" dirty="0"/>
              <a:t>Create a Calculator class with a static method called add that takes two integers as parameters and returns their sum. Demonstrate its usage in the main method.</a:t>
            </a:r>
          </a:p>
          <a:p>
            <a:endParaRPr lang="en-US" dirty="0"/>
          </a:p>
          <a:p>
            <a:r>
              <a:rPr lang="en-US" b="1" dirty="0"/>
              <a:t>2. static Counter</a:t>
            </a:r>
          </a:p>
          <a:p>
            <a:pPr lvl="1">
              <a:buFont typeface="Wingdings" panose="05000000000000000000" pitchFamily="2" charset="2"/>
              <a:buChar char="Ø"/>
            </a:pPr>
            <a:r>
              <a:rPr lang="en-US" dirty="0"/>
              <a:t>Design a Counter class with a static variable count that keeps track of the number of instances created. Implement a constructor that increments this count. Write a main program to create multiple instances of the Counter class and display the total count.</a:t>
            </a:r>
          </a:p>
          <a:p>
            <a:endParaRPr lang="en-US" dirty="0"/>
          </a:p>
          <a:p>
            <a:r>
              <a:rPr lang="en-US" b="1" dirty="0"/>
              <a:t>3. static Math Library</a:t>
            </a:r>
          </a:p>
          <a:p>
            <a:pPr lvl="1">
              <a:buFont typeface="Wingdings" panose="05000000000000000000" pitchFamily="2" charset="2"/>
              <a:buChar char="Ø"/>
            </a:pPr>
            <a:r>
              <a:rPr lang="en-US" dirty="0"/>
              <a:t>Implement a MathLibrary class with various static methods such as factorial, squareRoot, and power. Use this class to calculate and print factorial, square root, and power values in the main method.</a:t>
            </a:r>
            <a:endParaRPr lang="en-IN" dirty="0"/>
          </a:p>
        </p:txBody>
      </p:sp>
    </p:spTree>
    <p:extLst>
      <p:ext uri="{BB962C8B-B14F-4D97-AF65-F5344CB8AC3E}">
        <p14:creationId xmlns:p14="http://schemas.microsoft.com/office/powerpoint/2010/main" val="2947543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C4884AE-2182-47B6-1FDF-CB74AE0AF75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final </a:t>
            </a:r>
            <a:r>
              <a:rPr lang="en-IN" sz="3600" b="1" i="0" dirty="0" smtClean="0">
                <a:solidFill>
                  <a:srgbClr val="FFFFFF"/>
                </a:solidFill>
                <a:effectLst/>
                <a:latin typeface="+mn-lt"/>
              </a:rPr>
              <a:t>Keyword</a:t>
            </a:r>
            <a:br>
              <a:rPr lang="en-IN" sz="3600" b="1" i="0" dirty="0" smtClean="0">
                <a:solidFill>
                  <a:srgbClr val="FFFFFF"/>
                </a:solidFill>
                <a:effectLst/>
                <a:latin typeface="+mn-lt"/>
              </a:rPr>
            </a:br>
            <a:r>
              <a:rPr lang="en-IN" sz="3600" b="1" dirty="0" smtClean="0">
                <a:solidFill>
                  <a:srgbClr val="FFFFFF"/>
                </a:solidFill>
                <a:latin typeface="+mn-lt"/>
              </a:rPr>
              <a:t>Assignments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E546B78-E31C-E1FB-F9A3-CD706CF041E9}"/>
              </a:ext>
            </a:extLst>
          </p:cNvPr>
          <p:cNvSpPr>
            <a:spLocks noGrp="1"/>
          </p:cNvSpPr>
          <p:nvPr>
            <p:ph idx="1"/>
          </p:nvPr>
        </p:nvSpPr>
        <p:spPr>
          <a:xfrm>
            <a:off x="4742016" y="605896"/>
            <a:ext cx="6413663" cy="5646208"/>
          </a:xfrm>
        </p:spPr>
        <p:txBody>
          <a:bodyPr anchor="ctr">
            <a:normAutofit/>
          </a:bodyPr>
          <a:lstStyle/>
          <a:p>
            <a:r>
              <a:rPr lang="en-US" b="1" dirty="0"/>
              <a:t>1. Immutable Person</a:t>
            </a:r>
          </a:p>
          <a:p>
            <a:pPr lvl="1">
              <a:buFont typeface="Wingdings" panose="05000000000000000000" pitchFamily="2" charset="2"/>
              <a:buChar char="Ø"/>
            </a:pPr>
            <a:r>
              <a:rPr lang="en-US" dirty="0"/>
              <a:t>Create an immutable class Person with final fields for name and age. Provide a constructor for initialization and ensure that no public methods allow modification of these fields.</a:t>
            </a:r>
          </a:p>
          <a:p>
            <a:pPr marL="201168" lvl="1" indent="0">
              <a:buNone/>
            </a:pPr>
            <a:endParaRPr lang="en-US" dirty="0"/>
          </a:p>
          <a:p>
            <a:r>
              <a:rPr lang="en-US" b="1" dirty="0"/>
              <a:t>2. final Configuration</a:t>
            </a:r>
          </a:p>
          <a:p>
            <a:pPr lvl="1">
              <a:buFont typeface="Wingdings" panose="05000000000000000000" pitchFamily="2" charset="2"/>
              <a:buChar char="Ø"/>
            </a:pPr>
            <a:r>
              <a:rPr lang="en-US" dirty="0"/>
              <a:t>Develop a Configuration class that stores system configuration values as final fields. Implement a method to retrieve a specific configuration value by its key.</a:t>
            </a:r>
          </a:p>
          <a:p>
            <a:pPr marL="201168" lvl="1" indent="0">
              <a:buNone/>
            </a:pPr>
            <a:endParaRPr lang="en-US" dirty="0"/>
          </a:p>
          <a:p>
            <a:r>
              <a:rPr lang="en-US" b="1" dirty="0"/>
              <a:t>3. final Employee Data</a:t>
            </a:r>
          </a:p>
          <a:p>
            <a:pPr lvl="1">
              <a:buFont typeface="Wingdings" panose="05000000000000000000" pitchFamily="2" charset="2"/>
              <a:buChar char="Ø"/>
            </a:pPr>
            <a:r>
              <a:rPr lang="en-US" dirty="0"/>
              <a:t>Develop an Employee class with final fields for employee details such as name, employee ID, and department. Implement methods to display employee information and demonstrate their usage</a:t>
            </a:r>
            <a:endParaRPr lang="en-IN" dirty="0"/>
          </a:p>
        </p:txBody>
      </p:sp>
    </p:spTree>
    <p:extLst>
      <p:ext uri="{BB962C8B-B14F-4D97-AF65-F5344CB8AC3E}">
        <p14:creationId xmlns:p14="http://schemas.microsoft.com/office/powerpoint/2010/main" val="258807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Exceptions</a:t>
            </a:r>
          </a:p>
          <a:p>
            <a:pPr>
              <a:buFont typeface="Wingdings" panose="05000000000000000000" pitchFamily="2" charset="2"/>
              <a:buChar char="Ø"/>
            </a:pPr>
            <a:r>
              <a:rPr lang="en-US" dirty="0"/>
              <a:t>Purpose of Exception Handling in programming</a:t>
            </a:r>
            <a:endParaRPr lang="en-IN" dirty="0"/>
          </a:p>
        </p:txBody>
      </p:sp>
    </p:spTree>
    <p:extLst>
      <p:ext uri="{BB962C8B-B14F-4D97-AF65-F5344CB8AC3E}">
        <p14:creationId xmlns:p14="http://schemas.microsoft.com/office/powerpoint/2010/main" val="369550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a16="http://schemas.microsoft.com/office/drawing/2014/main" xmlns=""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6</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a:t>
            </a:r>
            <a:r>
              <a:rPr lang="en-US" sz="1700" b="1" dirty="0"/>
              <a:t>simplify the management of resources, such as files, streams, and network </a:t>
            </a:r>
            <a:r>
              <a:rPr lang="en-US" sz="1700" dirty="0"/>
              <a:t>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Examples</a:t>
            </a:r>
            <a:endParaRPr lang="en-IN" dirty="0"/>
          </a:p>
        </p:txBody>
      </p:sp>
    </p:spTree>
    <p:extLst>
      <p:ext uri="{BB962C8B-B14F-4D97-AF65-F5344CB8AC3E}">
        <p14:creationId xmlns:p14="http://schemas.microsoft.com/office/powerpoint/2010/main" val="1343562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R="0" lvl="0" defTabSz="914400" rtl="0" eaLnBrk="0" fontAlgn="base" latinLnBrk="0" hangingPunct="0">
              <a:spcBef>
                <a:spcPct val="0"/>
              </a:spcBef>
              <a:spcAft>
                <a:spcPts val="60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a:t>
            </a:r>
            <a:r>
              <a:rPr kumimoji="0" lang="en-US" altLang="en-US" sz="1700" b="1" i="0" u="none" strike="noStrike" cap="none" normalizeH="0" baseline="0" dirty="0">
                <a:ln>
                  <a:noFill/>
                </a:ln>
                <a:effectLst/>
                <a:latin typeface="+mn-lt"/>
              </a:rPr>
              <a:t>explicitly throw an exception </a:t>
            </a:r>
            <a:r>
              <a:rPr kumimoji="0" lang="en-US" altLang="en-US" sz="1700" b="0" i="0" u="none" strike="noStrike" cap="none" normalizeH="0" baseline="0" dirty="0">
                <a:ln>
                  <a:noFill/>
                </a:ln>
                <a:effectLst/>
                <a:latin typeface="+mn-lt"/>
              </a:rPr>
              <a:t>in your Java code. </a:t>
            </a:r>
            <a:endParaRPr kumimoji="0" lang="en-US" altLang="en-US" sz="1700" b="0" i="0" u="none" strike="noStrike" cap="none" normalizeH="0" baseline="0" dirty="0" smtClean="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smtClean="0">
                <a:ln>
                  <a:noFill/>
                </a:ln>
                <a:effectLst/>
                <a:latin typeface="+mn-lt"/>
              </a:rPr>
              <a:t>Example</a:t>
            </a:r>
            <a:r>
              <a:rPr kumimoji="0" lang="en-US" altLang="en-US" sz="1700" b="1" i="0" u="none" strike="noStrike" cap="none" normalizeH="0" baseline="0" dirty="0">
                <a:ln>
                  <a:noFill/>
                </a:ln>
                <a:effectLst/>
                <a:latin typeface="+mn-lt"/>
              </a:rPr>
              <a:t>:</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6: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Static </a:t>
            </a:r>
            <a:r>
              <a:rPr lang="en-US" sz="2000" dirty="0" smtClean="0"/>
              <a:t>and final keywords</a:t>
            </a:r>
          </a:p>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57F9599-6389-80CA-5DC9-C5D092E3795A}"/>
              </a:ext>
            </a:extLst>
          </p:cNvPr>
          <p:cNvSpPr>
            <a:spLocks noGrp="1"/>
          </p:cNvSpPr>
          <p:nvPr>
            <p:ph idx="1"/>
          </p:nvPr>
        </p:nvSpPr>
        <p:spPr>
          <a:xfrm>
            <a:off x="4785148" y="181156"/>
            <a:ext cx="7259306" cy="6858000"/>
          </a:xfrm>
        </p:spPr>
        <p:txBody>
          <a:bodyPr anchor="ctr">
            <a:normAutofit/>
          </a:bodyPr>
          <a:lstStyle/>
          <a:p>
            <a:pPr>
              <a:buFont typeface="Wingdings" panose="05000000000000000000" pitchFamily="2" charset="2"/>
              <a:buChar char="Ø"/>
            </a:pPr>
            <a:r>
              <a:rPr lang="en-US" sz="1700" b="0" i="0" dirty="0" smtClean="0">
                <a:effectLst/>
              </a:rPr>
              <a:t>Chained exception is also called nested exception.</a:t>
            </a:r>
          </a:p>
          <a:p>
            <a:pPr>
              <a:buFont typeface="Wingdings" panose="05000000000000000000" pitchFamily="2" charset="2"/>
              <a:buChar char="Ø"/>
            </a:pPr>
            <a:r>
              <a:rPr lang="en-US" sz="1700" b="0" i="0" dirty="0" smtClean="0">
                <a:effectLst/>
              </a:rPr>
              <a:t>Nested exception is a mechanism in Java where an exception is thrown in response to another exception.</a:t>
            </a:r>
          </a:p>
          <a:p>
            <a:pPr>
              <a:buFont typeface="Wingdings" panose="05000000000000000000" pitchFamily="2" charset="2"/>
              <a:buChar char="Ø"/>
            </a:pPr>
            <a:r>
              <a:rPr lang="en-US" sz="1700" b="0" i="0" dirty="0" smtClean="0">
                <a:effectLst/>
              </a:rPr>
              <a:t>Chained exceptions allow you to provide clearer picture of the error's origin and context.</a:t>
            </a:r>
          </a:p>
          <a:p>
            <a:pPr marL="0" indent="0">
              <a:buNone/>
            </a:pPr>
            <a:r>
              <a:rPr lang="en-US" sz="1700" b="1" i="0" dirty="0" smtClean="0">
                <a:effectLst/>
              </a:rPr>
              <a:t>Example:</a:t>
            </a:r>
          </a:p>
          <a:p>
            <a:pPr marL="292608" lvl="1" indent="0">
              <a:spcBef>
                <a:spcPts val="0"/>
              </a:spcBef>
              <a:spcAft>
                <a:spcPts val="0"/>
              </a:spcAft>
              <a:buNone/>
            </a:pPr>
            <a:r>
              <a:rPr lang="en-IN" sz="1200" dirty="0" smtClean="0">
                <a:solidFill>
                  <a:srgbClr val="7F0055"/>
                </a:solidFill>
              </a:rPr>
              <a:t>public</a:t>
            </a:r>
            <a:r>
              <a:rPr lang="en-IN" sz="1200" dirty="0" smtClean="0">
                <a:solidFill>
                  <a:srgbClr val="000000"/>
                </a:solidFill>
              </a:rPr>
              <a:t> </a:t>
            </a:r>
            <a:r>
              <a:rPr lang="en-IN" sz="1200" dirty="0">
                <a:solidFill>
                  <a:srgbClr val="7F0055"/>
                </a:solidFill>
              </a:rPr>
              <a:t>class</a:t>
            </a:r>
            <a:r>
              <a:rPr lang="en-IN" sz="1200" dirty="0">
                <a:solidFill>
                  <a:srgbClr val="000000"/>
                </a:solidFill>
              </a:rPr>
              <a:t> ChainedExceptionExample </a:t>
            </a:r>
            <a:r>
              <a:rPr lang="en-IN" sz="1200" u="sng" dirty="0">
                <a:solidFill>
                  <a:srgbClr val="000000"/>
                </a:solidFill>
              </a:rPr>
              <a:t>{</a:t>
            </a:r>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main(String[] </a:t>
            </a:r>
            <a:r>
              <a:rPr lang="en-US" sz="1200" dirty="0">
                <a:solidFill>
                  <a:srgbClr val="6A3E3E"/>
                </a:solidFill>
              </a:rPr>
              <a:t>args</a:t>
            </a:r>
            <a:r>
              <a:rPr lang="en-US"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methodA();</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ex</a:t>
            </a:r>
            <a:r>
              <a:rPr lang="en-IN" sz="1200" dirty="0">
                <a:solidFill>
                  <a:srgbClr val="000000"/>
                </a:solidFill>
              </a:rPr>
              <a:t>) {</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"Chained Exception: "</a:t>
            </a:r>
            <a:r>
              <a:rPr lang="en-IN" sz="1200" i="1" dirty="0">
                <a:solidFill>
                  <a:srgbClr val="000000"/>
                </a:solidFill>
              </a:rPr>
              <a:t> + </a:t>
            </a:r>
            <a:r>
              <a:rPr lang="en-IN" sz="1200" i="1" dirty="0">
                <a:solidFill>
                  <a:srgbClr val="6A3E3E"/>
                </a:solidFill>
              </a:rPr>
              <a:t>ex</a:t>
            </a:r>
            <a:r>
              <a:rPr lang="en-IN" sz="1200" i="1" dirty="0">
                <a:solidFill>
                  <a:srgbClr val="000000"/>
                </a:solidFill>
              </a:rPr>
              <a:t>.getMessage());</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"Original Cause: "</a:t>
            </a:r>
            <a:r>
              <a:rPr lang="en-IN" sz="1200" i="1" dirty="0">
                <a:solidFill>
                  <a:srgbClr val="000000"/>
                </a:solidFill>
              </a:rPr>
              <a:t> + </a:t>
            </a:r>
            <a:r>
              <a:rPr lang="en-IN" sz="1200" i="1" dirty="0">
                <a:solidFill>
                  <a:srgbClr val="6A3E3E"/>
                </a:solidFill>
              </a:rPr>
              <a:t>ex</a:t>
            </a:r>
            <a:r>
              <a:rPr lang="en-IN" sz="1200" i="1" dirty="0">
                <a:solidFill>
                  <a:srgbClr val="000000"/>
                </a:solidFill>
              </a:rPr>
              <a:t>.getCause().getMessage());</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methodA()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methodB();</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innerEx</a:t>
            </a:r>
            <a:r>
              <a:rPr lang="en-IN" sz="1200" dirty="0">
                <a:solidFill>
                  <a:srgbClr val="000000"/>
                </a:solidFill>
              </a:rPr>
              <a:t>)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methodA"</a:t>
            </a:r>
            <a:r>
              <a:rPr lang="en-US" sz="1200" dirty="0">
                <a:solidFill>
                  <a:srgbClr val="000000"/>
                </a:solidFill>
              </a:rPr>
              <a:t>, </a:t>
            </a:r>
            <a:r>
              <a:rPr lang="en-US" sz="1200" dirty="0">
                <a:solidFill>
                  <a:srgbClr val="6A3E3E"/>
                </a:solidFill>
              </a:rPr>
              <a:t>innerEx</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methodB()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methodB"</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 Examples</a:t>
            </a:r>
            <a:endParaRPr lang="en-IN" dirty="0"/>
          </a:p>
        </p:txBody>
      </p:sp>
    </p:spTree>
    <p:extLst>
      <p:ext uri="{BB962C8B-B14F-4D97-AF65-F5344CB8AC3E}">
        <p14:creationId xmlns:p14="http://schemas.microsoft.com/office/powerpoint/2010/main" val="264180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a16="http://schemas.microsoft.com/office/drawing/2014/main" xmlns=""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xmlns=""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a:t>
            </a:r>
            <a:r>
              <a:rPr kumimoji="0" lang="en-US" altLang="en-US" sz="1700" b="1" i="0" u="none" strike="noStrike" cap="none" normalizeH="0" baseline="0" dirty="0">
                <a:ln>
                  <a:noFill/>
                </a:ln>
                <a:effectLst/>
                <a:latin typeface="+mn-lt"/>
              </a:rPr>
              <a:t>compiler forces </a:t>
            </a:r>
            <a:r>
              <a:rPr kumimoji="0" lang="en-US" altLang="en-US" sz="1700" b="0" i="0" u="none" strike="noStrike" cap="none" normalizeH="0" baseline="0" dirty="0">
                <a:ln>
                  <a:noFill/>
                </a:ln>
                <a:effectLst/>
                <a:latin typeface="+mn-lt"/>
              </a:rPr>
              <a:t>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a:t>
            </a:r>
            <a:r>
              <a:rPr lang="en-US" sz="1600" dirty="0" smtClean="0"/>
              <a:t>unless </a:t>
            </a:r>
            <a:r>
              <a:rPr lang="en-US" sz="1600" dirty="0"/>
              <a:t>absolutely necessary</a:t>
            </a:r>
            <a:r>
              <a:rPr lang="en-US" sz="1600" b="1" dirty="0"/>
              <a:t>. Catching too many exceptions can hide bugs and make debugging difficult</a:t>
            </a:r>
            <a:r>
              <a:rPr lang="en-US" sz="1600" dirty="0"/>
              <a: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static and final keywords</a:t>
            </a:r>
            <a:endParaRPr lang="en-IN" dirty="0"/>
          </a:p>
        </p:txBody>
      </p:sp>
    </p:spTree>
    <p:extLst>
      <p:ext uri="{BB962C8B-B14F-4D97-AF65-F5344CB8AC3E}">
        <p14:creationId xmlns:p14="http://schemas.microsoft.com/office/powerpoint/2010/main" val="1936245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way to organize related classes, interfaces, and sub-packages into a structured hierarchy. </a:t>
            </a:r>
          </a:p>
          <a:p>
            <a:pPr lvl="1">
              <a:lnSpc>
                <a:spcPct val="100000"/>
              </a:lnSpc>
              <a:buFont typeface="Wingdings" panose="05000000000000000000" pitchFamily="2" charset="2"/>
              <a:buChar char="Ø"/>
            </a:pPr>
            <a:r>
              <a:rPr lang="en-US" b="0" i="0" dirty="0">
                <a:effectLst/>
              </a:rPr>
              <a:t>It provides a mechanism to group logically related classes together, making it easier to manage and maintain a large codebase. </a:t>
            </a:r>
          </a:p>
          <a:p>
            <a:pPr lvl="1">
              <a:lnSpc>
                <a:spcPct val="100000"/>
              </a:lnSpc>
              <a:buFont typeface="Wingdings" panose="05000000000000000000" pitchFamily="2" charset="2"/>
              <a:buChar char="Ø"/>
            </a:pPr>
            <a:r>
              <a:rPr lang="en-US" b="0" i="0" dirty="0">
                <a:effectLst/>
              </a:rPr>
              <a:t>Packages help in preventing naming conflicts,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9C955A3-F6E4-64DB-83B7-B5EA49DB30DC}"/>
              </a:ext>
            </a:extLst>
          </p:cNvPr>
          <p:cNvSpPr>
            <a:spLocks noGrp="1"/>
          </p:cNvSpPr>
          <p:nvPr>
            <p:ph idx="1"/>
          </p:nvPr>
        </p:nvSpPr>
        <p:spPr>
          <a:xfrm>
            <a:off x="4742016" y="605896"/>
            <a:ext cx="6413663" cy="5646208"/>
          </a:xfrm>
        </p:spPr>
        <p:txBody>
          <a:bodyPr anchor="ctr">
            <a:normAutofit lnSpcReduction="10000"/>
          </a:bodyPr>
          <a:lstStyle/>
          <a:p>
            <a:pPr>
              <a:lnSpc>
                <a:spcPct val="100000"/>
              </a:lnSpc>
            </a:pPr>
            <a:r>
              <a:rPr lang="en-US" sz="1700" b="1" i="0" dirty="0">
                <a:effectLst/>
                <a:latin typeface="Calibri "/>
              </a:rPr>
              <a:t>Benefits of Using Packages in Java:</a:t>
            </a: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collaboration among developers by providing a clear structure and separation 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first line of a Java 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com.example.myproject;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use the import statement 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E44C09C6-C54C-48EC-0BCE-0A5E912C7C9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C6B1A78-29D7-C628-E610-A2D318EBD5D0}"/>
              </a:ext>
            </a:extLst>
          </p:cNvPr>
          <p:cNvSpPr>
            <a:spLocks noGrp="1"/>
          </p:cNvSpPr>
          <p:nvPr>
            <p:ph idx="1"/>
          </p:nvPr>
        </p:nvSpPr>
        <p:spPr>
          <a:xfrm>
            <a:off x="4513664" y="278780"/>
            <a:ext cx="7185966" cy="5973324"/>
          </a:xfrm>
        </p:spPr>
        <p:txBody>
          <a:bodyPr anchor="ctr">
            <a:normAutofit fontScale="250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7200" dirty="0"/>
          </a:p>
          <a:p>
            <a:pPr marL="0" indent="0">
              <a:buNone/>
            </a:pPr>
            <a:endParaRPr lang="en-US" sz="7200" dirty="0"/>
          </a:p>
          <a:p>
            <a:pPr marL="0" indent="0">
              <a:buNone/>
            </a:pPr>
            <a:r>
              <a:rPr lang="en-US" sz="7200" b="1" dirty="0"/>
              <a:t>static keyword in java:</a:t>
            </a:r>
          </a:p>
          <a:p>
            <a:pPr marL="0" indent="0">
              <a:buNone/>
            </a:pPr>
            <a:r>
              <a:rPr lang="en-US" sz="7200" dirty="0"/>
              <a:t>The static keyword in Java is used to </a:t>
            </a:r>
            <a:r>
              <a:rPr lang="en-US" sz="7200" b="1" dirty="0"/>
              <a:t>create class-level members </a:t>
            </a:r>
            <a:r>
              <a:rPr lang="en-US" sz="7200" dirty="0"/>
              <a:t>that belong to the </a:t>
            </a:r>
            <a:r>
              <a:rPr lang="en-US" sz="7200" b="1" dirty="0"/>
              <a:t>class itself</a:t>
            </a:r>
            <a:r>
              <a:rPr lang="en-US" sz="7200" dirty="0"/>
              <a:t>, rather than to individual instances (objects) of the class.</a:t>
            </a:r>
          </a:p>
          <a:p>
            <a:pPr marL="0" indent="0">
              <a:buNone/>
            </a:pPr>
            <a:r>
              <a:rPr lang="en-US" sz="7200" dirty="0"/>
              <a:t> Here's a breakdown of its usage:</a:t>
            </a:r>
          </a:p>
          <a:p>
            <a:pPr>
              <a:buFont typeface="Wingdings" panose="05000000000000000000" pitchFamily="2" charset="2"/>
              <a:buChar char="Ø"/>
            </a:pPr>
            <a:r>
              <a:rPr lang="en-US" sz="7200" b="1" dirty="0"/>
              <a:t>static Variables (Class Variables): </a:t>
            </a:r>
            <a:r>
              <a:rPr lang="en-US" sz="7200" dirty="0"/>
              <a:t>When a variable is declared as static, it is shared by all instances of the class. Only one copy of the static variable exists, regardless of how many objects are created. Static variables are accessed using the class name.</a:t>
            </a:r>
          </a:p>
          <a:p>
            <a:pPr marL="0" indent="0">
              <a:buNone/>
            </a:pPr>
            <a:endParaRPr lang="en-US" sz="7200" b="1" dirty="0"/>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class MyClass {</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US" sz="7200" b="0" i="0" u="none" strike="noStrike" kern="1200" cap="none" spc="0" normalizeH="0" baseline="0" noProof="0" dirty="0">
                <a:ln>
                  <a:noFill/>
                </a:ln>
                <a:solidFill>
                  <a:srgbClr val="000000">
                    <a:lumMod val="75000"/>
                    <a:lumOff val="25000"/>
                  </a:srgbClr>
                </a:solidFill>
                <a:effectLst/>
                <a:uLnTx/>
                <a:uFillTx/>
                <a:ea typeface="+mn-ea"/>
                <a:cs typeface="+mn-cs"/>
              </a:rPr>
              <a:t>     static int </a:t>
            </a:r>
            <a:r>
              <a:rPr kumimoji="0" lang="en-US" sz="7200" b="0" i="1" u="none" strike="noStrike" kern="1200" cap="none" spc="0" normalizeH="0" baseline="0" noProof="0" dirty="0">
                <a:ln>
                  <a:noFill/>
                </a:ln>
                <a:solidFill>
                  <a:srgbClr val="000000">
                    <a:lumMod val="75000"/>
                    <a:lumOff val="25000"/>
                  </a:srgbClr>
                </a:solidFill>
                <a:effectLst/>
                <a:uLnTx/>
                <a:uFillTx/>
                <a:ea typeface="+mn-ea"/>
                <a:cs typeface="+mn-cs"/>
              </a:rPr>
              <a:t>count = 0; // Static variable</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 </a:t>
            </a:r>
            <a:r>
              <a:rPr kumimoji="0" lang="en-IN" sz="7200" b="0" i="0" u="none" strike="noStrike" kern="1200" cap="none" spc="0" normalizeH="0" baseline="0" noProof="0" dirty="0" smtClean="0">
                <a:ln>
                  <a:noFill/>
                </a:ln>
                <a:solidFill>
                  <a:srgbClr val="000000">
                    <a:lumMod val="75000"/>
                    <a:lumOff val="25000"/>
                  </a:srgbClr>
                </a:solidFill>
                <a:effectLst/>
                <a:uLnTx/>
                <a:uFillTx/>
                <a:ea typeface="+mn-ea"/>
                <a:cs typeface="+mn-cs"/>
              </a:rPr>
              <a:t>}</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endPar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endParaRPr>
          </a:p>
          <a:p>
            <a:pPr>
              <a:buFont typeface="Wingdings" panose="05000000000000000000" pitchFamily="2" charset="2"/>
              <a:buChar char="Ø"/>
            </a:pPr>
            <a:r>
              <a:rPr lang="en-US" sz="7200" b="1" dirty="0"/>
              <a:t>static Methods</a:t>
            </a:r>
            <a:r>
              <a:rPr lang="en-US" sz="7200" dirty="0"/>
              <a:t>: A static method belongs to the class rather than an instance. It can be called using the class name without creating an object of the class. Static methods can only access static variables/methods.</a:t>
            </a:r>
          </a:p>
          <a:p>
            <a:pPr marL="292608" lvl="1" indent="0">
              <a:buNone/>
            </a:pPr>
            <a:endParaRPr lang="en-US" sz="7200" dirty="0"/>
          </a:p>
          <a:p>
            <a:pPr marL="292608" lvl="1" indent="0">
              <a:buNone/>
            </a:pPr>
            <a:r>
              <a:rPr lang="en-IN" sz="7200" dirty="0"/>
              <a:t>class MathUtils {</a:t>
            </a:r>
          </a:p>
          <a:p>
            <a:pPr marL="201168" lvl="1" indent="0">
              <a:buNone/>
            </a:pPr>
            <a:r>
              <a:rPr lang="en-US" sz="7200" dirty="0"/>
              <a:t>       public static int add(int a, int b) {</a:t>
            </a:r>
          </a:p>
          <a:p>
            <a:pPr marL="201168" lvl="1" indent="0">
              <a:buNone/>
            </a:pPr>
            <a:r>
              <a:rPr lang="en-IN" sz="7200" dirty="0"/>
              <a:t>       return a + b;</a:t>
            </a:r>
          </a:p>
          <a:p>
            <a:pPr marL="201168" lvl="1" indent="0">
              <a:buNone/>
            </a:pPr>
            <a:r>
              <a:rPr lang="en-IN" sz="7200" dirty="0"/>
              <a:t>     }</a:t>
            </a:r>
          </a:p>
          <a:p>
            <a:pPr marL="201168" lvl="1" indent="0">
              <a:buNone/>
            </a:pPr>
            <a:r>
              <a:rPr lang="en-IN" sz="7200" dirty="0"/>
              <a:t>  }</a:t>
            </a:r>
          </a:p>
          <a:p>
            <a:endParaRPr lang="en-IN" sz="7200" dirty="0">
              <a:latin typeface="Consolas" panose="020B0609020204030204" pitchFamily="49" charset="0"/>
            </a:endParaRPr>
          </a:p>
          <a:p>
            <a:endParaRPr lang="en-IN" sz="1400" dirty="0">
              <a:latin typeface="Consolas" panose="020B0609020204030204" pitchFamily="49" charset="0"/>
            </a:endParaRPr>
          </a:p>
          <a:p>
            <a:endParaRPr lang="en-IN" sz="1400" dirty="0">
              <a:latin typeface="Consolas" panose="020B0609020204030204" pitchFamily="49" charset="0"/>
            </a:endParaRPr>
          </a:p>
          <a:p>
            <a:endParaRPr lang="en-US" sz="1400" dirty="0"/>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759614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 xmlns:a16="http://schemas.microsoft.com/office/drawing/2014/main"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0" i="0" dirty="0">
                <a:effectLst/>
              </a:rPr>
              <a:t>Java Virtual Machine (JVM) is a fundamental component of the Java Runtime Environment (JRE). </a:t>
            </a:r>
          </a:p>
          <a:p>
            <a:pPr lvl="1">
              <a:lnSpc>
                <a:spcPct val="100000"/>
              </a:lnSpc>
              <a:buFont typeface="Wingdings" panose="05000000000000000000" pitchFamily="2" charset="2"/>
              <a:buChar char="Ø"/>
            </a:pPr>
            <a:r>
              <a:rPr lang="en-US" sz="1700" dirty="0"/>
              <a:t>JVM is</a:t>
            </a:r>
            <a:r>
              <a:rPr lang="en-US" sz="1700" b="0" i="0" dirty="0">
                <a:effectLst/>
              </a:rPr>
              <a:t> an abstract machine that provides an execution environment for Java 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a:p>
            <a:pPr lvl="1">
              <a:lnSpc>
                <a:spcPct val="100000"/>
              </a:lnSpc>
              <a:buFont typeface="Wingdings" panose="05000000000000000000" pitchFamily="2" charset="2"/>
              <a:buChar char="Ø"/>
            </a:pPr>
            <a:r>
              <a:rPr lang="en-US" sz="1700" dirty="0"/>
              <a:t>JVM</a:t>
            </a:r>
            <a:r>
              <a:rPr lang="en-US" sz="1700" b="0" i="0" dirty="0">
                <a:effectLst/>
              </a:rPr>
              <a:t> acts as an intermediary between compiled Java code (bytecode) and the host system's hardware and operating system.</a:t>
            </a:r>
            <a:endParaRPr lang="en-IN" sz="1700" dirty="0"/>
          </a:p>
        </p:txBody>
      </p:sp>
      <p:sp>
        <p:nvSpPr>
          <p:cNvPr id="3099" name="Rectangle 3082">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compiled Java bytecode (.class files) from the classpath into memory.</a:t>
            </a:r>
          </a:p>
          <a:p>
            <a:pPr>
              <a:buFont typeface="Wingdings" panose="05000000000000000000" pitchFamily="2" charset="2"/>
              <a:buChar char="Ø"/>
            </a:pPr>
            <a:r>
              <a:rPr lang="en-US" sz="1700" b="1" i="0" dirty="0">
                <a:effectLst/>
              </a:rPr>
              <a:t>Verification:</a:t>
            </a:r>
            <a:r>
              <a:rPr lang="en-US" sz="1700" b="0" i="0" dirty="0">
                <a:effectLst/>
              </a:rPr>
              <a:t> It ensures that the bytecode is valid and adheres to security constraints.</a:t>
            </a:r>
          </a:p>
          <a:p>
            <a:pPr>
              <a:buFont typeface="Wingdings" panose="05000000000000000000" pitchFamily="2" charset="2"/>
              <a:buChar char="Ø"/>
            </a:pPr>
            <a:r>
              <a:rPr lang="en-US" sz="1700" b="1" i="0" dirty="0">
                <a:effectLst/>
              </a:rPr>
              <a:t>Execution:</a:t>
            </a:r>
            <a:r>
              <a:rPr lang="en-US" sz="1700" b="0" i="0" dirty="0">
                <a:effectLst/>
              </a:rPr>
              <a:t> JVM interprets or compiles the bytecode into native machine code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memory allocation 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execution engine 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security checks 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Heap,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a:solidFill>
                  <a:srgbClr val="374151"/>
                </a:solidFill>
                <a:effectLst/>
              </a:rPr>
              <a:t>JVM Instructions are like special recipes for the JVM to understand your Java code.</a:t>
            </a:r>
          </a:p>
          <a:p>
            <a:pPr lvl="1">
              <a:lnSpc>
                <a:spcPct val="120000"/>
              </a:lnSpc>
              <a:buFont typeface="Wingdings" panose="05000000000000000000" pitchFamily="2" charset="2"/>
              <a:buChar char="Ø"/>
            </a:pPr>
            <a:r>
              <a:rPr lang="en-US" sz="5600" b="0" i="0" dirty="0">
                <a:solidFill>
                  <a:srgbClr val="374151"/>
                </a:solidFill>
                <a:effectLst/>
              </a:rPr>
              <a:t>The Execution Engine is the part of the JVM that follows these recipes.</a:t>
            </a:r>
          </a:p>
          <a:p>
            <a:pPr lvl="1">
              <a:lnSpc>
                <a:spcPct val="120000"/>
              </a:lnSpc>
              <a:buFont typeface="Wingdings" panose="05000000000000000000" pitchFamily="2" charset="2"/>
              <a:buChar char="Ø"/>
            </a:pPr>
            <a:r>
              <a:rPr lang="en-US" sz="5600" b="0" i="0" dirty="0">
                <a:solidFill>
                  <a:srgbClr val="374151"/>
                </a:solidFill>
                <a:effectLst/>
              </a:rPr>
              <a:t>The 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 xmlns:a16="http://schemas.microsoft.com/office/drawing/2014/main"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 xmlns:a16="http://schemas.microsoft.com/office/drawing/2014/main"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 xmlns:a16="http://schemas.microsoft.com/office/drawing/2014/main"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 xmlns:a16="http://schemas.microsoft.com/office/drawing/2014/main"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 xmlns:a16="http://schemas.microsoft.com/office/drawing/2014/main"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 xmlns:a16="http://schemas.microsoft.com/office/drawing/2014/main"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 xmlns:a16="http://schemas.microsoft.com/office/drawing/2014/main"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 xmlns:a16="http://schemas.microsoft.com/office/drawing/2014/main"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 xmlns:a16="http://schemas.microsoft.com/office/drawing/2014/main"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 xmlns:a16="http://schemas.microsoft.com/office/drawing/2014/main"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 xmlns:a16="http://schemas.microsoft.com/office/drawing/2014/main"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 xmlns:a16="http://schemas.microsoft.com/office/drawing/2014/main"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 xmlns:a16="http://schemas.microsoft.com/office/drawing/2014/main"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 xmlns:a16="http://schemas.microsoft.com/office/drawing/2014/main"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 xmlns:a16="http://schemas.microsoft.com/office/drawing/2014/main"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 xmlns:a16="http://schemas.microsoft.com/office/drawing/2014/main"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 xmlns:a16="http://schemas.microsoft.com/office/drawing/2014/main"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 xmlns:a16="http://schemas.microsoft.com/office/drawing/2014/main"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 xmlns:a16="http://schemas.microsoft.com/office/drawing/2014/main"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 xmlns:a16="http://schemas.microsoft.com/office/drawing/2014/main"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 xmlns:a16="http://schemas.microsoft.com/office/drawing/2014/main"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 xmlns:a16="http://schemas.microsoft.com/office/drawing/2014/main"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 xmlns:a16="http://schemas.microsoft.com/office/drawing/2014/main"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 xmlns:a16="http://schemas.microsoft.com/office/drawing/2014/main"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332509" y="1733797"/>
            <a:ext cx="7688061" cy="4643251"/>
          </a:xfrm>
        </p:spPr>
        <p:txBody>
          <a:bodyPr>
            <a:normAutofit lnSpcReduction="10000"/>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p>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pPr marL="201168" lvl="1" indent="0">
              <a:buNone/>
            </a:pP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 xmlns:a16="http://schemas.microsoft.com/office/drawing/2014/main"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4F6103B-EDB1-EE47-F989-B824AE9764C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D391A46-BB50-EC0B-EF04-3A5E8D54449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a:t>s</a:t>
            </a:r>
            <a:r>
              <a:rPr lang="en-US" sz="1800" b="1" i="0" dirty="0">
                <a:effectLst/>
              </a:rPr>
              <a:t>tatic Blocks:</a:t>
            </a:r>
            <a:r>
              <a:rPr lang="en-US" sz="1800" b="0" i="0" dirty="0">
                <a:effectLst/>
              </a:rPr>
              <a:t> A static block is a block of code that runs when the </a:t>
            </a:r>
            <a:r>
              <a:rPr lang="en-US" sz="1800" b="1" i="0" dirty="0">
                <a:effectLst/>
              </a:rPr>
              <a:t>class is loaded into memory</a:t>
            </a:r>
            <a:r>
              <a:rPr lang="en-US" sz="1800" b="0" i="0" dirty="0">
                <a:effectLst/>
              </a:rPr>
              <a:t>. It is used for </a:t>
            </a:r>
            <a:r>
              <a:rPr lang="en-US" sz="1800" b="1" i="0" dirty="0">
                <a:effectLst/>
              </a:rPr>
              <a:t>static initialization</a:t>
            </a:r>
            <a:r>
              <a:rPr lang="en-US" sz="1800" b="0" i="0" dirty="0">
                <a:effectLst/>
              </a:rPr>
              <a:t>, such </a:t>
            </a:r>
            <a:r>
              <a:rPr lang="en-US" sz="1800" b="1" i="0" dirty="0">
                <a:effectLst/>
              </a:rPr>
              <a:t>as initializing static variables</a:t>
            </a:r>
            <a:r>
              <a:rPr lang="en-US" sz="1800" b="0" i="0" dirty="0">
                <a:effectLst/>
              </a:rPr>
              <a:t>.</a:t>
            </a:r>
          </a:p>
          <a:p>
            <a:r>
              <a:rPr lang="en-IN" sz="1800" b="1" dirty="0"/>
              <a:t>class MyClass </a:t>
            </a:r>
            <a:r>
              <a:rPr lang="en-IN" sz="1800" b="1" u="sng" dirty="0"/>
              <a:t>{</a:t>
            </a:r>
          </a:p>
          <a:p>
            <a:r>
              <a:rPr lang="en-IN" sz="1800" dirty="0"/>
              <a:t>    static int </a:t>
            </a:r>
            <a:r>
              <a:rPr lang="en-IN" sz="1800" i="1" dirty="0"/>
              <a:t>count;</a:t>
            </a:r>
            <a:endParaRPr lang="en-IN" sz="1800" dirty="0"/>
          </a:p>
          <a:p>
            <a:r>
              <a:rPr lang="en-IN" sz="1800" dirty="0"/>
              <a:t>    static {</a:t>
            </a:r>
          </a:p>
          <a:p>
            <a:r>
              <a:rPr lang="en-IN" sz="1800" dirty="0"/>
              <a:t>        </a:t>
            </a:r>
            <a:r>
              <a:rPr lang="en-IN" sz="1800" i="1" dirty="0"/>
              <a:t>count = 10; // Static block</a:t>
            </a:r>
          </a:p>
          <a:p>
            <a:r>
              <a:rPr lang="en-IN" sz="1800" dirty="0"/>
              <a:t>    }</a:t>
            </a:r>
          </a:p>
          <a:p>
            <a:r>
              <a:rPr lang="en-IN" sz="1800" dirty="0"/>
              <a:t>}</a:t>
            </a:r>
          </a:p>
          <a:p>
            <a:endParaRPr lang="en-IN" dirty="0"/>
          </a:p>
        </p:txBody>
      </p:sp>
    </p:spTree>
    <p:extLst>
      <p:ext uri="{BB962C8B-B14F-4D97-AF65-F5344CB8AC3E}">
        <p14:creationId xmlns:p14="http://schemas.microsoft.com/office/powerpoint/2010/main" val="18235485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executes Java 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executes Java 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4742016" y="245326"/>
            <a:ext cx="7100579" cy="6445406"/>
          </a:xfrm>
        </p:spPr>
        <p:txBody>
          <a:bodyPr anchor="ctr">
            <a:normAutofit/>
          </a:bodyPr>
          <a:lstStyle/>
          <a:p>
            <a:pPr marL="201168" lvl="1" indent="0">
              <a:buNone/>
            </a:pPr>
            <a:r>
              <a:rPr lang="en-US" sz="1600" b="1" dirty="0"/>
              <a:t>Garbage Collection</a:t>
            </a:r>
          </a:p>
          <a:p>
            <a:pPr lvl="2">
              <a:buFont typeface="Wingdings" panose="05000000000000000000" pitchFamily="2" charset="2"/>
              <a:buChar char="Ø"/>
            </a:pPr>
            <a:r>
              <a:rPr lang="en-US" sz="1600" dirty="0"/>
              <a:t>As your program runs, it creates objects in the Heap. Sometimes, objects are not needed anymore, but they still take up memory.</a:t>
            </a:r>
          </a:p>
          <a:p>
            <a:pPr lvl="2">
              <a:buFont typeface="Wingdings" panose="05000000000000000000" pitchFamily="2" charset="2"/>
              <a:buChar char="Ø"/>
            </a:pPr>
            <a:r>
              <a:rPr lang="en-US" sz="1600" dirty="0"/>
              <a:t>The Garbage Collector looks for objects that are no longer used (unreachable), and it frees up the memory they were using.</a:t>
            </a:r>
          </a:p>
          <a:p>
            <a:pPr lvl="2">
              <a:buFont typeface="Wingdings" panose="05000000000000000000" pitchFamily="2" charset="2"/>
              <a:buChar char="Ø"/>
            </a:pPr>
            <a:r>
              <a:rPr lang="en-US" sz="1600" dirty="0"/>
              <a:t>This helps keep your program efficient and prevents memory from running out.</a:t>
            </a:r>
          </a:p>
          <a:p>
            <a:pPr marL="201168" lvl="1" indent="0">
              <a:buNone/>
            </a:pPr>
            <a:r>
              <a:rPr lang="en-US" sz="1600" b="1" dirty="0"/>
              <a:t>Exception Handling</a:t>
            </a:r>
          </a:p>
          <a:p>
            <a:pPr lvl="2">
              <a:buFont typeface="Wingdings" panose="05000000000000000000" pitchFamily="2" charset="2"/>
              <a:buChar char="Ø"/>
            </a:pPr>
            <a:r>
              <a:rPr lang="en-US" sz="1600" dirty="0"/>
              <a:t>If something unexpected (an exception) happens during program execution, the JVM knows how to handle it.</a:t>
            </a:r>
          </a:p>
          <a:p>
            <a:pPr lvl="2">
              <a:buFont typeface="Wingdings" panose="05000000000000000000" pitchFamily="2" charset="2"/>
              <a:buChar char="Ø"/>
            </a:pPr>
            <a:r>
              <a:rPr lang="en-US" sz="1600" dirty="0"/>
              <a:t>The JVM looks through the stack frames to find the right place to handle the exception. This is called the "exception handler."</a:t>
            </a:r>
          </a:p>
          <a:p>
            <a:pPr marL="201168" lvl="1" indent="0">
              <a:buNone/>
            </a:pPr>
            <a:r>
              <a:rPr lang="en-US" sz="1600" b="1" dirty="0"/>
              <a:t>Native Method Invocation</a:t>
            </a:r>
          </a:p>
          <a:p>
            <a:pPr lvl="2">
              <a:buFont typeface="Wingdings" panose="05000000000000000000" pitchFamily="2" charset="2"/>
              <a:buChar char="Ø"/>
            </a:pPr>
            <a:r>
              <a:rPr lang="en-US" sz="1600" dirty="0"/>
              <a:t>Sometimes, your Java program might use methods written in other programming languages (like C or C++).</a:t>
            </a:r>
          </a:p>
          <a:p>
            <a:pPr lvl="2">
              <a:buFont typeface="Wingdings" panose="05000000000000000000" pitchFamily="2" charset="2"/>
              <a:buChar char="Ø"/>
            </a:pPr>
            <a:r>
              <a:rPr lang="en-US" sz="1600" dirty="0"/>
              <a:t>The Native Method Stack is used to manage these methods and their data.</a:t>
            </a:r>
          </a:p>
          <a:p>
            <a:pPr marL="201168" lvl="1" indent="0">
              <a:buNone/>
            </a:pPr>
            <a:r>
              <a:rPr lang="en-US" sz="1600" b="1" dirty="0"/>
              <a:t>Termination</a:t>
            </a:r>
          </a:p>
          <a:p>
            <a:pPr lvl="2">
              <a:buFont typeface="Wingdings" panose="05000000000000000000" pitchFamily="2" charset="2"/>
              <a:buChar char="Ø"/>
            </a:pPr>
            <a:r>
              <a:rPr lang="en-US" sz="1600" dirty="0"/>
              <a:t>When your program's main method is done running, or if an unhandled exception occurs, the program stops.</a:t>
            </a:r>
          </a:p>
          <a:p>
            <a:pPr lvl="2">
              <a:buFont typeface="Wingdings" panose="05000000000000000000" pitchFamily="2" charset="2"/>
              <a:buChar char="Ø"/>
            </a:pPr>
            <a:r>
              <a:rPr lang="en-US" sz="1600" dirty="0"/>
              <a:t>The JVM cleans up any remaining memory and resources used by the program.</a:t>
            </a:r>
          </a:p>
          <a:p>
            <a:pPr marL="201168" lvl="1" indent="0">
              <a:buNone/>
            </a:pPr>
            <a:endParaRPr lang="en-IN" sz="1100" dirty="0"/>
          </a:p>
        </p:txBody>
      </p:sp>
    </p:spTree>
    <p:extLst>
      <p:ext uri="{BB962C8B-B14F-4D97-AF65-F5344CB8AC3E}">
        <p14:creationId xmlns:p14="http://schemas.microsoft.com/office/powerpoint/2010/main" val="1894997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2F30849-5DB1-52DC-8E2F-3F41EB38A15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2C6A29A-605C-DA34-B1C1-B70DED59CCD4}"/>
              </a:ext>
            </a:extLst>
          </p:cNvPr>
          <p:cNvSpPr>
            <a:spLocks noGrp="1"/>
          </p:cNvSpPr>
          <p:nvPr>
            <p:ph idx="1"/>
          </p:nvPr>
        </p:nvSpPr>
        <p:spPr>
          <a:xfrm>
            <a:off x="4742016" y="605896"/>
            <a:ext cx="6413663" cy="5646208"/>
          </a:xfrm>
        </p:spPr>
        <p:txBody>
          <a:bodyPr anchor="ctr">
            <a:normAutofit lnSpcReduction="10000"/>
          </a:bodyPr>
          <a:lstStyle/>
          <a:p>
            <a:pPr marL="0" indent="0">
              <a:buNone/>
            </a:pPr>
            <a:r>
              <a:rPr lang="en-US" sz="1600" dirty="0"/>
              <a:t>The final keyword in Java is used to indicate that a variable, method, or class cannot be modified or overridden.</a:t>
            </a:r>
          </a:p>
          <a:p>
            <a:pPr>
              <a:buFont typeface="Wingdings" panose="05000000000000000000" pitchFamily="2" charset="2"/>
              <a:buChar char="Ø"/>
            </a:pPr>
            <a:r>
              <a:rPr lang="en-US" sz="1600" b="1" dirty="0"/>
              <a:t>final Variables: </a:t>
            </a:r>
            <a:r>
              <a:rPr lang="en-US" sz="1600" dirty="0"/>
              <a:t>A final variable is a constant; its value cannot be changed after it's assigned. It is recommended to use uppercase names for final variables to indicate they are constants</a:t>
            </a:r>
          </a:p>
          <a:p>
            <a:pPr marL="0" indent="0">
              <a:buNone/>
            </a:pPr>
            <a:r>
              <a:rPr lang="en-US" sz="1600" b="1" dirty="0"/>
              <a:t>Example:</a:t>
            </a:r>
          </a:p>
          <a:p>
            <a:pPr marL="0" indent="0">
              <a:buNone/>
            </a:pPr>
            <a:r>
              <a:rPr lang="en-US" sz="1600" dirty="0"/>
              <a:t>    final int MAX_VALUE = 100</a:t>
            </a:r>
            <a:r>
              <a:rPr lang="en-US" sz="1600" b="1" dirty="0"/>
              <a:t>;</a:t>
            </a:r>
          </a:p>
          <a:p>
            <a:pPr marL="0" indent="0">
              <a:buNone/>
            </a:pPr>
            <a:endParaRPr lang="en-US" sz="1600" b="1" u="sng" dirty="0"/>
          </a:p>
          <a:p>
            <a:pPr>
              <a:buFont typeface="Wingdings" panose="05000000000000000000" pitchFamily="2" charset="2"/>
              <a:buChar char="Ø"/>
            </a:pPr>
            <a:r>
              <a:rPr lang="en-US" sz="1600" b="1" i="0" dirty="0">
                <a:effectLst/>
              </a:rPr>
              <a:t>final Methods:</a:t>
            </a:r>
            <a:r>
              <a:rPr lang="en-US" sz="1600" b="0" i="0" dirty="0">
                <a:effectLst/>
              </a:rPr>
              <a:t> A final method in a class cannot be overridden by subclasses. It is useful to prevent certain modifications to the behavior of a method.</a:t>
            </a:r>
          </a:p>
          <a:p>
            <a:pPr marL="0" indent="0">
              <a:buNone/>
            </a:pPr>
            <a:r>
              <a:rPr lang="en-US" sz="1600" b="1" i="0" dirty="0">
                <a:effectLst/>
              </a:rPr>
              <a:t>Example</a:t>
            </a:r>
            <a:r>
              <a:rPr lang="en-US" sz="1600" b="1" dirty="0"/>
              <a:t>:</a:t>
            </a:r>
            <a:r>
              <a:rPr lang="en-US" sz="1600" b="1" i="0" dirty="0">
                <a:effectLst/>
              </a:rPr>
              <a:t> </a:t>
            </a:r>
          </a:p>
          <a:p>
            <a:r>
              <a:rPr lang="en-IN" sz="1600" dirty="0"/>
              <a:t>class Parent {</a:t>
            </a:r>
          </a:p>
          <a:p>
            <a:r>
              <a:rPr lang="en-IN" sz="1600" dirty="0"/>
              <a:t>    final void doSomething() {</a:t>
            </a:r>
          </a:p>
          <a:p>
            <a:r>
              <a:rPr lang="en-IN" sz="1600" dirty="0"/>
              <a:t>        // Method implementation</a:t>
            </a:r>
          </a:p>
          <a:p>
            <a:r>
              <a:rPr lang="en-IN" sz="1600" dirty="0"/>
              <a:t>    }</a:t>
            </a:r>
          </a:p>
          <a:p>
            <a:r>
              <a:rPr lang="en-IN" sz="1600" dirty="0"/>
              <a:t>}</a:t>
            </a:r>
            <a:endParaRPr lang="en-US" sz="1600" dirty="0"/>
          </a:p>
          <a:p>
            <a:pPr marL="0" indent="0">
              <a:buNone/>
            </a:pPr>
            <a:endParaRPr lang="en-IN" sz="1700" dirty="0"/>
          </a:p>
        </p:txBody>
      </p:sp>
    </p:spTree>
    <p:extLst>
      <p:ext uri="{BB962C8B-B14F-4D97-AF65-F5344CB8AC3E}">
        <p14:creationId xmlns:p14="http://schemas.microsoft.com/office/powerpoint/2010/main" val="27399209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marL="0" indent="0">
              <a:buNone/>
            </a:pPr>
            <a:r>
              <a:rPr lang="en-US" sz="1800" b="1" dirty="0"/>
              <a:t>Mark-and-Sweep Algorithm</a:t>
            </a:r>
          </a:p>
          <a:p>
            <a:pPr lvl="1">
              <a:buFont typeface="Wingdings" panose="05000000000000000000" pitchFamily="2" charset="2"/>
              <a:buChar char="Ø"/>
            </a:pPr>
            <a:r>
              <a:rPr lang="en-US" dirty="0"/>
              <a:t>Simple two-phase process: marking live objects and sweeping memory for dead objects.</a:t>
            </a:r>
          </a:p>
          <a:p>
            <a:pPr lvl="1">
              <a:buFont typeface="Wingdings" panose="05000000000000000000" pitchFamily="2" charset="2"/>
              <a:buChar char="Ø"/>
            </a:pPr>
            <a:r>
              <a:rPr lang="en-US" dirty="0"/>
              <a:t>Reclaims memory occupied by unreachable objects.</a:t>
            </a:r>
          </a:p>
          <a:p>
            <a:pPr lvl="1">
              <a:buFont typeface="Wingdings" panose="05000000000000000000" pitchFamily="2" charset="2"/>
              <a:buChar char="Ø"/>
            </a:pPr>
            <a:r>
              <a:rPr lang="en-US" dirty="0"/>
              <a:t>May lead to memory fragmentation.</a:t>
            </a:r>
          </a:p>
          <a:p>
            <a:pPr marL="0" indent="0">
              <a:buNone/>
            </a:pPr>
            <a:r>
              <a:rPr lang="en-US" sz="1800" b="1" dirty="0"/>
              <a:t>Copying Algorithm (Young Generation)</a:t>
            </a:r>
          </a:p>
          <a:p>
            <a:pPr lvl="1">
              <a:buFont typeface="Wingdings" panose="05000000000000000000" pitchFamily="2" charset="2"/>
              <a:buChar char="Ø"/>
            </a:pPr>
            <a:r>
              <a:rPr lang="en-US" dirty="0"/>
              <a:t>Divides memory into two equal parts: one for object allocation and one for copying live objects.</a:t>
            </a:r>
          </a:p>
          <a:p>
            <a:pPr lvl="1">
              <a:buFont typeface="Wingdings" panose="05000000000000000000" pitchFamily="2" charset="2"/>
              <a:buChar char="Ø"/>
            </a:pPr>
            <a:r>
              <a:rPr lang="en-US" dirty="0"/>
              <a:t>Surviving objects are moved to the other space.</a:t>
            </a:r>
          </a:p>
          <a:p>
            <a:pPr lvl="1">
              <a:buFont typeface="Wingdings" panose="05000000000000000000" pitchFamily="2" charset="2"/>
              <a:buChar char="Ø"/>
            </a:pPr>
            <a:r>
              <a:rPr lang="en-US" dirty="0"/>
              <a:t>Efficient for collecting short-lived objects, prevents fragmentation.</a:t>
            </a:r>
          </a:p>
          <a:p>
            <a:pPr marL="0" indent="0">
              <a:buNone/>
            </a:pPr>
            <a:r>
              <a:rPr lang="en-US" sz="1800" b="1" dirty="0"/>
              <a:t>Mark-Compact Algorithm</a:t>
            </a:r>
          </a:p>
          <a:p>
            <a:pPr lvl="1">
              <a:buFont typeface="Wingdings" panose="05000000000000000000" pitchFamily="2" charset="2"/>
              <a:buChar char="Ø"/>
            </a:pPr>
            <a:r>
              <a:rPr lang="en-US" dirty="0"/>
              <a:t>Mark-and-Sweep with compaction: moves live objects together to reduce fragmentation.</a:t>
            </a:r>
          </a:p>
          <a:p>
            <a:pPr lvl="1">
              <a:buFont typeface="Wingdings" panose="05000000000000000000" pitchFamily="2" charset="2"/>
              <a:buChar char="Ø"/>
            </a:pPr>
            <a:r>
              <a:rPr lang="en-US" dirty="0"/>
              <a:t>Objects are marked, then memory is compacted to reclaim space.</a:t>
            </a:r>
          </a:p>
          <a:p>
            <a:pPr lvl="1">
              <a:buFont typeface="Wingdings" panose="05000000000000000000" pitchFamily="2" charset="2"/>
              <a:buChar char="Ø"/>
            </a:pPr>
            <a:r>
              <a:rPr lang="en-US" dirty="0"/>
              <a:t>Effective for long-lived objects, minimizes fragmentation.</a:t>
            </a:r>
          </a:p>
          <a:p>
            <a:endParaRPr lang="en-IN" dirty="0"/>
          </a:p>
        </p:txBody>
      </p:sp>
    </p:spTree>
    <p:extLst>
      <p:ext uri="{BB962C8B-B14F-4D97-AF65-F5344CB8AC3E}">
        <p14:creationId xmlns:p14="http://schemas.microsoft.com/office/powerpoint/2010/main" val="30457260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FF2B6B3-DEDA-0C16-992B-832B2E5F3FA2}"/>
              </a:ext>
            </a:extLst>
          </p:cNvPr>
          <p:cNvSpPr>
            <a:spLocks noGrp="1"/>
          </p:cNvSpPr>
          <p:nvPr>
            <p:ph idx="1"/>
          </p:nvPr>
        </p:nvSpPr>
        <p:spPr>
          <a:xfrm>
            <a:off x="4742016" y="605896"/>
            <a:ext cx="6413663" cy="5646208"/>
          </a:xfrm>
        </p:spPr>
        <p:txBody>
          <a:bodyPr anchor="ctr">
            <a:normAutofit/>
          </a:bodyPr>
          <a:lstStyle/>
          <a:p>
            <a:pPr marL="0" indent="0" algn="l">
              <a:buNone/>
            </a:pPr>
            <a:r>
              <a:rPr lang="en-US" sz="1800" b="1" i="0" dirty="0">
                <a:solidFill>
                  <a:srgbClr val="374151"/>
                </a:solidFill>
                <a:effectLst/>
              </a:rPr>
              <a:t>Generational Garbage Collection</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objects by age and usage patterns.</a:t>
            </a:r>
          </a:p>
          <a:p>
            <a:pPr marL="742950" lvl="1" indent="-285750" algn="l">
              <a:buFont typeface="Wingdings" panose="05000000000000000000" pitchFamily="2" charset="2"/>
              <a:buChar char="Ø"/>
            </a:pPr>
            <a:r>
              <a:rPr lang="en-US" b="0" i="0" dirty="0">
                <a:solidFill>
                  <a:srgbClr val="374151"/>
                </a:solidFill>
                <a:effectLst/>
              </a:rPr>
              <a:t>Young Generation for new objects, frequent collection.</a:t>
            </a:r>
          </a:p>
          <a:p>
            <a:pPr marL="742950" lvl="1" indent="-285750" algn="l">
              <a:buFont typeface="Wingdings" panose="05000000000000000000" pitchFamily="2" charset="2"/>
              <a:buChar char="Ø"/>
            </a:pPr>
            <a:r>
              <a:rPr lang="en-US" b="0" i="0" dirty="0">
                <a:solidFill>
                  <a:srgbClr val="374151"/>
                </a:solidFill>
                <a:effectLst/>
              </a:rPr>
              <a:t>Old Generation for long-lived objects, less frequent collection.</a:t>
            </a:r>
          </a:p>
          <a:p>
            <a:pPr marL="0" indent="0" algn="l">
              <a:buNone/>
            </a:pPr>
            <a:r>
              <a:rPr lang="en-US" sz="1800" b="1" i="0" dirty="0">
                <a:solidFill>
                  <a:srgbClr val="374151"/>
                </a:solidFill>
                <a:effectLst/>
              </a:rPr>
              <a:t>Concurrent 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marL="0" indent="0" algn="l">
              <a:buNone/>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a:solidFill>
                  <a:srgbClr val="374151"/>
                </a:solidFill>
                <a:effectLst/>
              </a:rPr>
              <a:t>What 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a:solidFill>
                  <a:srgbClr val="374151"/>
                </a:solidFill>
                <a:effectLst/>
              </a:rPr>
              <a:t>Explain the concept of "HotSpot" in the context of JVM optimization.</a:t>
            </a:r>
          </a:p>
          <a:p>
            <a:pPr algn="l">
              <a:lnSpc>
                <a:spcPct val="100000"/>
              </a:lnSpc>
              <a:buFont typeface="Wingdings" panose="05000000000000000000" pitchFamily="2" charset="2"/>
              <a:buChar char="Ø"/>
            </a:pPr>
            <a:r>
              <a:rPr lang="en-US" sz="1600" b="0" i="0" dirty="0">
                <a:solidFill>
                  <a:srgbClr val="374151"/>
                </a:solidFill>
                <a:effectLst/>
              </a:rPr>
              <a:t>Describe 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6EB4492-9CD4-DE92-91F1-CD92640109E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4ADA6A5-D147-A3D6-B657-C09E359BF6A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dirty="0"/>
              <a:t>f</a:t>
            </a:r>
            <a:r>
              <a:rPr lang="en-US" sz="1600" b="1" i="0" dirty="0">
                <a:effectLst/>
              </a:rPr>
              <a:t>inal Classes:</a:t>
            </a:r>
            <a:r>
              <a:rPr lang="en-US" sz="1600" b="0" i="0" dirty="0">
                <a:effectLst/>
              </a:rPr>
              <a:t> A final class cannot be extended or subclassed. It is used to prevent further extension and is often used for utility classes.</a:t>
            </a:r>
          </a:p>
          <a:p>
            <a:pPr marL="0" indent="0">
              <a:buNone/>
            </a:pPr>
            <a:r>
              <a:rPr lang="en-US" sz="1600" b="1" dirty="0"/>
              <a:t>Example:</a:t>
            </a:r>
          </a:p>
          <a:p>
            <a:pPr marL="201168" lvl="1" indent="0">
              <a:buNone/>
            </a:pPr>
            <a:r>
              <a:rPr lang="en-IN" sz="1600" dirty="0"/>
              <a:t>final class UtilityClass {</a:t>
            </a:r>
          </a:p>
          <a:p>
            <a:pPr marL="201168" lvl="1" indent="0">
              <a:buNone/>
            </a:pPr>
            <a:r>
              <a:rPr lang="en-IN" sz="1600" dirty="0"/>
              <a:t>     // Class implementation</a:t>
            </a:r>
          </a:p>
          <a:p>
            <a:pPr marL="201168" lvl="1" indent="0">
              <a:buNone/>
            </a:pPr>
            <a:r>
              <a:rPr lang="en-IN" sz="1600" dirty="0"/>
              <a:t>}</a:t>
            </a:r>
          </a:p>
          <a:p>
            <a:pPr marL="201168" lvl="1" indent="0">
              <a:buNone/>
            </a:pPr>
            <a:endParaRPr lang="en-IN" sz="1600" dirty="0"/>
          </a:p>
          <a:p>
            <a:pPr>
              <a:buFont typeface="Wingdings" panose="05000000000000000000" pitchFamily="2" charset="2"/>
              <a:buChar char="Ø"/>
            </a:pPr>
            <a:r>
              <a:rPr lang="en-US" sz="1600" b="1" dirty="0"/>
              <a:t>f</a:t>
            </a:r>
            <a:r>
              <a:rPr lang="en-US" sz="1600" b="1" i="0" dirty="0">
                <a:effectLst/>
              </a:rPr>
              <a:t>inal Arguments:</a:t>
            </a:r>
            <a:r>
              <a:rPr lang="en-US" sz="1600" b="0" i="0" dirty="0">
                <a:effectLst/>
              </a:rPr>
              <a:t> When a method parameter is declared as final, its value cannot be changed within the method.</a:t>
            </a:r>
          </a:p>
          <a:p>
            <a:pPr marL="0" indent="0">
              <a:buNone/>
            </a:pPr>
            <a:r>
              <a:rPr lang="en-US" sz="1600" b="1" dirty="0"/>
              <a:t>Example:</a:t>
            </a:r>
            <a:endParaRPr lang="en-US" sz="1600" b="1" i="0" dirty="0">
              <a:effectLst/>
            </a:endParaRPr>
          </a:p>
          <a:p>
            <a:pPr marL="201168" lvl="1" indent="0">
              <a:buNone/>
            </a:pPr>
            <a:r>
              <a:rPr lang="en-US" sz="1600" dirty="0"/>
              <a:t>void process(final int value) {</a:t>
            </a:r>
          </a:p>
          <a:p>
            <a:pPr marL="201168" lvl="1" indent="0">
              <a:buNone/>
            </a:pPr>
            <a:r>
              <a:rPr lang="en-IN" sz="1600" dirty="0"/>
              <a:t>    // Cannot modify 'value'</a:t>
            </a:r>
          </a:p>
          <a:p>
            <a:pPr marL="201168" lvl="1" indent="0">
              <a:buNone/>
            </a:pPr>
            <a:r>
              <a:rPr lang="en-IN" sz="1600" dirty="0"/>
              <a:t>}</a:t>
            </a:r>
          </a:p>
        </p:txBody>
      </p:sp>
    </p:spTree>
    <p:extLst>
      <p:ext uri="{BB962C8B-B14F-4D97-AF65-F5344CB8AC3E}">
        <p14:creationId xmlns:p14="http://schemas.microsoft.com/office/powerpoint/2010/main" val="2260683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dirty="0">
                <a:solidFill>
                  <a:srgbClr val="374151"/>
                </a:solidFill>
                <a:effectLst/>
              </a:rPr>
              <a:t>Assignment 5: 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 xmlns:a16="http://schemas.microsoft.com/office/drawing/2014/main"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54267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5080</TotalTime>
  <Words>7463</Words>
  <Application>Microsoft Office PowerPoint</Application>
  <PresentationFormat>Widescreen</PresentationFormat>
  <Paragraphs>689</Paragraphs>
  <Slides>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vt:lpstr>
      <vt:lpstr>Calibri Light</vt:lpstr>
      <vt:lpstr>Consolas</vt:lpstr>
      <vt:lpstr>Söhne</vt:lpstr>
      <vt:lpstr>Wingdings</vt:lpstr>
      <vt:lpstr>Retrospect</vt:lpstr>
      <vt:lpstr>Java Programming Essentials: A Comprehensive Journey into Core Java and Beyond</vt:lpstr>
      <vt:lpstr>Day 6</vt:lpstr>
      <vt:lpstr>Day 6: Agenda</vt:lpstr>
      <vt:lpstr>static and final keywords</vt:lpstr>
      <vt:lpstr>static keyword</vt:lpstr>
      <vt:lpstr>static keyword</vt:lpstr>
      <vt:lpstr>final keyword</vt:lpstr>
      <vt:lpstr>final keyword</vt:lpstr>
      <vt:lpstr>Interview Questions</vt:lpstr>
      <vt:lpstr>static keyword Interview Questions</vt:lpstr>
      <vt:lpstr>final keyword Interview Questions</vt:lpstr>
      <vt:lpstr>Assignments</vt:lpstr>
      <vt:lpstr>static keyword Assignments</vt:lpstr>
      <vt:lpstr>final Keyword Assignments</vt:lpstr>
      <vt:lpstr>Exception Handling</vt:lpstr>
      <vt:lpstr>Introduction to 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Finally Examples</vt:lpstr>
      <vt:lpstr>Throwing Exceptions</vt:lpstr>
      <vt:lpstr>Throwing Exceptions</vt:lpstr>
      <vt:lpstr>Creating and Throwing Custom Exceptions</vt:lpstr>
      <vt:lpstr>Propagating Exceptions to Higher Levels</vt:lpstr>
      <vt:lpstr>Chained Exceptions</vt:lpstr>
      <vt:lpstr>Nested Exception Examples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Java Packages</vt:lpstr>
      <vt:lpstr>Java Packages</vt:lpstr>
      <vt:lpstr>Java Packages</vt:lpstr>
      <vt:lpstr>Java Packages</vt:lpstr>
      <vt:lpstr>Java Packages</vt:lpstr>
      <vt:lpstr>JVM Architecture</vt:lpstr>
      <vt:lpstr>Introduction to JVM and Java Architecture</vt:lpstr>
      <vt:lpstr>JVM</vt:lpstr>
      <vt:lpstr>Role of JVM in Java Programming </vt:lpstr>
      <vt:lpstr>JVM Components</vt:lpstr>
      <vt:lpstr>Overview of Java Architecture: Compilation and Execution</vt:lpstr>
      <vt:lpstr>Class Loader Subsystem</vt:lpstr>
      <vt:lpstr>Runtime Data Area: Heap, Stack, Method Area</vt:lpstr>
      <vt:lpstr>Runtime Data Area: PC Register, Native Method Stack</vt:lpstr>
      <vt:lpstr>How JVM executes Java programs</vt:lpstr>
      <vt:lpstr>How JVM executes Java programs </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58</cp:revision>
  <dcterms:created xsi:type="dcterms:W3CDTF">2023-08-03T13:19:55Z</dcterms:created>
  <dcterms:modified xsi:type="dcterms:W3CDTF">2023-08-16T18:16:43Z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