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71"/>
  </p:notesMasterIdLst>
  <p:sldIdLst>
    <p:sldId id="259" r:id="rId2"/>
    <p:sldId id="442" r:id="rId3"/>
    <p:sldId id="443" r:id="rId4"/>
    <p:sldId id="406" r:id="rId5"/>
    <p:sldId id="472" r:id="rId6"/>
    <p:sldId id="473" r:id="rId7"/>
    <p:sldId id="474" r:id="rId8"/>
    <p:sldId id="475" r:id="rId9"/>
    <p:sldId id="484" r:id="rId10"/>
    <p:sldId id="476" r:id="rId11"/>
    <p:sldId id="485" r:id="rId12"/>
    <p:sldId id="477" r:id="rId13"/>
    <p:sldId id="478" r:id="rId14"/>
    <p:sldId id="487" r:id="rId15"/>
    <p:sldId id="479" r:id="rId16"/>
    <p:sldId id="480" r:id="rId17"/>
    <p:sldId id="481" r:id="rId18"/>
    <p:sldId id="482" r:id="rId19"/>
    <p:sldId id="483" r:id="rId20"/>
    <p:sldId id="486" r:id="rId21"/>
    <p:sldId id="322" r:id="rId22"/>
    <p:sldId id="470" r:id="rId23"/>
    <p:sldId id="467" r:id="rId24"/>
    <p:sldId id="468" r:id="rId25"/>
    <p:sldId id="469" r:id="rId26"/>
    <p:sldId id="351" r:id="rId27"/>
    <p:sldId id="460" r:id="rId28"/>
    <p:sldId id="465" r:id="rId29"/>
    <p:sldId id="466" r:id="rId30"/>
    <p:sldId id="462" r:id="rId31"/>
    <p:sldId id="463" r:id="rId32"/>
    <p:sldId id="464" r:id="rId33"/>
    <p:sldId id="524" r:id="rId34"/>
    <p:sldId id="520" r:id="rId35"/>
    <p:sldId id="521" r:id="rId36"/>
    <p:sldId id="522" r:id="rId37"/>
    <p:sldId id="523" r:id="rId38"/>
    <p:sldId id="488" r:id="rId39"/>
    <p:sldId id="489" r:id="rId40"/>
    <p:sldId id="490" r:id="rId41"/>
    <p:sldId id="491" r:id="rId42"/>
    <p:sldId id="492" r:id="rId43"/>
    <p:sldId id="493" r:id="rId44"/>
    <p:sldId id="494" r:id="rId45"/>
    <p:sldId id="495" r:id="rId46"/>
    <p:sldId id="496" r:id="rId47"/>
    <p:sldId id="497" r:id="rId48"/>
    <p:sldId id="498"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287"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a:t>
            </a:r>
            <a:r>
              <a:rPr lang="en-US" sz="1700" b="1" dirty="0"/>
              <a:t>simplify the management of resources, such as files, streams, and network </a:t>
            </a:r>
            <a:r>
              <a:rPr lang="en-US" sz="1700" dirty="0"/>
              <a:t>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Examples</a:t>
            </a:r>
            <a:endParaRPr lang="en-IN" dirty="0"/>
          </a:p>
        </p:txBody>
      </p:sp>
    </p:spTree>
    <p:extLst>
      <p:ext uri="{BB962C8B-B14F-4D97-AF65-F5344CB8AC3E}">
        <p14:creationId xmlns:p14="http://schemas.microsoft.com/office/powerpoint/2010/main" val="1343562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R="0" lvl="0" defTabSz="914400" rtl="0" eaLnBrk="0" fontAlgn="base" latinLnBrk="0" hangingPunct="0">
              <a:spcBef>
                <a:spcPct val="0"/>
              </a:spcBef>
              <a:spcAft>
                <a:spcPts val="60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a:t>
            </a:r>
            <a:r>
              <a:rPr kumimoji="0" lang="en-US" altLang="en-US" sz="1700" b="1" i="0" u="none" strike="noStrike" cap="none" normalizeH="0" baseline="0" dirty="0">
                <a:ln>
                  <a:noFill/>
                </a:ln>
                <a:effectLst/>
                <a:latin typeface="+mn-lt"/>
              </a:rPr>
              <a:t>explicitly throw an exception </a:t>
            </a:r>
            <a:r>
              <a:rPr kumimoji="0" lang="en-US" altLang="en-US" sz="1700" b="0" i="0" u="none" strike="noStrike" cap="none" normalizeH="0" baseline="0" dirty="0">
                <a:ln>
                  <a:noFill/>
                </a:ln>
                <a:effectLst/>
                <a:latin typeface="+mn-lt"/>
              </a:rPr>
              <a:t>in your Java code. </a:t>
            </a:r>
            <a:endParaRPr kumimoji="0" lang="en-US" altLang="en-US" sz="1700" b="0" i="0" u="none" strike="noStrike" cap="none" normalizeH="0" baseline="0" dirty="0" smtClean="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smtClean="0">
                <a:ln>
                  <a:noFill/>
                </a:ln>
                <a:effectLst/>
                <a:latin typeface="+mn-lt"/>
              </a:rPr>
              <a:t>Example</a:t>
            </a:r>
            <a:r>
              <a:rPr kumimoji="0" lang="en-US" altLang="en-US" sz="1700" b="1" i="0" u="none" strike="noStrike" cap="none" normalizeH="0" baseline="0" dirty="0">
                <a:ln>
                  <a:noFill/>
                </a:ln>
                <a:effectLst/>
                <a:latin typeface="+mn-lt"/>
              </a:rPr>
              <a:t>:</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57F9599-6389-80CA-5DC9-C5D092E3795A}"/>
              </a:ext>
            </a:extLst>
          </p:cNvPr>
          <p:cNvSpPr>
            <a:spLocks noGrp="1"/>
          </p:cNvSpPr>
          <p:nvPr>
            <p:ph idx="1"/>
          </p:nvPr>
        </p:nvSpPr>
        <p:spPr>
          <a:xfrm>
            <a:off x="4785148" y="181156"/>
            <a:ext cx="7259306" cy="6858000"/>
          </a:xfrm>
        </p:spPr>
        <p:txBody>
          <a:bodyPr anchor="ctr">
            <a:normAutofit/>
          </a:bodyPr>
          <a:lstStyle/>
          <a:p>
            <a:pPr>
              <a:buFont typeface="Wingdings" panose="05000000000000000000" pitchFamily="2" charset="2"/>
              <a:buChar char="Ø"/>
            </a:pPr>
            <a:r>
              <a:rPr lang="en-US" sz="1700" b="0" i="0" dirty="0" smtClean="0">
                <a:effectLst/>
              </a:rPr>
              <a:t>Chained exception is also called nested exception.</a:t>
            </a:r>
          </a:p>
          <a:p>
            <a:pPr>
              <a:buFont typeface="Wingdings" panose="05000000000000000000" pitchFamily="2" charset="2"/>
              <a:buChar char="Ø"/>
            </a:pPr>
            <a:r>
              <a:rPr lang="en-US" sz="1700" b="0" i="0" dirty="0" smtClean="0">
                <a:effectLst/>
              </a:rPr>
              <a:t>Nested exception is a mechanism in Java where an exception is thrown in response to another exception.</a:t>
            </a:r>
          </a:p>
          <a:p>
            <a:pPr>
              <a:buFont typeface="Wingdings" panose="05000000000000000000" pitchFamily="2" charset="2"/>
              <a:buChar char="Ø"/>
            </a:pPr>
            <a:r>
              <a:rPr lang="en-US" sz="1700" b="0" i="0" dirty="0" smtClean="0">
                <a:effectLst/>
              </a:rPr>
              <a:t>Chained exceptions allow you to provide clearer picture of the error's origin and context.</a:t>
            </a:r>
          </a:p>
          <a:p>
            <a:pPr marL="0" indent="0">
              <a:buNone/>
            </a:pPr>
            <a:r>
              <a:rPr lang="en-US" sz="1700" b="1" i="0" dirty="0" smtClean="0">
                <a:effectLst/>
              </a:rPr>
              <a:t>Example:</a:t>
            </a:r>
          </a:p>
          <a:p>
            <a:pPr marL="292608" lvl="1" indent="0">
              <a:spcBef>
                <a:spcPts val="0"/>
              </a:spcBef>
              <a:spcAft>
                <a:spcPts val="0"/>
              </a:spcAft>
              <a:buNone/>
            </a:pPr>
            <a:r>
              <a:rPr lang="en-IN" sz="1200" dirty="0" smtClean="0">
                <a:solidFill>
                  <a:srgbClr val="7F0055"/>
                </a:solidFill>
              </a:rPr>
              <a:t>public</a:t>
            </a:r>
            <a:r>
              <a:rPr lang="en-IN" sz="1200" dirty="0" smtClean="0">
                <a:solidFill>
                  <a:srgbClr val="000000"/>
                </a:solidFill>
              </a:rPr>
              <a:t> </a:t>
            </a:r>
            <a:r>
              <a:rPr lang="en-IN" sz="1200" dirty="0">
                <a:solidFill>
                  <a:srgbClr val="7F0055"/>
                </a:solidFill>
              </a:rPr>
              <a:t>class</a:t>
            </a:r>
            <a:r>
              <a:rPr lang="en-IN" sz="1200" dirty="0">
                <a:solidFill>
                  <a:srgbClr val="000000"/>
                </a:solidFill>
              </a:rPr>
              <a:t> ChainedExceptionExample </a:t>
            </a:r>
            <a:r>
              <a:rPr lang="en-IN" sz="1200" u="sng" dirty="0">
                <a:solidFill>
                  <a:srgbClr val="000000"/>
                </a:solidFill>
              </a:rPr>
              <a:t>{</a:t>
            </a:r>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main(String[] </a:t>
            </a:r>
            <a:r>
              <a:rPr lang="en-US" sz="1200" dirty="0">
                <a:solidFill>
                  <a:srgbClr val="6A3E3E"/>
                </a:solidFill>
              </a:rPr>
              <a:t>args</a:t>
            </a:r>
            <a:r>
              <a:rPr lang="en-US"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methodA();</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ex</a:t>
            </a:r>
            <a:r>
              <a:rPr lang="en-IN" sz="1200" dirty="0">
                <a:solidFill>
                  <a:srgbClr val="000000"/>
                </a:solidFill>
              </a:rPr>
              <a:t>) {</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"Chained Exception: "</a:t>
            </a:r>
            <a:r>
              <a:rPr lang="en-IN" sz="1200" i="1" dirty="0">
                <a:solidFill>
                  <a:srgbClr val="000000"/>
                </a:solidFill>
              </a:rPr>
              <a:t> + </a:t>
            </a:r>
            <a:r>
              <a:rPr lang="en-IN" sz="1200" i="1" dirty="0">
                <a:solidFill>
                  <a:srgbClr val="6A3E3E"/>
                </a:solidFill>
              </a:rPr>
              <a:t>ex</a:t>
            </a:r>
            <a:r>
              <a:rPr lang="en-IN" sz="1200" i="1" dirty="0">
                <a:solidFill>
                  <a:srgbClr val="000000"/>
                </a:solidFill>
              </a:rPr>
              <a:t>.getMessage());</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"Original Cause: "</a:t>
            </a:r>
            <a:r>
              <a:rPr lang="en-IN" sz="1200" i="1" dirty="0">
                <a:solidFill>
                  <a:srgbClr val="000000"/>
                </a:solidFill>
              </a:rPr>
              <a:t> + </a:t>
            </a:r>
            <a:r>
              <a:rPr lang="en-IN" sz="1200" i="1" dirty="0">
                <a:solidFill>
                  <a:srgbClr val="6A3E3E"/>
                </a:solidFill>
              </a:rPr>
              <a:t>ex</a:t>
            </a:r>
            <a:r>
              <a:rPr lang="en-IN" sz="1200" i="1" dirty="0">
                <a:solidFill>
                  <a:srgbClr val="000000"/>
                </a:solidFill>
              </a:rPr>
              <a:t>.getCause().getMessage());</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methodA()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methodB();</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innerEx</a:t>
            </a:r>
            <a:r>
              <a:rPr lang="en-IN" sz="1200" dirty="0">
                <a:solidFill>
                  <a:srgbClr val="000000"/>
                </a:solidFill>
              </a:rPr>
              <a:t>)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methodA"</a:t>
            </a:r>
            <a:r>
              <a:rPr lang="en-US" sz="1200" dirty="0">
                <a:solidFill>
                  <a:srgbClr val="000000"/>
                </a:solidFill>
              </a:rPr>
              <a:t>, </a:t>
            </a:r>
            <a:r>
              <a:rPr lang="en-US" sz="1200" dirty="0">
                <a:solidFill>
                  <a:srgbClr val="6A3E3E"/>
                </a:solidFill>
              </a:rPr>
              <a:t>innerEx</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methodB()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methodB"</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7</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 Examples</a:t>
            </a:r>
            <a:endParaRPr lang="en-IN" dirty="0"/>
          </a:p>
        </p:txBody>
      </p:sp>
    </p:spTree>
    <p:extLst>
      <p:ext uri="{BB962C8B-B14F-4D97-AF65-F5344CB8AC3E}">
        <p14:creationId xmlns:p14="http://schemas.microsoft.com/office/powerpoint/2010/main" val="26418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a16="http://schemas.microsoft.com/office/drawing/2014/main" xmlns=""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xmlns=""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a:t>
            </a:r>
            <a:r>
              <a:rPr kumimoji="0" lang="en-US" altLang="en-US" sz="1700" b="1" i="0" u="none" strike="noStrike" cap="none" normalizeH="0" baseline="0" dirty="0">
                <a:ln>
                  <a:noFill/>
                </a:ln>
                <a:effectLst/>
                <a:latin typeface="+mn-lt"/>
              </a:rPr>
              <a:t>compiler forces </a:t>
            </a:r>
            <a:r>
              <a:rPr kumimoji="0" lang="en-US" altLang="en-US" sz="1700" b="0" i="0" u="none" strike="noStrike" cap="none" normalizeH="0" baseline="0" dirty="0">
                <a:ln>
                  <a:noFill/>
                </a:ln>
                <a:effectLst/>
                <a:latin typeface="+mn-lt"/>
              </a:rPr>
              <a:t>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a:t>
            </a:r>
            <a:r>
              <a:rPr lang="en-US" sz="1600" dirty="0" smtClean="0"/>
              <a:t>unless </a:t>
            </a:r>
            <a:r>
              <a:rPr lang="en-US" sz="1600" dirty="0"/>
              <a:t>absolutely necessary</a:t>
            </a:r>
            <a:r>
              <a:rPr lang="en-US" sz="1600" b="1" dirty="0"/>
              <a:t>. Catching too many exceptions can hide bugs and make debugging difficult</a:t>
            </a:r>
            <a:r>
              <a:rPr lang="en-US" sz="1600" dirty="0"/>
              <a: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7: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smtClean="0"/>
              <a:t>Java Packages</a:t>
            </a:r>
          </a:p>
          <a:p>
            <a:pPr lvl="1">
              <a:buFont typeface="Wingdings" panose="05000000000000000000" pitchFamily="2" charset="2"/>
              <a:buChar char="Ø"/>
            </a:pPr>
            <a:r>
              <a:rPr lang="en-US" sz="2000" dirty="0" smtClean="0"/>
              <a:t>JVM Architecture</a:t>
            </a:r>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a:t>
            </a:r>
            <a:r>
              <a:rPr lang="en-US" b="1" i="0" dirty="0">
                <a:effectLst/>
              </a:rPr>
              <a:t>way to organize related classes</a:t>
            </a:r>
            <a:r>
              <a:rPr lang="en-US" b="0" i="0" dirty="0">
                <a:effectLst/>
              </a:rPr>
              <a:t>, </a:t>
            </a:r>
            <a:r>
              <a:rPr lang="en-US" b="1" i="0" dirty="0">
                <a:effectLst/>
              </a:rPr>
              <a:t>interfaces</a:t>
            </a:r>
            <a:r>
              <a:rPr lang="en-US" b="0" i="0" dirty="0">
                <a:effectLst/>
              </a:rPr>
              <a:t>, and </a:t>
            </a:r>
            <a:r>
              <a:rPr lang="en-US" b="1" i="0" dirty="0">
                <a:effectLst/>
              </a:rPr>
              <a:t>sub-packages i</a:t>
            </a:r>
            <a:r>
              <a:rPr lang="en-US" b="0" i="0" dirty="0">
                <a:effectLst/>
              </a:rPr>
              <a:t>nto a structured hierarchy. </a:t>
            </a:r>
          </a:p>
          <a:p>
            <a:pPr lvl="1">
              <a:lnSpc>
                <a:spcPct val="100000"/>
              </a:lnSpc>
              <a:buFont typeface="Wingdings" panose="05000000000000000000" pitchFamily="2" charset="2"/>
              <a:buChar char="Ø"/>
            </a:pPr>
            <a:r>
              <a:rPr lang="en-US" b="0" i="0" dirty="0">
                <a:effectLst/>
              </a:rPr>
              <a:t>It provides a mechanism to group </a:t>
            </a:r>
            <a:r>
              <a:rPr lang="en-US" b="1" i="0" dirty="0">
                <a:effectLst/>
              </a:rPr>
              <a:t>logically related classes </a:t>
            </a:r>
            <a:r>
              <a:rPr lang="en-US" b="0" i="0" dirty="0">
                <a:effectLst/>
              </a:rPr>
              <a:t>together, making it </a:t>
            </a:r>
            <a:r>
              <a:rPr lang="en-US" b="1" i="0" dirty="0">
                <a:effectLst/>
              </a:rPr>
              <a:t>easier to manage and maintain </a:t>
            </a:r>
            <a:r>
              <a:rPr lang="en-US" b="0" i="0" dirty="0">
                <a:effectLst/>
              </a:rPr>
              <a:t>a large codebase. </a:t>
            </a:r>
          </a:p>
          <a:p>
            <a:pPr lvl="1">
              <a:lnSpc>
                <a:spcPct val="100000"/>
              </a:lnSpc>
              <a:buFont typeface="Wingdings" panose="05000000000000000000" pitchFamily="2" charset="2"/>
              <a:buChar char="Ø"/>
            </a:pPr>
            <a:r>
              <a:rPr lang="en-US" b="0" i="0" dirty="0">
                <a:effectLst/>
              </a:rPr>
              <a:t>Packages help in </a:t>
            </a:r>
            <a:r>
              <a:rPr lang="en-US" b="1" i="0" dirty="0">
                <a:effectLst/>
              </a:rPr>
              <a:t>preventing naming conflicts</a:t>
            </a:r>
            <a:r>
              <a:rPr lang="en-US" b="0" i="0" dirty="0">
                <a:effectLst/>
              </a:rPr>
              <a:t>,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9C955A3-F6E4-64DB-83B7-B5EA49DB30DC}"/>
              </a:ext>
            </a:extLst>
          </p:cNvPr>
          <p:cNvSpPr>
            <a:spLocks noGrp="1"/>
          </p:cNvSpPr>
          <p:nvPr>
            <p:ph idx="1"/>
          </p:nvPr>
        </p:nvSpPr>
        <p:spPr>
          <a:xfrm>
            <a:off x="4742016" y="605896"/>
            <a:ext cx="6413663" cy="5646208"/>
          </a:xfrm>
        </p:spPr>
        <p:txBody>
          <a:bodyPr anchor="ctr">
            <a:normAutofit fontScale="92500" lnSpcReduction="10000"/>
          </a:bodyPr>
          <a:lstStyle/>
          <a:p>
            <a:pPr>
              <a:lnSpc>
                <a:spcPct val="100000"/>
              </a:lnSpc>
            </a:pPr>
            <a:r>
              <a:rPr lang="en-US" sz="2200" b="1" i="0" dirty="0">
                <a:effectLst/>
                <a:latin typeface="Calibri "/>
              </a:rPr>
              <a:t>Benefits of Using Packages in Java</a:t>
            </a:r>
            <a:r>
              <a:rPr lang="en-US" sz="2200" b="1" i="0" dirty="0" smtClean="0">
                <a:effectLst/>
                <a:latin typeface="Calibri "/>
              </a:rPr>
              <a:t>:</a:t>
            </a:r>
          </a:p>
          <a:p>
            <a:pPr>
              <a:lnSpc>
                <a:spcPct val="100000"/>
              </a:lnSpc>
            </a:pP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collaboration among developers by providing a clear structure and separation 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first line of a Java 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com.example.myproject;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use the import statement 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 xmlns:a16="http://schemas.microsoft.com/office/drawing/2014/main"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classpath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a:effectLst/>
              </a:rPr>
              <a:t>Execution:</a:t>
            </a:r>
            <a:r>
              <a:rPr lang="en-US" sz="1700" b="0" i="0" dirty="0">
                <a:effectLst/>
              </a:rPr>
              <a:t> JVM </a:t>
            </a:r>
            <a:r>
              <a:rPr lang="en-US" sz="1700" b="1" i="0" dirty="0">
                <a:effectLst/>
              </a:rPr>
              <a:t>interprets</a:t>
            </a:r>
            <a:r>
              <a:rPr lang="en-US" sz="1700" b="0" i="0" dirty="0">
                <a:effectLst/>
              </a:rPr>
              <a:t> or </a:t>
            </a:r>
            <a:r>
              <a:rPr lang="en-US" sz="1700" b="1" i="0" dirty="0">
                <a:effectLst/>
              </a:rPr>
              <a:t>compiles</a:t>
            </a:r>
            <a:r>
              <a:rPr lang="en-US" sz="1700" b="0" i="0" dirty="0">
                <a:effectLst/>
              </a:rPr>
              <a:t> the </a:t>
            </a:r>
            <a:r>
              <a:rPr lang="en-US" sz="1700" b="1" i="0" dirty="0">
                <a:effectLst/>
              </a:rPr>
              <a:t>bytecode into native machine code</a:t>
            </a:r>
            <a:r>
              <a:rPr lang="en-US" sz="1700" b="0" i="0" dirty="0">
                <a:effectLst/>
              </a:rPr>
              <a:t>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a:t>
            </a:r>
            <a:endParaRPr lang="en-US" dirty="0" smtClean="0"/>
          </a:p>
          <a:p>
            <a:pPr lvl="1">
              <a:buFont typeface="Wingdings" panose="05000000000000000000" pitchFamily="2" charset="2"/>
              <a:buChar char="Ø"/>
            </a:pPr>
            <a:r>
              <a:rPr lang="en-US" dirty="0" smtClean="0"/>
              <a:t>Heap</a:t>
            </a:r>
            <a:r>
              <a:rPr lang="en-US" dirty="0"/>
              <a:t>,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 xmlns:a16="http://schemas.microsoft.com/office/drawing/2014/main"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 xmlns:a16="http://schemas.microsoft.com/office/drawing/2014/main"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 xmlns:a16="http://schemas.microsoft.com/office/drawing/2014/main"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 xmlns:a16="http://schemas.microsoft.com/office/drawing/2014/main"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 xmlns:a16="http://schemas.microsoft.com/office/drawing/2014/main"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 xmlns:a16="http://schemas.microsoft.com/office/drawing/2014/main"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 xmlns:a16="http://schemas.microsoft.com/office/drawing/2014/main"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 xmlns:a16="http://schemas.microsoft.com/office/drawing/2014/main"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 xmlns:a16="http://schemas.microsoft.com/office/drawing/2014/main"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 xmlns:a16="http://schemas.microsoft.com/office/drawing/2014/main"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 xmlns:a16="http://schemas.microsoft.com/office/drawing/2014/main"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 xmlns:a16="http://schemas.microsoft.com/office/drawing/2014/main"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 xmlns:a16="http://schemas.microsoft.com/office/drawing/2014/main"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 xmlns:a16="http://schemas.microsoft.com/office/drawing/2014/main"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 xmlns:a16="http://schemas.microsoft.com/office/drawing/2014/main"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 xmlns:a16="http://schemas.microsoft.com/office/drawing/2014/main"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 xmlns:a16="http://schemas.microsoft.com/office/drawing/2014/main"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 xmlns:a16="http://schemas.microsoft.com/office/drawing/2014/main"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 xmlns:a16="http://schemas.microsoft.com/office/drawing/2014/main"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 xmlns:a16="http://schemas.microsoft.com/office/drawing/2014/main"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 xmlns:a16="http://schemas.microsoft.com/office/drawing/2014/main"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 xmlns:a16="http://schemas.microsoft.com/office/drawing/2014/main"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 xmlns:a16="http://schemas.microsoft.com/office/drawing/2014/main"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 xmlns:a16="http://schemas.microsoft.com/office/drawing/2014/main"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 xmlns:a16="http://schemas.microsoft.com/office/drawing/2014/main"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marL="0" indent="0">
              <a:buNone/>
            </a:pPr>
            <a:r>
              <a:rPr lang="en-US" sz="1800" b="1" dirty="0"/>
              <a:t>Mark-and-Sweep Algorithm</a:t>
            </a:r>
          </a:p>
          <a:p>
            <a:pPr lvl="1">
              <a:buFont typeface="Wingdings" panose="05000000000000000000" pitchFamily="2" charset="2"/>
              <a:buChar char="Ø"/>
            </a:pPr>
            <a:r>
              <a:rPr lang="en-US" dirty="0"/>
              <a:t>Simple two-phase process: marking live objects and sweeping memory for dead objects.</a:t>
            </a:r>
          </a:p>
          <a:p>
            <a:pPr lvl="1">
              <a:buFont typeface="Wingdings" panose="05000000000000000000" pitchFamily="2" charset="2"/>
              <a:buChar char="Ø"/>
            </a:pPr>
            <a:r>
              <a:rPr lang="en-US" dirty="0"/>
              <a:t>Reclaims memory occupied by unreachable objects.</a:t>
            </a:r>
          </a:p>
          <a:p>
            <a:pPr lvl="1">
              <a:buFont typeface="Wingdings" panose="05000000000000000000" pitchFamily="2" charset="2"/>
              <a:buChar char="Ø"/>
            </a:pPr>
            <a:r>
              <a:rPr lang="en-US" dirty="0"/>
              <a:t>May lead to memory fragmentation.</a:t>
            </a:r>
          </a:p>
          <a:p>
            <a:pPr marL="0" indent="0">
              <a:buNone/>
            </a:pPr>
            <a:r>
              <a:rPr lang="en-US" sz="1800" b="1" dirty="0"/>
              <a:t>Copying Algorithm (Young Generation)</a:t>
            </a:r>
          </a:p>
          <a:p>
            <a:pPr lvl="1">
              <a:buFont typeface="Wingdings" panose="05000000000000000000" pitchFamily="2" charset="2"/>
              <a:buChar char="Ø"/>
            </a:pPr>
            <a:r>
              <a:rPr lang="en-US" dirty="0"/>
              <a:t>Divides memory into two equal parts: one for object allocation and one for copying live objects.</a:t>
            </a:r>
          </a:p>
          <a:p>
            <a:pPr lvl="1">
              <a:buFont typeface="Wingdings" panose="05000000000000000000" pitchFamily="2" charset="2"/>
              <a:buChar char="Ø"/>
            </a:pPr>
            <a:r>
              <a:rPr lang="en-US" dirty="0"/>
              <a:t>Surviving objects are moved to the other space.</a:t>
            </a:r>
          </a:p>
          <a:p>
            <a:pPr lvl="1">
              <a:buFont typeface="Wingdings" panose="05000000000000000000" pitchFamily="2" charset="2"/>
              <a:buChar char="Ø"/>
            </a:pPr>
            <a:r>
              <a:rPr lang="en-US" dirty="0"/>
              <a:t>Efficient for collecting short-lived objects, prevents fragmentation.</a:t>
            </a:r>
          </a:p>
          <a:p>
            <a:pPr marL="0" indent="0">
              <a:buNone/>
            </a:pPr>
            <a:r>
              <a:rPr lang="en-US" sz="1800" b="1" dirty="0"/>
              <a:t>Mark-Compact Algorithm</a:t>
            </a:r>
          </a:p>
          <a:p>
            <a:pPr lvl="1">
              <a:buFont typeface="Wingdings" panose="05000000000000000000" pitchFamily="2" charset="2"/>
              <a:buChar char="Ø"/>
            </a:pPr>
            <a:r>
              <a:rPr lang="en-US" dirty="0"/>
              <a:t>Mark-and-Sweep with compaction: moves live objects together to reduce fragmentation.</a:t>
            </a:r>
          </a:p>
          <a:p>
            <a:pPr lvl="1">
              <a:buFont typeface="Wingdings" panose="05000000000000000000" pitchFamily="2" charset="2"/>
              <a:buChar char="Ø"/>
            </a:pPr>
            <a:r>
              <a:rPr lang="en-US" dirty="0"/>
              <a:t>Objects are marked, then memory is compacted to reclaim space.</a:t>
            </a:r>
          </a:p>
          <a:p>
            <a:pPr lvl="1">
              <a:buFont typeface="Wingdings" panose="05000000000000000000" pitchFamily="2" charset="2"/>
              <a:buChar char="Ø"/>
            </a:pPr>
            <a:r>
              <a:rPr lang="en-US" dirty="0"/>
              <a:t>Effective for long-lived objects, minimizes fragmentation.</a:t>
            </a:r>
          </a:p>
          <a:p>
            <a:endParaRPr lang="en-IN" dirty="0"/>
          </a:p>
        </p:txBody>
      </p:sp>
    </p:spTree>
    <p:extLst>
      <p:ext uri="{BB962C8B-B14F-4D97-AF65-F5344CB8AC3E}">
        <p14:creationId xmlns:p14="http://schemas.microsoft.com/office/powerpoint/2010/main" val="3045726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marL="0" indent="0" algn="l">
              <a:buNone/>
            </a:pPr>
            <a:r>
              <a:rPr lang="en-US" sz="1800" b="1" i="0" dirty="0">
                <a:solidFill>
                  <a:srgbClr val="374151"/>
                </a:solidFill>
                <a:effectLst/>
              </a:rPr>
              <a:t>Generational Garbage Collection</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objects by age and usage patterns.</a:t>
            </a:r>
          </a:p>
          <a:p>
            <a:pPr marL="742950" lvl="1" indent="-285750" algn="l">
              <a:buFont typeface="Wingdings" panose="05000000000000000000" pitchFamily="2" charset="2"/>
              <a:buChar char="Ø"/>
            </a:pPr>
            <a:r>
              <a:rPr lang="en-US" b="0" i="0" dirty="0">
                <a:solidFill>
                  <a:srgbClr val="374151"/>
                </a:solidFill>
                <a:effectLst/>
              </a:rPr>
              <a:t>Young Generation for new objects, frequent collection.</a:t>
            </a:r>
          </a:p>
          <a:p>
            <a:pPr marL="742950" lvl="1" indent="-285750" algn="l">
              <a:buFont typeface="Wingdings" panose="05000000000000000000" pitchFamily="2" charset="2"/>
              <a:buChar char="Ø"/>
            </a:pPr>
            <a:r>
              <a:rPr lang="en-US" b="0" i="0" dirty="0">
                <a:solidFill>
                  <a:srgbClr val="374151"/>
                </a:solidFill>
                <a:effectLst/>
              </a:rPr>
              <a:t>Old Generation for long-lived objects, less frequent collection.</a:t>
            </a:r>
          </a:p>
          <a:p>
            <a:pPr marL="0" indent="0" algn="l">
              <a:buNone/>
            </a:pPr>
            <a:r>
              <a:rPr lang="en-US" sz="1800" b="1" i="0" dirty="0">
                <a:solidFill>
                  <a:srgbClr val="374151"/>
                </a:solidFill>
                <a:effectLst/>
              </a:rPr>
              <a:t>Concurrent 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marL="0" indent="0" algn="l">
              <a:buNone/>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a:solidFill>
                  <a:srgbClr val="374151"/>
                </a:solidFill>
                <a:effectLst/>
              </a:rPr>
              <a:t>What 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a:solidFill>
                  <a:srgbClr val="374151"/>
                </a:solidFill>
                <a:effectLst/>
              </a:rPr>
              <a:t>Explain the concept of "HotSpot" in the context of JVM optimization.</a:t>
            </a:r>
          </a:p>
          <a:p>
            <a:pPr algn="l">
              <a:lnSpc>
                <a:spcPct val="100000"/>
              </a:lnSpc>
              <a:buFont typeface="Wingdings" panose="05000000000000000000" pitchFamily="2" charset="2"/>
              <a:buChar char="Ø"/>
            </a:pPr>
            <a:r>
              <a:rPr lang="en-US" sz="1600" b="0" i="0" dirty="0">
                <a:solidFill>
                  <a:srgbClr val="374151"/>
                </a:solidFill>
                <a:effectLst/>
              </a:rPr>
              <a:t>Describe 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a:solidFill>
                  <a:srgbClr val="374151"/>
                </a:solidFill>
                <a:effectLst/>
              </a:rPr>
              <a:t>Assignment </a:t>
            </a:r>
            <a:r>
              <a:rPr lang="en-US" sz="1600" b="1" i="0" smtClean="0">
                <a:solidFill>
                  <a:srgbClr val="374151"/>
                </a:solidFill>
                <a:effectLst/>
              </a:rPr>
              <a:t>3: </a:t>
            </a:r>
            <a:r>
              <a:rPr lang="en-US" sz="1600" b="1" i="0" dirty="0">
                <a:solidFill>
                  <a:srgbClr val="374151"/>
                </a:solidFill>
                <a:effectLst/>
              </a:rPr>
              <a:t>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 xmlns:a16="http://schemas.microsoft.com/office/drawing/2014/main"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a16="http://schemas.microsoft.com/office/drawing/2014/main" xmlns=""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5121</TotalTime>
  <Words>6324</Words>
  <Application>Microsoft Office PowerPoint</Application>
  <PresentationFormat>Widescreen</PresentationFormat>
  <Paragraphs>565</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 </vt:lpstr>
      <vt:lpstr>Calibri Light</vt:lpstr>
      <vt:lpstr>Consolas</vt:lpstr>
      <vt:lpstr>Söhne</vt:lpstr>
      <vt:lpstr>Wingdings</vt:lpstr>
      <vt:lpstr>Retrospect</vt:lpstr>
      <vt:lpstr>Java Programming Essentials: A Comprehensive Journey into Core Java and Beyond</vt:lpstr>
      <vt:lpstr>Day 7</vt:lpstr>
      <vt:lpstr>Day 7: Agenda</vt:lpstr>
      <vt:lpstr>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Finally Examples</vt:lpstr>
      <vt:lpstr>Throwing Exceptions</vt:lpstr>
      <vt:lpstr>Throwing Exceptions</vt:lpstr>
      <vt:lpstr>Creating and Throwing Custom Exceptions</vt:lpstr>
      <vt:lpstr>Propagating Exceptions to Higher Levels</vt:lpstr>
      <vt:lpstr>Chained Exceptions</vt:lpstr>
      <vt:lpstr>Nested Exception Examples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Java Packages</vt:lpstr>
      <vt:lpstr>Java Packages</vt:lpstr>
      <vt:lpstr>Java Packages</vt:lpstr>
      <vt:lpstr>Java Packages</vt:lpstr>
      <vt:lpstr>Java Packages</vt:lpstr>
      <vt:lpstr>JVM Architecture</vt:lpstr>
      <vt:lpstr>Introduction to JVM and Java Architecture</vt:lpstr>
      <vt:lpstr>JVM</vt:lpstr>
      <vt:lpstr>Role of JVM in Java Programming </vt:lpstr>
      <vt:lpstr>JVM Components</vt:lpstr>
      <vt:lpstr>Overview of Java Architecture: Compilation and Execution</vt:lpstr>
      <vt:lpstr>Class Loader Subsystem</vt:lpstr>
      <vt:lpstr>Runtime Data Area: Heap, Stack, Method Area</vt:lpstr>
      <vt:lpstr>Runtime Data Area: PC Register, Native Method Stack</vt:lpstr>
      <vt:lpstr>How JVM executes Java programs</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75</cp:revision>
  <dcterms:created xsi:type="dcterms:W3CDTF">2023-08-03T13:19:55Z</dcterms:created>
  <dcterms:modified xsi:type="dcterms:W3CDTF">2023-08-30T14:13:49Z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