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78"/>
  </p:notesMasterIdLst>
  <p:sldIdLst>
    <p:sldId id="259" r:id="rId2"/>
    <p:sldId id="387" r:id="rId3"/>
    <p:sldId id="388" r:id="rId4"/>
    <p:sldId id="450" r:id="rId5"/>
    <p:sldId id="451" r:id="rId6"/>
    <p:sldId id="452" r:id="rId7"/>
    <p:sldId id="454" r:id="rId8"/>
    <p:sldId id="455" r:id="rId9"/>
    <p:sldId id="456" r:id="rId10"/>
    <p:sldId id="457" r:id="rId11"/>
    <p:sldId id="458" r:id="rId12"/>
    <p:sldId id="462" r:id="rId13"/>
    <p:sldId id="459" r:id="rId14"/>
    <p:sldId id="460" r:id="rId15"/>
    <p:sldId id="461" r:id="rId16"/>
    <p:sldId id="464" r:id="rId17"/>
    <p:sldId id="463" r:id="rId18"/>
    <p:sldId id="465" r:id="rId19"/>
    <p:sldId id="466" r:id="rId20"/>
    <p:sldId id="468" r:id="rId21"/>
    <p:sldId id="471" r:id="rId22"/>
    <p:sldId id="469" r:id="rId23"/>
    <p:sldId id="470" r:id="rId24"/>
    <p:sldId id="472" r:id="rId25"/>
    <p:sldId id="473" r:id="rId26"/>
    <p:sldId id="474" r:id="rId27"/>
    <p:sldId id="475" r:id="rId28"/>
    <p:sldId id="476" r:id="rId29"/>
    <p:sldId id="477" r:id="rId30"/>
    <p:sldId id="478" r:id="rId31"/>
    <p:sldId id="479" r:id="rId32"/>
    <p:sldId id="480" r:id="rId33"/>
    <p:sldId id="504" r:id="rId34"/>
    <p:sldId id="505" r:id="rId35"/>
    <p:sldId id="481" r:id="rId36"/>
    <p:sldId id="482" r:id="rId37"/>
    <p:sldId id="492" r:id="rId38"/>
    <p:sldId id="493" r:id="rId39"/>
    <p:sldId id="494" r:id="rId40"/>
    <p:sldId id="495" r:id="rId41"/>
    <p:sldId id="496" r:id="rId42"/>
    <p:sldId id="497" r:id="rId43"/>
    <p:sldId id="498" r:id="rId44"/>
    <p:sldId id="499" r:id="rId45"/>
    <p:sldId id="500" r:id="rId46"/>
    <p:sldId id="501" r:id="rId47"/>
    <p:sldId id="502" r:id="rId48"/>
    <p:sldId id="508" r:id="rId49"/>
    <p:sldId id="507" r:id="rId50"/>
    <p:sldId id="506" r:id="rId51"/>
    <p:sldId id="509" r:id="rId52"/>
    <p:sldId id="511" r:id="rId53"/>
    <p:sldId id="510" r:id="rId54"/>
    <p:sldId id="503" r:id="rId55"/>
    <p:sldId id="513" r:id="rId56"/>
    <p:sldId id="514" r:id="rId57"/>
    <p:sldId id="516" r:id="rId58"/>
    <p:sldId id="517" r:id="rId59"/>
    <p:sldId id="518" r:id="rId60"/>
    <p:sldId id="519" r:id="rId61"/>
    <p:sldId id="521" r:id="rId62"/>
    <p:sldId id="520" r:id="rId63"/>
    <p:sldId id="522" r:id="rId64"/>
    <p:sldId id="523" r:id="rId65"/>
    <p:sldId id="285" r:id="rId66"/>
    <p:sldId id="524" r:id="rId67"/>
    <p:sldId id="483" r:id="rId68"/>
    <p:sldId id="484" r:id="rId69"/>
    <p:sldId id="485" r:id="rId70"/>
    <p:sldId id="486" r:id="rId71"/>
    <p:sldId id="487" r:id="rId72"/>
    <p:sldId id="488" r:id="rId73"/>
    <p:sldId id="489" r:id="rId74"/>
    <p:sldId id="490" r:id="rId75"/>
    <p:sldId id="491" r:id="rId76"/>
    <p:sldId id="28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34</a:t>
            </a:fld>
            <a:endParaRPr lang="en-IN"/>
          </a:p>
        </p:txBody>
      </p:sp>
    </p:spTree>
    <p:extLst>
      <p:ext uri="{BB962C8B-B14F-4D97-AF65-F5344CB8AC3E}">
        <p14:creationId xmlns:p14="http://schemas.microsoft.com/office/powerpoint/2010/main" val="237210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8/31/2023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8/31/2023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8/31/2023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States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2417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Thread </a:t>
            </a:r>
            <a:r>
              <a:rPr lang="en-IN" b="1" dirty="0"/>
              <a:t>States</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Threads </a:t>
            </a:r>
            <a:r>
              <a:rPr lang="en-US" dirty="0"/>
              <a:t>can exist in various states throughout their lifecycle, reflecting their progress and </a:t>
            </a:r>
            <a:r>
              <a:rPr lang="en-US" dirty="0" smtClean="0"/>
              <a:t>activities.</a:t>
            </a:r>
            <a:endParaRPr lang="en-US" dirty="0"/>
          </a:p>
          <a:p>
            <a:pPr>
              <a:buFont typeface="Wingdings" panose="05000000000000000000" pitchFamily="2" charset="2"/>
              <a:buChar char="Ø"/>
            </a:pPr>
            <a:r>
              <a:rPr lang="en-US" b="1" dirty="0" smtClean="0"/>
              <a:t> New</a:t>
            </a:r>
            <a:r>
              <a:rPr lang="en-US" b="1" dirty="0"/>
              <a:t>:</a:t>
            </a:r>
          </a:p>
          <a:p>
            <a:pPr lvl="1">
              <a:buFont typeface="Wingdings" panose="05000000000000000000" pitchFamily="2" charset="2"/>
              <a:buChar char="Ø"/>
            </a:pPr>
            <a:r>
              <a:rPr lang="en-US" dirty="0"/>
              <a:t>A thread is in the </a:t>
            </a:r>
            <a:r>
              <a:rPr lang="en-US" b="1" dirty="0"/>
              <a:t>"New" </a:t>
            </a:r>
            <a:r>
              <a:rPr lang="en-US" dirty="0"/>
              <a:t>state when it </a:t>
            </a:r>
            <a:r>
              <a:rPr lang="en-US" dirty="0" smtClean="0"/>
              <a:t>is just </a:t>
            </a:r>
            <a:r>
              <a:rPr lang="en-US" b="1" dirty="0"/>
              <a:t>created</a:t>
            </a:r>
            <a:r>
              <a:rPr lang="en-US" dirty="0"/>
              <a:t> but not yet started. In this state, the thread's </a:t>
            </a:r>
            <a:r>
              <a:rPr lang="en-US" b="1" dirty="0"/>
              <a:t>start() method has not been</a:t>
            </a:r>
            <a:r>
              <a:rPr lang="en-US" dirty="0"/>
              <a:t> called</a:t>
            </a:r>
            <a:r>
              <a:rPr lang="en-US" dirty="0" smtClean="0"/>
              <a:t>.</a:t>
            </a:r>
            <a:endParaRPr lang="en-US" dirty="0"/>
          </a:p>
          <a:p>
            <a:pPr>
              <a:buFont typeface="Wingdings" panose="05000000000000000000" pitchFamily="2" charset="2"/>
              <a:buChar char="Ø"/>
            </a:pPr>
            <a:r>
              <a:rPr lang="en-US" b="1" dirty="0" smtClean="0"/>
              <a:t>Runnable</a:t>
            </a:r>
            <a:r>
              <a:rPr lang="en-US" b="1" dirty="0"/>
              <a:t>:</a:t>
            </a:r>
          </a:p>
          <a:p>
            <a:pPr lvl="1">
              <a:buFont typeface="Wingdings" panose="05000000000000000000" pitchFamily="2" charset="2"/>
              <a:buChar char="Ø"/>
            </a:pPr>
            <a:r>
              <a:rPr lang="en-US" dirty="0"/>
              <a:t>A thread is in the </a:t>
            </a:r>
            <a:r>
              <a:rPr lang="en-US" b="1" dirty="0"/>
              <a:t>"Runnable" state </a:t>
            </a:r>
            <a:r>
              <a:rPr lang="en-US" dirty="0"/>
              <a:t>when it's </a:t>
            </a:r>
            <a:r>
              <a:rPr lang="en-US" b="1" dirty="0"/>
              <a:t>eligible to run </a:t>
            </a:r>
            <a:r>
              <a:rPr lang="en-US" dirty="0"/>
              <a:t>but </a:t>
            </a:r>
            <a:r>
              <a:rPr lang="en-US" b="1" dirty="0"/>
              <a:t>not currently executing</a:t>
            </a:r>
            <a:r>
              <a:rPr lang="en-US" dirty="0"/>
              <a:t>. It might be </a:t>
            </a:r>
            <a:r>
              <a:rPr lang="en-US" b="1" dirty="0"/>
              <a:t>waiting</a:t>
            </a:r>
            <a:r>
              <a:rPr lang="en-US" dirty="0"/>
              <a:t> for its </a:t>
            </a:r>
            <a:r>
              <a:rPr lang="en-US" b="1" dirty="0"/>
              <a:t>turn to use the CPU</a:t>
            </a:r>
            <a:r>
              <a:rPr lang="en-US" dirty="0"/>
              <a:t>. Threads in this state can be executing or </a:t>
            </a:r>
            <a:r>
              <a:rPr lang="en-US" b="1" dirty="0"/>
              <a:t>ready to execute</a:t>
            </a:r>
            <a:r>
              <a:rPr lang="en-US" dirty="0" smtClean="0"/>
              <a:t>.</a:t>
            </a:r>
            <a:endParaRPr lang="en-US" dirty="0"/>
          </a:p>
          <a:p>
            <a:pPr>
              <a:buFont typeface="Wingdings" panose="05000000000000000000" pitchFamily="2" charset="2"/>
              <a:buChar char="Ø"/>
            </a:pPr>
            <a:r>
              <a:rPr lang="en-US" b="1" dirty="0" smtClean="0"/>
              <a:t>Blocked/Waiting</a:t>
            </a:r>
            <a:r>
              <a:rPr lang="en-US" b="1" dirty="0"/>
              <a:t>:</a:t>
            </a:r>
          </a:p>
          <a:p>
            <a:pPr lvl="1">
              <a:buFont typeface="Wingdings" panose="05000000000000000000" pitchFamily="2" charset="2"/>
              <a:buChar char="Ø"/>
            </a:pPr>
            <a:r>
              <a:rPr lang="en-US" dirty="0"/>
              <a:t>A thread is in the "Blocked" or "Waiting" state when it's </a:t>
            </a:r>
            <a:r>
              <a:rPr lang="en-US" b="1" dirty="0"/>
              <a:t>waiting for a certain condition</a:t>
            </a:r>
            <a:r>
              <a:rPr lang="en-US" dirty="0"/>
              <a:t> before it can continue execution. This can happen when a thread is waiting for </a:t>
            </a:r>
            <a:r>
              <a:rPr lang="en-US" b="1" dirty="0"/>
              <a:t>a lock, I/O operation, or another thread </a:t>
            </a:r>
            <a:r>
              <a:rPr lang="en-US" dirty="0"/>
              <a:t>to </a:t>
            </a:r>
            <a:r>
              <a:rPr lang="en-US" b="1" dirty="0"/>
              <a:t>perform a specific action</a:t>
            </a:r>
            <a:r>
              <a:rPr lang="en-US" dirty="0" smtClean="0"/>
              <a:t>.</a:t>
            </a:r>
            <a:endParaRPr lang="en-US" dirty="0"/>
          </a:p>
          <a:p>
            <a:pPr>
              <a:buFont typeface="Wingdings" panose="05000000000000000000" pitchFamily="2" charset="2"/>
              <a:buChar char="Ø"/>
            </a:pPr>
            <a:r>
              <a:rPr lang="en-US" b="1" dirty="0" smtClean="0"/>
              <a:t>Timed Waiting:</a:t>
            </a:r>
          </a:p>
          <a:p>
            <a:pPr lvl="1">
              <a:buFont typeface="Wingdings" panose="05000000000000000000" pitchFamily="2" charset="2"/>
              <a:buChar char="Ø"/>
            </a:pPr>
            <a:r>
              <a:rPr lang="en-US" dirty="0" smtClean="0"/>
              <a:t>A thread is in the "</a:t>
            </a:r>
            <a:r>
              <a:rPr lang="en-US" b="1" dirty="0" smtClean="0"/>
              <a:t>Timed Waiting</a:t>
            </a:r>
            <a:r>
              <a:rPr lang="en-US" dirty="0" smtClean="0"/>
              <a:t>" state when it's </a:t>
            </a:r>
            <a:r>
              <a:rPr lang="en-US" b="1" dirty="0" smtClean="0"/>
              <a:t>waiting</a:t>
            </a:r>
            <a:r>
              <a:rPr lang="en-US" dirty="0" smtClean="0"/>
              <a:t> for a </a:t>
            </a:r>
            <a:r>
              <a:rPr lang="en-US" b="1" dirty="0" smtClean="0"/>
              <a:t>specific period of time</a:t>
            </a:r>
            <a:r>
              <a:rPr lang="en-US" dirty="0" smtClean="0"/>
              <a:t>. This can occur when a thread calls methods like </a:t>
            </a:r>
            <a:r>
              <a:rPr lang="en-US" b="1" dirty="0" err="1" smtClean="0"/>
              <a:t>Thread.sleep</a:t>
            </a:r>
            <a:r>
              <a:rPr lang="en-US" b="1" dirty="0" smtClean="0"/>
              <a:t>() or </a:t>
            </a:r>
            <a:r>
              <a:rPr lang="en-US" b="1" dirty="0" err="1" smtClean="0"/>
              <a:t>Object.wait</a:t>
            </a:r>
            <a:r>
              <a:rPr lang="en-US" b="1" dirty="0" smtClean="0"/>
              <a:t>() </a:t>
            </a:r>
            <a:r>
              <a:rPr lang="en-US" dirty="0" smtClean="0"/>
              <a:t>with a </a:t>
            </a:r>
            <a:r>
              <a:rPr lang="en-US" b="1" dirty="0" smtClean="0"/>
              <a:t>specified timeout</a:t>
            </a:r>
            <a:r>
              <a:rPr lang="en-US" dirty="0" smtClean="0"/>
              <a:t>.</a:t>
            </a:r>
          </a:p>
          <a:p>
            <a:pPr>
              <a:buFont typeface="Wingdings" panose="05000000000000000000" pitchFamily="2" charset="2"/>
              <a:buChar char="Ø"/>
            </a:pPr>
            <a:r>
              <a:rPr lang="en-US" b="1" dirty="0" smtClean="0"/>
              <a:t>Terminated</a:t>
            </a:r>
            <a:r>
              <a:rPr lang="en-US" b="1" dirty="0"/>
              <a:t>:</a:t>
            </a:r>
          </a:p>
          <a:p>
            <a:pPr lvl="1">
              <a:buFont typeface="Wingdings" panose="05000000000000000000" pitchFamily="2" charset="2"/>
              <a:buChar char="Ø"/>
            </a:pPr>
            <a:r>
              <a:rPr lang="en-US" dirty="0"/>
              <a:t>A thread is in the "</a:t>
            </a:r>
            <a:r>
              <a:rPr lang="en-US" b="1" dirty="0"/>
              <a:t>Terminated</a:t>
            </a:r>
            <a:r>
              <a:rPr lang="en-US" dirty="0"/>
              <a:t>" state when it has </a:t>
            </a:r>
            <a:r>
              <a:rPr lang="en-US" b="1" dirty="0"/>
              <a:t>finished execution</a:t>
            </a:r>
            <a:r>
              <a:rPr lang="en-US" dirty="0"/>
              <a:t>, either by </a:t>
            </a:r>
            <a:r>
              <a:rPr lang="en-US" b="1" dirty="0"/>
              <a:t>completing its run </a:t>
            </a:r>
            <a:r>
              <a:rPr lang="en-US" dirty="0"/>
              <a:t>method or </a:t>
            </a:r>
            <a:r>
              <a:rPr lang="en-US" b="1" dirty="0"/>
              <a:t>being explicitly terminated</a:t>
            </a:r>
            <a:r>
              <a:rPr lang="en-US" dirty="0"/>
              <a:t>. </a:t>
            </a:r>
            <a:r>
              <a:rPr lang="en-US" b="1" dirty="0"/>
              <a:t>A terminated thread cannot be restarted</a:t>
            </a:r>
            <a:r>
              <a:rPr lang="en-US" dirty="0"/>
              <a:t>.</a:t>
            </a:r>
            <a:endParaRPr lang="en-IN" dirty="0"/>
          </a:p>
        </p:txBody>
      </p:sp>
    </p:spTree>
    <p:extLst>
      <p:ext uri="{BB962C8B-B14F-4D97-AF65-F5344CB8AC3E}">
        <p14:creationId xmlns:p14="http://schemas.microsoft.com/office/powerpoint/2010/main" val="2301429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Thread States</a:t>
            </a:r>
            <a:endParaRPr lang="en-IN" dirty="0"/>
          </a:p>
        </p:txBody>
      </p:sp>
      <p:pic>
        <p:nvPicPr>
          <p:cNvPr id="1026" name="Picture 2" descr="Lifecycle and States of a Thread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902" y="1839289"/>
            <a:ext cx="9327743" cy="43237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98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States</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36609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Threads </a:t>
            </a:r>
            <a:r>
              <a:rPr lang="en-IN" b="1" dirty="0"/>
              <a:t>Communication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00919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Communication</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Thread communication </a:t>
            </a:r>
            <a:r>
              <a:rPr lang="en-US" dirty="0"/>
              <a:t>is the </a:t>
            </a:r>
            <a:r>
              <a:rPr lang="en-US" b="1" dirty="0"/>
              <a:t>process</a:t>
            </a:r>
            <a:r>
              <a:rPr lang="en-US" dirty="0"/>
              <a:t> of </a:t>
            </a:r>
            <a:r>
              <a:rPr lang="en-US" b="1" dirty="0"/>
              <a:t>coordination</a:t>
            </a:r>
            <a:r>
              <a:rPr lang="en-US" dirty="0"/>
              <a:t> and </a:t>
            </a:r>
            <a:r>
              <a:rPr lang="en-US" b="1" dirty="0"/>
              <a:t>data exchange </a:t>
            </a:r>
            <a:r>
              <a:rPr lang="en-US" dirty="0"/>
              <a:t>between </a:t>
            </a:r>
            <a:r>
              <a:rPr lang="en-US" b="1" dirty="0"/>
              <a:t>multiple threads</a:t>
            </a:r>
            <a:r>
              <a:rPr lang="en-US" dirty="0"/>
              <a:t> to </a:t>
            </a:r>
            <a:r>
              <a:rPr lang="en-US" b="1" dirty="0"/>
              <a:t>achieve synchronized execution </a:t>
            </a:r>
            <a:r>
              <a:rPr lang="en-US" dirty="0"/>
              <a:t>and </a:t>
            </a:r>
            <a:r>
              <a:rPr lang="en-US" b="1" dirty="0"/>
              <a:t>shared resource management</a:t>
            </a:r>
            <a:r>
              <a:rPr lang="en-US" dirty="0"/>
              <a:t>.</a:t>
            </a:r>
          </a:p>
          <a:p>
            <a:pPr>
              <a:buFont typeface="Wingdings" panose="05000000000000000000" pitchFamily="2" charset="2"/>
              <a:buChar char="Ø"/>
            </a:pPr>
            <a:r>
              <a:rPr lang="en-US" dirty="0"/>
              <a:t>Threads often need to </a:t>
            </a:r>
            <a:r>
              <a:rPr lang="en-US" b="1" dirty="0"/>
              <a:t>communicate</a:t>
            </a:r>
            <a:r>
              <a:rPr lang="en-US" dirty="0"/>
              <a:t> to </a:t>
            </a:r>
            <a:r>
              <a:rPr lang="en-US" b="1" dirty="0"/>
              <a:t>ensure proper execution order</a:t>
            </a:r>
            <a:r>
              <a:rPr lang="en-US" dirty="0"/>
              <a:t>, </a:t>
            </a:r>
            <a:r>
              <a:rPr lang="en-US" b="1" dirty="0"/>
              <a:t>prevent race conditions</a:t>
            </a:r>
            <a:r>
              <a:rPr lang="en-US" dirty="0"/>
              <a:t>, and </a:t>
            </a:r>
            <a:r>
              <a:rPr lang="en-US" b="1" dirty="0"/>
              <a:t>avoid deadlocks </a:t>
            </a:r>
            <a:r>
              <a:rPr lang="en-US" dirty="0"/>
              <a:t>or other </a:t>
            </a:r>
            <a:r>
              <a:rPr lang="en-US" b="1" dirty="0"/>
              <a:t>synchronization</a:t>
            </a:r>
            <a:r>
              <a:rPr lang="en-US" dirty="0"/>
              <a:t> issues. </a:t>
            </a:r>
          </a:p>
          <a:p>
            <a:pPr>
              <a:buFont typeface="Wingdings" panose="05000000000000000000" pitchFamily="2" charset="2"/>
              <a:buChar char="Ø"/>
            </a:pPr>
            <a:r>
              <a:rPr lang="en-US" dirty="0"/>
              <a:t>Java provides several mechanisms for thread communication</a:t>
            </a:r>
            <a:r>
              <a:rPr lang="en-US" dirty="0" smtClean="0"/>
              <a:t>:</a:t>
            </a:r>
          </a:p>
          <a:p>
            <a:pPr>
              <a:buFont typeface="Wingdings" panose="05000000000000000000" pitchFamily="2" charset="2"/>
              <a:buChar char="Ø"/>
            </a:pPr>
            <a:r>
              <a:rPr lang="en-US" b="1" dirty="0" smtClean="0"/>
              <a:t>Shared </a:t>
            </a:r>
            <a:r>
              <a:rPr lang="en-US" b="1" dirty="0"/>
              <a:t>Resources:</a:t>
            </a:r>
          </a:p>
          <a:p>
            <a:pPr lvl="1">
              <a:buFont typeface="Wingdings" panose="05000000000000000000" pitchFamily="2" charset="2"/>
              <a:buChar char="Ø"/>
            </a:pPr>
            <a:r>
              <a:rPr lang="en-US" dirty="0"/>
              <a:t>Threads can communicate by sharing resources like </a:t>
            </a:r>
            <a:r>
              <a:rPr lang="en-US" b="1" dirty="0"/>
              <a:t>data structures, objects, or variables</a:t>
            </a:r>
            <a:r>
              <a:rPr lang="en-US" dirty="0"/>
              <a:t>. However, sharing resources </a:t>
            </a:r>
            <a:r>
              <a:rPr lang="en-US" b="1" dirty="0"/>
              <a:t>without proper synchronization </a:t>
            </a:r>
            <a:r>
              <a:rPr lang="en-US" dirty="0"/>
              <a:t>can lead to </a:t>
            </a:r>
            <a:r>
              <a:rPr lang="en-US" b="1" dirty="0"/>
              <a:t>data corruption </a:t>
            </a:r>
            <a:r>
              <a:rPr lang="en-US" dirty="0"/>
              <a:t>and </a:t>
            </a:r>
            <a:r>
              <a:rPr lang="en-US" b="1" dirty="0"/>
              <a:t>synchronization</a:t>
            </a:r>
            <a:r>
              <a:rPr lang="en-US" dirty="0"/>
              <a:t> issues</a:t>
            </a:r>
            <a:r>
              <a:rPr lang="en-US" dirty="0" smtClean="0"/>
              <a:t>.</a:t>
            </a:r>
            <a:endParaRPr lang="en-US" dirty="0"/>
          </a:p>
          <a:p>
            <a:pPr>
              <a:buFont typeface="Wingdings" panose="05000000000000000000" pitchFamily="2" charset="2"/>
              <a:buChar char="Ø"/>
            </a:pPr>
            <a:r>
              <a:rPr lang="en-US" b="1" dirty="0" smtClean="0"/>
              <a:t>Wait </a:t>
            </a:r>
            <a:r>
              <a:rPr lang="en-US" b="1" dirty="0"/>
              <a:t>and Notify:</a:t>
            </a:r>
          </a:p>
          <a:p>
            <a:pPr lvl="1">
              <a:buFont typeface="Wingdings" panose="05000000000000000000" pitchFamily="2" charset="2"/>
              <a:buChar char="Ø"/>
            </a:pPr>
            <a:r>
              <a:rPr lang="en-US" dirty="0"/>
              <a:t>Java provides the </a:t>
            </a:r>
            <a:r>
              <a:rPr lang="en-US" b="1" dirty="0"/>
              <a:t>wait(), notify(), and </a:t>
            </a:r>
            <a:r>
              <a:rPr lang="en-US" b="1" dirty="0" err="1"/>
              <a:t>notifyAll</a:t>
            </a:r>
            <a:r>
              <a:rPr lang="en-US" b="1" dirty="0"/>
              <a:t>() </a:t>
            </a:r>
            <a:r>
              <a:rPr lang="en-US" dirty="0"/>
              <a:t>methods for threads to </a:t>
            </a:r>
            <a:r>
              <a:rPr lang="en-US" b="1" dirty="0"/>
              <a:t>wait</a:t>
            </a:r>
            <a:r>
              <a:rPr lang="en-US" dirty="0"/>
              <a:t> for a </a:t>
            </a:r>
            <a:r>
              <a:rPr lang="en-US" b="1" dirty="0"/>
              <a:t>condition</a:t>
            </a:r>
            <a:r>
              <a:rPr lang="en-US" dirty="0"/>
              <a:t> and signal other threads when the </a:t>
            </a:r>
            <a:r>
              <a:rPr lang="en-US" b="1" dirty="0"/>
              <a:t>condition changes</a:t>
            </a:r>
            <a:r>
              <a:rPr lang="en-US" dirty="0" smtClean="0"/>
              <a:t>.</a:t>
            </a:r>
          </a:p>
          <a:p>
            <a:pPr>
              <a:buFont typeface="Wingdings" panose="05000000000000000000" pitchFamily="2" charset="2"/>
              <a:buChar char="Ø"/>
            </a:pPr>
            <a:r>
              <a:rPr lang="en-IN" b="1" dirty="0"/>
              <a:t>Condition Variables</a:t>
            </a:r>
            <a:r>
              <a:rPr lang="en-IN" b="1" dirty="0" smtClean="0"/>
              <a:t>:</a:t>
            </a:r>
          </a:p>
          <a:p>
            <a:pPr lvl="1">
              <a:buFont typeface="Wingdings" panose="05000000000000000000" pitchFamily="2" charset="2"/>
              <a:buChar char="Ø"/>
            </a:pPr>
            <a:r>
              <a:rPr lang="en-US" dirty="0"/>
              <a:t>Java's </a:t>
            </a:r>
            <a:r>
              <a:rPr lang="en-US" b="1" dirty="0" err="1"/>
              <a:t>java.util.concurrent.locks</a:t>
            </a:r>
            <a:r>
              <a:rPr lang="en-US" dirty="0"/>
              <a:t> package provides advanced </a:t>
            </a:r>
            <a:r>
              <a:rPr lang="en-US" b="1" dirty="0"/>
              <a:t>synchronization constructs</a:t>
            </a:r>
            <a:r>
              <a:rPr lang="en-US" dirty="0"/>
              <a:t>, including </a:t>
            </a:r>
            <a:r>
              <a:rPr lang="en-US" b="1" dirty="0"/>
              <a:t>Condition</a:t>
            </a:r>
            <a:r>
              <a:rPr lang="en-US" dirty="0"/>
              <a:t> </a:t>
            </a:r>
            <a:r>
              <a:rPr lang="en-US" b="1" dirty="0"/>
              <a:t>objects</a:t>
            </a:r>
            <a:r>
              <a:rPr lang="en-US" dirty="0"/>
              <a:t> that allow </a:t>
            </a:r>
            <a:r>
              <a:rPr lang="en-US" b="1" dirty="0"/>
              <a:t>threads to wait for specific conditions to be met</a:t>
            </a:r>
            <a:endParaRPr lang="en-IN" b="1" dirty="0"/>
          </a:p>
        </p:txBody>
      </p:sp>
    </p:spTree>
    <p:extLst>
      <p:ext uri="{BB962C8B-B14F-4D97-AF65-F5344CB8AC3E}">
        <p14:creationId xmlns:p14="http://schemas.microsoft.com/office/powerpoint/2010/main" val="49268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wait(), notify(), and </a:t>
            </a:r>
            <a:r>
              <a:rPr lang="en-IN" b="1" dirty="0" err="1"/>
              <a:t>notifyAll</a:t>
            </a:r>
            <a:r>
              <a:rPr lang="en-IN" b="1"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wait</a:t>
            </a:r>
            <a:r>
              <a:rPr lang="en-US" b="1" dirty="0" smtClean="0"/>
              <a:t>():</a:t>
            </a:r>
            <a:endParaRPr lang="en-US" b="1" dirty="0"/>
          </a:p>
          <a:p>
            <a:pPr lvl="1">
              <a:buFont typeface="Wingdings" panose="05000000000000000000" pitchFamily="2" charset="2"/>
              <a:buChar char="Ø"/>
            </a:pPr>
            <a:r>
              <a:rPr lang="en-US" dirty="0"/>
              <a:t>The wait() method is used to make a </a:t>
            </a:r>
            <a:r>
              <a:rPr lang="en-US" b="1" dirty="0"/>
              <a:t>thread temporarily release the lock </a:t>
            </a:r>
            <a:r>
              <a:rPr lang="en-US" dirty="0"/>
              <a:t>it </a:t>
            </a:r>
            <a:r>
              <a:rPr lang="en-US" b="1" dirty="0"/>
              <a:t>holds</a:t>
            </a:r>
            <a:r>
              <a:rPr lang="en-US" dirty="0"/>
              <a:t> and </a:t>
            </a:r>
            <a:r>
              <a:rPr lang="en-US" b="1" dirty="0"/>
              <a:t>enter</a:t>
            </a:r>
            <a:r>
              <a:rPr lang="en-US" dirty="0"/>
              <a:t> a </a:t>
            </a:r>
            <a:r>
              <a:rPr lang="en-US" b="1" dirty="0"/>
              <a:t>waiting state </a:t>
            </a:r>
            <a:r>
              <a:rPr lang="en-US" dirty="0"/>
              <a:t>until </a:t>
            </a:r>
            <a:r>
              <a:rPr lang="en-US" b="1" dirty="0"/>
              <a:t>another thread </a:t>
            </a:r>
            <a:r>
              <a:rPr lang="en-US" dirty="0"/>
              <a:t>invokes the </a:t>
            </a:r>
            <a:r>
              <a:rPr lang="en-US" b="1" dirty="0"/>
              <a:t>notify</a:t>
            </a:r>
            <a:r>
              <a:rPr lang="en-US" dirty="0"/>
              <a:t>() or </a:t>
            </a:r>
            <a:r>
              <a:rPr lang="en-US" b="1" dirty="0" err="1"/>
              <a:t>notifyAll</a:t>
            </a:r>
            <a:r>
              <a:rPr lang="en-US" dirty="0"/>
              <a:t>() method on the </a:t>
            </a:r>
            <a:r>
              <a:rPr lang="en-US" b="1" dirty="0"/>
              <a:t>same object</a:t>
            </a:r>
            <a:r>
              <a:rPr lang="en-US" dirty="0"/>
              <a:t>.</a:t>
            </a:r>
          </a:p>
          <a:p>
            <a:pPr lvl="1">
              <a:buFont typeface="Wingdings" panose="05000000000000000000" pitchFamily="2" charset="2"/>
              <a:buChar char="Ø"/>
            </a:pPr>
            <a:r>
              <a:rPr lang="en-US" dirty="0"/>
              <a:t>When a thread calls </a:t>
            </a:r>
            <a:r>
              <a:rPr lang="en-US" b="1" dirty="0"/>
              <a:t>wait(), </a:t>
            </a:r>
            <a:r>
              <a:rPr lang="en-US" dirty="0"/>
              <a:t>it waits </a:t>
            </a:r>
            <a:r>
              <a:rPr lang="en-US" b="1" dirty="0"/>
              <a:t>until</a:t>
            </a:r>
            <a:r>
              <a:rPr lang="en-US" dirty="0"/>
              <a:t> it </a:t>
            </a:r>
            <a:r>
              <a:rPr lang="en-US" b="1" dirty="0"/>
              <a:t>receives a notification </a:t>
            </a:r>
            <a:r>
              <a:rPr lang="en-US" dirty="0"/>
              <a:t>from </a:t>
            </a:r>
            <a:r>
              <a:rPr lang="en-US" b="1" dirty="0"/>
              <a:t>another thread </a:t>
            </a:r>
            <a:r>
              <a:rPr lang="en-US" dirty="0"/>
              <a:t>or until the specified timeout period elapses</a:t>
            </a:r>
            <a:r>
              <a:rPr lang="en-US" dirty="0" smtClean="0"/>
              <a:t>.</a:t>
            </a:r>
            <a:endParaRPr lang="en-US" dirty="0"/>
          </a:p>
          <a:p>
            <a:pPr>
              <a:buFont typeface="Wingdings" panose="05000000000000000000" pitchFamily="2" charset="2"/>
              <a:buChar char="Ø"/>
            </a:pPr>
            <a:r>
              <a:rPr lang="en-US" b="1" dirty="0"/>
              <a:t>notify</a:t>
            </a:r>
            <a:r>
              <a:rPr lang="en-US" b="1" dirty="0" smtClean="0"/>
              <a:t>():</a:t>
            </a:r>
            <a:endParaRPr lang="en-US" b="1" dirty="0"/>
          </a:p>
          <a:p>
            <a:pPr lvl="1">
              <a:buFont typeface="Wingdings" panose="05000000000000000000" pitchFamily="2" charset="2"/>
              <a:buChar char="Ø"/>
            </a:pPr>
            <a:r>
              <a:rPr lang="en-US" dirty="0"/>
              <a:t>The notify() method </a:t>
            </a:r>
            <a:r>
              <a:rPr lang="en-US" b="1" dirty="0"/>
              <a:t>wakes up one of the waiting threads </a:t>
            </a:r>
            <a:r>
              <a:rPr lang="en-US" dirty="0"/>
              <a:t>that called </a:t>
            </a:r>
            <a:r>
              <a:rPr lang="en-US" b="1" dirty="0"/>
              <a:t>wait() on the same object</a:t>
            </a:r>
            <a:r>
              <a:rPr lang="en-US" dirty="0"/>
              <a:t>. </a:t>
            </a:r>
          </a:p>
          <a:p>
            <a:pPr lvl="1">
              <a:buFont typeface="Wingdings" panose="05000000000000000000" pitchFamily="2" charset="2"/>
              <a:buChar char="Ø"/>
            </a:pPr>
            <a:r>
              <a:rPr lang="en-US" dirty="0"/>
              <a:t>The choice </a:t>
            </a:r>
            <a:r>
              <a:rPr lang="en-US" b="1" dirty="0"/>
              <a:t>of which thread </a:t>
            </a:r>
            <a:r>
              <a:rPr lang="en-US" dirty="0"/>
              <a:t>to </a:t>
            </a:r>
            <a:r>
              <a:rPr lang="en-US" b="1" dirty="0"/>
              <a:t>wake up </a:t>
            </a:r>
            <a:r>
              <a:rPr lang="en-US" dirty="0"/>
              <a:t>is </a:t>
            </a:r>
            <a:r>
              <a:rPr lang="en-US" b="1" dirty="0"/>
              <a:t>not deterministic </a:t>
            </a:r>
            <a:r>
              <a:rPr lang="en-US" dirty="0"/>
              <a:t>and </a:t>
            </a:r>
            <a:r>
              <a:rPr lang="en-US" b="1" dirty="0"/>
              <a:t>depends</a:t>
            </a:r>
            <a:r>
              <a:rPr lang="en-US" dirty="0"/>
              <a:t> on the </a:t>
            </a:r>
            <a:r>
              <a:rPr lang="en-US" b="1" dirty="0"/>
              <a:t>scheduler</a:t>
            </a:r>
            <a:r>
              <a:rPr lang="en-US" dirty="0"/>
              <a:t>.</a:t>
            </a:r>
          </a:p>
          <a:p>
            <a:pPr>
              <a:buFont typeface="Wingdings" panose="05000000000000000000" pitchFamily="2" charset="2"/>
              <a:buChar char="Ø"/>
            </a:pPr>
            <a:r>
              <a:rPr lang="en-US" b="1" dirty="0" err="1" smtClean="0"/>
              <a:t>notifyAll</a:t>
            </a:r>
            <a:r>
              <a:rPr lang="en-US" b="1" dirty="0" smtClean="0"/>
              <a:t>():</a:t>
            </a:r>
            <a:endParaRPr lang="en-US" b="1" dirty="0"/>
          </a:p>
          <a:p>
            <a:pPr lvl="1">
              <a:buFont typeface="Wingdings" panose="05000000000000000000" pitchFamily="2" charset="2"/>
              <a:buChar char="Ø"/>
            </a:pPr>
            <a:r>
              <a:rPr lang="en-US" dirty="0"/>
              <a:t>The </a:t>
            </a:r>
            <a:r>
              <a:rPr lang="en-US" b="1" dirty="0" err="1"/>
              <a:t>notifyAll</a:t>
            </a:r>
            <a:r>
              <a:rPr lang="en-US" dirty="0"/>
              <a:t>() method </a:t>
            </a:r>
            <a:r>
              <a:rPr lang="en-US" b="1" dirty="0"/>
              <a:t>wakes up all </a:t>
            </a:r>
            <a:r>
              <a:rPr lang="en-US" dirty="0"/>
              <a:t>the </a:t>
            </a:r>
            <a:r>
              <a:rPr lang="en-US" b="1" dirty="0"/>
              <a:t>waiting threads </a:t>
            </a:r>
            <a:r>
              <a:rPr lang="en-US" dirty="0"/>
              <a:t>that called </a:t>
            </a:r>
            <a:r>
              <a:rPr lang="en-US" b="1" dirty="0"/>
              <a:t>wait</a:t>
            </a:r>
            <a:r>
              <a:rPr lang="en-US" dirty="0"/>
              <a:t>() on the same object. </a:t>
            </a:r>
          </a:p>
          <a:p>
            <a:pPr lvl="1">
              <a:buFont typeface="Wingdings" panose="05000000000000000000" pitchFamily="2" charset="2"/>
              <a:buChar char="Ø"/>
            </a:pPr>
            <a:r>
              <a:rPr lang="en-US" dirty="0"/>
              <a:t>This allows </a:t>
            </a:r>
            <a:r>
              <a:rPr lang="en-US" b="1" dirty="0"/>
              <a:t>multiple threads </a:t>
            </a:r>
            <a:r>
              <a:rPr lang="en-US" dirty="0"/>
              <a:t>to be </a:t>
            </a:r>
            <a:r>
              <a:rPr lang="en-US" b="1" dirty="0"/>
              <a:t>notified</a:t>
            </a:r>
            <a:r>
              <a:rPr lang="en-US" dirty="0"/>
              <a:t> </a:t>
            </a:r>
            <a:r>
              <a:rPr lang="en-US" b="1" dirty="0"/>
              <a:t>simultaneously</a:t>
            </a:r>
            <a:r>
              <a:rPr lang="en-US" dirty="0"/>
              <a:t> and gives them a </a:t>
            </a:r>
            <a:r>
              <a:rPr lang="en-US" b="1" dirty="0"/>
              <a:t>chance</a:t>
            </a:r>
            <a:r>
              <a:rPr lang="en-US" dirty="0"/>
              <a:t> to </a:t>
            </a:r>
            <a:r>
              <a:rPr lang="en-US" b="1" dirty="0"/>
              <a:t>reacquire</a:t>
            </a:r>
            <a:r>
              <a:rPr lang="en-US" dirty="0"/>
              <a:t> the </a:t>
            </a:r>
            <a:r>
              <a:rPr lang="en-US" b="1" dirty="0"/>
              <a:t>lock</a:t>
            </a:r>
            <a:r>
              <a:rPr lang="en-US" dirty="0"/>
              <a:t> and </a:t>
            </a:r>
            <a:r>
              <a:rPr lang="en-US" b="1" dirty="0"/>
              <a:t>continue execution</a:t>
            </a:r>
            <a:r>
              <a:rPr lang="en-US" dirty="0"/>
              <a:t>.</a:t>
            </a:r>
            <a:endParaRPr lang="en-IN" dirty="0"/>
          </a:p>
        </p:txBody>
      </p:sp>
    </p:spTree>
    <p:extLst>
      <p:ext uri="{BB962C8B-B14F-4D97-AF65-F5344CB8AC3E}">
        <p14:creationId xmlns:p14="http://schemas.microsoft.com/office/powerpoint/2010/main" val="284232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Communication Hands-On</a:t>
            </a:r>
            <a:endParaRPr lang="en-IN" dirty="0"/>
          </a:p>
        </p:txBody>
      </p:sp>
    </p:spTree>
    <p:extLst>
      <p:ext uri="{BB962C8B-B14F-4D97-AF65-F5344CB8AC3E}">
        <p14:creationId xmlns:p14="http://schemas.microsoft.com/office/powerpoint/2010/main" val="3231600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Deadlocks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32121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deadlock occurs in a multithreaded application when two or more threads are blocked, each waiting for a resource that the other thread holds</a:t>
            </a:r>
            <a:r>
              <a:rPr lang="en-US" dirty="0" smtClean="0"/>
              <a:t>.</a:t>
            </a:r>
          </a:p>
          <a:p>
            <a:pPr>
              <a:buFont typeface="Wingdings" panose="05000000000000000000" pitchFamily="2" charset="2"/>
              <a:buChar char="Ø"/>
            </a:pPr>
            <a:r>
              <a:rPr lang="en-US" dirty="0" smtClean="0"/>
              <a:t> </a:t>
            </a:r>
            <a:r>
              <a:rPr lang="en-US" dirty="0"/>
              <a:t>As a result, none of the threads can make progress, leading to a situation </a:t>
            </a:r>
            <a:r>
              <a:rPr lang="en-US" dirty="0" smtClean="0"/>
              <a:t>to deadlock situation. </a:t>
            </a:r>
          </a:p>
          <a:p>
            <a:pPr>
              <a:buFont typeface="Wingdings" panose="05000000000000000000" pitchFamily="2" charset="2"/>
              <a:buChar char="Ø"/>
            </a:pPr>
            <a:r>
              <a:rPr lang="en-US" dirty="0" smtClean="0"/>
              <a:t>Deadlocks </a:t>
            </a:r>
            <a:r>
              <a:rPr lang="en-US" dirty="0"/>
              <a:t>are a common synchronization issue in multithreaded programming and can be challenging to detect and </a:t>
            </a:r>
            <a:r>
              <a:rPr lang="en-US" dirty="0" smtClean="0"/>
              <a:t>resolve.</a:t>
            </a:r>
          </a:p>
          <a:p>
            <a:pPr marL="0" indent="0">
              <a:buNone/>
            </a:pPr>
            <a:endParaRPr lang="en-US" dirty="0"/>
          </a:p>
        </p:txBody>
      </p:sp>
      <p:pic>
        <p:nvPicPr>
          <p:cNvPr id="3076" name="Picture 4" descr="https://media.geeksforgeeks.org/wp-content/uploads/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665" y="3782200"/>
            <a:ext cx="4805033" cy="238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6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15</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Dining Philosophers Problem</a:t>
            </a:r>
            <a:endParaRPr lang="en-IN" dirty="0"/>
          </a:p>
        </p:txBody>
      </p:sp>
      <p:sp>
        <p:nvSpPr>
          <p:cNvPr id="3" name="Content Placeholder 2"/>
          <p:cNvSpPr>
            <a:spLocks noGrp="1"/>
          </p:cNvSpPr>
          <p:nvPr>
            <p:ph sz="half" idx="1"/>
          </p:nvPr>
        </p:nvSpPr>
        <p:spPr/>
        <p:txBody>
          <a:bodyPr>
            <a:normAutofit fontScale="77500" lnSpcReduction="20000"/>
          </a:bodyPr>
          <a:lstStyle/>
          <a:p>
            <a:pPr>
              <a:buFont typeface="Wingdings" panose="05000000000000000000" pitchFamily="2" charset="2"/>
              <a:buChar char="Ø"/>
            </a:pPr>
            <a:r>
              <a:rPr lang="en-US" dirty="0"/>
              <a:t>The potential for deadlock arises from the circular dependency in the order of acquiring forks</a:t>
            </a:r>
            <a:r>
              <a:rPr lang="en-US" dirty="0" smtClean="0"/>
              <a:t>:</a:t>
            </a:r>
          </a:p>
          <a:p>
            <a:pPr>
              <a:buFont typeface="Wingdings" panose="05000000000000000000" pitchFamily="2" charset="2"/>
              <a:buChar char="Ø"/>
            </a:pPr>
            <a:r>
              <a:rPr lang="en-US" dirty="0"/>
              <a:t>Suppose philosopher A starts by </a:t>
            </a:r>
            <a:r>
              <a:rPr lang="en-US" b="1" dirty="0"/>
              <a:t>locking</a:t>
            </a:r>
            <a:r>
              <a:rPr lang="en-US" dirty="0"/>
              <a:t> its </a:t>
            </a:r>
            <a:r>
              <a:rPr lang="en-US" b="1" dirty="0"/>
              <a:t>left fork </a:t>
            </a:r>
            <a:r>
              <a:rPr lang="en-US" dirty="0"/>
              <a:t>(fork 1) and philosopher B starts by locking its left fork (fork 2).</a:t>
            </a:r>
          </a:p>
          <a:p>
            <a:pPr>
              <a:buFont typeface="Wingdings" panose="05000000000000000000" pitchFamily="2" charset="2"/>
              <a:buChar char="Ø"/>
            </a:pPr>
            <a:r>
              <a:rPr lang="en-US" dirty="0"/>
              <a:t>Then, philosopher A tries to </a:t>
            </a:r>
            <a:r>
              <a:rPr lang="en-US" b="1" dirty="0"/>
              <a:t>lock</a:t>
            </a:r>
            <a:r>
              <a:rPr lang="en-US" dirty="0"/>
              <a:t> its </a:t>
            </a:r>
            <a:r>
              <a:rPr lang="en-US" b="1" dirty="0"/>
              <a:t>right fork </a:t>
            </a:r>
            <a:r>
              <a:rPr lang="en-US" dirty="0"/>
              <a:t>(fork 2), but it's already held by philosopher B.</a:t>
            </a:r>
          </a:p>
          <a:p>
            <a:pPr>
              <a:buFont typeface="Wingdings" panose="05000000000000000000" pitchFamily="2" charset="2"/>
              <a:buChar char="Ø"/>
            </a:pPr>
            <a:r>
              <a:rPr lang="en-US" dirty="0"/>
              <a:t>Similarly, philosopher B tries to lock its right fork (fork 1), but it's already held by philosopher A</a:t>
            </a:r>
            <a:r>
              <a:rPr lang="en-US" dirty="0" smtClean="0"/>
              <a:t>.</a:t>
            </a:r>
          </a:p>
          <a:p>
            <a:pPr marL="0" indent="0">
              <a:buNone/>
            </a:pPr>
            <a:endParaRPr lang="en-US" dirty="0"/>
          </a:p>
          <a:p>
            <a:pPr lvl="1">
              <a:buFont typeface="Wingdings" panose="05000000000000000000" pitchFamily="2" charset="2"/>
              <a:buChar char="§"/>
            </a:pPr>
            <a:r>
              <a:rPr lang="en-US" dirty="0"/>
              <a:t>At this point, both philosopher A and philosopher B are blocked, waiting for the other philosopher to release the fork they need. This creates a circular dependency, and neither philosopher can proceed. As a result, a deadlock occurs</a:t>
            </a:r>
            <a:r>
              <a:rPr lang="en-US" dirty="0" smtClean="0"/>
              <a:t>:</a:t>
            </a:r>
          </a:p>
          <a:p>
            <a:pPr marL="201168" lvl="1" indent="0">
              <a:buNone/>
            </a:pPr>
            <a:endParaRPr lang="en-US" dirty="0"/>
          </a:p>
          <a:p>
            <a:pPr>
              <a:buFont typeface="Wingdings" panose="05000000000000000000" pitchFamily="2" charset="2"/>
              <a:buChar char="§"/>
            </a:pPr>
            <a:r>
              <a:rPr lang="en-US" dirty="0"/>
              <a:t>Philosopher A is holding fork 1 and waiting for fork 2.</a:t>
            </a:r>
          </a:p>
          <a:p>
            <a:pPr>
              <a:buFont typeface="Wingdings" panose="05000000000000000000" pitchFamily="2" charset="2"/>
              <a:buChar char="§"/>
            </a:pPr>
            <a:r>
              <a:rPr lang="en-US" dirty="0"/>
              <a:t>Philosopher B is holding fork 2 and waiting for fork 1.</a:t>
            </a:r>
          </a:p>
          <a:p>
            <a:endParaRPr lang="en-IN" dirty="0"/>
          </a:p>
        </p:txBody>
      </p:sp>
      <p:pic>
        <p:nvPicPr>
          <p:cNvPr id="5122" name="Picture 2" descr="https://miro.medium.com/v2/resize:fit:598/1*kTNv4zAJfdhvM9l0LiwU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681" y="1845734"/>
            <a:ext cx="3892238" cy="40233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787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Deadlock Hands-On</a:t>
            </a:r>
            <a:endParaRPr lang="en-IN" dirty="0"/>
          </a:p>
        </p:txBody>
      </p:sp>
    </p:spTree>
    <p:extLst>
      <p:ext uri="{BB962C8B-B14F-4D97-AF65-F5344CB8AC3E}">
        <p14:creationId xmlns:p14="http://schemas.microsoft.com/office/powerpoint/2010/main" val="2583831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1493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Thread </a:t>
            </a:r>
            <a:r>
              <a:rPr lang="en-US" b="1" dirty="0"/>
              <a:t>interruption </a:t>
            </a:r>
            <a:r>
              <a:rPr lang="en-US" dirty="0"/>
              <a:t>is a mechanism in </a:t>
            </a:r>
            <a:r>
              <a:rPr lang="en-US" b="1" dirty="0"/>
              <a:t>Java</a:t>
            </a:r>
            <a:r>
              <a:rPr lang="en-US" dirty="0"/>
              <a:t> that allows one thread to </a:t>
            </a:r>
            <a:r>
              <a:rPr lang="en-US" b="1" dirty="0"/>
              <a:t>request the interruption or termination</a:t>
            </a:r>
            <a:r>
              <a:rPr lang="en-US" dirty="0"/>
              <a:t> of another thread by setting the </a:t>
            </a:r>
            <a:r>
              <a:rPr lang="en-US" b="1" dirty="0"/>
              <a:t>interrupted</a:t>
            </a:r>
            <a:r>
              <a:rPr lang="en-US" dirty="0"/>
              <a:t> </a:t>
            </a:r>
            <a:r>
              <a:rPr lang="en-US" b="1" dirty="0"/>
              <a:t>status</a:t>
            </a:r>
            <a:r>
              <a:rPr lang="en-US" dirty="0"/>
              <a:t> of the </a:t>
            </a:r>
            <a:r>
              <a:rPr lang="en-US" b="1" dirty="0"/>
              <a:t>target thread</a:t>
            </a:r>
            <a:r>
              <a:rPr lang="en-US" dirty="0" smtClean="0"/>
              <a:t>.</a:t>
            </a:r>
          </a:p>
          <a:p>
            <a:pPr>
              <a:buFont typeface="Wingdings" panose="05000000000000000000" pitchFamily="2" charset="2"/>
              <a:buChar char="Ø"/>
            </a:pPr>
            <a:r>
              <a:rPr lang="en-US" dirty="0" smtClean="0"/>
              <a:t>This </a:t>
            </a:r>
            <a:r>
              <a:rPr lang="en-US" dirty="0"/>
              <a:t>is a way to </a:t>
            </a:r>
            <a:r>
              <a:rPr lang="en-US" b="1" dirty="0"/>
              <a:t>gracefully communicate </a:t>
            </a:r>
            <a:r>
              <a:rPr lang="en-US" dirty="0"/>
              <a:t>to a thread that it </a:t>
            </a:r>
            <a:r>
              <a:rPr lang="en-US" b="1" dirty="0"/>
              <a:t>should stop its ongoing task </a:t>
            </a:r>
            <a:r>
              <a:rPr lang="en-US" dirty="0"/>
              <a:t>and terminate, allowing the </a:t>
            </a:r>
            <a:r>
              <a:rPr lang="en-US" b="1" dirty="0"/>
              <a:t>program</a:t>
            </a:r>
            <a:r>
              <a:rPr lang="en-US" dirty="0"/>
              <a:t> to </a:t>
            </a:r>
            <a:r>
              <a:rPr lang="en-US" b="1" dirty="0"/>
              <a:t>clean up resources</a:t>
            </a:r>
            <a:r>
              <a:rPr lang="en-US" dirty="0"/>
              <a:t> and </a:t>
            </a:r>
            <a:r>
              <a:rPr lang="en-US" b="1" dirty="0"/>
              <a:t>exit properly</a:t>
            </a:r>
            <a:r>
              <a:rPr lang="en-US" dirty="0" smtClean="0"/>
              <a:t>.</a:t>
            </a:r>
          </a:p>
          <a:p>
            <a:pPr>
              <a:buFont typeface="Wingdings" panose="05000000000000000000" pitchFamily="2" charset="2"/>
              <a:buChar char="Ø"/>
            </a:pPr>
            <a:r>
              <a:rPr lang="en-US" dirty="0"/>
              <a:t>When a thread is </a:t>
            </a:r>
            <a:r>
              <a:rPr lang="en-US" b="1" dirty="0"/>
              <a:t>interrupted</a:t>
            </a:r>
            <a:r>
              <a:rPr lang="en-US" dirty="0"/>
              <a:t>, its interrupted status is </a:t>
            </a:r>
            <a:r>
              <a:rPr lang="en-US" b="1" dirty="0"/>
              <a:t>set to true</a:t>
            </a:r>
            <a:r>
              <a:rPr lang="en-US" dirty="0"/>
              <a:t>, indicating that the </a:t>
            </a:r>
            <a:r>
              <a:rPr lang="en-US" b="1" dirty="0"/>
              <a:t>thread has been requested to stop</a:t>
            </a:r>
            <a:r>
              <a:rPr lang="en-US" dirty="0"/>
              <a:t>.</a:t>
            </a:r>
          </a:p>
          <a:p>
            <a:pPr>
              <a:buFont typeface="Wingdings" panose="05000000000000000000" pitchFamily="2" charset="2"/>
              <a:buChar char="Ø"/>
            </a:pPr>
            <a:r>
              <a:rPr lang="en-US" dirty="0"/>
              <a:t> However, it's important to note that </a:t>
            </a:r>
            <a:r>
              <a:rPr lang="en-US" b="1" dirty="0"/>
              <a:t>thread interruption </a:t>
            </a:r>
            <a:r>
              <a:rPr lang="en-US" dirty="0"/>
              <a:t>is a </a:t>
            </a:r>
            <a:r>
              <a:rPr lang="en-US" b="1" dirty="0"/>
              <a:t>cooperative mechanism</a:t>
            </a:r>
            <a:r>
              <a:rPr lang="en-US" dirty="0"/>
              <a:t>.</a:t>
            </a:r>
          </a:p>
          <a:p>
            <a:pPr>
              <a:buFont typeface="Wingdings" panose="05000000000000000000" pitchFamily="2" charset="2"/>
              <a:buChar char="Ø"/>
            </a:pPr>
            <a:r>
              <a:rPr lang="en-US" dirty="0"/>
              <a:t> It doesn't </a:t>
            </a:r>
            <a:r>
              <a:rPr lang="en-US" b="1" dirty="0"/>
              <a:t>forcefully</a:t>
            </a:r>
            <a:r>
              <a:rPr lang="en-US" dirty="0"/>
              <a:t> stop the </a:t>
            </a:r>
            <a:r>
              <a:rPr lang="en-US" b="1" dirty="0"/>
              <a:t>thread</a:t>
            </a:r>
            <a:r>
              <a:rPr lang="en-US" dirty="0"/>
              <a:t>; instead, it's up to the </a:t>
            </a:r>
            <a:r>
              <a:rPr lang="en-US" b="1" dirty="0"/>
              <a:t>interrupted thread </a:t>
            </a:r>
            <a:r>
              <a:rPr lang="en-US" dirty="0"/>
              <a:t>to check its </a:t>
            </a:r>
            <a:r>
              <a:rPr lang="en-US" b="1" dirty="0"/>
              <a:t>interrupted status </a:t>
            </a:r>
            <a:r>
              <a:rPr lang="en-US" dirty="0"/>
              <a:t>and </a:t>
            </a:r>
            <a:r>
              <a:rPr lang="en-US" b="1" dirty="0"/>
              <a:t>decide</a:t>
            </a:r>
            <a:r>
              <a:rPr lang="en-US" dirty="0"/>
              <a:t> how to respond.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85285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Interruption Hands-On</a:t>
            </a:r>
            <a:endParaRPr lang="en-IN" dirty="0"/>
          </a:p>
        </p:txBody>
      </p:sp>
    </p:spTree>
    <p:extLst>
      <p:ext uri="{BB962C8B-B14F-4D97-AF65-F5344CB8AC3E}">
        <p14:creationId xmlns:p14="http://schemas.microsoft.com/office/powerpoint/2010/main" val="3779577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try-finally With Thread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1416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Starvation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52037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Daemon Threads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Daemon threads in Java are threads that </a:t>
            </a:r>
            <a:r>
              <a:rPr lang="en-US" b="1" dirty="0"/>
              <a:t>run</a:t>
            </a:r>
            <a:r>
              <a:rPr lang="en-US" dirty="0"/>
              <a:t> in the </a:t>
            </a:r>
            <a:r>
              <a:rPr lang="en-US" b="1" dirty="0"/>
              <a:t>background</a:t>
            </a:r>
            <a:r>
              <a:rPr lang="en-US" dirty="0"/>
              <a:t> and </a:t>
            </a:r>
            <a:r>
              <a:rPr lang="en-US" b="1" dirty="0"/>
              <a:t>provide services </a:t>
            </a:r>
            <a:r>
              <a:rPr lang="en-US" dirty="0"/>
              <a:t>to other </a:t>
            </a:r>
            <a:r>
              <a:rPr lang="en-US" b="1" dirty="0"/>
              <a:t>non-daemon threads</a:t>
            </a:r>
            <a:r>
              <a:rPr lang="en-US" dirty="0"/>
              <a:t>. </a:t>
            </a:r>
            <a:endParaRPr lang="en-US" dirty="0" smtClean="0"/>
          </a:p>
          <a:p>
            <a:pPr>
              <a:buFont typeface="Wingdings" panose="05000000000000000000" pitchFamily="2" charset="2"/>
              <a:buChar char="Ø"/>
            </a:pPr>
            <a:r>
              <a:rPr lang="en-US" dirty="0" smtClean="0"/>
              <a:t>When </a:t>
            </a:r>
            <a:r>
              <a:rPr lang="en-US" dirty="0"/>
              <a:t>all </a:t>
            </a:r>
            <a:r>
              <a:rPr lang="en-US" b="1" dirty="0"/>
              <a:t>non-daemon threads </a:t>
            </a:r>
            <a:r>
              <a:rPr lang="en-US" dirty="0"/>
              <a:t>have </a:t>
            </a:r>
            <a:r>
              <a:rPr lang="en-US" b="1" dirty="0"/>
              <a:t>finished executing</a:t>
            </a:r>
            <a:r>
              <a:rPr lang="en-US" dirty="0"/>
              <a:t>, </a:t>
            </a:r>
            <a:r>
              <a:rPr lang="en-US" b="1" dirty="0"/>
              <a:t>daemon threads </a:t>
            </a:r>
            <a:r>
              <a:rPr lang="en-US" dirty="0"/>
              <a:t>are </a:t>
            </a:r>
            <a:r>
              <a:rPr lang="en-US" b="1" dirty="0"/>
              <a:t>automatically</a:t>
            </a:r>
            <a:r>
              <a:rPr lang="en-US" dirty="0"/>
              <a:t> </a:t>
            </a:r>
            <a:r>
              <a:rPr lang="en-US" b="1" dirty="0"/>
              <a:t>terminated</a:t>
            </a:r>
            <a:r>
              <a:rPr lang="en-US" dirty="0"/>
              <a:t>, even if they are </a:t>
            </a:r>
            <a:r>
              <a:rPr lang="en-US" b="1" dirty="0"/>
              <a:t>still running</a:t>
            </a:r>
            <a:r>
              <a:rPr lang="en-US" dirty="0"/>
              <a:t>. </a:t>
            </a:r>
            <a:endParaRPr lang="en-US" dirty="0" smtClean="0"/>
          </a:p>
          <a:p>
            <a:pPr>
              <a:buFont typeface="Wingdings" panose="05000000000000000000" pitchFamily="2" charset="2"/>
              <a:buChar char="Ø"/>
            </a:pPr>
            <a:r>
              <a:rPr lang="en-US" b="1" dirty="0" smtClean="0"/>
              <a:t>Daemon</a:t>
            </a:r>
            <a:r>
              <a:rPr lang="en-US" dirty="0" smtClean="0"/>
              <a:t> </a:t>
            </a:r>
            <a:r>
              <a:rPr lang="en-US" dirty="0"/>
              <a:t>threads are </a:t>
            </a:r>
            <a:r>
              <a:rPr lang="en-US" b="1" dirty="0"/>
              <a:t>often used </a:t>
            </a:r>
            <a:r>
              <a:rPr lang="en-US" dirty="0"/>
              <a:t>for </a:t>
            </a:r>
            <a:r>
              <a:rPr lang="en-US" b="1" dirty="0"/>
              <a:t>tasks</a:t>
            </a:r>
            <a:r>
              <a:rPr lang="en-US" dirty="0"/>
              <a:t> that </a:t>
            </a:r>
            <a:r>
              <a:rPr lang="en-US" b="1" dirty="0"/>
              <a:t>should not prevent the program </a:t>
            </a:r>
            <a:r>
              <a:rPr lang="en-US" dirty="0"/>
              <a:t>from </a:t>
            </a:r>
            <a:r>
              <a:rPr lang="en-US" b="1" dirty="0"/>
              <a:t>exiting</a:t>
            </a:r>
            <a:r>
              <a:rPr lang="en-US" dirty="0"/>
              <a:t> when all other threads have finished their work.</a:t>
            </a:r>
            <a:endParaRPr lang="en-IN" dirty="0"/>
          </a:p>
        </p:txBody>
      </p:sp>
    </p:spTree>
    <p:extLst>
      <p:ext uri="{BB962C8B-B14F-4D97-AF65-F5344CB8AC3E}">
        <p14:creationId xmlns:p14="http://schemas.microsoft.com/office/powerpoint/2010/main" val="1463243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Daemon </a:t>
            </a:r>
            <a:r>
              <a:rPr lang="en-IN" b="1" dirty="0" smtClean="0"/>
              <a:t>Threads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12610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Executor Framework</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22588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15: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Multi-Threading</a:t>
            </a:r>
          </a:p>
          <a:p>
            <a:pPr lvl="1">
              <a:buFont typeface="Wingdings" panose="05000000000000000000" pitchFamily="2" charset="2"/>
              <a:buChar char="Ø"/>
            </a:pPr>
            <a:r>
              <a:rPr lang="en-US" sz="2000" dirty="0" smtClean="0"/>
              <a:t>Java Threads</a:t>
            </a:r>
          </a:p>
          <a:p>
            <a:pPr lvl="1">
              <a:buFont typeface="Wingdings" panose="05000000000000000000" pitchFamily="2" charset="2"/>
              <a:buChar char="Ø"/>
            </a:pPr>
            <a:r>
              <a:rPr lang="en-US" sz="2000" dirty="0" smtClean="0"/>
              <a:t>Threads Synchronization</a:t>
            </a:r>
          </a:p>
          <a:p>
            <a:pPr lvl="1">
              <a:buFont typeface="Wingdings" panose="05000000000000000000" pitchFamily="2" charset="2"/>
              <a:buChar char="Ø"/>
            </a:pPr>
            <a:r>
              <a:rPr lang="en-US" sz="2000" dirty="0" smtClean="0"/>
              <a:t>Threads States</a:t>
            </a:r>
          </a:p>
          <a:p>
            <a:pPr lvl="1">
              <a:buFont typeface="Wingdings" panose="05000000000000000000" pitchFamily="2" charset="2"/>
              <a:buChar char="Ø"/>
            </a:pPr>
            <a:r>
              <a:rPr lang="en-US" sz="2000" dirty="0" smtClean="0"/>
              <a:t>Threads Communication</a:t>
            </a:r>
          </a:p>
          <a:p>
            <a:pPr lvl="1">
              <a:buFont typeface="Wingdings" panose="05000000000000000000" pitchFamily="2" charset="2"/>
              <a:buChar char="Ø"/>
            </a:pPr>
            <a:r>
              <a:rPr lang="en-US" sz="2000" dirty="0" smtClean="0"/>
              <a:t>Threads Deadlock</a:t>
            </a:r>
            <a:endParaRPr lang="en-US" sz="2000" dirty="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Pools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a:t>
            </a:r>
            <a:r>
              <a:rPr lang="en-US" b="1" dirty="0"/>
              <a:t>thread pool </a:t>
            </a:r>
            <a:r>
              <a:rPr lang="en-US" dirty="0"/>
              <a:t>is a </a:t>
            </a:r>
            <a:r>
              <a:rPr lang="en-US" b="1" dirty="0"/>
              <a:t>collection</a:t>
            </a:r>
            <a:r>
              <a:rPr lang="en-US" dirty="0"/>
              <a:t> of </a:t>
            </a:r>
            <a:r>
              <a:rPr lang="en-US" b="1" dirty="0"/>
              <a:t>pre-initialized</a:t>
            </a:r>
            <a:r>
              <a:rPr lang="en-US" dirty="0"/>
              <a:t> and </a:t>
            </a:r>
            <a:r>
              <a:rPr lang="en-US" b="1" dirty="0"/>
              <a:t>reusable</a:t>
            </a:r>
            <a:r>
              <a:rPr lang="en-US" dirty="0"/>
              <a:t> </a:t>
            </a:r>
            <a:r>
              <a:rPr lang="en-US" b="1" dirty="0"/>
              <a:t>threads</a:t>
            </a:r>
            <a:r>
              <a:rPr lang="en-US" dirty="0"/>
              <a:t> that are managed by a </a:t>
            </a:r>
            <a:r>
              <a:rPr lang="en-US" b="1" dirty="0"/>
              <a:t>thread pool manager</a:t>
            </a:r>
            <a:r>
              <a:rPr lang="en-US" dirty="0"/>
              <a:t>. </a:t>
            </a:r>
            <a:endParaRPr lang="en-US" dirty="0" smtClean="0"/>
          </a:p>
          <a:p>
            <a:pPr>
              <a:buFont typeface="Wingdings" panose="05000000000000000000" pitchFamily="2" charset="2"/>
              <a:buChar char="Ø"/>
            </a:pPr>
            <a:r>
              <a:rPr lang="en-US" b="1" dirty="0" smtClean="0"/>
              <a:t>Thread </a:t>
            </a:r>
            <a:r>
              <a:rPr lang="en-US" b="1" dirty="0"/>
              <a:t>pools </a:t>
            </a:r>
            <a:r>
              <a:rPr lang="en-US" dirty="0"/>
              <a:t>are </a:t>
            </a:r>
            <a:r>
              <a:rPr lang="en-US" b="1" dirty="0"/>
              <a:t>used</a:t>
            </a:r>
            <a:r>
              <a:rPr lang="en-US" dirty="0"/>
              <a:t> to </a:t>
            </a:r>
            <a:r>
              <a:rPr lang="en-US" b="1" dirty="0"/>
              <a:t>efficiently manage </a:t>
            </a:r>
            <a:r>
              <a:rPr lang="en-US" dirty="0"/>
              <a:t>and </a:t>
            </a:r>
            <a:r>
              <a:rPr lang="en-US" b="1" dirty="0"/>
              <a:t>reuse threads </a:t>
            </a:r>
            <a:r>
              <a:rPr lang="en-US" dirty="0"/>
              <a:t>in </a:t>
            </a:r>
            <a:r>
              <a:rPr lang="en-US" b="1" dirty="0"/>
              <a:t>multithreaded</a:t>
            </a:r>
            <a:r>
              <a:rPr lang="en-US" dirty="0"/>
              <a:t> applications, which can </a:t>
            </a:r>
            <a:r>
              <a:rPr lang="en-US" b="1" dirty="0"/>
              <a:t>improve performance</a:t>
            </a:r>
            <a:r>
              <a:rPr lang="en-US" dirty="0"/>
              <a:t>, </a:t>
            </a:r>
            <a:r>
              <a:rPr lang="en-US" b="1" dirty="0"/>
              <a:t>resource utilization</a:t>
            </a:r>
            <a:r>
              <a:rPr lang="en-US" dirty="0"/>
              <a:t>, and the </a:t>
            </a:r>
            <a:r>
              <a:rPr lang="en-US" b="1" dirty="0"/>
              <a:t>overall scalability </a:t>
            </a:r>
            <a:r>
              <a:rPr lang="en-US" dirty="0"/>
              <a:t>of the application</a:t>
            </a:r>
            <a:r>
              <a:rPr lang="en-US" dirty="0" smtClean="0"/>
              <a:t>.</a:t>
            </a:r>
            <a:endParaRPr lang="en-IN" dirty="0"/>
          </a:p>
          <a:p>
            <a:pPr>
              <a:buFont typeface="Wingdings" panose="05000000000000000000" pitchFamily="2" charset="2"/>
              <a:buChar char="Ø"/>
            </a:pPr>
            <a:r>
              <a:rPr lang="en-US" b="1" dirty="0"/>
              <a:t>Different Types of Thread Pools</a:t>
            </a:r>
            <a:r>
              <a:rPr lang="en-US" b="1" dirty="0" smtClean="0"/>
              <a:t>:</a:t>
            </a:r>
          </a:p>
          <a:p>
            <a:pPr lvl="1">
              <a:buFont typeface="Wingdings" panose="05000000000000000000" pitchFamily="2" charset="2"/>
              <a:buChar char="Ø"/>
            </a:pPr>
            <a:r>
              <a:rPr lang="en-US" b="1" dirty="0" err="1"/>
              <a:t>newFixedThreadPool</a:t>
            </a:r>
            <a:r>
              <a:rPr lang="en-US" b="1" dirty="0"/>
              <a:t>(</a:t>
            </a:r>
            <a:r>
              <a:rPr lang="en-US" b="1" dirty="0" err="1"/>
              <a:t>int</a:t>
            </a:r>
            <a:r>
              <a:rPr lang="en-US" b="1" dirty="0"/>
              <a:t> </a:t>
            </a:r>
            <a:r>
              <a:rPr lang="en-US" b="1" dirty="0" err="1"/>
              <a:t>nThreads</a:t>
            </a:r>
            <a:r>
              <a:rPr lang="en-US" b="1" dirty="0"/>
              <a:t>): </a:t>
            </a:r>
            <a:r>
              <a:rPr lang="en-US" dirty="0"/>
              <a:t>Creates a fixed-size thread pool.</a:t>
            </a:r>
          </a:p>
          <a:p>
            <a:pPr lvl="1">
              <a:buFont typeface="Wingdings" panose="05000000000000000000" pitchFamily="2" charset="2"/>
              <a:buChar char="Ø"/>
            </a:pPr>
            <a:r>
              <a:rPr lang="en-US" b="1" dirty="0" err="1"/>
              <a:t>newCachedThreadPool</a:t>
            </a:r>
            <a:r>
              <a:rPr lang="en-US" b="1" dirty="0"/>
              <a:t>(): </a:t>
            </a:r>
            <a:r>
              <a:rPr lang="en-US" dirty="0"/>
              <a:t>Creates a dynamically sized thread pool.</a:t>
            </a:r>
          </a:p>
          <a:p>
            <a:pPr lvl="1">
              <a:buFont typeface="Wingdings" panose="05000000000000000000" pitchFamily="2" charset="2"/>
              <a:buChar char="Ø"/>
            </a:pPr>
            <a:r>
              <a:rPr lang="en-US" b="1" dirty="0" err="1"/>
              <a:t>newSingleThreadExecutor</a:t>
            </a:r>
            <a:r>
              <a:rPr lang="en-US" b="1" dirty="0"/>
              <a:t>(): </a:t>
            </a:r>
            <a:r>
              <a:rPr lang="en-US" dirty="0"/>
              <a:t>Creates a thread pool with a single worker thread.</a:t>
            </a:r>
          </a:p>
          <a:p>
            <a:pPr lvl="1">
              <a:buFont typeface="Wingdings" panose="05000000000000000000" pitchFamily="2" charset="2"/>
              <a:buChar char="Ø"/>
            </a:pPr>
            <a:r>
              <a:rPr lang="en-US" b="1" dirty="0" err="1" smtClean="0"/>
              <a:t>newScheduledThreadPool</a:t>
            </a:r>
            <a:r>
              <a:rPr lang="en-US" b="1" dirty="0" smtClean="0"/>
              <a:t>(</a:t>
            </a:r>
            <a:r>
              <a:rPr lang="en-US" b="1" dirty="0" err="1" smtClean="0"/>
              <a:t>int</a:t>
            </a:r>
            <a:r>
              <a:rPr lang="en-US" b="1" dirty="0" smtClean="0"/>
              <a:t> </a:t>
            </a:r>
            <a:r>
              <a:rPr lang="en-US" b="1" dirty="0" err="1"/>
              <a:t>corePoolSize</a:t>
            </a:r>
            <a:r>
              <a:rPr lang="en-US" b="1" dirty="0"/>
              <a:t>): </a:t>
            </a:r>
            <a:r>
              <a:rPr lang="en-US" dirty="0"/>
              <a:t>Creates a thread pool that can schedule tasks.</a:t>
            </a:r>
            <a:endParaRPr lang="en-IN" dirty="0"/>
          </a:p>
        </p:txBody>
      </p:sp>
    </p:spTree>
    <p:extLst>
      <p:ext uri="{BB962C8B-B14F-4D97-AF65-F5344CB8AC3E}">
        <p14:creationId xmlns:p14="http://schemas.microsoft.com/office/powerpoint/2010/main" val="3795106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Executor Framework</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Java</a:t>
            </a:r>
            <a:r>
              <a:rPr lang="en-US" dirty="0"/>
              <a:t> provides </a:t>
            </a:r>
            <a:r>
              <a:rPr lang="en-US" b="1" dirty="0"/>
              <a:t>built-in</a:t>
            </a:r>
            <a:r>
              <a:rPr lang="en-US" dirty="0"/>
              <a:t> support for </a:t>
            </a:r>
            <a:r>
              <a:rPr lang="en-US" b="1" dirty="0"/>
              <a:t>thread pools </a:t>
            </a:r>
            <a:r>
              <a:rPr lang="en-US" dirty="0"/>
              <a:t>through the </a:t>
            </a:r>
            <a:r>
              <a:rPr lang="en-US" b="1" dirty="0"/>
              <a:t>Executor framework</a:t>
            </a:r>
            <a:r>
              <a:rPr lang="en-US" dirty="0"/>
              <a:t>, which is part of the </a:t>
            </a:r>
            <a:r>
              <a:rPr lang="en-US" b="1" dirty="0" err="1"/>
              <a:t>java.util.concurrent</a:t>
            </a:r>
            <a:r>
              <a:rPr lang="en-US" b="1" dirty="0"/>
              <a:t> package</a:t>
            </a:r>
            <a:r>
              <a:rPr lang="en-US" dirty="0"/>
              <a:t>. </a:t>
            </a:r>
            <a:endParaRPr lang="en-US" dirty="0" smtClean="0"/>
          </a:p>
          <a:p>
            <a:pPr>
              <a:buFont typeface="Wingdings" panose="05000000000000000000" pitchFamily="2" charset="2"/>
              <a:buChar char="Ø"/>
            </a:pPr>
            <a:r>
              <a:rPr lang="en-US" dirty="0" smtClean="0"/>
              <a:t>The </a:t>
            </a:r>
            <a:r>
              <a:rPr lang="en-US" dirty="0"/>
              <a:t>main </a:t>
            </a:r>
            <a:r>
              <a:rPr lang="en-US" b="1" dirty="0"/>
              <a:t>advantage</a:t>
            </a:r>
            <a:r>
              <a:rPr lang="en-US" dirty="0"/>
              <a:t> of using </a:t>
            </a:r>
            <a:r>
              <a:rPr lang="en-US" b="1" dirty="0"/>
              <a:t>thread pools </a:t>
            </a:r>
            <a:r>
              <a:rPr lang="en-US" dirty="0"/>
              <a:t>is that you can </a:t>
            </a:r>
            <a:r>
              <a:rPr lang="en-US" b="1" dirty="0"/>
              <a:t>avoid</a:t>
            </a:r>
            <a:r>
              <a:rPr lang="en-US" dirty="0"/>
              <a:t> the </a:t>
            </a:r>
            <a:r>
              <a:rPr lang="en-US" b="1" dirty="0"/>
              <a:t>overhead of creating </a:t>
            </a:r>
            <a:r>
              <a:rPr lang="en-US" dirty="0"/>
              <a:t>and </a:t>
            </a:r>
            <a:r>
              <a:rPr lang="en-US" b="1" dirty="0"/>
              <a:t>destroying threads </a:t>
            </a:r>
            <a:r>
              <a:rPr lang="en-US" dirty="0"/>
              <a:t>for </a:t>
            </a:r>
            <a:r>
              <a:rPr lang="en-US" b="1" dirty="0"/>
              <a:t>every task</a:t>
            </a:r>
            <a:r>
              <a:rPr lang="en-US" dirty="0"/>
              <a:t>, which can be </a:t>
            </a:r>
            <a:r>
              <a:rPr lang="en-US" dirty="0" smtClean="0"/>
              <a:t>expensive</a:t>
            </a:r>
          </a:p>
          <a:p>
            <a:pPr>
              <a:buFont typeface="Wingdings" panose="05000000000000000000" pitchFamily="2" charset="2"/>
              <a:buChar char="Ø"/>
            </a:pPr>
            <a:r>
              <a:rPr lang="en-IN" b="1" dirty="0"/>
              <a:t>Creating a Thread Pool</a:t>
            </a:r>
            <a:r>
              <a:rPr lang="en-IN" b="1" dirty="0" smtClean="0"/>
              <a:t>:</a:t>
            </a:r>
          </a:p>
          <a:p>
            <a:pPr lvl="1">
              <a:buFont typeface="Wingdings" panose="05000000000000000000" pitchFamily="2" charset="2"/>
              <a:buChar char="Ø"/>
            </a:pPr>
            <a:r>
              <a:rPr lang="en-US" dirty="0"/>
              <a:t>You can create a thread pool using one of the factory methods provided by the Executors class:</a:t>
            </a:r>
            <a:endParaRPr lang="en-IN" dirty="0" smtClean="0"/>
          </a:p>
          <a:p>
            <a:pPr lvl="2">
              <a:buFont typeface="Wingdings" panose="05000000000000000000" pitchFamily="2" charset="2"/>
              <a:buChar char="§"/>
            </a:pPr>
            <a:r>
              <a:rPr lang="en-US" b="1" dirty="0" err="1" smtClean="0"/>
              <a:t>ExecutorService</a:t>
            </a:r>
            <a:r>
              <a:rPr lang="en-US" b="1" dirty="0" smtClean="0"/>
              <a:t> </a:t>
            </a:r>
            <a:r>
              <a:rPr lang="en-US" b="1" dirty="0"/>
              <a:t>executor = </a:t>
            </a:r>
            <a:r>
              <a:rPr lang="en-US" b="1" dirty="0" err="1"/>
              <a:t>Executors.newFixedThreadPool</a:t>
            </a:r>
            <a:r>
              <a:rPr lang="en-US" b="1" dirty="0"/>
              <a:t>(5);</a:t>
            </a:r>
            <a:r>
              <a:rPr lang="en-US" dirty="0"/>
              <a:t> // Creates a fixed-size thread pool</a:t>
            </a:r>
          </a:p>
          <a:p>
            <a:pPr>
              <a:buFont typeface="Wingdings" panose="05000000000000000000" pitchFamily="2" charset="2"/>
              <a:buChar char="Ø"/>
            </a:pPr>
            <a:r>
              <a:rPr lang="en-IN" b="1" dirty="0"/>
              <a:t>Submitting Tasks:</a:t>
            </a:r>
            <a:r>
              <a:rPr lang="en-IN" dirty="0"/>
              <a:t> </a:t>
            </a:r>
            <a:endParaRPr lang="en-IN" dirty="0" smtClean="0"/>
          </a:p>
          <a:p>
            <a:pPr lvl="1">
              <a:buFont typeface="Wingdings" panose="05000000000000000000" pitchFamily="2" charset="2"/>
              <a:buChar char="Ø"/>
            </a:pPr>
            <a:r>
              <a:rPr lang="en-US" dirty="0"/>
              <a:t>You can submit tasks (implementations of Runnable or Callable) to the thread pool for execution:</a:t>
            </a:r>
            <a:endParaRPr lang="en-IN" dirty="0"/>
          </a:p>
          <a:p>
            <a:pPr lvl="2">
              <a:buFont typeface="Wingdings" panose="05000000000000000000" pitchFamily="2" charset="2"/>
              <a:buChar char="§"/>
            </a:pPr>
            <a:r>
              <a:rPr lang="en-IN" b="1" dirty="0" err="1"/>
              <a:t>executor.submit</a:t>
            </a:r>
            <a:r>
              <a:rPr lang="en-IN" b="1" dirty="0"/>
              <a:t>(new </a:t>
            </a:r>
            <a:r>
              <a:rPr lang="en-IN" b="1" dirty="0" err="1"/>
              <a:t>MyTask</a:t>
            </a:r>
            <a:r>
              <a:rPr lang="en-IN" b="1" dirty="0"/>
              <a:t>());</a:t>
            </a:r>
          </a:p>
          <a:p>
            <a:pPr>
              <a:buFont typeface="Wingdings" panose="05000000000000000000" pitchFamily="2" charset="2"/>
              <a:buChar char="Ø"/>
            </a:pPr>
            <a:r>
              <a:rPr lang="en-US" b="1" dirty="0"/>
              <a:t>Shutting Down the Thread Pool:</a:t>
            </a:r>
            <a:r>
              <a:rPr lang="en-US" dirty="0"/>
              <a:t> </a:t>
            </a:r>
            <a:endParaRPr lang="en-US" dirty="0" smtClean="0"/>
          </a:p>
          <a:p>
            <a:pPr lvl="1">
              <a:buFont typeface="Wingdings" panose="05000000000000000000" pitchFamily="2" charset="2"/>
              <a:buChar char="Ø"/>
            </a:pPr>
            <a:r>
              <a:rPr lang="en-US" dirty="0"/>
              <a:t>After all tasks have been submitted, it's important to shut down the thread pool to release its resources</a:t>
            </a:r>
            <a:r>
              <a:rPr lang="en-US" dirty="0" smtClean="0"/>
              <a:t>:</a:t>
            </a:r>
          </a:p>
          <a:p>
            <a:pPr lvl="2">
              <a:buFont typeface="Wingdings" panose="05000000000000000000" pitchFamily="2" charset="2"/>
              <a:buChar char="§"/>
            </a:pPr>
            <a:r>
              <a:rPr lang="en-US" b="1" dirty="0" err="1"/>
              <a:t>executor.shutdown</a:t>
            </a:r>
            <a:r>
              <a:rPr lang="en-US" b="1" dirty="0" smtClean="0"/>
              <a:t>();</a:t>
            </a:r>
            <a:r>
              <a:rPr lang="en-US" dirty="0"/>
              <a:t/>
            </a:r>
            <a:br>
              <a:rPr lang="en-US" dirty="0"/>
            </a:br>
            <a:endParaRPr lang="en-IN" dirty="0"/>
          </a:p>
        </p:txBody>
      </p:sp>
    </p:spTree>
    <p:extLst>
      <p:ext uri="{BB962C8B-B14F-4D97-AF65-F5344CB8AC3E}">
        <p14:creationId xmlns:p14="http://schemas.microsoft.com/office/powerpoint/2010/main" val="3098683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Executor </a:t>
            </a:r>
            <a:r>
              <a:rPr lang="en-US" b="1" dirty="0" smtClean="0"/>
              <a:t>Framework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041455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17</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961576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17: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Callable</a:t>
            </a:r>
          </a:p>
          <a:p>
            <a:pPr lvl="1">
              <a:buFont typeface="Wingdings" panose="05000000000000000000" pitchFamily="2" charset="2"/>
              <a:buChar char="Ø"/>
            </a:pPr>
            <a:r>
              <a:rPr lang="en-US" sz="2000" dirty="0" smtClean="0"/>
              <a:t>Java 8</a:t>
            </a:r>
          </a:p>
          <a:p>
            <a:pPr lvl="1">
              <a:buFont typeface="Wingdings" panose="05000000000000000000" pitchFamily="2" charset="2"/>
              <a:buChar char="Ø"/>
            </a:pPr>
            <a:r>
              <a:rPr lang="en-US" sz="2000" dirty="0" smtClean="0"/>
              <a:t>Lambda</a:t>
            </a:r>
          </a:p>
          <a:p>
            <a:pPr lvl="1">
              <a:buFont typeface="Wingdings" panose="05000000000000000000" pitchFamily="2" charset="2"/>
              <a:buChar char="Ø"/>
            </a:pPr>
            <a:r>
              <a:rPr lang="en-US" sz="2000" dirty="0" smtClean="0"/>
              <a:t>Functional Interfaces</a:t>
            </a:r>
          </a:p>
          <a:p>
            <a:pPr lvl="1">
              <a:buFont typeface="Wingdings" panose="05000000000000000000" pitchFamily="2" charset="2"/>
              <a:buChar char="Ø"/>
            </a:pPr>
            <a:r>
              <a:rPr lang="en-US" sz="2000" dirty="0" smtClean="0"/>
              <a:t>Default and Static Methods</a:t>
            </a:r>
            <a:endParaRPr lang="en-US" sz="2000" dirty="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87868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Callable Interface</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78008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ava.util.concurrent.Callable</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a:t>
            </a:r>
            <a:r>
              <a:rPr lang="en-US" b="1" dirty="0"/>
              <a:t>Callable interface </a:t>
            </a:r>
            <a:r>
              <a:rPr lang="en-US" dirty="0"/>
              <a:t>in </a:t>
            </a:r>
            <a:r>
              <a:rPr lang="en-US" b="1" dirty="0" err="1" smtClean="0"/>
              <a:t>java.util.concurrent</a:t>
            </a:r>
            <a:r>
              <a:rPr lang="en-US" dirty="0" smtClean="0"/>
              <a:t> </a:t>
            </a:r>
            <a:r>
              <a:rPr lang="en-US" dirty="0"/>
              <a:t>package allows </a:t>
            </a:r>
            <a:r>
              <a:rPr lang="en-US" dirty="0" smtClean="0"/>
              <a:t>to </a:t>
            </a:r>
            <a:r>
              <a:rPr lang="en-US" b="1" dirty="0"/>
              <a:t>define tasks </a:t>
            </a:r>
            <a:r>
              <a:rPr lang="en-US" dirty="0"/>
              <a:t>that can be </a:t>
            </a:r>
            <a:r>
              <a:rPr lang="en-US" b="1" dirty="0"/>
              <a:t>executed asynchronously </a:t>
            </a:r>
            <a:r>
              <a:rPr lang="en-US" dirty="0"/>
              <a:t>and </a:t>
            </a:r>
            <a:r>
              <a:rPr lang="en-US" b="1" dirty="0"/>
              <a:t>return a result</a:t>
            </a:r>
            <a:r>
              <a:rPr lang="en-US" dirty="0"/>
              <a:t> or </a:t>
            </a:r>
            <a:r>
              <a:rPr lang="en-US" b="1" dirty="0"/>
              <a:t>throw an </a:t>
            </a:r>
            <a:r>
              <a:rPr lang="en-US" b="1" dirty="0" smtClean="0"/>
              <a:t>exception.</a:t>
            </a:r>
          </a:p>
          <a:p>
            <a:pPr>
              <a:buFont typeface="Wingdings" panose="05000000000000000000" pitchFamily="2" charset="2"/>
              <a:buChar char="Ø"/>
            </a:pPr>
            <a:r>
              <a:rPr lang="en-US" dirty="0"/>
              <a:t>It's </a:t>
            </a:r>
            <a:r>
              <a:rPr lang="en-US" b="1" dirty="0"/>
              <a:t>similar</a:t>
            </a:r>
            <a:r>
              <a:rPr lang="en-US" dirty="0"/>
              <a:t> to the </a:t>
            </a:r>
            <a:r>
              <a:rPr lang="en-US" b="1" dirty="0"/>
              <a:t>Runnable interface </a:t>
            </a:r>
            <a:r>
              <a:rPr lang="en-US" dirty="0"/>
              <a:t>but with the </a:t>
            </a:r>
            <a:r>
              <a:rPr lang="en-US" b="1" dirty="0" smtClean="0"/>
              <a:t>addition of returning a result</a:t>
            </a:r>
            <a:r>
              <a:rPr lang="en-US" dirty="0" smtClean="0"/>
              <a:t>.</a:t>
            </a:r>
          </a:p>
          <a:p>
            <a:pPr>
              <a:buFont typeface="Wingdings" panose="05000000000000000000" pitchFamily="2" charset="2"/>
              <a:buChar char="Ø"/>
            </a:pPr>
            <a:r>
              <a:rPr lang="en-US" dirty="0"/>
              <a:t>The </a:t>
            </a:r>
            <a:r>
              <a:rPr lang="en-US" b="1" dirty="0"/>
              <a:t>call() </a:t>
            </a:r>
            <a:r>
              <a:rPr lang="en-US" dirty="0"/>
              <a:t>method is the </a:t>
            </a:r>
            <a:r>
              <a:rPr lang="en-US" b="1" dirty="0"/>
              <a:t>single abstract method </a:t>
            </a:r>
            <a:r>
              <a:rPr lang="en-US" dirty="0"/>
              <a:t>in the </a:t>
            </a:r>
            <a:r>
              <a:rPr lang="en-US" b="1" dirty="0"/>
              <a:t>Callable interface</a:t>
            </a:r>
            <a:r>
              <a:rPr lang="en-US" dirty="0" smtClean="0"/>
              <a:t>.</a:t>
            </a:r>
          </a:p>
          <a:p>
            <a:pPr>
              <a:buFont typeface="Wingdings" panose="05000000000000000000" pitchFamily="2" charset="2"/>
              <a:buChar char="Ø"/>
            </a:pPr>
            <a:r>
              <a:rPr lang="en-US" dirty="0" smtClean="0"/>
              <a:t> </a:t>
            </a:r>
            <a:r>
              <a:rPr lang="en-US" dirty="0"/>
              <a:t>It represents the </a:t>
            </a:r>
            <a:r>
              <a:rPr lang="en-US" b="1" dirty="0"/>
              <a:t>task</a:t>
            </a:r>
            <a:r>
              <a:rPr lang="en-US" dirty="0"/>
              <a:t> that will be </a:t>
            </a:r>
            <a:r>
              <a:rPr lang="en-US" b="1" dirty="0"/>
              <a:t>executed asynchronously </a:t>
            </a:r>
            <a:r>
              <a:rPr lang="en-US" dirty="0"/>
              <a:t>and is </a:t>
            </a:r>
            <a:r>
              <a:rPr lang="en-US" b="1" dirty="0"/>
              <a:t>responsible</a:t>
            </a:r>
            <a:r>
              <a:rPr lang="en-US" dirty="0"/>
              <a:t> for performing the work. It can </a:t>
            </a:r>
            <a:r>
              <a:rPr lang="en-US" b="1" dirty="0"/>
              <a:t>return a value </a:t>
            </a:r>
            <a:r>
              <a:rPr lang="en-US" dirty="0"/>
              <a:t>of </a:t>
            </a:r>
            <a:r>
              <a:rPr lang="en-US" b="1" dirty="0"/>
              <a:t>type V</a:t>
            </a:r>
            <a:r>
              <a:rPr lang="en-US" dirty="0"/>
              <a:t> and can </a:t>
            </a:r>
            <a:r>
              <a:rPr lang="en-US" b="1" dirty="0"/>
              <a:t>throw</a:t>
            </a:r>
            <a:r>
              <a:rPr lang="en-US" dirty="0"/>
              <a:t> an </a:t>
            </a:r>
            <a:r>
              <a:rPr lang="en-US" b="1" dirty="0"/>
              <a:t>Exception</a:t>
            </a:r>
            <a:r>
              <a:rPr lang="en-US" dirty="0"/>
              <a:t> if </a:t>
            </a:r>
            <a:r>
              <a:rPr lang="en-US" b="1" dirty="0"/>
              <a:t>necessary</a:t>
            </a:r>
            <a:endParaRPr lang="en-IN" b="1" dirty="0"/>
          </a:p>
        </p:txBody>
      </p:sp>
    </p:spTree>
    <p:extLst>
      <p:ext uri="{BB962C8B-B14F-4D97-AF65-F5344CB8AC3E}">
        <p14:creationId xmlns:p14="http://schemas.microsoft.com/office/powerpoint/2010/main" val="2003183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 8</a:t>
            </a:r>
            <a:endParaRPr lang="en-IN" b="1" dirty="0"/>
          </a:p>
        </p:txBody>
      </p:sp>
    </p:spTree>
    <p:extLst>
      <p:ext uri="{BB962C8B-B14F-4D97-AF65-F5344CB8AC3E}">
        <p14:creationId xmlns:p14="http://schemas.microsoft.com/office/powerpoint/2010/main" val="4154392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Java 8</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Lambda Expressions</a:t>
            </a:r>
          </a:p>
          <a:p>
            <a:pPr>
              <a:buFont typeface="Wingdings" panose="05000000000000000000" pitchFamily="2" charset="2"/>
              <a:buChar char="Ø"/>
            </a:pPr>
            <a:r>
              <a:rPr lang="en-US" b="1" dirty="0"/>
              <a:t>Functional Interfaces</a:t>
            </a:r>
          </a:p>
          <a:p>
            <a:pPr>
              <a:buFont typeface="Wingdings" panose="05000000000000000000" pitchFamily="2" charset="2"/>
              <a:buChar char="Ø"/>
            </a:pPr>
            <a:r>
              <a:rPr lang="en-US" b="1" dirty="0"/>
              <a:t>Default and Static Methods in </a:t>
            </a:r>
            <a:r>
              <a:rPr lang="en-US" b="1" dirty="0" smtClean="0"/>
              <a:t>Interfaces</a:t>
            </a:r>
          </a:p>
          <a:p>
            <a:pPr>
              <a:buFont typeface="Wingdings" panose="05000000000000000000" pitchFamily="2" charset="2"/>
              <a:buChar char="Ø"/>
            </a:pPr>
            <a:r>
              <a:rPr lang="en-IN" b="1" dirty="0"/>
              <a:t>Method </a:t>
            </a:r>
            <a:r>
              <a:rPr lang="en-IN" b="1" dirty="0" smtClean="0"/>
              <a:t>References</a:t>
            </a:r>
            <a:endParaRPr lang="en-US" b="1" dirty="0"/>
          </a:p>
          <a:p>
            <a:pPr>
              <a:buFont typeface="Wingdings" panose="05000000000000000000" pitchFamily="2" charset="2"/>
              <a:buChar char="Ø"/>
            </a:pPr>
            <a:r>
              <a:rPr lang="en-IN" b="1" dirty="0"/>
              <a:t>Streams</a:t>
            </a:r>
          </a:p>
          <a:p>
            <a:pPr>
              <a:buFont typeface="Wingdings" panose="05000000000000000000" pitchFamily="2" charset="2"/>
              <a:buChar char="Ø"/>
            </a:pPr>
            <a:r>
              <a:rPr lang="en-US" b="1" dirty="0" smtClean="0"/>
              <a:t>New </a:t>
            </a:r>
            <a:r>
              <a:rPr lang="en-US" b="1" dirty="0"/>
              <a:t>Date and Time </a:t>
            </a:r>
            <a:r>
              <a:rPr lang="en-US" b="1" dirty="0"/>
              <a:t>API</a:t>
            </a:r>
          </a:p>
          <a:p>
            <a:pPr>
              <a:buFont typeface="Wingdings" panose="05000000000000000000" pitchFamily="2" charset="2"/>
              <a:buChar char="Ø"/>
            </a:pPr>
            <a:r>
              <a:rPr lang="en-IN" b="1" dirty="0"/>
              <a:t>Optional</a:t>
            </a:r>
          </a:p>
        </p:txBody>
      </p:sp>
    </p:spTree>
    <p:extLst>
      <p:ext uri="{BB962C8B-B14F-4D97-AF65-F5344CB8AC3E}">
        <p14:creationId xmlns:p14="http://schemas.microsoft.com/office/powerpoint/2010/main" val="286111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1933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Threads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35992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lambda expression in Java is a </a:t>
            </a:r>
            <a:r>
              <a:rPr lang="en-US" dirty="0" smtClean="0"/>
              <a:t>way </a:t>
            </a:r>
            <a:r>
              <a:rPr lang="en-US" dirty="0"/>
              <a:t>to represent an </a:t>
            </a:r>
            <a:r>
              <a:rPr lang="en-US" b="1" dirty="0" smtClean="0"/>
              <a:t>anonymous function</a:t>
            </a:r>
            <a:r>
              <a:rPr lang="en-US" dirty="0" smtClean="0"/>
              <a:t>, </a:t>
            </a:r>
            <a:r>
              <a:rPr lang="en-US" dirty="0"/>
              <a:t>also known as a lambda function or </a:t>
            </a:r>
            <a:r>
              <a:rPr lang="en-US" dirty="0" smtClean="0"/>
              <a:t>lambda</a:t>
            </a:r>
            <a:r>
              <a:rPr lang="en-IN" dirty="0" smtClean="0"/>
              <a:t>.</a:t>
            </a:r>
          </a:p>
          <a:p>
            <a:pPr>
              <a:buFont typeface="Wingdings" panose="05000000000000000000" pitchFamily="2" charset="2"/>
              <a:buChar char="Ø"/>
            </a:pPr>
            <a:r>
              <a:rPr lang="en-US" dirty="0"/>
              <a:t>It allows </a:t>
            </a:r>
            <a:r>
              <a:rPr lang="en-US" dirty="0" smtClean="0"/>
              <a:t>to </a:t>
            </a:r>
            <a:r>
              <a:rPr lang="en-US" b="1" dirty="0"/>
              <a:t>define a block of code </a:t>
            </a:r>
            <a:r>
              <a:rPr lang="en-US" dirty="0"/>
              <a:t>that can be </a:t>
            </a:r>
            <a:r>
              <a:rPr lang="en-US" b="1" dirty="0"/>
              <a:t>passed around as a value</a:t>
            </a:r>
            <a:r>
              <a:rPr lang="en-US" dirty="0"/>
              <a:t> and </a:t>
            </a:r>
            <a:r>
              <a:rPr lang="en-US" b="1" dirty="0"/>
              <a:t>executed </a:t>
            </a:r>
            <a:r>
              <a:rPr lang="en-US" b="1" dirty="0" smtClean="0"/>
              <a:t>later</a:t>
            </a:r>
            <a:r>
              <a:rPr lang="en-US" dirty="0" smtClean="0"/>
              <a:t>.</a:t>
            </a:r>
          </a:p>
          <a:p>
            <a:pPr>
              <a:buFont typeface="Wingdings" panose="05000000000000000000" pitchFamily="2" charset="2"/>
              <a:buChar char="Ø"/>
            </a:pPr>
            <a:r>
              <a:rPr lang="en-US" dirty="0"/>
              <a:t>Lambda expressions were </a:t>
            </a:r>
            <a:r>
              <a:rPr lang="en-US" b="1" dirty="0"/>
              <a:t>introduced</a:t>
            </a:r>
            <a:r>
              <a:rPr lang="en-US" dirty="0"/>
              <a:t> in </a:t>
            </a:r>
            <a:r>
              <a:rPr lang="en-US" b="1" dirty="0"/>
              <a:t>Java 8</a:t>
            </a:r>
            <a:r>
              <a:rPr lang="en-US" dirty="0"/>
              <a:t> and are a </a:t>
            </a:r>
            <a:r>
              <a:rPr lang="en-US" b="1" dirty="0"/>
              <a:t>fundamental feature of functional </a:t>
            </a:r>
            <a:r>
              <a:rPr lang="en-US" dirty="0"/>
              <a:t>programming in </a:t>
            </a:r>
            <a:r>
              <a:rPr lang="en-US" dirty="0" smtClean="0"/>
              <a:t>Java.</a:t>
            </a:r>
          </a:p>
          <a:p>
            <a:pPr>
              <a:buFont typeface="Wingdings" panose="05000000000000000000" pitchFamily="2" charset="2"/>
              <a:buChar char="Ø"/>
            </a:pPr>
            <a:r>
              <a:rPr lang="en-US" b="1" dirty="0" smtClean="0"/>
              <a:t>EX:</a:t>
            </a:r>
          </a:p>
          <a:p>
            <a:pPr lvl="1">
              <a:buFont typeface="Wingdings" panose="05000000000000000000" pitchFamily="2" charset="2"/>
              <a:buChar char="Ø"/>
            </a:pPr>
            <a:r>
              <a:rPr lang="en-US" sz="1600" b="1" dirty="0"/>
              <a:t>(parameters) -&gt; expression</a:t>
            </a:r>
          </a:p>
          <a:p>
            <a:pPr lvl="1">
              <a:buFont typeface="Wingdings" panose="05000000000000000000" pitchFamily="2" charset="2"/>
              <a:buChar char="Ø"/>
            </a:pPr>
            <a:r>
              <a:rPr lang="en-US" sz="1600" b="1" dirty="0"/>
              <a:t>(x, y) -&gt; x + y</a:t>
            </a:r>
          </a:p>
          <a:p>
            <a:pPr lvl="1">
              <a:buFont typeface="Wingdings" panose="05000000000000000000" pitchFamily="2" charset="2"/>
              <a:buChar char="Ø"/>
            </a:pPr>
            <a:r>
              <a:rPr lang="en-US" sz="1600" b="1" dirty="0"/>
              <a:t>(</a:t>
            </a:r>
            <a:r>
              <a:rPr lang="en-US" sz="1600" b="1" dirty="0" err="1"/>
              <a:t>str</a:t>
            </a:r>
            <a:r>
              <a:rPr lang="en-US" sz="1600" b="1" dirty="0"/>
              <a:t>) -&gt; </a:t>
            </a:r>
            <a:r>
              <a:rPr lang="en-US" sz="1600" b="1" dirty="0" err="1"/>
              <a:t>str.length</a:t>
            </a:r>
            <a:r>
              <a:rPr lang="en-US" sz="1600" b="1" dirty="0"/>
              <a:t>()</a:t>
            </a:r>
          </a:p>
          <a:p>
            <a:pPr lvl="1">
              <a:buFont typeface="Wingdings" panose="05000000000000000000" pitchFamily="2" charset="2"/>
              <a:buChar char="Ø"/>
            </a:pPr>
            <a:r>
              <a:rPr lang="en-US" sz="1600" b="1" dirty="0"/>
              <a:t>() -&gt; "Hello, Lambda</a:t>
            </a:r>
            <a:r>
              <a:rPr lang="en-US" sz="1600" b="1" dirty="0" smtClean="0"/>
              <a:t>!“</a:t>
            </a:r>
          </a:p>
          <a:p>
            <a:pPr>
              <a:buFont typeface="Wingdings" panose="05000000000000000000" pitchFamily="2" charset="2"/>
              <a:buChar char="Ø"/>
            </a:pPr>
            <a:r>
              <a:rPr lang="en-US" b="1" dirty="0" smtClean="0"/>
              <a:t>Usage:</a:t>
            </a:r>
          </a:p>
          <a:p>
            <a:pPr marL="384048" lvl="2" indent="0">
              <a:buNone/>
            </a:pPr>
            <a:r>
              <a:rPr lang="en-US" b="1" dirty="0"/>
              <a:t>Runnable </a:t>
            </a:r>
            <a:r>
              <a:rPr lang="en-US" b="1" dirty="0" err="1"/>
              <a:t>runnable</a:t>
            </a:r>
            <a:r>
              <a:rPr lang="en-US" b="1" dirty="0"/>
              <a:t> = () -&gt; {</a:t>
            </a:r>
          </a:p>
          <a:p>
            <a:pPr marL="384048" lvl="2" indent="0">
              <a:buNone/>
            </a:pPr>
            <a:r>
              <a:rPr lang="en-US" b="1" dirty="0"/>
              <a:t>    </a:t>
            </a:r>
            <a:r>
              <a:rPr lang="en-US" b="1" dirty="0" err="1"/>
              <a:t>System.out.println</a:t>
            </a:r>
            <a:r>
              <a:rPr lang="en-US" b="1" dirty="0"/>
              <a:t>("Executing a lambda function!");</a:t>
            </a:r>
          </a:p>
          <a:p>
            <a:pPr marL="384048" lvl="2" indent="0">
              <a:buNone/>
            </a:pPr>
            <a:r>
              <a:rPr lang="en-US" b="1" dirty="0"/>
              <a:t>};</a:t>
            </a:r>
          </a:p>
          <a:p>
            <a:pPr lvl="1">
              <a:buFont typeface="Wingdings" panose="05000000000000000000" pitchFamily="2" charset="2"/>
              <a:buChar char="Ø"/>
            </a:pPr>
            <a:endParaRPr lang="en-US" b="1" dirty="0"/>
          </a:p>
          <a:p>
            <a:pPr>
              <a:buFont typeface="Wingdings" panose="05000000000000000000" pitchFamily="2" charset="2"/>
              <a:buChar char="Ø"/>
            </a:pPr>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270893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endParaRPr lang="en-US"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28082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a:t>
            </a:r>
            <a:r>
              <a:rPr lang="en-US" b="1" dirty="0"/>
              <a:t>functional interface </a:t>
            </a:r>
            <a:r>
              <a:rPr lang="en-US" dirty="0"/>
              <a:t>is an </a:t>
            </a:r>
            <a:r>
              <a:rPr lang="en-US" b="1" dirty="0"/>
              <a:t>interface</a:t>
            </a:r>
            <a:r>
              <a:rPr lang="en-US" dirty="0"/>
              <a:t> that has </a:t>
            </a:r>
            <a:r>
              <a:rPr lang="en-US" b="1" dirty="0"/>
              <a:t>exactly</a:t>
            </a:r>
            <a:r>
              <a:rPr lang="en-US" dirty="0"/>
              <a:t> one </a:t>
            </a:r>
            <a:r>
              <a:rPr lang="en-US" b="1" dirty="0"/>
              <a:t>abstract method </a:t>
            </a:r>
            <a:r>
              <a:rPr lang="en-US" dirty="0"/>
              <a:t>(</a:t>
            </a:r>
            <a:r>
              <a:rPr lang="en-US" b="1" dirty="0"/>
              <a:t>SAM</a:t>
            </a:r>
            <a:r>
              <a:rPr lang="en-US" dirty="0"/>
              <a:t>), but it can also have </a:t>
            </a:r>
            <a:r>
              <a:rPr lang="en-US" b="1" dirty="0"/>
              <a:t>multiple default </a:t>
            </a:r>
            <a:r>
              <a:rPr lang="en-US" dirty="0"/>
              <a:t>and </a:t>
            </a:r>
            <a:r>
              <a:rPr lang="en-US" b="1" dirty="0"/>
              <a:t>static methods</a:t>
            </a:r>
            <a:r>
              <a:rPr lang="en-US" dirty="0"/>
              <a:t>. </a:t>
            </a:r>
            <a:endParaRPr lang="en-US" dirty="0" smtClean="0"/>
          </a:p>
          <a:p>
            <a:pPr>
              <a:buFont typeface="Wingdings" panose="05000000000000000000" pitchFamily="2" charset="2"/>
              <a:buChar char="Ø"/>
            </a:pPr>
            <a:r>
              <a:rPr lang="en-US" b="1" dirty="0" smtClean="0"/>
              <a:t>Functional </a:t>
            </a:r>
            <a:r>
              <a:rPr lang="en-US" b="1" dirty="0"/>
              <a:t>interfaces </a:t>
            </a:r>
            <a:r>
              <a:rPr lang="en-US" dirty="0"/>
              <a:t>serve as the </a:t>
            </a:r>
            <a:r>
              <a:rPr lang="en-US" b="1" dirty="0"/>
              <a:t>basis for working </a:t>
            </a:r>
            <a:r>
              <a:rPr lang="en-US" dirty="0"/>
              <a:t>with </a:t>
            </a:r>
            <a:r>
              <a:rPr lang="en-US" b="1" dirty="0"/>
              <a:t>lambda expressions </a:t>
            </a:r>
            <a:r>
              <a:rPr lang="en-US" dirty="0"/>
              <a:t>and </a:t>
            </a:r>
            <a:r>
              <a:rPr lang="en-US" b="1" dirty="0"/>
              <a:t>method references</a:t>
            </a:r>
            <a:r>
              <a:rPr lang="en-US" dirty="0"/>
              <a:t>, </a:t>
            </a:r>
            <a:r>
              <a:rPr lang="en-US" b="1" dirty="0"/>
              <a:t>enabling a more functional programming </a:t>
            </a:r>
            <a:r>
              <a:rPr lang="en-US" dirty="0"/>
              <a:t>style in </a:t>
            </a:r>
            <a:r>
              <a:rPr lang="en-US" dirty="0" smtClean="0"/>
              <a:t>Java.</a:t>
            </a:r>
          </a:p>
          <a:p>
            <a:pPr>
              <a:buFont typeface="Wingdings" panose="05000000000000000000" pitchFamily="2" charset="2"/>
              <a:buChar char="Ø"/>
            </a:pPr>
            <a:r>
              <a:rPr lang="en-IN" b="1" dirty="0"/>
              <a:t>Key Characteristics</a:t>
            </a:r>
            <a:r>
              <a:rPr lang="en-IN" b="1" dirty="0" smtClean="0"/>
              <a:t>:</a:t>
            </a:r>
          </a:p>
          <a:p>
            <a:pPr lvl="1">
              <a:buFont typeface="Wingdings" panose="05000000000000000000" pitchFamily="2" charset="2"/>
              <a:buChar char="Ø"/>
            </a:pPr>
            <a:r>
              <a:rPr lang="en-IN" dirty="0"/>
              <a:t>Single Abstract Method (SAM</a:t>
            </a:r>
            <a:r>
              <a:rPr lang="en-IN" dirty="0" smtClean="0"/>
              <a:t>)</a:t>
            </a:r>
          </a:p>
          <a:p>
            <a:pPr lvl="1">
              <a:buFont typeface="Wingdings" panose="05000000000000000000" pitchFamily="2" charset="2"/>
              <a:buChar char="Ø"/>
            </a:pPr>
            <a:r>
              <a:rPr lang="en-US" dirty="0"/>
              <a:t>Multiple Default and Static </a:t>
            </a:r>
            <a:r>
              <a:rPr lang="en-US" dirty="0" smtClean="0"/>
              <a:t>Methods</a:t>
            </a:r>
          </a:p>
          <a:p>
            <a:pPr>
              <a:buFont typeface="Wingdings" panose="05000000000000000000" pitchFamily="2" charset="2"/>
              <a:buChar char="Ø"/>
            </a:pPr>
            <a:r>
              <a:rPr lang="en-IN" b="1" dirty="0"/>
              <a:t>Examples of Functional Interfaces</a:t>
            </a:r>
            <a:r>
              <a:rPr lang="en-IN" b="1" dirty="0" smtClean="0"/>
              <a:t>:</a:t>
            </a:r>
          </a:p>
          <a:p>
            <a:pPr lvl="1">
              <a:buFont typeface="Wingdings" panose="05000000000000000000" pitchFamily="2" charset="2"/>
              <a:buChar char="Ø"/>
            </a:pPr>
            <a:r>
              <a:rPr lang="en-US" b="1" dirty="0" smtClean="0"/>
              <a:t>Consumer&lt;T&gt;: </a:t>
            </a:r>
            <a:r>
              <a:rPr lang="en-US" dirty="0" smtClean="0"/>
              <a:t>Represents </a:t>
            </a:r>
            <a:r>
              <a:rPr lang="en-US" dirty="0"/>
              <a:t>an operation that accepts a single argument and returns no result.</a:t>
            </a:r>
          </a:p>
          <a:p>
            <a:pPr lvl="1">
              <a:buFont typeface="Wingdings" panose="05000000000000000000" pitchFamily="2" charset="2"/>
              <a:buChar char="Ø"/>
            </a:pPr>
            <a:r>
              <a:rPr lang="en-US" b="1" dirty="0"/>
              <a:t>Supplier&lt;T&gt;: </a:t>
            </a:r>
            <a:r>
              <a:rPr lang="en-US" dirty="0"/>
              <a:t>Represents a supplier of results.</a:t>
            </a:r>
          </a:p>
          <a:p>
            <a:pPr lvl="1">
              <a:buFont typeface="Wingdings" panose="05000000000000000000" pitchFamily="2" charset="2"/>
              <a:buChar char="Ø"/>
            </a:pPr>
            <a:r>
              <a:rPr lang="en-US" b="1" dirty="0"/>
              <a:t>Predicate&lt;T&gt;: </a:t>
            </a:r>
            <a:r>
              <a:rPr lang="en-US" dirty="0"/>
              <a:t>Represents a function that takes an argument of type T and returns a </a:t>
            </a:r>
            <a:r>
              <a:rPr lang="en-US" dirty="0" err="1"/>
              <a:t>boolean</a:t>
            </a:r>
            <a:r>
              <a:rPr lang="en-US" dirty="0"/>
              <a:t>.</a:t>
            </a:r>
          </a:p>
          <a:p>
            <a:pPr lvl="1">
              <a:buFont typeface="Wingdings" panose="05000000000000000000" pitchFamily="2" charset="2"/>
              <a:buChar char="Ø"/>
            </a:pPr>
            <a:r>
              <a:rPr lang="en-US" b="1" dirty="0"/>
              <a:t>Function&lt;T, R&gt;: </a:t>
            </a:r>
            <a:r>
              <a:rPr lang="en-US" dirty="0"/>
              <a:t>Represents a function that takes an argument of type T and returns a result of type R.</a:t>
            </a:r>
            <a:endParaRPr lang="en-IN" dirty="0"/>
          </a:p>
          <a:p>
            <a:r>
              <a:rPr lang="en-IN" dirty="0"/>
              <a:t/>
            </a:r>
            <a:br>
              <a:rPr lang="en-IN" dirty="0"/>
            </a:br>
            <a:endParaRPr lang="en-US" dirty="0"/>
          </a:p>
          <a:p>
            <a:pPr marL="201168" lvl="1" indent="0">
              <a:buNone/>
            </a:pPr>
            <a:endParaRPr lang="en-IN" dirty="0"/>
          </a:p>
        </p:txBody>
      </p:sp>
    </p:spTree>
    <p:extLst>
      <p:ext uri="{BB962C8B-B14F-4D97-AF65-F5344CB8AC3E}">
        <p14:creationId xmlns:p14="http://schemas.microsoft.com/office/powerpoint/2010/main" val="2871751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Functional Interfaces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a:t>Creating Custom Functional Interfaces:</a:t>
            </a:r>
            <a:endParaRPr lang="en-IN" dirty="0"/>
          </a:p>
          <a:p>
            <a:endParaRPr lang="en-US" b="1" dirty="0"/>
          </a:p>
          <a:p>
            <a:pPr marL="384048" lvl="2" indent="0">
              <a:buNone/>
            </a:pPr>
            <a:r>
              <a:rPr lang="en-US" dirty="0"/>
              <a:t>@</a:t>
            </a:r>
            <a:r>
              <a:rPr lang="en-US" dirty="0" err="1"/>
              <a:t>FunctionalInterface</a:t>
            </a:r>
            <a:endParaRPr lang="en-US" dirty="0"/>
          </a:p>
          <a:p>
            <a:pPr marL="384048" lvl="2" indent="0">
              <a:buNone/>
            </a:pPr>
            <a:r>
              <a:rPr lang="en-US" dirty="0"/>
              <a:t>interface </a:t>
            </a:r>
            <a:r>
              <a:rPr lang="en-US" dirty="0" err="1"/>
              <a:t>MyFunctionalInterface</a:t>
            </a:r>
            <a:r>
              <a:rPr lang="en-US" dirty="0"/>
              <a:t> {</a:t>
            </a:r>
          </a:p>
          <a:p>
            <a:pPr marL="384048" lvl="2" indent="0">
              <a:buNone/>
            </a:pPr>
            <a:r>
              <a:rPr lang="en-US" dirty="0"/>
              <a:t>    </a:t>
            </a:r>
            <a:r>
              <a:rPr lang="en-US" dirty="0" err="1"/>
              <a:t>int</a:t>
            </a:r>
            <a:r>
              <a:rPr lang="en-US" dirty="0"/>
              <a:t> </a:t>
            </a:r>
            <a:r>
              <a:rPr lang="en-US" dirty="0" err="1"/>
              <a:t>performOperation</a:t>
            </a:r>
            <a:r>
              <a:rPr lang="en-US" dirty="0"/>
              <a:t>(</a:t>
            </a:r>
            <a:r>
              <a:rPr lang="en-US" dirty="0" err="1"/>
              <a:t>int</a:t>
            </a:r>
            <a:r>
              <a:rPr lang="en-US" dirty="0"/>
              <a:t> a, </a:t>
            </a:r>
            <a:r>
              <a:rPr lang="en-US" dirty="0" err="1"/>
              <a:t>int</a:t>
            </a:r>
            <a:r>
              <a:rPr lang="en-US" dirty="0"/>
              <a:t> b);</a:t>
            </a:r>
          </a:p>
          <a:p>
            <a:pPr marL="384048" lvl="2" indent="0">
              <a:buNone/>
            </a:pPr>
            <a:r>
              <a:rPr lang="en-US" dirty="0" smtClean="0"/>
              <a:t>}</a:t>
            </a:r>
          </a:p>
          <a:p>
            <a:pPr marL="384048" lvl="2" indent="0">
              <a:buNone/>
            </a:pPr>
            <a:endParaRPr lang="en-US" dirty="0" smtClean="0"/>
          </a:p>
          <a:p>
            <a:pPr marL="384048" lvl="2" indent="0">
              <a:buNone/>
            </a:pPr>
            <a:endParaRPr lang="en-US" dirty="0"/>
          </a:p>
          <a:p>
            <a:pPr>
              <a:buFont typeface="Wingdings" panose="05000000000000000000" pitchFamily="2" charset="2"/>
              <a:buChar char="Ø"/>
            </a:pPr>
            <a:r>
              <a:rPr lang="en-US" b="1" dirty="0"/>
              <a:t>Creating Runnable with Lambda:</a:t>
            </a:r>
            <a:endParaRPr lang="en-IN" b="1" dirty="0"/>
          </a:p>
          <a:p>
            <a:pPr marL="384048" lvl="2" indent="0">
              <a:buNone/>
            </a:pPr>
            <a:r>
              <a:rPr lang="en-IN" b="1" dirty="0" smtClean="0"/>
              <a:t>Runnable </a:t>
            </a:r>
            <a:r>
              <a:rPr lang="en-IN" b="1" dirty="0" err="1"/>
              <a:t>myRunnable</a:t>
            </a:r>
            <a:r>
              <a:rPr lang="en-IN" b="1" dirty="0"/>
              <a:t> = () -&gt; </a:t>
            </a:r>
            <a:r>
              <a:rPr lang="en-IN" b="1" dirty="0" err="1"/>
              <a:t>System.out.println</a:t>
            </a:r>
            <a:r>
              <a:rPr lang="en-IN" b="1" dirty="0"/>
              <a:t>("Running!");</a:t>
            </a:r>
          </a:p>
          <a:p>
            <a:endParaRPr lang="en-IN" dirty="0"/>
          </a:p>
        </p:txBody>
      </p:sp>
    </p:spTree>
    <p:extLst>
      <p:ext uri="{BB962C8B-B14F-4D97-AF65-F5344CB8AC3E}">
        <p14:creationId xmlns:p14="http://schemas.microsoft.com/office/powerpoint/2010/main" val="2032028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425267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and Static Methods in Interfaces</a:t>
            </a:r>
          </a:p>
        </p:txBody>
      </p:sp>
      <p:sp>
        <p:nvSpPr>
          <p:cNvPr id="3" name="Text Placeholder 2"/>
          <p:cNvSpPr>
            <a:spLocks noGrp="1"/>
          </p:cNvSpPr>
          <p:nvPr>
            <p:ph type="body" idx="1"/>
          </p:nvPr>
        </p:nvSpPr>
        <p:spPr/>
        <p:txBody>
          <a:bodyPr/>
          <a:lstStyle/>
          <a:p>
            <a:endParaRPr lang="en-IN"/>
          </a:p>
        </p:txBody>
      </p:sp>
      <p:sp>
        <p:nvSpPr>
          <p:cNvPr id="4" name="Rectangle 1"/>
          <p:cNvSpPr>
            <a:spLocks noChangeArrowheads="1"/>
          </p:cNvSpPr>
          <p:nvPr/>
        </p:nvSpPr>
        <p:spPr bwMode="auto">
          <a:xfrm>
            <a:off x="0" y="0"/>
            <a:ext cx="642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Default and Static Methods in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
            </a:r>
            <a:br>
              <a:rPr kumimoji="0" lang="en-US" altLang="en-US" sz="1000" b="0" i="0" u="none" strike="noStrike" cap="none" normalizeH="0" baseline="0" smtClean="0">
                <a:ln>
                  <a:noFill/>
                </a:ln>
                <a:solidFill>
                  <a:schemeClr val="tx1"/>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061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Default Methods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Default and static methods in interfaces were introduced in Java 8 to provide a </a:t>
            </a:r>
            <a:r>
              <a:rPr lang="en-US" b="1" dirty="0"/>
              <a:t>way to add new functionality</a:t>
            </a:r>
            <a:r>
              <a:rPr lang="en-US" dirty="0"/>
              <a:t> to </a:t>
            </a:r>
            <a:r>
              <a:rPr lang="en-US" b="1" dirty="0"/>
              <a:t>existing interfaces without</a:t>
            </a:r>
            <a:r>
              <a:rPr lang="en-US" dirty="0"/>
              <a:t> </a:t>
            </a:r>
            <a:r>
              <a:rPr lang="en-US" b="1" dirty="0"/>
              <a:t>breaking</a:t>
            </a:r>
            <a:r>
              <a:rPr lang="en-US" dirty="0"/>
              <a:t> the implementing </a:t>
            </a:r>
            <a:r>
              <a:rPr lang="en-US" dirty="0" smtClean="0"/>
              <a:t>classes.</a:t>
            </a:r>
          </a:p>
          <a:p>
            <a:r>
              <a:rPr lang="en-US" dirty="0"/>
              <a:t>A default method is a method defined in an interface with a default </a:t>
            </a:r>
            <a:r>
              <a:rPr lang="en-US" dirty="0" smtClean="0"/>
              <a:t>implementation.</a:t>
            </a:r>
          </a:p>
          <a:p>
            <a:r>
              <a:rPr lang="en-US" dirty="0"/>
              <a:t>It provides a default behavior that can be overridden by classes implementing the </a:t>
            </a:r>
            <a:r>
              <a:rPr lang="en-US" dirty="0" smtClean="0"/>
              <a:t>interface.</a:t>
            </a:r>
          </a:p>
          <a:p>
            <a:r>
              <a:rPr lang="en-US" dirty="0"/>
              <a:t>The primary purpose of </a:t>
            </a:r>
            <a:r>
              <a:rPr lang="en-US" b="1" dirty="0"/>
              <a:t>default methods </a:t>
            </a:r>
            <a:r>
              <a:rPr lang="en-US" dirty="0"/>
              <a:t>is to </a:t>
            </a:r>
            <a:r>
              <a:rPr lang="en-US" b="1" dirty="0"/>
              <a:t>maintain backward compatibility </a:t>
            </a:r>
            <a:r>
              <a:rPr lang="en-US" dirty="0"/>
              <a:t>with </a:t>
            </a:r>
            <a:r>
              <a:rPr lang="en-US" b="1" dirty="0"/>
              <a:t>existing code </a:t>
            </a:r>
            <a:r>
              <a:rPr lang="en-US" dirty="0"/>
              <a:t>while adding new </a:t>
            </a:r>
            <a:r>
              <a:rPr lang="en-US" dirty="0" smtClean="0"/>
              <a:t>functionality.</a:t>
            </a:r>
          </a:p>
          <a:p>
            <a:endParaRPr lang="en-US" dirty="0"/>
          </a:p>
          <a:p>
            <a:pPr marL="384048" lvl="2" indent="0">
              <a:buNone/>
            </a:pPr>
            <a:r>
              <a:rPr lang="en-IN" b="1" dirty="0"/>
              <a:t>public interface </a:t>
            </a:r>
            <a:r>
              <a:rPr lang="en-IN" b="1" dirty="0" err="1"/>
              <a:t>MyInterface</a:t>
            </a:r>
            <a:r>
              <a:rPr lang="en-IN" b="1" dirty="0"/>
              <a:t> {</a:t>
            </a:r>
          </a:p>
          <a:p>
            <a:pPr marL="384048" lvl="2" indent="0">
              <a:buNone/>
            </a:pPr>
            <a:r>
              <a:rPr lang="en-IN" b="1" dirty="0"/>
              <a:t>    // Regular abstract method</a:t>
            </a:r>
          </a:p>
          <a:p>
            <a:pPr marL="384048" lvl="2" indent="0">
              <a:buNone/>
            </a:pPr>
            <a:r>
              <a:rPr lang="en-IN" b="1" dirty="0"/>
              <a:t>    void </a:t>
            </a:r>
            <a:r>
              <a:rPr lang="en-IN" b="1" dirty="0" err="1"/>
              <a:t>regularMethod</a:t>
            </a:r>
            <a:r>
              <a:rPr lang="en-IN" b="1" dirty="0"/>
              <a:t>();</a:t>
            </a:r>
          </a:p>
          <a:p>
            <a:pPr marL="384048" lvl="2" indent="0">
              <a:buNone/>
            </a:pPr>
            <a:endParaRPr lang="en-IN" b="1" dirty="0"/>
          </a:p>
          <a:p>
            <a:pPr marL="384048" lvl="2" indent="0">
              <a:buNone/>
            </a:pPr>
            <a:r>
              <a:rPr lang="en-IN" b="1" dirty="0"/>
              <a:t>    // Default method with a default implementation</a:t>
            </a:r>
          </a:p>
          <a:p>
            <a:pPr marL="384048" lvl="2" indent="0">
              <a:buNone/>
            </a:pPr>
            <a:r>
              <a:rPr lang="en-IN" b="1" dirty="0"/>
              <a:t>    default void </a:t>
            </a:r>
            <a:r>
              <a:rPr lang="en-IN" b="1" dirty="0" err="1"/>
              <a:t>defaultMethod</a:t>
            </a:r>
            <a:r>
              <a:rPr lang="en-IN" b="1" dirty="0"/>
              <a:t>() {</a:t>
            </a:r>
          </a:p>
          <a:p>
            <a:pPr marL="384048" lvl="2" indent="0">
              <a:buNone/>
            </a:pPr>
            <a:r>
              <a:rPr lang="en-IN" b="1" dirty="0"/>
              <a:t>        // Default implementation</a:t>
            </a:r>
          </a:p>
          <a:p>
            <a:pPr marL="384048" lvl="2" indent="0">
              <a:buNone/>
            </a:pPr>
            <a:r>
              <a:rPr lang="en-IN" b="1" dirty="0"/>
              <a:t>    }</a:t>
            </a:r>
          </a:p>
          <a:p>
            <a:pPr marL="384048" lvl="2" indent="0">
              <a:buNone/>
            </a:pPr>
            <a:r>
              <a:rPr lang="en-IN" b="1" dirty="0"/>
              <a:t>}</a:t>
            </a:r>
          </a:p>
          <a:p>
            <a:endParaRPr lang="en-IN" dirty="0"/>
          </a:p>
        </p:txBody>
      </p:sp>
    </p:spTree>
    <p:extLst>
      <p:ext uri="{BB962C8B-B14F-4D97-AF65-F5344CB8AC3E}">
        <p14:creationId xmlns:p14="http://schemas.microsoft.com/office/powerpoint/2010/main" val="2575924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Static Methods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 </a:t>
            </a:r>
            <a:r>
              <a:rPr lang="en-US" b="1" dirty="0"/>
              <a:t>static method </a:t>
            </a:r>
            <a:r>
              <a:rPr lang="en-US" dirty="0"/>
              <a:t>in an interface is a method </a:t>
            </a:r>
            <a:r>
              <a:rPr lang="en-US" b="1" dirty="0"/>
              <a:t>that is associated with the interface itself</a:t>
            </a:r>
            <a:r>
              <a:rPr lang="en-US" dirty="0"/>
              <a:t> rather than with the </a:t>
            </a:r>
            <a:r>
              <a:rPr lang="en-US" b="1" dirty="0"/>
              <a:t>instances</a:t>
            </a:r>
            <a:r>
              <a:rPr lang="en-US" dirty="0"/>
              <a:t> of the </a:t>
            </a:r>
            <a:r>
              <a:rPr lang="en-US" b="1" dirty="0"/>
              <a:t>implementing classes</a:t>
            </a:r>
            <a:r>
              <a:rPr lang="en-US" dirty="0"/>
              <a:t>. </a:t>
            </a:r>
            <a:endParaRPr lang="en-US" dirty="0" smtClean="0"/>
          </a:p>
          <a:p>
            <a:pPr>
              <a:buFont typeface="Wingdings" panose="05000000000000000000" pitchFamily="2" charset="2"/>
              <a:buChar char="Ø"/>
            </a:pPr>
            <a:r>
              <a:rPr lang="en-US" dirty="0" smtClean="0"/>
              <a:t>It </a:t>
            </a:r>
            <a:r>
              <a:rPr lang="en-US" dirty="0"/>
              <a:t>is </a:t>
            </a:r>
            <a:r>
              <a:rPr lang="en-US" b="1" dirty="0"/>
              <a:t>not inherited </a:t>
            </a:r>
            <a:r>
              <a:rPr lang="en-US" dirty="0"/>
              <a:t>by the implementing classes and can only be </a:t>
            </a:r>
            <a:r>
              <a:rPr lang="en-US" b="1" dirty="0"/>
              <a:t>called</a:t>
            </a:r>
            <a:r>
              <a:rPr lang="en-US" dirty="0"/>
              <a:t> using the </a:t>
            </a:r>
            <a:r>
              <a:rPr lang="en-US" b="1" dirty="0"/>
              <a:t>interface </a:t>
            </a:r>
            <a:r>
              <a:rPr lang="en-US" b="1" dirty="0" smtClean="0"/>
              <a:t>name.</a:t>
            </a:r>
          </a:p>
          <a:p>
            <a:pPr>
              <a:buFont typeface="Wingdings" panose="05000000000000000000" pitchFamily="2" charset="2"/>
              <a:buChar char="Ø"/>
            </a:pPr>
            <a:r>
              <a:rPr lang="en-US" b="1" dirty="0" smtClean="0"/>
              <a:t>EX:</a:t>
            </a:r>
            <a:endParaRPr lang="en-IN" b="1" dirty="0" smtClean="0"/>
          </a:p>
          <a:p>
            <a:pPr marL="384048" lvl="2" indent="0">
              <a:buNone/>
            </a:pPr>
            <a:r>
              <a:rPr lang="en-IN" b="1" dirty="0" smtClean="0"/>
              <a:t>public </a:t>
            </a:r>
            <a:r>
              <a:rPr lang="en-IN" b="1" dirty="0"/>
              <a:t>interface </a:t>
            </a:r>
            <a:r>
              <a:rPr lang="en-IN" b="1" dirty="0" err="1"/>
              <a:t>MyInterface</a:t>
            </a:r>
            <a:r>
              <a:rPr lang="en-IN" b="1" dirty="0"/>
              <a:t> {</a:t>
            </a:r>
          </a:p>
          <a:p>
            <a:pPr marL="384048" lvl="2" indent="0">
              <a:buNone/>
            </a:pPr>
            <a:r>
              <a:rPr lang="en-IN" b="1" dirty="0"/>
              <a:t>    // Static method</a:t>
            </a:r>
          </a:p>
          <a:p>
            <a:pPr marL="384048" lvl="2" indent="0">
              <a:buNone/>
            </a:pPr>
            <a:r>
              <a:rPr lang="en-IN" b="1" dirty="0"/>
              <a:t>    static void </a:t>
            </a:r>
            <a:r>
              <a:rPr lang="en-IN" b="1" dirty="0" err="1"/>
              <a:t>staticMethod</a:t>
            </a:r>
            <a:r>
              <a:rPr lang="en-IN" b="1" dirty="0"/>
              <a:t>() {</a:t>
            </a:r>
          </a:p>
          <a:p>
            <a:pPr marL="384048" lvl="2" indent="0">
              <a:buNone/>
            </a:pPr>
            <a:r>
              <a:rPr lang="en-IN" b="1" dirty="0"/>
              <a:t>        // Implementation</a:t>
            </a:r>
          </a:p>
          <a:p>
            <a:pPr marL="384048" lvl="2" indent="0">
              <a:buNone/>
            </a:pPr>
            <a:r>
              <a:rPr lang="en-IN" b="1" dirty="0"/>
              <a:t>    }</a:t>
            </a:r>
          </a:p>
          <a:p>
            <a:pPr marL="384048" lvl="2" indent="0">
              <a:buNone/>
            </a:pPr>
            <a:r>
              <a:rPr lang="en-IN" b="1" dirty="0"/>
              <a:t>}</a:t>
            </a:r>
          </a:p>
          <a:p>
            <a:endParaRPr lang="en-IN" b="1" dirty="0"/>
          </a:p>
        </p:txBody>
      </p:sp>
    </p:spTree>
    <p:extLst>
      <p:ext uri="{BB962C8B-B14F-4D97-AF65-F5344CB8AC3E}">
        <p14:creationId xmlns:p14="http://schemas.microsoft.com/office/powerpoint/2010/main" val="3492001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07847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References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1339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Multithreading in Java</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are Threads In Java</a:t>
            </a:r>
          </a:p>
          <a:p>
            <a:pPr>
              <a:buFont typeface="Wingdings" panose="05000000000000000000" pitchFamily="2" charset="2"/>
              <a:buChar char="Ø"/>
            </a:pPr>
            <a:r>
              <a:rPr lang="en-US" dirty="0" smtClean="0"/>
              <a:t>Definition </a:t>
            </a:r>
            <a:r>
              <a:rPr lang="en-US" dirty="0"/>
              <a:t>of multithreading</a:t>
            </a:r>
          </a:p>
          <a:p>
            <a:pPr>
              <a:buFont typeface="Wingdings" panose="05000000000000000000" pitchFamily="2" charset="2"/>
              <a:buChar char="Ø"/>
            </a:pPr>
            <a:r>
              <a:rPr lang="en-US" dirty="0"/>
              <a:t>Importance of multithreading for concurrent execution</a:t>
            </a:r>
          </a:p>
          <a:p>
            <a:pPr>
              <a:buFont typeface="Wingdings" panose="05000000000000000000" pitchFamily="2" charset="2"/>
              <a:buChar char="Ø"/>
            </a:pPr>
            <a:r>
              <a:rPr lang="en-US" dirty="0"/>
              <a:t>Benefits of using multiple threads</a:t>
            </a:r>
          </a:p>
          <a:p>
            <a:endParaRPr lang="en-IN" dirty="0"/>
          </a:p>
        </p:txBody>
      </p:sp>
    </p:spTree>
    <p:extLst>
      <p:ext uri="{BB962C8B-B14F-4D97-AF65-F5344CB8AC3E}">
        <p14:creationId xmlns:p14="http://schemas.microsoft.com/office/powerpoint/2010/main" val="1090481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References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Method references in Java provide a </a:t>
            </a:r>
            <a:r>
              <a:rPr lang="en-US" b="1" dirty="0"/>
              <a:t>concise</a:t>
            </a:r>
            <a:r>
              <a:rPr lang="en-US" dirty="0"/>
              <a:t> way to </a:t>
            </a:r>
            <a:r>
              <a:rPr lang="en-US" b="1" dirty="0"/>
              <a:t>refer to methods </a:t>
            </a:r>
            <a:r>
              <a:rPr lang="en-US" dirty="0"/>
              <a:t>or </a:t>
            </a:r>
            <a:r>
              <a:rPr lang="en-US" b="1" dirty="0"/>
              <a:t>constructors</a:t>
            </a:r>
            <a:r>
              <a:rPr lang="en-US" dirty="0"/>
              <a:t> in a more </a:t>
            </a:r>
            <a:r>
              <a:rPr lang="en-US" b="1" dirty="0"/>
              <a:t>compact</a:t>
            </a:r>
            <a:r>
              <a:rPr lang="en-US" dirty="0"/>
              <a:t> and </a:t>
            </a:r>
            <a:r>
              <a:rPr lang="en-US" b="1" dirty="0"/>
              <a:t>readable</a:t>
            </a:r>
            <a:r>
              <a:rPr lang="en-US" dirty="0"/>
              <a:t> </a:t>
            </a:r>
            <a:r>
              <a:rPr lang="en-US" dirty="0" smtClean="0"/>
              <a:t>form.</a:t>
            </a:r>
          </a:p>
          <a:p>
            <a:pPr>
              <a:buFont typeface="Wingdings" panose="05000000000000000000" pitchFamily="2" charset="2"/>
              <a:buChar char="Ø"/>
            </a:pPr>
            <a:r>
              <a:rPr lang="en-US" dirty="0"/>
              <a:t>They are often used in functional programming and lambda expressions, allowing you to treat </a:t>
            </a:r>
            <a:r>
              <a:rPr lang="en-US" b="1" dirty="0"/>
              <a:t>methods as first-class </a:t>
            </a:r>
            <a:r>
              <a:rPr lang="en-US" b="1" dirty="0" smtClean="0"/>
              <a:t>objects</a:t>
            </a:r>
          </a:p>
          <a:p>
            <a:pPr>
              <a:buFont typeface="Wingdings" panose="05000000000000000000" pitchFamily="2" charset="2"/>
              <a:buChar char="Ø"/>
            </a:pPr>
            <a:r>
              <a:rPr lang="en-US" dirty="0"/>
              <a:t>Method references simplify the code when you need to </a:t>
            </a:r>
            <a:r>
              <a:rPr lang="en-US" b="1" dirty="0"/>
              <a:t>pass a method </a:t>
            </a:r>
            <a:r>
              <a:rPr lang="en-US" dirty="0"/>
              <a:t>as an </a:t>
            </a:r>
            <a:r>
              <a:rPr lang="en-US" b="1" dirty="0"/>
              <a:t>argument</a:t>
            </a:r>
            <a:r>
              <a:rPr lang="en-US" dirty="0"/>
              <a:t> to </a:t>
            </a:r>
            <a:r>
              <a:rPr lang="en-US" b="1" dirty="0"/>
              <a:t>another </a:t>
            </a:r>
            <a:r>
              <a:rPr lang="en-US" b="1" dirty="0" smtClean="0"/>
              <a:t>method.</a:t>
            </a:r>
          </a:p>
          <a:p>
            <a:pPr>
              <a:buFont typeface="Wingdings" panose="05000000000000000000" pitchFamily="2" charset="2"/>
              <a:buChar char="Ø"/>
            </a:pPr>
            <a:r>
              <a:rPr lang="en-US" b="1" dirty="0"/>
              <a:t>There are four main types of method references in Java</a:t>
            </a:r>
            <a:r>
              <a:rPr lang="en-US" b="1" dirty="0" smtClean="0"/>
              <a:t>:</a:t>
            </a:r>
          </a:p>
          <a:p>
            <a:pPr lvl="1">
              <a:buFont typeface="Wingdings" panose="05000000000000000000" pitchFamily="2" charset="2"/>
              <a:buChar char="Ø"/>
            </a:pPr>
            <a:r>
              <a:rPr lang="en-US" b="1" dirty="0"/>
              <a:t>Reference to a Static </a:t>
            </a:r>
            <a:r>
              <a:rPr lang="en-US" b="1" dirty="0" smtClean="0"/>
              <a:t>Method</a:t>
            </a:r>
          </a:p>
          <a:p>
            <a:pPr lvl="1">
              <a:buFont typeface="Wingdings" panose="05000000000000000000" pitchFamily="2" charset="2"/>
              <a:buChar char="Ø"/>
            </a:pPr>
            <a:r>
              <a:rPr lang="en-US" b="1" dirty="0"/>
              <a:t>Reference to an Instance Method of a Particular </a:t>
            </a:r>
            <a:r>
              <a:rPr lang="en-US" b="1" dirty="0" smtClean="0"/>
              <a:t>Object</a:t>
            </a:r>
          </a:p>
          <a:p>
            <a:pPr lvl="1">
              <a:buFont typeface="Wingdings" panose="05000000000000000000" pitchFamily="2" charset="2"/>
              <a:buChar char="Ø"/>
            </a:pPr>
            <a:r>
              <a:rPr lang="en-US" b="1" dirty="0"/>
              <a:t>Reference to an Instance Method of an Arbitrary Object of a Particular Type</a:t>
            </a:r>
            <a:endParaRPr lang="en-US" b="1" dirty="0" smtClean="0"/>
          </a:p>
          <a:p>
            <a:pPr lvl="1">
              <a:buFont typeface="Wingdings" panose="05000000000000000000" pitchFamily="2" charset="2"/>
              <a:buChar char="Ø"/>
            </a:pPr>
            <a:r>
              <a:rPr lang="en-IN" b="1" dirty="0"/>
              <a:t>Reference to a Constructor</a:t>
            </a:r>
            <a:endParaRPr lang="en-US" b="1" dirty="0"/>
          </a:p>
          <a:p>
            <a:r>
              <a:rPr lang="en-US" dirty="0"/>
              <a:t/>
            </a:r>
            <a:br>
              <a:rPr lang="en-US" dirty="0"/>
            </a:br>
            <a:endParaRPr lang="en-US" b="1" dirty="0" smtClean="0"/>
          </a:p>
          <a:p>
            <a:endParaRPr lang="en-IN" dirty="0"/>
          </a:p>
        </p:txBody>
      </p:sp>
    </p:spTree>
    <p:extLst>
      <p:ext uri="{BB962C8B-B14F-4D97-AF65-F5344CB8AC3E}">
        <p14:creationId xmlns:p14="http://schemas.microsoft.com/office/powerpoint/2010/main" val="1428791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to a Static </a:t>
            </a:r>
            <a:r>
              <a:rPr lang="en-US" b="1" dirty="0" smtClean="0"/>
              <a:t>Method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b="1" dirty="0" smtClean="0"/>
              <a:t>Sample Code:</a:t>
            </a:r>
            <a:r>
              <a:rPr lang="en-US" dirty="0" smtClean="0"/>
              <a:t/>
            </a:r>
            <a:br>
              <a:rPr lang="en-US" dirty="0" smtClean="0"/>
            </a:br>
            <a:endParaRPr lang="en-US" b="1" dirty="0" smtClean="0"/>
          </a:p>
          <a:p>
            <a:pPr marL="384048" lvl="2" indent="0">
              <a:buNone/>
            </a:pPr>
            <a:r>
              <a:rPr lang="en-IN" b="1" dirty="0"/>
              <a:t>// Lambda expression to find the length of a string</a:t>
            </a:r>
          </a:p>
          <a:p>
            <a:pPr marL="384048" lvl="2" indent="0">
              <a:buNone/>
            </a:pPr>
            <a:r>
              <a:rPr lang="en-IN" b="1" dirty="0"/>
              <a:t>Function&lt;String, Integer&gt; lambda = </a:t>
            </a:r>
            <a:r>
              <a:rPr lang="en-IN" b="1" dirty="0" err="1"/>
              <a:t>str</a:t>
            </a:r>
            <a:r>
              <a:rPr lang="en-IN" b="1" dirty="0"/>
              <a:t> -&gt; </a:t>
            </a:r>
            <a:r>
              <a:rPr lang="en-IN" b="1" dirty="0" err="1"/>
              <a:t>str.length</a:t>
            </a:r>
            <a:r>
              <a:rPr lang="en-IN" b="1" dirty="0"/>
              <a:t>();</a:t>
            </a:r>
          </a:p>
          <a:p>
            <a:pPr marL="384048" lvl="2" indent="0">
              <a:buNone/>
            </a:pPr>
            <a:endParaRPr lang="en-IN" b="1" dirty="0"/>
          </a:p>
          <a:p>
            <a:pPr marL="384048" lvl="2" indent="0">
              <a:buNone/>
            </a:pPr>
            <a:r>
              <a:rPr lang="en-IN" b="1" dirty="0"/>
              <a:t>// Method reference to String's length() static method</a:t>
            </a:r>
          </a:p>
          <a:p>
            <a:pPr marL="384048" lvl="2" indent="0">
              <a:buNone/>
            </a:pPr>
            <a:r>
              <a:rPr lang="en-IN" b="1" dirty="0"/>
              <a:t>Function&lt;String, Integer&gt; </a:t>
            </a:r>
            <a:r>
              <a:rPr lang="en-IN" b="1" dirty="0" err="1"/>
              <a:t>methodReference</a:t>
            </a:r>
            <a:r>
              <a:rPr lang="en-IN" b="1" dirty="0"/>
              <a:t> = String::length;</a:t>
            </a:r>
          </a:p>
          <a:p>
            <a:pPr marL="384048" lvl="2" indent="0">
              <a:buNone/>
            </a:pPr>
            <a:endParaRPr lang="en-IN" b="1" dirty="0"/>
          </a:p>
          <a:p>
            <a:pPr marL="384048" lvl="2" indent="0">
              <a:buNone/>
            </a:pPr>
            <a:r>
              <a:rPr lang="en-IN" b="1" dirty="0" err="1"/>
              <a:t>int</a:t>
            </a:r>
            <a:r>
              <a:rPr lang="en-IN" b="1" dirty="0"/>
              <a:t> length1 = </a:t>
            </a:r>
            <a:r>
              <a:rPr lang="en-IN" b="1" dirty="0" err="1"/>
              <a:t>lambda.apply</a:t>
            </a:r>
            <a:r>
              <a:rPr lang="en-IN" b="1" dirty="0"/>
              <a:t>("Hello, Lambda!"); // Using lambda expression</a:t>
            </a:r>
          </a:p>
          <a:p>
            <a:pPr marL="384048" lvl="2" indent="0">
              <a:buNone/>
            </a:pPr>
            <a:r>
              <a:rPr lang="en-IN" b="1" dirty="0" err="1"/>
              <a:t>int</a:t>
            </a:r>
            <a:r>
              <a:rPr lang="en-IN" b="1" dirty="0"/>
              <a:t> length2 = </a:t>
            </a:r>
            <a:r>
              <a:rPr lang="en-IN" b="1" dirty="0" err="1"/>
              <a:t>methodReference.apply</a:t>
            </a:r>
            <a:r>
              <a:rPr lang="en-IN" b="1" dirty="0"/>
              <a:t>("Hello, Method Reference!"); // Using method reference</a:t>
            </a:r>
          </a:p>
          <a:p>
            <a:endParaRPr lang="en-IN" dirty="0"/>
          </a:p>
        </p:txBody>
      </p:sp>
    </p:spTree>
    <p:extLst>
      <p:ext uri="{BB962C8B-B14F-4D97-AF65-F5344CB8AC3E}">
        <p14:creationId xmlns:p14="http://schemas.microsoft.com/office/powerpoint/2010/main" val="2662576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88948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 to an Instance Method of a Particular </a:t>
            </a:r>
            <a:r>
              <a:rPr lang="en-US" b="1" dirty="0" smtClean="0"/>
              <a:t>Object</a:t>
            </a:r>
            <a:endParaRPr lang="en-IN" dirty="0"/>
          </a:p>
        </p:txBody>
      </p:sp>
      <p:sp>
        <p:nvSpPr>
          <p:cNvPr id="3" name="Content Placeholder 2"/>
          <p:cNvSpPr>
            <a:spLocks noGrp="1"/>
          </p:cNvSpPr>
          <p:nvPr>
            <p:ph idx="1"/>
          </p:nvPr>
        </p:nvSpPr>
        <p:spPr/>
        <p:txBody>
          <a:bodyPr>
            <a:normAutofit fontScale="92500" lnSpcReduction="20000"/>
          </a:bodyPr>
          <a:lstStyle/>
          <a:p>
            <a:pPr marL="251460" indent="-342900">
              <a:buFont typeface="Wingdings" panose="05000000000000000000" pitchFamily="2" charset="2"/>
              <a:buChar char="Ø"/>
            </a:pPr>
            <a:r>
              <a:rPr lang="en-US" b="1" dirty="0"/>
              <a:t>Sample Code</a:t>
            </a:r>
            <a:r>
              <a:rPr lang="en-US" b="1" dirty="0" smtClean="0"/>
              <a:t>:</a:t>
            </a:r>
            <a:endParaRPr lang="en-IN" b="1" dirty="0" smtClean="0"/>
          </a:p>
          <a:p>
            <a:pPr marL="566928" lvl="3" indent="0">
              <a:buNone/>
            </a:pPr>
            <a:r>
              <a:rPr lang="en-IN" b="1" dirty="0" smtClean="0"/>
              <a:t>class </a:t>
            </a:r>
            <a:r>
              <a:rPr lang="en-IN" b="1" dirty="0" err="1"/>
              <a:t>MyClass</a:t>
            </a:r>
            <a:r>
              <a:rPr lang="en-IN" b="1" dirty="0"/>
              <a:t> {</a:t>
            </a:r>
          </a:p>
          <a:p>
            <a:pPr marL="566928" lvl="3" indent="0">
              <a:buNone/>
            </a:pPr>
            <a:r>
              <a:rPr lang="en-IN" b="1" dirty="0"/>
              <a:t>    public void print(String </a:t>
            </a:r>
            <a:r>
              <a:rPr lang="en-IN" b="1" dirty="0" err="1"/>
              <a:t>str</a:t>
            </a:r>
            <a:r>
              <a:rPr lang="en-IN" b="1" dirty="0"/>
              <a:t>) {</a:t>
            </a:r>
          </a:p>
          <a:p>
            <a:pPr marL="566928" lvl="3" indent="0">
              <a:buNone/>
            </a:pPr>
            <a:r>
              <a:rPr lang="en-IN" b="1" dirty="0"/>
              <a:t>        </a:t>
            </a:r>
            <a:r>
              <a:rPr lang="en-IN" b="1" dirty="0" err="1"/>
              <a:t>System.out.println</a:t>
            </a:r>
            <a:r>
              <a:rPr lang="en-IN" b="1" dirty="0"/>
              <a:t>(</a:t>
            </a:r>
            <a:r>
              <a:rPr lang="en-IN" b="1" dirty="0" err="1"/>
              <a:t>str</a:t>
            </a:r>
            <a:r>
              <a:rPr lang="en-IN" b="1" dirty="0"/>
              <a:t>);</a:t>
            </a:r>
          </a:p>
          <a:p>
            <a:pPr marL="566928" lvl="3" indent="0">
              <a:buNone/>
            </a:pPr>
            <a:r>
              <a:rPr lang="en-IN" b="1" dirty="0"/>
              <a:t>    }</a:t>
            </a:r>
          </a:p>
          <a:p>
            <a:pPr marL="566928" lvl="3" indent="0">
              <a:buNone/>
            </a:pPr>
            <a:r>
              <a:rPr lang="en-IN" b="1" dirty="0"/>
              <a:t>}</a:t>
            </a:r>
          </a:p>
          <a:p>
            <a:pPr marL="566928" lvl="3" indent="0">
              <a:buNone/>
            </a:pPr>
            <a:endParaRPr lang="en-IN" b="1" dirty="0"/>
          </a:p>
          <a:p>
            <a:pPr marL="566928" lvl="3" indent="0">
              <a:buNone/>
            </a:pPr>
            <a:r>
              <a:rPr lang="en-IN" b="1" dirty="0" err="1"/>
              <a:t>MyClass</a:t>
            </a:r>
            <a:r>
              <a:rPr lang="en-IN" b="1" dirty="0"/>
              <a:t> </a:t>
            </a:r>
            <a:r>
              <a:rPr lang="en-IN" b="1" dirty="0" err="1"/>
              <a:t>myObj</a:t>
            </a:r>
            <a:r>
              <a:rPr lang="en-IN" b="1" dirty="0"/>
              <a:t> = new </a:t>
            </a:r>
            <a:r>
              <a:rPr lang="en-IN" b="1" dirty="0" err="1"/>
              <a:t>MyClass</a:t>
            </a:r>
            <a:r>
              <a:rPr lang="en-IN" b="1" dirty="0"/>
              <a:t>();</a:t>
            </a:r>
          </a:p>
          <a:p>
            <a:pPr marL="566928" lvl="3" indent="0">
              <a:buNone/>
            </a:pPr>
            <a:endParaRPr lang="en-IN" b="1" dirty="0"/>
          </a:p>
          <a:p>
            <a:pPr marL="566928" lvl="3" indent="0">
              <a:buNone/>
            </a:pPr>
            <a:r>
              <a:rPr lang="en-IN" b="1" dirty="0"/>
              <a:t>// Lambda expression to call print() on </a:t>
            </a:r>
            <a:r>
              <a:rPr lang="en-IN" b="1" dirty="0" err="1"/>
              <a:t>myObj</a:t>
            </a:r>
            <a:endParaRPr lang="en-IN" b="1" dirty="0"/>
          </a:p>
          <a:p>
            <a:pPr marL="566928" lvl="3" indent="0">
              <a:buNone/>
            </a:pPr>
            <a:r>
              <a:rPr lang="en-IN" b="1" dirty="0"/>
              <a:t>Consumer&lt;String&gt; lambda = </a:t>
            </a:r>
            <a:r>
              <a:rPr lang="en-IN" b="1" dirty="0" err="1"/>
              <a:t>str</a:t>
            </a:r>
            <a:r>
              <a:rPr lang="en-IN" b="1" dirty="0"/>
              <a:t> -&gt; </a:t>
            </a:r>
            <a:r>
              <a:rPr lang="en-IN" b="1" dirty="0" err="1"/>
              <a:t>myObj.print</a:t>
            </a:r>
            <a:r>
              <a:rPr lang="en-IN" b="1" dirty="0"/>
              <a:t>(</a:t>
            </a:r>
            <a:r>
              <a:rPr lang="en-IN" b="1" dirty="0" err="1"/>
              <a:t>str</a:t>
            </a:r>
            <a:r>
              <a:rPr lang="en-IN" b="1" dirty="0"/>
              <a:t>);</a:t>
            </a:r>
          </a:p>
          <a:p>
            <a:pPr marL="566928" lvl="3" indent="0">
              <a:buNone/>
            </a:pPr>
            <a:endParaRPr lang="en-IN" b="1" dirty="0"/>
          </a:p>
          <a:p>
            <a:pPr marL="566928" lvl="3" indent="0">
              <a:buNone/>
            </a:pPr>
            <a:r>
              <a:rPr lang="en-IN" b="1" dirty="0"/>
              <a:t>// Method reference to call print() on </a:t>
            </a:r>
            <a:r>
              <a:rPr lang="en-IN" b="1" dirty="0" err="1"/>
              <a:t>myObj</a:t>
            </a:r>
            <a:endParaRPr lang="en-IN" b="1" dirty="0"/>
          </a:p>
          <a:p>
            <a:pPr marL="566928" lvl="3" indent="0">
              <a:buNone/>
            </a:pPr>
            <a:r>
              <a:rPr lang="en-IN" b="1" dirty="0"/>
              <a:t>Consumer&lt;String&gt; </a:t>
            </a:r>
            <a:r>
              <a:rPr lang="en-IN" b="1" dirty="0" err="1"/>
              <a:t>methodReference</a:t>
            </a:r>
            <a:r>
              <a:rPr lang="en-IN" b="1" dirty="0"/>
              <a:t> = </a:t>
            </a:r>
            <a:r>
              <a:rPr lang="en-IN" b="1" dirty="0" err="1"/>
              <a:t>myObj</a:t>
            </a:r>
            <a:r>
              <a:rPr lang="en-IN" b="1" dirty="0"/>
              <a:t>::print;</a:t>
            </a:r>
          </a:p>
          <a:p>
            <a:pPr marL="566928" lvl="3" indent="0">
              <a:buNone/>
            </a:pPr>
            <a:endParaRPr lang="en-IN" b="1" dirty="0"/>
          </a:p>
          <a:p>
            <a:pPr marL="566928" lvl="3" indent="0">
              <a:buNone/>
            </a:pPr>
            <a:r>
              <a:rPr lang="en-IN" b="1" dirty="0" err="1"/>
              <a:t>lambda.accept</a:t>
            </a:r>
            <a:r>
              <a:rPr lang="en-IN" b="1" dirty="0"/>
              <a:t>("Hello, Lambda!"); // Using lambda expression</a:t>
            </a:r>
          </a:p>
          <a:p>
            <a:pPr marL="566928" lvl="3" indent="0">
              <a:buNone/>
            </a:pPr>
            <a:r>
              <a:rPr lang="en-IN" b="1" dirty="0" err="1"/>
              <a:t>methodReference.accept</a:t>
            </a:r>
            <a:r>
              <a:rPr lang="en-IN" b="1" dirty="0"/>
              <a:t>("Hello, Method Reference!"); // Using method reference</a:t>
            </a:r>
          </a:p>
          <a:p>
            <a:endParaRPr lang="en-IN" dirty="0"/>
          </a:p>
        </p:txBody>
      </p:sp>
    </p:spTree>
    <p:extLst>
      <p:ext uri="{BB962C8B-B14F-4D97-AF65-F5344CB8AC3E}">
        <p14:creationId xmlns:p14="http://schemas.microsoft.com/office/powerpoint/2010/main" val="1022350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8094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 to a Constructor</a:t>
            </a:r>
            <a:endParaRPr lang="en-IN" b="1"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a:t>Sample Code</a:t>
            </a:r>
            <a:r>
              <a:rPr lang="en-US" b="1" dirty="0" smtClean="0"/>
              <a:t>:</a:t>
            </a:r>
            <a:r>
              <a:rPr lang="en-US" dirty="0" smtClean="0"/>
              <a:t/>
            </a:r>
            <a:br>
              <a:rPr lang="en-US" dirty="0" smtClean="0"/>
            </a:br>
            <a:endParaRPr lang="en-US" dirty="0" smtClean="0"/>
          </a:p>
          <a:p>
            <a:pPr marL="384048" lvl="2" indent="0">
              <a:buNone/>
            </a:pPr>
            <a:r>
              <a:rPr lang="en-IN" b="1" dirty="0"/>
              <a:t>class Person {</a:t>
            </a:r>
          </a:p>
          <a:p>
            <a:pPr marL="384048" lvl="2" indent="0">
              <a:buNone/>
            </a:pPr>
            <a:r>
              <a:rPr lang="en-IN" b="1" dirty="0"/>
              <a:t>    private String name;</a:t>
            </a:r>
          </a:p>
          <a:p>
            <a:pPr marL="384048" lvl="2" indent="0">
              <a:buNone/>
            </a:pPr>
            <a:endParaRPr lang="en-IN" b="1" dirty="0"/>
          </a:p>
          <a:p>
            <a:pPr marL="384048" lvl="2" indent="0">
              <a:buNone/>
            </a:pPr>
            <a:r>
              <a:rPr lang="en-IN" b="1" dirty="0"/>
              <a:t>    public Person(String name) {</a:t>
            </a:r>
          </a:p>
          <a:p>
            <a:pPr marL="384048" lvl="2" indent="0">
              <a:buNone/>
            </a:pPr>
            <a:r>
              <a:rPr lang="en-IN" b="1" dirty="0"/>
              <a:t>        this.name = name;</a:t>
            </a:r>
          </a:p>
          <a:p>
            <a:pPr marL="384048" lvl="2" indent="0">
              <a:buNone/>
            </a:pPr>
            <a:r>
              <a:rPr lang="en-IN" b="1" dirty="0"/>
              <a:t>    }</a:t>
            </a:r>
          </a:p>
          <a:p>
            <a:pPr marL="384048" lvl="2" indent="0">
              <a:buNone/>
            </a:pPr>
            <a:endParaRPr lang="en-IN" b="1" dirty="0"/>
          </a:p>
          <a:p>
            <a:pPr marL="384048" lvl="2" indent="0">
              <a:buNone/>
            </a:pPr>
            <a:r>
              <a:rPr lang="en-IN" b="1" dirty="0"/>
              <a:t>    public String </a:t>
            </a:r>
            <a:r>
              <a:rPr lang="en-IN" b="1" dirty="0" err="1"/>
              <a:t>getName</a:t>
            </a:r>
            <a:r>
              <a:rPr lang="en-IN" b="1" dirty="0"/>
              <a:t>() {</a:t>
            </a:r>
          </a:p>
          <a:p>
            <a:pPr marL="384048" lvl="2" indent="0">
              <a:buNone/>
            </a:pPr>
            <a:r>
              <a:rPr lang="en-IN" b="1" dirty="0"/>
              <a:t>        return name;</a:t>
            </a:r>
          </a:p>
          <a:p>
            <a:pPr marL="384048" lvl="2" indent="0">
              <a:buNone/>
            </a:pPr>
            <a:r>
              <a:rPr lang="en-IN" b="1" dirty="0"/>
              <a:t>    }</a:t>
            </a:r>
          </a:p>
          <a:p>
            <a:pPr marL="384048" lvl="2" indent="0">
              <a:buNone/>
            </a:pPr>
            <a:r>
              <a:rPr lang="en-IN" b="1" dirty="0"/>
              <a:t>}</a:t>
            </a:r>
          </a:p>
          <a:p>
            <a:pPr marL="384048" lvl="2" indent="0">
              <a:buNone/>
            </a:pPr>
            <a:endParaRPr lang="en-IN" b="1" dirty="0"/>
          </a:p>
          <a:p>
            <a:pPr marL="384048" lvl="2" indent="0">
              <a:buNone/>
            </a:pPr>
            <a:r>
              <a:rPr lang="en-IN" b="1" dirty="0"/>
              <a:t>// Lambda expression to create Person objects</a:t>
            </a:r>
          </a:p>
          <a:p>
            <a:pPr marL="384048" lvl="2" indent="0">
              <a:buNone/>
            </a:pPr>
            <a:r>
              <a:rPr lang="en-IN" b="1" dirty="0"/>
              <a:t>Supplier&lt;Person&gt; lambda = () -&gt; new Person("Alice");</a:t>
            </a:r>
          </a:p>
          <a:p>
            <a:pPr marL="384048" lvl="2" indent="0">
              <a:buNone/>
            </a:pPr>
            <a:endParaRPr lang="en-IN" b="1" dirty="0"/>
          </a:p>
          <a:p>
            <a:pPr marL="384048" lvl="2" indent="0">
              <a:buNone/>
            </a:pPr>
            <a:r>
              <a:rPr lang="en-IN" b="1" dirty="0"/>
              <a:t>// Method reference to create Person objects using the constructor</a:t>
            </a:r>
          </a:p>
          <a:p>
            <a:pPr marL="384048" lvl="2" indent="0">
              <a:buNone/>
            </a:pPr>
            <a:r>
              <a:rPr lang="en-IN" b="1" dirty="0"/>
              <a:t>Supplier&lt;Person&gt; </a:t>
            </a:r>
            <a:r>
              <a:rPr lang="en-IN" b="1" dirty="0" err="1"/>
              <a:t>methodReference</a:t>
            </a:r>
            <a:r>
              <a:rPr lang="en-IN" b="1" dirty="0"/>
              <a:t> = Person::new</a:t>
            </a:r>
            <a:r>
              <a:rPr lang="en-IN" b="1" dirty="0" smtClean="0"/>
              <a:t>;</a:t>
            </a:r>
            <a:endParaRPr lang="en-IN" b="1" dirty="0"/>
          </a:p>
          <a:p>
            <a:pPr marL="201168" lvl="1" indent="0">
              <a:buNone/>
            </a:pPr>
            <a:r>
              <a:rPr lang="en-IN" b="1" dirty="0"/>
              <a:t>Person person1 = </a:t>
            </a:r>
            <a:r>
              <a:rPr lang="en-IN" b="1" dirty="0" err="1"/>
              <a:t>lambda.get</a:t>
            </a:r>
            <a:r>
              <a:rPr lang="en-IN" b="1" dirty="0"/>
              <a:t>(); // Using lambda expression</a:t>
            </a:r>
          </a:p>
          <a:p>
            <a:pPr marL="201168" lvl="1" indent="0">
              <a:buNone/>
            </a:pPr>
            <a:r>
              <a:rPr lang="en-IN" b="1" dirty="0"/>
              <a:t>Person person2 = </a:t>
            </a:r>
            <a:r>
              <a:rPr lang="en-IN" b="1" dirty="0" err="1"/>
              <a:t>methodReference.get</a:t>
            </a:r>
            <a:r>
              <a:rPr lang="en-IN" b="1" dirty="0"/>
              <a:t>(); // Using method reference</a:t>
            </a:r>
          </a:p>
          <a:p>
            <a:endParaRPr lang="en-IN" dirty="0"/>
          </a:p>
        </p:txBody>
      </p:sp>
    </p:spTree>
    <p:extLst>
      <p:ext uri="{BB962C8B-B14F-4D97-AF65-F5344CB8AC3E}">
        <p14:creationId xmlns:p14="http://schemas.microsoft.com/office/powerpoint/2010/main" val="1336258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82308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20246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API</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The Stream API in Java is a powerful feature introduced in Java 8 that allows you to process </a:t>
            </a:r>
            <a:r>
              <a:rPr lang="en-US" b="1" dirty="0"/>
              <a:t>sequences of data </a:t>
            </a:r>
            <a:r>
              <a:rPr lang="en-US" dirty="0"/>
              <a:t>in a </a:t>
            </a:r>
            <a:r>
              <a:rPr lang="en-US" b="1" dirty="0"/>
              <a:t>functional</a:t>
            </a:r>
            <a:r>
              <a:rPr lang="en-US" dirty="0"/>
              <a:t> and </a:t>
            </a:r>
            <a:r>
              <a:rPr lang="en-US" b="1" dirty="0"/>
              <a:t>declarative </a:t>
            </a:r>
            <a:r>
              <a:rPr lang="en-US" b="1" dirty="0" smtClean="0"/>
              <a:t>way</a:t>
            </a:r>
            <a:r>
              <a:rPr lang="en-US" dirty="0" smtClean="0"/>
              <a:t>.</a:t>
            </a:r>
          </a:p>
          <a:p>
            <a:pPr>
              <a:buFont typeface="Wingdings" panose="05000000000000000000" pitchFamily="2" charset="2"/>
              <a:buChar char="Ø"/>
            </a:pPr>
            <a:r>
              <a:rPr lang="en-US" dirty="0" smtClean="0"/>
              <a:t>It </a:t>
            </a:r>
            <a:r>
              <a:rPr lang="en-US" dirty="0"/>
              <a:t>provides a </a:t>
            </a:r>
            <a:r>
              <a:rPr lang="en-US" b="1" dirty="0"/>
              <a:t>higher-level abstraction </a:t>
            </a:r>
            <a:r>
              <a:rPr lang="en-US" dirty="0"/>
              <a:t>for working with </a:t>
            </a:r>
            <a:r>
              <a:rPr lang="en-US" b="1" dirty="0"/>
              <a:t>collections</a:t>
            </a:r>
            <a:r>
              <a:rPr lang="en-US" dirty="0"/>
              <a:t> </a:t>
            </a:r>
            <a:r>
              <a:rPr lang="en-US" b="1" dirty="0"/>
              <a:t>(e.g., lists, sets, and maps) </a:t>
            </a:r>
            <a:r>
              <a:rPr lang="en-US" dirty="0"/>
              <a:t>and </a:t>
            </a:r>
            <a:r>
              <a:rPr lang="en-US" b="1" dirty="0" smtClean="0"/>
              <a:t>arrays</a:t>
            </a:r>
            <a:r>
              <a:rPr lang="en-US" dirty="0" smtClean="0"/>
              <a:t>.</a:t>
            </a:r>
          </a:p>
          <a:p>
            <a:pPr>
              <a:buFont typeface="Wingdings" panose="05000000000000000000" pitchFamily="2" charset="2"/>
              <a:buChar char="Ø"/>
            </a:pPr>
            <a:r>
              <a:rPr lang="en-US" dirty="0" smtClean="0"/>
              <a:t>Enables to </a:t>
            </a:r>
            <a:r>
              <a:rPr lang="en-US" dirty="0"/>
              <a:t>perform various operations on the data, such as </a:t>
            </a:r>
            <a:r>
              <a:rPr lang="en-US" b="1" dirty="0"/>
              <a:t>filtering</a:t>
            </a:r>
            <a:r>
              <a:rPr lang="en-US" dirty="0"/>
              <a:t>, </a:t>
            </a:r>
            <a:r>
              <a:rPr lang="en-US" b="1" dirty="0" smtClean="0"/>
              <a:t>mapping</a:t>
            </a:r>
            <a:r>
              <a:rPr lang="en-US" dirty="0" smtClean="0"/>
              <a:t> </a:t>
            </a:r>
            <a:r>
              <a:rPr lang="en-US" dirty="0"/>
              <a:t>and more, in a </a:t>
            </a:r>
            <a:r>
              <a:rPr lang="en-US" b="1" dirty="0"/>
              <a:t>concise</a:t>
            </a:r>
            <a:r>
              <a:rPr lang="en-US" dirty="0"/>
              <a:t> and </a:t>
            </a:r>
            <a:r>
              <a:rPr lang="en-US" b="1" dirty="0"/>
              <a:t>expressive</a:t>
            </a:r>
            <a:r>
              <a:rPr lang="en-US" dirty="0"/>
              <a:t> manner</a:t>
            </a:r>
            <a:r>
              <a:rPr lang="en-US" dirty="0" smtClean="0"/>
              <a:t>.</a:t>
            </a:r>
          </a:p>
          <a:p>
            <a:pPr>
              <a:buFont typeface="Wingdings" panose="05000000000000000000" pitchFamily="2" charset="2"/>
              <a:buChar char="Ø"/>
            </a:pPr>
            <a:r>
              <a:rPr lang="en-US" b="1" dirty="0"/>
              <a:t>Key characteristics </a:t>
            </a:r>
            <a:r>
              <a:rPr lang="en-US" b="1" dirty="0" smtClean="0"/>
              <a:t>of </a:t>
            </a:r>
            <a:r>
              <a:rPr lang="en-US" b="1" dirty="0"/>
              <a:t>the Stream API</a:t>
            </a:r>
            <a:r>
              <a:rPr lang="en-US" b="1" dirty="0" smtClean="0"/>
              <a:t>:</a:t>
            </a:r>
          </a:p>
          <a:p>
            <a:pPr lvl="1">
              <a:buFont typeface="Wingdings" panose="05000000000000000000" pitchFamily="2" charset="2"/>
              <a:buChar char="Ø"/>
            </a:pPr>
            <a:r>
              <a:rPr lang="en-IN" dirty="0" smtClean="0"/>
              <a:t>Stream:</a:t>
            </a:r>
          </a:p>
          <a:p>
            <a:pPr lvl="1">
              <a:buFont typeface="Wingdings" panose="05000000000000000000" pitchFamily="2" charset="2"/>
              <a:buChar char="Ø"/>
            </a:pPr>
            <a:r>
              <a:rPr lang="en-IN" dirty="0"/>
              <a:t>Functional </a:t>
            </a:r>
            <a:r>
              <a:rPr lang="en-IN" dirty="0" smtClean="0"/>
              <a:t>Operations</a:t>
            </a:r>
          </a:p>
          <a:p>
            <a:pPr lvl="1">
              <a:buFont typeface="Wingdings" panose="05000000000000000000" pitchFamily="2" charset="2"/>
              <a:buChar char="Ø"/>
            </a:pPr>
            <a:r>
              <a:rPr lang="en-IN" dirty="0"/>
              <a:t>Lazy Evaluation</a:t>
            </a:r>
            <a:endParaRPr lang="en-US" dirty="0" smtClean="0"/>
          </a:p>
          <a:p>
            <a:pPr lvl="1">
              <a:buFont typeface="Wingdings" panose="05000000000000000000" pitchFamily="2" charset="2"/>
              <a:buChar char="Ø"/>
            </a:pPr>
            <a:endParaRPr lang="en-US" b="1" dirty="0"/>
          </a:p>
          <a:p>
            <a:r>
              <a:rPr lang="en-US" dirty="0"/>
              <a:t/>
            </a:r>
            <a:br>
              <a:rPr lang="en-US" dirty="0"/>
            </a:br>
            <a:endParaRPr lang="en-IN" dirty="0"/>
          </a:p>
        </p:txBody>
      </p:sp>
      <p:pic>
        <p:nvPicPr>
          <p:cNvPr id="4" name="Picture 2" descr="What are Java 8 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445" y="3409679"/>
            <a:ext cx="5479003" cy="28358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9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characteristics of the Stream API</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Stream</a:t>
            </a:r>
            <a:r>
              <a:rPr lang="en-US" dirty="0"/>
              <a:t>: A stream is a </a:t>
            </a:r>
            <a:r>
              <a:rPr lang="en-US" b="1" dirty="0"/>
              <a:t>sequence of elements </a:t>
            </a:r>
            <a:r>
              <a:rPr lang="en-US" dirty="0"/>
              <a:t>that can be processed in a </a:t>
            </a:r>
            <a:r>
              <a:rPr lang="en-US" b="1" dirty="0"/>
              <a:t>pipelined fashion</a:t>
            </a:r>
            <a:r>
              <a:rPr lang="en-US" dirty="0"/>
              <a:t>. </a:t>
            </a:r>
            <a:r>
              <a:rPr lang="en-US" b="1" dirty="0"/>
              <a:t>Streams do not store data</a:t>
            </a:r>
            <a:r>
              <a:rPr lang="en-US" dirty="0"/>
              <a:t>; </a:t>
            </a:r>
            <a:r>
              <a:rPr lang="en-US" b="1" dirty="0"/>
              <a:t>they provide a way to access and manipulate data </a:t>
            </a:r>
            <a:r>
              <a:rPr lang="en-US" dirty="0"/>
              <a:t>from a </a:t>
            </a:r>
            <a:r>
              <a:rPr lang="en-US" b="1" dirty="0"/>
              <a:t>source</a:t>
            </a:r>
            <a:r>
              <a:rPr lang="en-US" dirty="0"/>
              <a:t> (e.g., a collection, an array, or I/O </a:t>
            </a:r>
            <a:r>
              <a:rPr lang="en-US" dirty="0" smtClean="0"/>
              <a:t>channel)</a:t>
            </a:r>
          </a:p>
          <a:p>
            <a:pPr>
              <a:buFont typeface="Wingdings" panose="05000000000000000000" pitchFamily="2" charset="2"/>
              <a:buChar char="Ø"/>
            </a:pPr>
            <a:r>
              <a:rPr lang="en-IN" b="1" dirty="0"/>
              <a:t>Functional </a:t>
            </a:r>
            <a:r>
              <a:rPr lang="en-IN" b="1" dirty="0" smtClean="0"/>
              <a:t>Operations: </a:t>
            </a:r>
            <a:r>
              <a:rPr lang="en-US" dirty="0" smtClean="0"/>
              <a:t>Streams </a:t>
            </a:r>
            <a:r>
              <a:rPr lang="en-US" dirty="0"/>
              <a:t>support functional-style operations, which can be combined to create complex data processing </a:t>
            </a:r>
            <a:r>
              <a:rPr lang="en-US" dirty="0" smtClean="0"/>
              <a:t>pipelines.</a:t>
            </a:r>
          </a:p>
          <a:p>
            <a:pPr lvl="1">
              <a:buFont typeface="Wingdings" panose="05000000000000000000" pitchFamily="2" charset="2"/>
              <a:buChar char="Ø"/>
            </a:pPr>
            <a:r>
              <a:rPr lang="en-IN" b="1" dirty="0"/>
              <a:t>Intermediate </a:t>
            </a:r>
            <a:r>
              <a:rPr lang="en-IN" b="1" dirty="0" smtClean="0"/>
              <a:t>Operations: </a:t>
            </a:r>
            <a:r>
              <a:rPr lang="en-US" dirty="0" smtClean="0"/>
              <a:t>Common </a:t>
            </a:r>
            <a:r>
              <a:rPr lang="en-US" b="1" dirty="0"/>
              <a:t>intermediate</a:t>
            </a:r>
            <a:r>
              <a:rPr lang="en-US" dirty="0"/>
              <a:t> </a:t>
            </a:r>
            <a:r>
              <a:rPr lang="en-US" b="1" dirty="0"/>
              <a:t>operations</a:t>
            </a:r>
            <a:r>
              <a:rPr lang="en-US" dirty="0"/>
              <a:t> include </a:t>
            </a:r>
            <a:r>
              <a:rPr lang="en-US" b="1" dirty="0"/>
              <a:t>filter</a:t>
            </a:r>
            <a:r>
              <a:rPr lang="en-US" dirty="0"/>
              <a:t>, </a:t>
            </a:r>
            <a:r>
              <a:rPr lang="en-US" b="1" dirty="0"/>
              <a:t>map</a:t>
            </a:r>
            <a:r>
              <a:rPr lang="en-US" dirty="0"/>
              <a:t>, </a:t>
            </a:r>
            <a:r>
              <a:rPr lang="en-US" b="1" dirty="0" err="1"/>
              <a:t>flatMap</a:t>
            </a:r>
            <a:r>
              <a:rPr lang="en-US" dirty="0"/>
              <a:t>, </a:t>
            </a:r>
            <a:r>
              <a:rPr lang="en-US" b="1" dirty="0"/>
              <a:t>distinct</a:t>
            </a:r>
            <a:r>
              <a:rPr lang="en-US" dirty="0"/>
              <a:t>, </a:t>
            </a:r>
            <a:r>
              <a:rPr lang="en-US" b="1" dirty="0" smtClean="0"/>
              <a:t>sorted</a:t>
            </a:r>
            <a:r>
              <a:rPr lang="en-US" dirty="0"/>
              <a:t> </a:t>
            </a:r>
            <a:r>
              <a:rPr lang="en-US" dirty="0" smtClean="0"/>
              <a:t>and more.</a:t>
            </a:r>
          </a:p>
          <a:p>
            <a:pPr lvl="2">
              <a:buFont typeface="Wingdings" panose="05000000000000000000" pitchFamily="2" charset="2"/>
              <a:buChar char="Ø"/>
            </a:pPr>
            <a:r>
              <a:rPr lang="en-US" dirty="0"/>
              <a:t>These </a:t>
            </a:r>
            <a:r>
              <a:rPr lang="en-US" b="1" dirty="0"/>
              <a:t>operations</a:t>
            </a:r>
            <a:r>
              <a:rPr lang="en-US" dirty="0"/>
              <a:t> are </a:t>
            </a:r>
            <a:r>
              <a:rPr lang="en-US" b="1" dirty="0" smtClean="0"/>
              <a:t>lazy</a:t>
            </a:r>
            <a:r>
              <a:rPr lang="en-US" dirty="0" smtClean="0"/>
              <a:t>.</a:t>
            </a:r>
          </a:p>
          <a:p>
            <a:pPr lvl="2">
              <a:buFont typeface="Wingdings" panose="05000000000000000000" pitchFamily="2" charset="2"/>
              <a:buChar char="Ø"/>
            </a:pPr>
            <a:r>
              <a:rPr lang="en-US" dirty="0" smtClean="0"/>
              <a:t> </a:t>
            </a:r>
            <a:r>
              <a:rPr lang="en-US" dirty="0"/>
              <a:t>M</a:t>
            </a:r>
            <a:r>
              <a:rPr lang="en-US" dirty="0" smtClean="0"/>
              <a:t>eaning </a:t>
            </a:r>
            <a:r>
              <a:rPr lang="en-US" dirty="0"/>
              <a:t>they are </a:t>
            </a:r>
            <a:r>
              <a:rPr lang="en-US" b="1" dirty="0"/>
              <a:t>only executed </a:t>
            </a:r>
            <a:r>
              <a:rPr lang="en-US" dirty="0"/>
              <a:t>when a </a:t>
            </a:r>
            <a:r>
              <a:rPr lang="en-US" b="1" dirty="0"/>
              <a:t>terminal</a:t>
            </a:r>
            <a:r>
              <a:rPr lang="en-US" dirty="0"/>
              <a:t> </a:t>
            </a:r>
            <a:r>
              <a:rPr lang="en-US" b="1" dirty="0" smtClean="0"/>
              <a:t>operation</a:t>
            </a:r>
            <a:r>
              <a:rPr lang="en-US" dirty="0" smtClean="0"/>
              <a:t> </a:t>
            </a:r>
            <a:r>
              <a:rPr lang="en-US" dirty="0"/>
              <a:t>is </a:t>
            </a:r>
            <a:r>
              <a:rPr lang="en-US" b="1" dirty="0"/>
              <a:t>invoked</a:t>
            </a:r>
            <a:endParaRPr lang="en-US" b="1" dirty="0" smtClean="0"/>
          </a:p>
          <a:p>
            <a:pPr lvl="1">
              <a:buFont typeface="Wingdings" panose="05000000000000000000" pitchFamily="2" charset="2"/>
              <a:buChar char="Ø"/>
            </a:pPr>
            <a:r>
              <a:rPr lang="en-IN" b="1" dirty="0"/>
              <a:t>Terminal Operations</a:t>
            </a:r>
            <a:r>
              <a:rPr lang="en-IN" dirty="0"/>
              <a:t>: </a:t>
            </a:r>
            <a:endParaRPr lang="en-IN" dirty="0" smtClean="0"/>
          </a:p>
          <a:p>
            <a:pPr lvl="2">
              <a:buFont typeface="Wingdings" panose="05000000000000000000" pitchFamily="2" charset="2"/>
              <a:buChar char="Ø"/>
            </a:pPr>
            <a:r>
              <a:rPr lang="en-US" dirty="0" smtClean="0"/>
              <a:t>Common </a:t>
            </a:r>
            <a:r>
              <a:rPr lang="en-US" dirty="0"/>
              <a:t>terminal operations include </a:t>
            </a:r>
            <a:r>
              <a:rPr lang="en-US" b="1" dirty="0" err="1" smtClean="0"/>
              <a:t>forEach</a:t>
            </a:r>
            <a:r>
              <a:rPr lang="en-US" dirty="0" smtClean="0"/>
              <a:t>, </a:t>
            </a:r>
            <a:r>
              <a:rPr lang="en-US" b="1" dirty="0" smtClean="0"/>
              <a:t>collect</a:t>
            </a:r>
            <a:r>
              <a:rPr lang="en-US" dirty="0" smtClean="0"/>
              <a:t>, </a:t>
            </a:r>
            <a:r>
              <a:rPr lang="en-US" b="1" dirty="0"/>
              <a:t>min</a:t>
            </a:r>
            <a:r>
              <a:rPr lang="en-US" dirty="0"/>
              <a:t>, </a:t>
            </a:r>
            <a:r>
              <a:rPr lang="en-US" b="1" dirty="0"/>
              <a:t>max</a:t>
            </a:r>
            <a:r>
              <a:rPr lang="en-US" dirty="0"/>
              <a:t>, </a:t>
            </a:r>
            <a:r>
              <a:rPr lang="en-US" b="1" dirty="0"/>
              <a:t>count</a:t>
            </a:r>
            <a:r>
              <a:rPr lang="en-US" dirty="0"/>
              <a:t>, and </a:t>
            </a:r>
            <a:r>
              <a:rPr lang="en-US" b="1" dirty="0" err="1"/>
              <a:t>toArray</a:t>
            </a:r>
            <a:r>
              <a:rPr lang="en-US" dirty="0"/>
              <a:t>.</a:t>
            </a:r>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pic>
        <p:nvPicPr>
          <p:cNvPr id="6" name="Picture 2" descr="JAVA Stream API with examples- Part 1 - Analytics Vidhya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8915" y="4235321"/>
            <a:ext cx="3048112" cy="19808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s://1.bp.blogspot.com/-OINAbeKLTN4/WEBMX58611I/AAAAAAAAPxQ/NZvvwTjpT0kgzcwESDhPDTHhoyNshhU3wCLcB/s1600/java-8-stream-api-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5189612"/>
            <a:ext cx="3428235"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2" name="Picture 6" descr="Доктор по философия архив сценарий java stream api example аудитория орех  Стан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250" y="5189612"/>
            <a:ext cx="2983509"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7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Java.lang.Thread</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What are Threads in Java: </a:t>
            </a:r>
          </a:p>
          <a:p>
            <a:pPr lvl="1">
              <a:buFont typeface="Wingdings" panose="05000000000000000000" pitchFamily="2" charset="2"/>
              <a:buChar char="Ø"/>
            </a:pPr>
            <a:r>
              <a:rPr lang="en-US" dirty="0" smtClean="0"/>
              <a:t>In </a:t>
            </a:r>
            <a:r>
              <a:rPr lang="en-US" dirty="0"/>
              <a:t>Java, a </a:t>
            </a:r>
            <a:r>
              <a:rPr lang="en-US" b="1" dirty="0"/>
              <a:t>thread is the smallest unit of execution </a:t>
            </a:r>
            <a:r>
              <a:rPr lang="en-US" dirty="0"/>
              <a:t>within a </a:t>
            </a:r>
            <a:r>
              <a:rPr lang="en-US" b="1" dirty="0"/>
              <a:t>process</a:t>
            </a:r>
            <a:r>
              <a:rPr lang="en-US" dirty="0"/>
              <a:t>. </a:t>
            </a:r>
            <a:endParaRPr lang="en-US" dirty="0" smtClean="0"/>
          </a:p>
          <a:p>
            <a:pPr lvl="1">
              <a:buFont typeface="Wingdings" panose="05000000000000000000" pitchFamily="2" charset="2"/>
              <a:buChar char="Ø"/>
            </a:pPr>
            <a:r>
              <a:rPr lang="en-US" dirty="0" smtClean="0"/>
              <a:t>Threads </a:t>
            </a:r>
            <a:r>
              <a:rPr lang="en-US" dirty="0"/>
              <a:t>allow </a:t>
            </a:r>
            <a:r>
              <a:rPr lang="en-US" b="1" dirty="0"/>
              <a:t>multiple tasks to be performed concurrently within a single program</a:t>
            </a:r>
            <a:r>
              <a:rPr lang="en-US" dirty="0"/>
              <a:t>, enabling better </a:t>
            </a:r>
            <a:r>
              <a:rPr lang="en-US" b="1" dirty="0"/>
              <a:t>utilization</a:t>
            </a:r>
            <a:r>
              <a:rPr lang="en-US" dirty="0"/>
              <a:t> of </a:t>
            </a:r>
            <a:r>
              <a:rPr lang="en-US" b="1" dirty="0"/>
              <a:t>system resources </a:t>
            </a:r>
            <a:r>
              <a:rPr lang="en-US" dirty="0"/>
              <a:t>and improved </a:t>
            </a:r>
            <a:r>
              <a:rPr lang="en-US" b="1" dirty="0"/>
              <a:t>responsiveness</a:t>
            </a:r>
            <a:r>
              <a:rPr lang="en-US" dirty="0"/>
              <a:t>. </a:t>
            </a:r>
            <a:endParaRPr lang="en-US" dirty="0" smtClean="0"/>
          </a:p>
          <a:p>
            <a:pPr lvl="1">
              <a:buFont typeface="Wingdings" panose="05000000000000000000" pitchFamily="2" charset="2"/>
              <a:buChar char="Ø"/>
            </a:pPr>
            <a:r>
              <a:rPr lang="en-US" dirty="0" smtClean="0"/>
              <a:t>Each </a:t>
            </a:r>
            <a:r>
              <a:rPr lang="en-US" dirty="0"/>
              <a:t>thread represents an </a:t>
            </a:r>
            <a:r>
              <a:rPr lang="en-US" b="1" dirty="0"/>
              <a:t>independent sequence of instructions </a:t>
            </a:r>
            <a:r>
              <a:rPr lang="en-US" dirty="0"/>
              <a:t>that can </a:t>
            </a:r>
            <a:r>
              <a:rPr lang="en-US" b="1" dirty="0"/>
              <a:t>execute in parallel </a:t>
            </a:r>
            <a:r>
              <a:rPr lang="en-US" dirty="0"/>
              <a:t>with other threads</a:t>
            </a:r>
            <a:r>
              <a:rPr lang="en-US" dirty="0" smtClean="0"/>
              <a:t>.</a:t>
            </a:r>
          </a:p>
          <a:p>
            <a:pPr lvl="1">
              <a:buFont typeface="Wingdings" panose="05000000000000000000" pitchFamily="2" charset="2"/>
              <a:buChar char="Ø"/>
            </a:pPr>
            <a:endParaRPr lang="en-US" b="1" dirty="0"/>
          </a:p>
          <a:p>
            <a:pPr>
              <a:buFont typeface="Wingdings" panose="05000000000000000000" pitchFamily="2" charset="2"/>
              <a:buChar char="Ø"/>
            </a:pPr>
            <a:r>
              <a:rPr lang="en-US" b="1" dirty="0" smtClean="0"/>
              <a:t>What </a:t>
            </a:r>
            <a:r>
              <a:rPr lang="en-US" b="1" dirty="0"/>
              <a:t>is Multithreading:</a:t>
            </a:r>
            <a:r>
              <a:rPr lang="en-US" dirty="0"/>
              <a:t> Multithreading is the </a:t>
            </a:r>
            <a:r>
              <a:rPr lang="en-US" b="1" dirty="0"/>
              <a:t>concurrent execution of multiple threads </a:t>
            </a:r>
            <a:r>
              <a:rPr lang="en-US" dirty="0"/>
              <a:t>in a </a:t>
            </a:r>
            <a:r>
              <a:rPr lang="en-US" b="1" dirty="0"/>
              <a:t>single process</a:t>
            </a:r>
            <a:r>
              <a:rPr lang="en-US" dirty="0"/>
              <a:t>. </a:t>
            </a:r>
            <a:r>
              <a:rPr lang="en-US" b="1" dirty="0"/>
              <a:t>Each thread </a:t>
            </a:r>
            <a:r>
              <a:rPr lang="en-US" dirty="0"/>
              <a:t>represents an </a:t>
            </a:r>
            <a:r>
              <a:rPr lang="en-US" b="1" dirty="0"/>
              <a:t>independent flow of execution</a:t>
            </a:r>
            <a:r>
              <a:rPr lang="en-US" dirty="0"/>
              <a:t>, allowing </a:t>
            </a:r>
            <a:r>
              <a:rPr lang="en-US" b="1" dirty="0" smtClean="0"/>
              <a:t>programs</a:t>
            </a:r>
            <a:r>
              <a:rPr lang="en-US" dirty="0" smtClean="0"/>
              <a:t> to </a:t>
            </a:r>
            <a:r>
              <a:rPr lang="en-US" b="1" dirty="0" smtClean="0"/>
              <a:t>perform </a:t>
            </a:r>
            <a:r>
              <a:rPr lang="en-US" b="1" dirty="0"/>
              <a:t>multiple tasks concurrently</a:t>
            </a:r>
            <a:r>
              <a:rPr lang="en-US" dirty="0" smtClean="0"/>
              <a:t>.</a:t>
            </a:r>
          </a:p>
          <a:p>
            <a:pPr marL="0" indent="0">
              <a:buNone/>
            </a:pPr>
            <a:endParaRPr lang="en-US" dirty="0" smtClean="0"/>
          </a:p>
          <a:p>
            <a:pPr>
              <a:buFont typeface="Wingdings" panose="05000000000000000000" pitchFamily="2" charset="2"/>
              <a:buChar char="Ø"/>
            </a:pPr>
            <a:r>
              <a:rPr lang="en-US" b="1" dirty="0" smtClean="0"/>
              <a:t>Creating Threads: </a:t>
            </a:r>
            <a:r>
              <a:rPr lang="en-US" dirty="0" smtClean="0"/>
              <a:t>In </a:t>
            </a:r>
            <a:r>
              <a:rPr lang="en-US" dirty="0"/>
              <a:t>Java, you can create threads by either </a:t>
            </a:r>
            <a:r>
              <a:rPr lang="en-US" b="1" dirty="0"/>
              <a:t>extending the Thread class </a:t>
            </a:r>
            <a:r>
              <a:rPr lang="en-US" dirty="0"/>
              <a:t>or </a:t>
            </a:r>
            <a:r>
              <a:rPr lang="en-US" b="1" dirty="0"/>
              <a:t>implementing the Runnable interface</a:t>
            </a:r>
            <a:r>
              <a:rPr lang="en-US" dirty="0"/>
              <a:t>. </a:t>
            </a:r>
            <a:r>
              <a:rPr lang="en-US" b="1" dirty="0"/>
              <a:t>Implementing Runnable </a:t>
            </a:r>
            <a:r>
              <a:rPr lang="en-US" dirty="0"/>
              <a:t>is generally preferred as it provides better separation of concerns.</a:t>
            </a:r>
            <a:endParaRPr lang="en-IN" dirty="0"/>
          </a:p>
        </p:txBody>
      </p:sp>
    </p:spTree>
    <p:extLst>
      <p:ext uri="{BB962C8B-B14F-4D97-AF65-F5344CB8AC3E}">
        <p14:creationId xmlns:p14="http://schemas.microsoft.com/office/powerpoint/2010/main" val="25667685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208725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Optional Class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16242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ava.util.Optional</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Optional class is a </a:t>
            </a:r>
            <a:r>
              <a:rPr lang="en-US" b="1" dirty="0" smtClean="0"/>
              <a:t>container</a:t>
            </a:r>
            <a:r>
              <a:rPr lang="en-US" dirty="0" smtClean="0"/>
              <a:t> </a:t>
            </a:r>
            <a:r>
              <a:rPr lang="en-US" b="1" dirty="0" smtClean="0"/>
              <a:t>object</a:t>
            </a:r>
            <a:r>
              <a:rPr lang="en-US" dirty="0" smtClean="0"/>
              <a:t> that may or may not contain a </a:t>
            </a:r>
            <a:r>
              <a:rPr lang="en-US" b="1" dirty="0" smtClean="0"/>
              <a:t>non-null value</a:t>
            </a:r>
            <a:r>
              <a:rPr lang="en-US" dirty="0" smtClean="0"/>
              <a:t>.</a:t>
            </a:r>
          </a:p>
          <a:p>
            <a:pPr>
              <a:buFont typeface="Wingdings" panose="05000000000000000000" pitchFamily="2" charset="2"/>
              <a:buChar char="Ø"/>
            </a:pPr>
            <a:r>
              <a:rPr lang="en-US" dirty="0" smtClean="0"/>
              <a:t>The Optional class encourages a </a:t>
            </a:r>
            <a:r>
              <a:rPr lang="en-US" b="1" dirty="0" smtClean="0"/>
              <a:t>safer approach </a:t>
            </a:r>
            <a:r>
              <a:rPr lang="en-US" dirty="0" smtClean="0"/>
              <a:t>to </a:t>
            </a:r>
            <a:r>
              <a:rPr lang="en-US" b="1" dirty="0" smtClean="0"/>
              <a:t>dealing</a:t>
            </a:r>
            <a:r>
              <a:rPr lang="en-US" dirty="0" smtClean="0"/>
              <a:t> with </a:t>
            </a:r>
            <a:r>
              <a:rPr lang="en-US" b="1" dirty="0" smtClean="0"/>
              <a:t>potential</a:t>
            </a:r>
            <a:r>
              <a:rPr lang="en-US" dirty="0" smtClean="0"/>
              <a:t> </a:t>
            </a:r>
            <a:r>
              <a:rPr lang="en-US" b="1" dirty="0" smtClean="0"/>
              <a:t>null</a:t>
            </a:r>
            <a:r>
              <a:rPr lang="en-US" dirty="0" smtClean="0"/>
              <a:t> </a:t>
            </a:r>
            <a:r>
              <a:rPr lang="en-US" b="1" dirty="0" smtClean="0"/>
              <a:t>values</a:t>
            </a:r>
            <a:r>
              <a:rPr lang="en-US" dirty="0" smtClean="0"/>
              <a:t> by providing a </a:t>
            </a:r>
            <a:r>
              <a:rPr lang="en-US" b="1" dirty="0" smtClean="0"/>
              <a:t>set of methods</a:t>
            </a:r>
            <a:r>
              <a:rPr lang="en-US" dirty="0" smtClean="0"/>
              <a:t> to work with these values.</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dirty="0" smtClean="0"/>
              <a:t>Avoiding </a:t>
            </a:r>
            <a:r>
              <a:rPr lang="en-US" dirty="0" err="1" smtClean="0"/>
              <a:t>NullPointerExceptions</a:t>
            </a:r>
            <a:endParaRPr lang="en-US" dirty="0" smtClean="0"/>
          </a:p>
          <a:p>
            <a:pPr lvl="1">
              <a:buFont typeface="Wingdings" panose="05000000000000000000" pitchFamily="2" charset="2"/>
              <a:buChar char="Ø"/>
            </a:pPr>
            <a:r>
              <a:rPr lang="en-US" dirty="0" smtClean="0"/>
              <a:t>Container of values</a:t>
            </a:r>
            <a:endParaRPr lang="en-IN" dirty="0"/>
          </a:p>
        </p:txBody>
      </p:sp>
    </p:spTree>
    <p:extLst>
      <p:ext uri="{BB962C8B-B14F-4D97-AF65-F5344CB8AC3E}">
        <p14:creationId xmlns:p14="http://schemas.microsoft.com/office/powerpoint/2010/main" val="4098133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943420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07183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79576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8B097-1405-5B8B-A069-99F5D3E9959A}"/>
              </a:ext>
            </a:extLst>
          </p:cNvPr>
          <p:cNvSpPr>
            <a:spLocks noGrp="1"/>
          </p:cNvSpPr>
          <p:nvPr>
            <p:ph type="title"/>
          </p:nvPr>
        </p:nvSpPr>
        <p:spPr/>
        <p:txBody>
          <a:bodyPr/>
          <a:lstStyle/>
          <a:p>
            <a:r>
              <a:rPr lang="en-IN" b="1" dirty="0" smtClean="0"/>
              <a:t>Multi-Threading </a:t>
            </a:r>
            <a:r>
              <a:rPr lang="en-IN" b="1" dirty="0"/>
              <a:t>Interview Questions</a:t>
            </a:r>
          </a:p>
        </p:txBody>
      </p:sp>
    </p:spTree>
    <p:extLst>
      <p:ext uri="{BB962C8B-B14F-4D97-AF65-F5344CB8AC3E}">
        <p14:creationId xmlns:p14="http://schemas.microsoft.com/office/powerpoint/2010/main" val="41481010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Explain what is thread in java?</a:t>
            </a:r>
          </a:p>
          <a:p>
            <a:pPr>
              <a:buFont typeface="Wingdings" panose="05000000000000000000" pitchFamily="2" charset="2"/>
              <a:buChar char="Ø"/>
            </a:pPr>
            <a:r>
              <a:rPr lang="en-US" dirty="0"/>
              <a:t>How can you create a thread in Java? Provide examples.</a:t>
            </a:r>
          </a:p>
          <a:p>
            <a:pPr>
              <a:buFont typeface="Wingdings" panose="05000000000000000000" pitchFamily="2" charset="2"/>
              <a:buChar char="Ø"/>
            </a:pPr>
            <a:r>
              <a:rPr lang="en-US" dirty="0"/>
              <a:t>What is the difference between a process and a thread?</a:t>
            </a:r>
          </a:p>
          <a:p>
            <a:pPr>
              <a:buFont typeface="Wingdings" panose="05000000000000000000" pitchFamily="2" charset="2"/>
              <a:buChar char="Ø"/>
            </a:pPr>
            <a:r>
              <a:rPr lang="en-US" dirty="0"/>
              <a:t>What are the advantages of using multithreading in Java?</a:t>
            </a:r>
          </a:p>
          <a:p>
            <a:pPr>
              <a:buFont typeface="Wingdings" panose="05000000000000000000" pitchFamily="2" charset="2"/>
              <a:buChar char="Ø"/>
            </a:pPr>
            <a:r>
              <a:rPr lang="en-US" dirty="0"/>
              <a:t>How does the Thread class in Java relate to multithreading?</a:t>
            </a:r>
          </a:p>
          <a:p>
            <a:pPr>
              <a:buFont typeface="Wingdings" panose="05000000000000000000" pitchFamily="2" charset="2"/>
              <a:buChar char="Ø"/>
            </a:pPr>
            <a:r>
              <a:rPr lang="en-US" dirty="0"/>
              <a:t>What is the purpose of the Runnable interface?</a:t>
            </a:r>
          </a:p>
          <a:p>
            <a:pPr>
              <a:buFont typeface="Wingdings" panose="05000000000000000000" pitchFamily="2" charset="2"/>
              <a:buChar char="Ø"/>
            </a:pPr>
            <a:r>
              <a:rPr lang="en-US" dirty="0"/>
              <a:t>How can you start a thread in Java? </a:t>
            </a:r>
          </a:p>
          <a:p>
            <a:pPr>
              <a:buFont typeface="Wingdings" panose="05000000000000000000" pitchFamily="2" charset="2"/>
              <a:buChar char="Ø"/>
            </a:pPr>
            <a:r>
              <a:rPr lang="en-US" dirty="0"/>
              <a:t>How does the sleep() method work in Java threads?</a:t>
            </a:r>
          </a:p>
          <a:p>
            <a:pPr>
              <a:buFont typeface="Wingdings" panose="05000000000000000000" pitchFamily="2" charset="2"/>
              <a:buChar char="Ø"/>
            </a:pPr>
            <a:r>
              <a:rPr lang="en-US" dirty="0"/>
              <a:t>Explain the concept of thread synchronization.</a:t>
            </a:r>
            <a:endParaRPr lang="en-IN" dirty="0"/>
          </a:p>
        </p:txBody>
      </p:sp>
    </p:spTree>
    <p:extLst>
      <p:ext uri="{BB962C8B-B14F-4D97-AF65-F5344CB8AC3E}">
        <p14:creationId xmlns:p14="http://schemas.microsoft.com/office/powerpoint/2010/main" val="23705085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achieve synchronization in Java?</a:t>
            </a:r>
          </a:p>
          <a:p>
            <a:pPr>
              <a:buFont typeface="Wingdings" panose="05000000000000000000" pitchFamily="2" charset="2"/>
              <a:buChar char="Ø"/>
            </a:pPr>
            <a:r>
              <a:rPr lang="en-US" dirty="0"/>
              <a:t>What is the Java synchronized keyword used for?</a:t>
            </a:r>
          </a:p>
          <a:p>
            <a:pPr>
              <a:buFont typeface="Wingdings" panose="05000000000000000000" pitchFamily="2" charset="2"/>
              <a:buChar char="Ø"/>
            </a:pPr>
            <a:r>
              <a:rPr lang="en-US" dirty="0"/>
              <a:t>Explain the difference between synchronized methods and synchronized blocks.</a:t>
            </a:r>
          </a:p>
          <a:p>
            <a:pPr>
              <a:buFont typeface="Wingdings" panose="05000000000000000000" pitchFamily="2" charset="2"/>
              <a:buChar char="Ø"/>
            </a:pPr>
            <a:r>
              <a:rPr lang="en-US" dirty="0"/>
              <a:t>What is a deadlock in the context of multithreading? How can you prevent deadlocks in Java?</a:t>
            </a:r>
          </a:p>
          <a:p>
            <a:pPr>
              <a:buFont typeface="Wingdings" panose="05000000000000000000" pitchFamily="2" charset="2"/>
              <a:buChar char="Ø"/>
            </a:pPr>
            <a:r>
              <a:rPr lang="en-US" dirty="0"/>
              <a:t>What is thread pooling? Why is it beneficial?</a:t>
            </a:r>
          </a:p>
          <a:p>
            <a:pPr>
              <a:buFont typeface="Wingdings" panose="05000000000000000000" pitchFamily="2" charset="2"/>
              <a:buChar char="Ø"/>
            </a:pPr>
            <a:r>
              <a:rPr lang="en-US" dirty="0"/>
              <a:t>Describe the concept of thread priority in Java. </a:t>
            </a:r>
          </a:p>
          <a:p>
            <a:pPr>
              <a:buFont typeface="Wingdings" panose="05000000000000000000" pitchFamily="2" charset="2"/>
              <a:buChar char="Ø"/>
            </a:pPr>
            <a:r>
              <a:rPr lang="en-US" dirty="0"/>
              <a:t>Explain the concept of thread communication.</a:t>
            </a:r>
          </a:p>
          <a:p>
            <a:pPr>
              <a:buFont typeface="Wingdings" panose="05000000000000000000" pitchFamily="2" charset="2"/>
              <a:buChar char="Ø"/>
            </a:pPr>
            <a:r>
              <a:rPr lang="en-US" dirty="0"/>
              <a:t>What are Java's wait() and notify() methods used for?</a:t>
            </a:r>
          </a:p>
          <a:p>
            <a:pPr>
              <a:buFont typeface="Wingdings" panose="05000000000000000000" pitchFamily="2" charset="2"/>
              <a:buChar char="Ø"/>
            </a:pPr>
            <a:r>
              <a:rPr lang="en-US" dirty="0"/>
              <a:t>How can you handle exceptions in a multithreaded environment?</a:t>
            </a:r>
          </a:p>
          <a:p>
            <a:pPr>
              <a:buFont typeface="Wingdings" panose="05000000000000000000" pitchFamily="2" charset="2"/>
              <a:buChar char="Ø"/>
            </a:pPr>
            <a:r>
              <a:rPr lang="en-US" dirty="0"/>
              <a:t>What is the volatile keyword used for in Java multithreading?</a:t>
            </a:r>
            <a:endParaRPr lang="en-IN" dirty="0"/>
          </a:p>
        </p:txBody>
      </p:sp>
    </p:spTree>
    <p:extLst>
      <p:ext uri="{BB962C8B-B14F-4D97-AF65-F5344CB8AC3E}">
        <p14:creationId xmlns:p14="http://schemas.microsoft.com/office/powerpoint/2010/main" val="262625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11682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Java join() method used for?</a:t>
            </a:r>
          </a:p>
          <a:p>
            <a:pPr>
              <a:buFont typeface="Wingdings" panose="05000000000000000000" pitchFamily="2" charset="2"/>
              <a:buChar char="Ø"/>
            </a:pPr>
            <a:r>
              <a:rPr lang="en-US" dirty="0"/>
              <a:t>Describe the Executor framework in Java.</a:t>
            </a:r>
          </a:p>
          <a:p>
            <a:pPr>
              <a:buFont typeface="Wingdings" panose="05000000000000000000" pitchFamily="2" charset="2"/>
              <a:buChar char="Ø"/>
            </a:pPr>
            <a:r>
              <a:rPr lang="en-US" dirty="0"/>
              <a:t>What is the purpose of the Callable interface?</a:t>
            </a:r>
          </a:p>
          <a:p>
            <a:pPr>
              <a:buFont typeface="Wingdings" panose="05000000000000000000" pitchFamily="2" charset="2"/>
              <a:buChar char="Ø"/>
            </a:pPr>
            <a:r>
              <a:rPr lang="en-US" dirty="0"/>
              <a:t>Explain the difference between the Runnable and Callable interfaces. </a:t>
            </a:r>
          </a:p>
          <a:p>
            <a:pPr>
              <a:buFont typeface="Wingdings" panose="05000000000000000000" pitchFamily="2" charset="2"/>
              <a:buChar char="Ø"/>
            </a:pPr>
            <a:r>
              <a:rPr lang="en-US" dirty="0"/>
              <a:t>What is a race condition in multithreading, and how can it be prevented?</a:t>
            </a:r>
          </a:p>
          <a:p>
            <a:pPr>
              <a:buFont typeface="Wingdings" panose="05000000000000000000" pitchFamily="2" charset="2"/>
              <a:buChar char="Ø"/>
            </a:pPr>
            <a:r>
              <a:rPr lang="en-US" dirty="0"/>
              <a:t>Explain the concept of context switching in multithreading.</a:t>
            </a:r>
          </a:p>
          <a:p>
            <a:pPr>
              <a:buFont typeface="Wingdings" panose="05000000000000000000" pitchFamily="2" charset="2"/>
              <a:buChar char="Ø"/>
            </a:pPr>
            <a:r>
              <a:rPr lang="en-US" dirty="0"/>
              <a:t>What is the purpose of the ThreadLocal class in Java?</a:t>
            </a:r>
          </a:p>
          <a:p>
            <a:pPr>
              <a:buFont typeface="Wingdings" panose="05000000000000000000" pitchFamily="2" charset="2"/>
              <a:buChar char="Ø"/>
            </a:pPr>
            <a:r>
              <a:rPr lang="en-US" dirty="0"/>
              <a:t>How can you interrupt a thread in Java?</a:t>
            </a:r>
          </a:p>
          <a:p>
            <a:pPr>
              <a:buFont typeface="Wingdings" panose="05000000000000000000" pitchFamily="2" charset="2"/>
              <a:buChar char="Ø"/>
            </a:pPr>
            <a:r>
              <a:rPr lang="en-US" dirty="0"/>
              <a:t>Describe the concept of thread states in Java.</a:t>
            </a:r>
            <a:endParaRPr lang="en-IN" dirty="0"/>
          </a:p>
        </p:txBody>
      </p:sp>
    </p:spTree>
    <p:extLst>
      <p:ext uri="{BB962C8B-B14F-4D97-AF65-F5344CB8AC3E}">
        <p14:creationId xmlns:p14="http://schemas.microsoft.com/office/powerpoint/2010/main" val="23294723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check if a thread is alive in Java? </a:t>
            </a:r>
          </a:p>
          <a:p>
            <a:pPr>
              <a:buFont typeface="Wingdings" panose="05000000000000000000" pitchFamily="2" charset="2"/>
              <a:buChar char="Ø"/>
            </a:pPr>
            <a:r>
              <a:rPr lang="en-US" dirty="0"/>
              <a:t>How do you handle thread interruption exceptions?</a:t>
            </a:r>
          </a:p>
          <a:p>
            <a:pPr>
              <a:buFont typeface="Wingdings" panose="05000000000000000000" pitchFamily="2" charset="2"/>
              <a:buChar char="Ø"/>
            </a:pPr>
            <a:r>
              <a:rPr lang="en-US" dirty="0"/>
              <a:t>What is the java.util.concurrent package used for in Java?</a:t>
            </a:r>
          </a:p>
          <a:p>
            <a:pPr>
              <a:buFont typeface="Wingdings" panose="05000000000000000000" pitchFamily="2" charset="2"/>
              <a:buChar char="Ø"/>
            </a:pPr>
            <a:r>
              <a:rPr lang="en-US" dirty="0"/>
              <a:t>Explain the concepts of a mutex and a semaphore in multithreading.</a:t>
            </a:r>
          </a:p>
          <a:p>
            <a:pPr>
              <a:buFont typeface="Wingdings" panose="05000000000000000000" pitchFamily="2" charset="2"/>
              <a:buChar char="Ø"/>
            </a:pPr>
            <a:r>
              <a:rPr lang="en-US" dirty="0"/>
              <a:t>How can you implement a producer-consumer scenario using threads?</a:t>
            </a:r>
          </a:p>
          <a:p>
            <a:pPr>
              <a:buFont typeface="Wingdings" panose="05000000000000000000" pitchFamily="2" charset="2"/>
              <a:buChar char="Ø"/>
            </a:pPr>
            <a:r>
              <a:rPr lang="en-US" dirty="0"/>
              <a:t>Describe the concept of thread-local storage and its use cases.</a:t>
            </a:r>
          </a:p>
          <a:p>
            <a:pPr>
              <a:buFont typeface="Wingdings" panose="05000000000000000000" pitchFamily="2" charset="2"/>
              <a:buChar char="Ø"/>
            </a:pPr>
            <a:r>
              <a:rPr lang="en-US" dirty="0"/>
              <a:t>How does Java's ReentrantLock differ from the synchronized keyword?</a:t>
            </a:r>
          </a:p>
          <a:p>
            <a:pPr>
              <a:buFont typeface="Wingdings" panose="05000000000000000000" pitchFamily="2" charset="2"/>
              <a:buChar char="Ø"/>
            </a:pPr>
            <a:r>
              <a:rPr lang="en-US" dirty="0"/>
              <a:t>How can you implement thread priorities effectively in a Java application?</a:t>
            </a:r>
          </a:p>
          <a:p>
            <a:pPr>
              <a:buFont typeface="Wingdings" panose="05000000000000000000" pitchFamily="2" charset="2"/>
              <a:buChar char="Ø"/>
            </a:pPr>
            <a:r>
              <a:rPr lang="en-US" dirty="0"/>
              <a:t>Explain the concept of thread interruption and its use cases.</a:t>
            </a:r>
          </a:p>
          <a:p>
            <a:pPr>
              <a:buFont typeface="Wingdings" panose="05000000000000000000" pitchFamily="2" charset="2"/>
              <a:buChar char="Ø"/>
            </a:pPr>
            <a:r>
              <a:rPr lang="en-US" dirty="0"/>
              <a:t>What is the significance of the </a:t>
            </a:r>
            <a:r>
              <a:rPr lang="en-US" dirty="0" err="1"/>
              <a:t>Thread.currentThread</a:t>
            </a:r>
            <a:r>
              <a:rPr lang="en-US" dirty="0"/>
              <a:t>() method?</a:t>
            </a:r>
            <a:endParaRPr lang="en-IN" dirty="0"/>
          </a:p>
        </p:txBody>
      </p:sp>
    </p:spTree>
    <p:extLst>
      <p:ext uri="{BB962C8B-B14F-4D97-AF65-F5344CB8AC3E}">
        <p14:creationId xmlns:p14="http://schemas.microsoft.com/office/powerpoint/2010/main" val="36792033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are daemon threads in Java, and how do they differ from user threads?</a:t>
            </a:r>
          </a:p>
          <a:p>
            <a:pPr>
              <a:buFont typeface="Wingdings" panose="05000000000000000000" pitchFamily="2" charset="2"/>
              <a:buChar char="Ø"/>
            </a:pPr>
            <a:r>
              <a:rPr lang="en-US" dirty="0"/>
              <a:t>How can you create a thread-safe collection in Java?</a:t>
            </a:r>
          </a:p>
          <a:p>
            <a:pPr>
              <a:buFont typeface="Wingdings" panose="05000000000000000000" pitchFamily="2" charset="2"/>
              <a:buChar char="Ø"/>
            </a:pPr>
            <a:r>
              <a:rPr lang="en-US" dirty="0"/>
              <a:t>Explain the concept of the happens-before relationship in the Java Memory Model.</a:t>
            </a:r>
          </a:p>
          <a:p>
            <a:pPr>
              <a:buFont typeface="Wingdings" panose="05000000000000000000" pitchFamily="2" charset="2"/>
              <a:buChar char="Ø"/>
            </a:pPr>
            <a:r>
              <a:rPr lang="en-US" dirty="0"/>
              <a:t>What is the purpose of the </a:t>
            </a:r>
            <a:r>
              <a:rPr lang="en-US" dirty="0" err="1"/>
              <a:t>ReadWriteLock</a:t>
            </a:r>
            <a:r>
              <a:rPr lang="en-US" dirty="0"/>
              <a:t> interface in Java?</a:t>
            </a:r>
          </a:p>
          <a:p>
            <a:pPr>
              <a:buFont typeface="Wingdings" panose="05000000000000000000" pitchFamily="2" charset="2"/>
              <a:buChar char="Ø"/>
            </a:pPr>
            <a:r>
              <a:rPr lang="en-US" dirty="0"/>
              <a:t>How does the </a:t>
            </a:r>
            <a:r>
              <a:rPr lang="en-US" dirty="0" err="1"/>
              <a:t>ForkJoinPool</a:t>
            </a:r>
            <a:r>
              <a:rPr lang="en-US" dirty="0"/>
              <a:t> class work in Java? </a:t>
            </a:r>
          </a:p>
          <a:p>
            <a:pPr>
              <a:buFont typeface="Wingdings" panose="05000000000000000000" pitchFamily="2" charset="2"/>
              <a:buChar char="Ø"/>
            </a:pPr>
            <a:r>
              <a:rPr lang="en-US" dirty="0"/>
              <a:t>Explain the concept of thread dumping and how it can help troubleshoot issues.</a:t>
            </a:r>
          </a:p>
          <a:p>
            <a:pPr>
              <a:buFont typeface="Wingdings" panose="05000000000000000000" pitchFamily="2" charset="2"/>
              <a:buChar char="Ø"/>
            </a:pPr>
            <a:r>
              <a:rPr lang="en-US" dirty="0"/>
              <a:t>What is the role of the </a:t>
            </a:r>
            <a:r>
              <a:rPr lang="en-US" dirty="0" err="1"/>
              <a:t>ScheduledExecutorService</a:t>
            </a:r>
            <a:r>
              <a:rPr lang="en-US" dirty="0"/>
              <a:t> in Java?</a:t>
            </a:r>
          </a:p>
          <a:p>
            <a:pPr>
              <a:buFont typeface="Wingdings" panose="05000000000000000000" pitchFamily="2" charset="2"/>
              <a:buChar char="Ø"/>
            </a:pPr>
            <a:r>
              <a:rPr lang="en-US" dirty="0"/>
              <a:t>Describe the concept of thread naming in Java threads.</a:t>
            </a:r>
            <a:endParaRPr lang="en-IN" dirty="0"/>
          </a:p>
        </p:txBody>
      </p:sp>
    </p:spTree>
    <p:extLst>
      <p:ext uri="{BB962C8B-B14F-4D97-AF65-F5344CB8AC3E}">
        <p14:creationId xmlns:p14="http://schemas.microsoft.com/office/powerpoint/2010/main" val="1178849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8A12C-C3AD-FBBB-F3CF-E72556E69D92}"/>
              </a:ext>
            </a:extLst>
          </p:cNvPr>
          <p:cNvSpPr>
            <a:spLocks noGrp="1"/>
          </p:cNvSpPr>
          <p:nvPr>
            <p:ph type="title"/>
          </p:nvPr>
        </p:nvSpPr>
        <p:spPr/>
        <p:txBody>
          <a:bodyPr/>
          <a:lstStyle/>
          <a:p>
            <a:r>
              <a:rPr lang="en-IN" b="1" dirty="0" smtClean="0"/>
              <a:t>Multi-Threading </a:t>
            </a:r>
            <a:r>
              <a:rPr lang="en-IN" b="1" dirty="0" smtClean="0"/>
              <a:t>Assignments</a:t>
            </a:r>
            <a:endParaRPr lang="en-IN" b="1" dirty="0"/>
          </a:p>
        </p:txBody>
      </p:sp>
    </p:spTree>
    <p:extLst>
      <p:ext uri="{BB962C8B-B14F-4D97-AF65-F5344CB8AC3E}">
        <p14:creationId xmlns:p14="http://schemas.microsoft.com/office/powerpoint/2010/main" val="3302885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Simple Thread Creation and Execution:</a:t>
            </a:r>
          </a:p>
          <a:p>
            <a:pPr marL="0" indent="0">
              <a:buNone/>
            </a:pPr>
            <a:r>
              <a:rPr lang="en-US" dirty="0"/>
              <a:t>Create a Java program that uses multithreading to simulate the execution of multiple tasks concurrently. Create and start multiple threads that perform different tasks, such as printing numbers or messages to the console.</a:t>
            </a:r>
          </a:p>
          <a:p>
            <a:pPr>
              <a:buFont typeface="Wingdings" panose="05000000000000000000" pitchFamily="2" charset="2"/>
              <a:buChar char="Ø"/>
            </a:pPr>
            <a:r>
              <a:rPr lang="en-US" b="1" dirty="0"/>
              <a:t>Thread Synchronization:</a:t>
            </a:r>
          </a:p>
          <a:p>
            <a:pPr marL="0" indent="0">
              <a:buNone/>
            </a:pPr>
            <a:r>
              <a:rPr lang="en-US" dirty="0"/>
              <a:t>Implement a scenario where two or more threads are accessing a shared resource (e.g., a bank account balance) concurrently. Use synchronization mechanisms such as the synchronized keyword or ReentrantLock to ensure thread-safe access to the shared resource.</a:t>
            </a:r>
          </a:p>
          <a:p>
            <a:pPr>
              <a:buFont typeface="Wingdings" panose="05000000000000000000" pitchFamily="2" charset="2"/>
              <a:buChar char="Ø"/>
            </a:pPr>
            <a:r>
              <a:rPr lang="en-US" b="1" dirty="0"/>
              <a:t>Producer-Consumer Problem:</a:t>
            </a:r>
          </a:p>
          <a:p>
            <a:pPr marL="0" indent="0">
              <a:buNone/>
            </a:pPr>
            <a:r>
              <a:rPr lang="en-US" dirty="0"/>
              <a:t>Implement a producer-consumer problem using threads. Create one or more producer threads that generate data, and one or more consumer threads that consume the data. Use a shared buffer to exchange data between producers and consumers, ensuring that the buffer is synchronized properly.</a:t>
            </a:r>
            <a:endParaRPr lang="en-IN" dirty="0"/>
          </a:p>
        </p:txBody>
      </p:sp>
    </p:spTree>
    <p:extLst>
      <p:ext uri="{BB962C8B-B14F-4D97-AF65-F5344CB8AC3E}">
        <p14:creationId xmlns:p14="http://schemas.microsoft.com/office/powerpoint/2010/main" val="23692286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a16="http://schemas.microsoft.com/office/drawing/2014/main" xmlns=""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b="1" dirty="0"/>
              <a:t>Bank Account Transactions:</a:t>
            </a:r>
          </a:p>
          <a:p>
            <a:pPr marL="0" indent="0">
              <a:buNone/>
            </a:pPr>
            <a:r>
              <a:rPr lang="en-US" dirty="0"/>
              <a:t>Design a multithreaded program that simulates bank account transactions. Implement threads for depositing and withdrawing money from an account. Use synchronization to prevent overdrawing.</a:t>
            </a:r>
          </a:p>
          <a:p>
            <a:pPr>
              <a:buFont typeface="Wingdings" panose="05000000000000000000" pitchFamily="2" charset="2"/>
              <a:buChar char="Ø"/>
            </a:pPr>
            <a:r>
              <a:rPr lang="en-US" b="1" dirty="0"/>
              <a:t>Multithreaded Quiz Game:</a:t>
            </a:r>
          </a:p>
          <a:p>
            <a:pPr marL="0" indent="0">
              <a:buNone/>
            </a:pPr>
            <a:r>
              <a:rPr lang="en-US" dirty="0"/>
              <a:t>Develop a simple quiz game where questions are displayed to users and they need to provide answers within a certain time. Use threads to manage the countdown and user input.</a:t>
            </a:r>
          </a:p>
          <a:p>
            <a:pPr>
              <a:buFont typeface="Wingdings" panose="05000000000000000000" pitchFamily="2" charset="2"/>
              <a:buChar char="Ø"/>
            </a:pPr>
            <a:r>
              <a:rPr lang="en-US" b="1" dirty="0"/>
              <a:t>Simulation of a Restaurant:</a:t>
            </a:r>
          </a:p>
          <a:p>
            <a:pPr marL="0" indent="0">
              <a:buNone/>
            </a:pPr>
            <a:r>
              <a:rPr lang="en-US" dirty="0"/>
              <a:t>Model a restaurant scenario with multiple customers, waiters, and cooks. Use threads to simulate customers ordering, waiters serving, and cooks preparing food.</a:t>
            </a:r>
            <a:endParaRPr lang="en-IN" dirty="0"/>
          </a:p>
        </p:txBody>
      </p:sp>
    </p:spTree>
    <p:extLst>
      <p:ext uri="{BB962C8B-B14F-4D97-AF65-F5344CB8AC3E}">
        <p14:creationId xmlns:p14="http://schemas.microsoft.com/office/powerpoint/2010/main" val="1634330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Synchronization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When </a:t>
            </a:r>
            <a:r>
              <a:rPr lang="en-US" b="1" dirty="0"/>
              <a:t>multiple threads access shared resources</a:t>
            </a:r>
            <a:r>
              <a:rPr lang="en-US" dirty="0"/>
              <a:t>, </a:t>
            </a:r>
            <a:r>
              <a:rPr lang="en-US" b="1" dirty="0"/>
              <a:t>synchronization is necessary </a:t>
            </a:r>
            <a:r>
              <a:rPr lang="en-US" dirty="0"/>
              <a:t>to </a:t>
            </a:r>
            <a:r>
              <a:rPr lang="en-US" b="1" dirty="0"/>
              <a:t>prevent data inconsistency and race conditions</a:t>
            </a:r>
            <a:r>
              <a:rPr lang="en-US" dirty="0"/>
              <a:t>. </a:t>
            </a:r>
          </a:p>
          <a:p>
            <a:pPr>
              <a:buFont typeface="Wingdings" panose="05000000000000000000" pitchFamily="2" charset="2"/>
              <a:buChar char="Ø"/>
            </a:pPr>
            <a:r>
              <a:rPr lang="en-US" b="1" dirty="0" smtClean="0"/>
              <a:t>Java</a:t>
            </a:r>
            <a:r>
              <a:rPr lang="en-US" dirty="0" smtClean="0"/>
              <a:t> </a:t>
            </a:r>
            <a:r>
              <a:rPr lang="en-US" dirty="0"/>
              <a:t>provides the </a:t>
            </a:r>
            <a:r>
              <a:rPr lang="en-US" b="1" dirty="0"/>
              <a:t>synchronized keyword </a:t>
            </a:r>
            <a:r>
              <a:rPr lang="en-US" dirty="0"/>
              <a:t>and the </a:t>
            </a:r>
            <a:r>
              <a:rPr lang="en-US" b="1" dirty="0"/>
              <a:t>Lock interface </a:t>
            </a:r>
            <a:r>
              <a:rPr lang="en-US" dirty="0"/>
              <a:t>for </a:t>
            </a:r>
            <a:r>
              <a:rPr lang="en-US" b="1" dirty="0" smtClean="0"/>
              <a:t>synchronization</a:t>
            </a:r>
            <a:r>
              <a:rPr lang="en-US" dirty="0" smtClean="0"/>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9915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a:t>
            </a:r>
            <a:r>
              <a:rPr lang="en-IN" b="1" dirty="0"/>
              <a:t>Synchronization</a:t>
            </a:r>
            <a:r>
              <a:rPr lang="en-US" b="1" dirty="0" smtClean="0"/>
              <a:t>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393034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11067</TotalTime>
  <Words>3298</Words>
  <Application>Microsoft Office PowerPoint</Application>
  <PresentationFormat>Widescreen</PresentationFormat>
  <Paragraphs>397</Paragraphs>
  <Slides>76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Söhne</vt:lpstr>
      <vt:lpstr>Wingdings</vt:lpstr>
      <vt:lpstr>Retrospect</vt:lpstr>
      <vt:lpstr>Java Programming Essentials: A Comprehensive Journey into Core Java and Beyond</vt:lpstr>
      <vt:lpstr>Day 15</vt:lpstr>
      <vt:lpstr>Day 15: Agenda</vt:lpstr>
      <vt:lpstr>Java Threads</vt:lpstr>
      <vt:lpstr>Introduction to Multithreading in Java</vt:lpstr>
      <vt:lpstr>Java.lang.Thread</vt:lpstr>
      <vt:lpstr>Threads Creation Hands-on</vt:lpstr>
      <vt:lpstr>Thread Synchronization</vt:lpstr>
      <vt:lpstr>Threads Synchronization Creation Hands-on</vt:lpstr>
      <vt:lpstr>Threads States</vt:lpstr>
      <vt:lpstr>Java Thread States</vt:lpstr>
      <vt:lpstr>Java Thread States</vt:lpstr>
      <vt:lpstr>Thread States Hands-on</vt:lpstr>
      <vt:lpstr>Threads Communication</vt:lpstr>
      <vt:lpstr>Threads Communication</vt:lpstr>
      <vt:lpstr>wait(), notify(), and notifyAll()</vt:lpstr>
      <vt:lpstr>Threads Communication Hands-On</vt:lpstr>
      <vt:lpstr>Thread Deadlocks</vt:lpstr>
      <vt:lpstr>Deadlocks</vt:lpstr>
      <vt:lpstr>Dining Philosophers Problem</vt:lpstr>
      <vt:lpstr>Threads Deadlock Hands-On</vt:lpstr>
      <vt:lpstr>Thread Interruption</vt:lpstr>
      <vt:lpstr>Thread Interruption</vt:lpstr>
      <vt:lpstr>Threads Interruption Hands-On</vt:lpstr>
      <vt:lpstr>try-finally With Thread Hands-On</vt:lpstr>
      <vt:lpstr>Threads Starvation Hands-On</vt:lpstr>
      <vt:lpstr>Daemon Threads</vt:lpstr>
      <vt:lpstr>Daemon Threads Hands-On</vt:lpstr>
      <vt:lpstr>Java Executor Framework</vt:lpstr>
      <vt:lpstr>Thread Pools</vt:lpstr>
      <vt:lpstr>Executor Framework</vt:lpstr>
      <vt:lpstr>Executor Framework Hands-On</vt:lpstr>
      <vt:lpstr>Day 17</vt:lpstr>
      <vt:lpstr>Day 17: Agenda</vt:lpstr>
      <vt:lpstr>Callable Interface</vt:lpstr>
      <vt:lpstr>Java.util.concurrent.Callable</vt:lpstr>
      <vt:lpstr>Java 8</vt:lpstr>
      <vt:lpstr>Features of Java 8</vt:lpstr>
      <vt:lpstr>Lambda Expressions</vt:lpstr>
      <vt:lpstr>Lambda Expressions</vt:lpstr>
      <vt:lpstr>Functional Interfaces</vt:lpstr>
      <vt:lpstr>Functional Interfaces</vt:lpstr>
      <vt:lpstr>Custom Functional Interfaces</vt:lpstr>
      <vt:lpstr>Hands-On</vt:lpstr>
      <vt:lpstr>Default and Static Methods in Interfaces</vt:lpstr>
      <vt:lpstr>Default Methods</vt:lpstr>
      <vt:lpstr>Static Methods</vt:lpstr>
      <vt:lpstr>Hands-On</vt:lpstr>
      <vt:lpstr>Method References</vt:lpstr>
      <vt:lpstr>Method References</vt:lpstr>
      <vt:lpstr>Reference to a Static Method</vt:lpstr>
      <vt:lpstr>Hands-On</vt:lpstr>
      <vt:lpstr>Reference to an Instance Method of a Particular Object</vt:lpstr>
      <vt:lpstr>Hands-On</vt:lpstr>
      <vt:lpstr>Reference to a Constructor</vt:lpstr>
      <vt:lpstr>Hands-On</vt:lpstr>
      <vt:lpstr>Stream API</vt:lpstr>
      <vt:lpstr>Stream API</vt:lpstr>
      <vt:lpstr>Key characteristics of the Stream API</vt:lpstr>
      <vt:lpstr>Hands-On</vt:lpstr>
      <vt:lpstr>Optional Class</vt:lpstr>
      <vt:lpstr>Java.util.Optional</vt:lpstr>
      <vt:lpstr>Hands-On</vt:lpstr>
      <vt:lpstr>Time API</vt:lpstr>
      <vt:lpstr>Interview Questions</vt:lpstr>
      <vt:lpstr>Hands-On</vt:lpstr>
      <vt:lpstr>Multi-Threading Interview Questions</vt:lpstr>
      <vt:lpstr>Multithreading Interview Questions</vt:lpstr>
      <vt:lpstr>Multithreading Interview Questions</vt:lpstr>
      <vt:lpstr>Multithreading Interview Questions</vt:lpstr>
      <vt:lpstr>Multithreading Interview Questions</vt:lpstr>
      <vt:lpstr>Multithreading Interview Questions</vt:lpstr>
      <vt:lpstr>Multi-Threading Assignments</vt:lpstr>
      <vt:lpstr>Multithreading Assignments</vt:lpstr>
      <vt:lpstr>Multithreading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289</cp:revision>
  <dcterms:created xsi:type="dcterms:W3CDTF">2023-08-03T13:19:55Z</dcterms:created>
  <dcterms:modified xsi:type="dcterms:W3CDTF">2023-09-01T18:37:44Z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