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8"/>
  </p:notesMasterIdLst>
  <p:handoutMasterIdLst>
    <p:handoutMasterId r:id="rId19"/>
  </p:handoutMasterIdLst>
  <p:sldIdLst>
    <p:sldId id="261" r:id="rId5"/>
    <p:sldId id="273" r:id="rId6"/>
    <p:sldId id="314" r:id="rId7"/>
    <p:sldId id="315" r:id="rId8"/>
    <p:sldId id="316" r:id="rId9"/>
    <p:sldId id="317" r:id="rId10"/>
    <p:sldId id="318" r:id="rId11"/>
    <p:sldId id="319" r:id="rId12"/>
    <p:sldId id="320" r:id="rId13"/>
    <p:sldId id="321" r:id="rId14"/>
    <p:sldId id="322" r:id="rId15"/>
    <p:sldId id="323"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4" autoAdjust="0"/>
  </p:normalViewPr>
  <p:slideViewPr>
    <p:cSldViewPr>
      <p:cViewPr varScale="1">
        <p:scale>
          <a:sx n="63" d="100"/>
          <a:sy n="63" d="100"/>
        </p:scale>
        <p:origin x="804" y="56"/>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5/20/2025</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5/20/2025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F1A62-EFBD-4179-EBAB-232223709E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2FB5F8-9C4D-6383-F0A1-838CE6BE7B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00D84F-DE26-CCA4-E9B6-2E9BC58BA1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E34548-D83E-3E2F-7CCA-FF2C9C3F4793}"/>
              </a:ext>
            </a:extLst>
          </p:cNvPr>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417811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F77F1-0294-099E-2546-7C6FC91A3B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22BED5-C462-127E-56B0-05787C3F26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5AC512-E131-3D9D-BD17-9D3CA772BF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E66D0F-1023-E1BE-89D8-970F8096EEF8}"/>
              </a:ext>
            </a:extLst>
          </p:cNvPr>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1464772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6088-FFED-51F5-BA4B-769B32DAF4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A9371-6980-FA82-9E6C-017061052B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12F3A7-622A-8BF1-719D-DC930A69A9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5D1B50-A074-4096-0569-370358E3C825}"/>
              </a:ext>
            </a:extLst>
          </p:cNvPr>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3068472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B778C-7C54-B9A1-819A-CBF95EE40C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C6B4B-CA7E-013F-D8E4-BC664756BB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652A08-CD4B-F2A4-E80D-DD55721D7C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D85796-2F73-68EA-E505-1A4890F51879}"/>
              </a:ext>
            </a:extLst>
          </p:cNvPr>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32525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C8873-59DE-8BE3-6690-CA9B92EB79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638A75-B1D8-33FE-575A-8BB2FAB83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2C8053-EF87-7384-8315-FC8C0D28A4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195342-C096-EEF8-2DC2-E6C8CBB30002}"/>
              </a:ext>
            </a:extLst>
          </p:cNvPr>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69209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ABC11-A5A1-CDD6-3824-5012520890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5282B9-8494-3501-4389-613114C509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D2CADC-4E0A-BB57-4A82-86BE630C44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8B3B6C-9B9E-D90E-38F5-560F75C0219C}"/>
              </a:ext>
            </a:extLst>
          </p:cNvPr>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3698976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4AC2B-9074-6777-1A9C-662AD4F90F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42219-AB70-602A-6C09-09E8C621A8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2FDB21-0AA1-8480-BC99-4E85ED1BB2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3F1BA7-1CEC-39A1-0F12-6FF8998E6593}"/>
              </a:ext>
            </a:extLst>
          </p:cNvPr>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673170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80955-3246-08AC-0FB7-3A72E82782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A464CF-9984-CB82-5317-2790D1B2AA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207A7A-0826-954D-4E47-CBF1EC849F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F36DDC-C94A-D8BB-1B06-4F08275BD732}"/>
              </a:ext>
            </a:extLst>
          </p:cNvPr>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70476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42970-C908-7444-6269-1BBE58A1D9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8715C0-E935-675B-D4D4-8BB3AF79A6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C1816B-9CA9-1E54-3605-52A94DE5C1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60CAAC-091F-16EF-39A9-0362730A437D}"/>
              </a:ext>
            </a:extLst>
          </p:cNvPr>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2830297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11860-268C-F1ED-3D02-8D5E046CD2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BA03A-9920-D628-4B47-DED03F254F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2EA624-70BD-9F0F-3348-8313B2D8D2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22677D-6495-682C-5BAA-5E56E58C3A66}"/>
              </a:ext>
            </a:extLst>
          </p:cNvPr>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342882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en-US" dirty="0"/>
              <a:t>DATA Analyst Jobs data exploration and insights</a:t>
            </a: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Presenter: Samandar Singh </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9C42A-41B4-0C27-F41E-6374105B8B21}"/>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725DDFBE-FDEB-73C9-7DD4-620AF29FB563}"/>
              </a:ext>
            </a:extLst>
          </p:cNvPr>
          <p:cNvSpPr>
            <a:spLocks noGrp="1"/>
          </p:cNvSpPr>
          <p:nvPr>
            <p:ph type="title"/>
          </p:nvPr>
        </p:nvSpPr>
        <p:spPr/>
        <p:txBody>
          <a:bodyPr/>
          <a:lstStyle/>
          <a:p>
            <a:r>
              <a:rPr lang="en-US" dirty="0"/>
              <a:t>Finding 8</a:t>
            </a:r>
          </a:p>
        </p:txBody>
      </p:sp>
      <p:sp>
        <p:nvSpPr>
          <p:cNvPr id="13" name="Content Placeholder 12">
            <a:extLst>
              <a:ext uri="{FF2B5EF4-FFF2-40B4-BE49-F238E27FC236}">
                <a16:creationId xmlns:a16="http://schemas.microsoft.com/office/drawing/2014/main" id="{87E955F6-ACB2-826B-F2C8-C17E4843206E}"/>
              </a:ext>
            </a:extLst>
          </p:cNvPr>
          <p:cNvSpPr>
            <a:spLocks noGrp="1"/>
          </p:cNvSpPr>
          <p:nvPr>
            <p:ph sz="quarter" idx="13"/>
          </p:nvPr>
        </p:nvSpPr>
        <p:spPr>
          <a:xfrm>
            <a:off x="281919" y="2247348"/>
            <a:ext cx="4518681" cy="2448560"/>
          </a:xfrm>
        </p:spPr>
        <p:txBody>
          <a:bodyPr>
            <a:normAutofit/>
          </a:bodyPr>
          <a:lstStyle/>
          <a:p>
            <a:r>
              <a:rPr lang="en-US" dirty="0"/>
              <a:t>Visualization: Showing different type of company ownerships.</a:t>
            </a:r>
          </a:p>
          <a:p>
            <a:r>
              <a:rPr lang="en-US" dirty="0"/>
              <a:t>Insight: A significant amount of data falls on the Private sector, followed by public sector</a:t>
            </a:r>
          </a:p>
          <a:p>
            <a:endParaRPr lang="en-US" dirty="0"/>
          </a:p>
        </p:txBody>
      </p:sp>
      <p:sp>
        <p:nvSpPr>
          <p:cNvPr id="2" name="Text Placeholder 1">
            <a:extLst>
              <a:ext uri="{FF2B5EF4-FFF2-40B4-BE49-F238E27FC236}">
                <a16:creationId xmlns:a16="http://schemas.microsoft.com/office/drawing/2014/main" id="{25DA4A7C-F1D0-40FB-5E98-F930B845AAA6}"/>
              </a:ext>
            </a:extLst>
          </p:cNvPr>
          <p:cNvSpPr>
            <a:spLocks noGrp="1"/>
          </p:cNvSpPr>
          <p:nvPr>
            <p:ph type="body" sz="quarter" idx="16"/>
          </p:nvPr>
        </p:nvSpPr>
        <p:spPr/>
        <p:txBody>
          <a:bodyPr/>
          <a:lstStyle/>
          <a:p>
            <a:r>
              <a:rPr lang="en-US" dirty="0"/>
              <a:t>Type of Ownership</a:t>
            </a:r>
          </a:p>
        </p:txBody>
      </p:sp>
      <p:sp>
        <p:nvSpPr>
          <p:cNvPr id="3" name="Slide Number Placeholder 2">
            <a:extLst>
              <a:ext uri="{FF2B5EF4-FFF2-40B4-BE49-F238E27FC236}">
                <a16:creationId xmlns:a16="http://schemas.microsoft.com/office/drawing/2014/main" id="{D994E8FF-0686-CEC5-4536-B25C9677C490}"/>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11599061-0BB9-E198-3E4E-88E80BEE5E62}"/>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5896D602-FFF1-01F2-EA8B-EA812E977955}"/>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6" name="Picture 5">
            <a:extLst>
              <a:ext uri="{FF2B5EF4-FFF2-40B4-BE49-F238E27FC236}">
                <a16:creationId xmlns:a16="http://schemas.microsoft.com/office/drawing/2014/main" id="{91FA537F-4A9F-31CE-0936-1371C1D6465D}"/>
              </a:ext>
            </a:extLst>
          </p:cNvPr>
          <p:cNvPicPr>
            <a:picLocks noChangeAspect="1"/>
          </p:cNvPicPr>
          <p:nvPr/>
        </p:nvPicPr>
        <p:blipFill>
          <a:blip r:embed="rId4"/>
          <a:stretch>
            <a:fillRect/>
          </a:stretch>
        </p:blipFill>
        <p:spPr>
          <a:xfrm>
            <a:off x="4890272" y="2307430"/>
            <a:ext cx="5972460" cy="4032410"/>
          </a:xfrm>
          <a:prstGeom prst="rect">
            <a:avLst/>
          </a:prstGeom>
        </p:spPr>
      </p:pic>
    </p:spTree>
    <p:extLst>
      <p:ext uri="{BB962C8B-B14F-4D97-AF65-F5344CB8AC3E}">
        <p14:creationId xmlns:p14="http://schemas.microsoft.com/office/powerpoint/2010/main" val="224804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25DE9-F1A7-5CBB-1A9C-BBBC75FA852C}"/>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E7D290BC-8294-192E-06DA-B55BC489E3F3}"/>
              </a:ext>
            </a:extLst>
          </p:cNvPr>
          <p:cNvSpPr>
            <a:spLocks noGrp="1"/>
          </p:cNvSpPr>
          <p:nvPr>
            <p:ph type="title"/>
          </p:nvPr>
        </p:nvSpPr>
        <p:spPr/>
        <p:txBody>
          <a:bodyPr/>
          <a:lstStyle/>
          <a:p>
            <a:r>
              <a:rPr lang="en-US" dirty="0"/>
              <a:t>Finding 9</a:t>
            </a:r>
          </a:p>
        </p:txBody>
      </p:sp>
      <p:sp>
        <p:nvSpPr>
          <p:cNvPr id="13" name="Content Placeholder 12">
            <a:extLst>
              <a:ext uri="{FF2B5EF4-FFF2-40B4-BE49-F238E27FC236}">
                <a16:creationId xmlns:a16="http://schemas.microsoft.com/office/drawing/2014/main" id="{D09DB9FF-C0C6-DF0F-C3EC-0DD2FBD60CD3}"/>
              </a:ext>
            </a:extLst>
          </p:cNvPr>
          <p:cNvSpPr>
            <a:spLocks noGrp="1"/>
          </p:cNvSpPr>
          <p:nvPr>
            <p:ph sz="quarter" idx="13"/>
          </p:nvPr>
        </p:nvSpPr>
        <p:spPr>
          <a:xfrm>
            <a:off x="281919" y="2247347"/>
            <a:ext cx="4518681" cy="4363085"/>
          </a:xfrm>
        </p:spPr>
        <p:txBody>
          <a:bodyPr>
            <a:normAutofit/>
          </a:bodyPr>
          <a:lstStyle/>
          <a:p>
            <a:r>
              <a:rPr lang="en-US" dirty="0"/>
              <a:t>Visualization: Bar Chart Showing Different types of sectors.</a:t>
            </a:r>
          </a:p>
          <a:p>
            <a:r>
              <a:rPr lang="en-US" dirty="0"/>
              <a:t>Insight: A significant amount of data falls on the Private sector, followed by public sector</a:t>
            </a:r>
          </a:p>
          <a:p>
            <a:endParaRPr lang="en-US" dirty="0"/>
          </a:p>
        </p:txBody>
      </p:sp>
      <p:sp>
        <p:nvSpPr>
          <p:cNvPr id="2" name="Text Placeholder 1">
            <a:extLst>
              <a:ext uri="{FF2B5EF4-FFF2-40B4-BE49-F238E27FC236}">
                <a16:creationId xmlns:a16="http://schemas.microsoft.com/office/drawing/2014/main" id="{249222BE-03E7-F5B6-F2EB-807108D04D86}"/>
              </a:ext>
            </a:extLst>
          </p:cNvPr>
          <p:cNvSpPr>
            <a:spLocks noGrp="1"/>
          </p:cNvSpPr>
          <p:nvPr>
            <p:ph type="body" sz="quarter" idx="16"/>
          </p:nvPr>
        </p:nvSpPr>
        <p:spPr/>
        <p:txBody>
          <a:bodyPr/>
          <a:lstStyle/>
          <a:p>
            <a:r>
              <a:rPr lang="en-US" dirty="0"/>
              <a:t>Sector Distribution</a:t>
            </a:r>
          </a:p>
        </p:txBody>
      </p:sp>
      <p:sp>
        <p:nvSpPr>
          <p:cNvPr id="3" name="Slide Number Placeholder 2">
            <a:extLst>
              <a:ext uri="{FF2B5EF4-FFF2-40B4-BE49-F238E27FC236}">
                <a16:creationId xmlns:a16="http://schemas.microsoft.com/office/drawing/2014/main" id="{7D890338-A32C-3EF3-75F8-28CDD17D94D1}"/>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id="{BDC2964C-F39E-B1A4-7F41-2F8CCD686C0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60FE3243-9011-A21E-41F8-148AA583018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07D552B1-18D4-8810-FB84-6D5F79CF9CCE}"/>
              </a:ext>
            </a:extLst>
          </p:cNvPr>
          <p:cNvPicPr>
            <a:picLocks noChangeAspect="1"/>
          </p:cNvPicPr>
          <p:nvPr/>
        </p:nvPicPr>
        <p:blipFill>
          <a:blip r:embed="rId4"/>
          <a:stretch>
            <a:fillRect/>
          </a:stretch>
        </p:blipFill>
        <p:spPr>
          <a:xfrm>
            <a:off x="4495800" y="2188845"/>
            <a:ext cx="6341532" cy="4333875"/>
          </a:xfrm>
          <a:prstGeom prst="rect">
            <a:avLst/>
          </a:prstGeom>
        </p:spPr>
      </p:pic>
    </p:spTree>
    <p:extLst>
      <p:ext uri="{BB962C8B-B14F-4D97-AF65-F5344CB8AC3E}">
        <p14:creationId xmlns:p14="http://schemas.microsoft.com/office/powerpoint/2010/main" val="15438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23C2B-9CE7-9061-3EC9-F27C4898119D}"/>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6C77C742-6CE2-DC4D-5981-A360E89BBCF6}"/>
              </a:ext>
            </a:extLst>
          </p:cNvPr>
          <p:cNvSpPr>
            <a:spLocks noGrp="1"/>
          </p:cNvSpPr>
          <p:nvPr>
            <p:ph type="title"/>
          </p:nvPr>
        </p:nvSpPr>
        <p:spPr/>
        <p:txBody>
          <a:bodyPr/>
          <a:lstStyle/>
          <a:p>
            <a:r>
              <a:rPr lang="en-US" dirty="0"/>
              <a:t>Finding 10</a:t>
            </a:r>
          </a:p>
        </p:txBody>
      </p:sp>
      <p:sp>
        <p:nvSpPr>
          <p:cNvPr id="13" name="Content Placeholder 12">
            <a:extLst>
              <a:ext uri="{FF2B5EF4-FFF2-40B4-BE49-F238E27FC236}">
                <a16:creationId xmlns:a16="http://schemas.microsoft.com/office/drawing/2014/main" id="{1750EB97-3FF2-60BA-D29D-613064154C33}"/>
              </a:ext>
            </a:extLst>
          </p:cNvPr>
          <p:cNvSpPr>
            <a:spLocks noGrp="1"/>
          </p:cNvSpPr>
          <p:nvPr>
            <p:ph sz="quarter" idx="13"/>
          </p:nvPr>
        </p:nvSpPr>
        <p:spPr>
          <a:xfrm>
            <a:off x="281919" y="2247347"/>
            <a:ext cx="4518681" cy="4363085"/>
          </a:xfrm>
        </p:spPr>
        <p:txBody>
          <a:bodyPr>
            <a:normAutofit/>
          </a:bodyPr>
          <a:lstStyle/>
          <a:p>
            <a:r>
              <a:rPr lang="en-US" dirty="0"/>
              <a:t>Visualization: Bar Chart Showing average salary by different sectors.</a:t>
            </a:r>
          </a:p>
          <a:p>
            <a:r>
              <a:rPr lang="en-US" dirty="0"/>
              <a:t>Insight: Information Technology and Business Services dominated the sector distribution. On the contrary, in correlation with the average salary, the information technology only fell at the 5th place where the average salary is between 70K-75K annually. Biotech &amp; Pharmaceuticals showed that this sector is the highest paying sector which pays more than 80K annually.</a:t>
            </a:r>
          </a:p>
          <a:p>
            <a:endParaRPr lang="en-US" dirty="0"/>
          </a:p>
        </p:txBody>
      </p:sp>
      <p:sp>
        <p:nvSpPr>
          <p:cNvPr id="2" name="Text Placeholder 1">
            <a:extLst>
              <a:ext uri="{FF2B5EF4-FFF2-40B4-BE49-F238E27FC236}">
                <a16:creationId xmlns:a16="http://schemas.microsoft.com/office/drawing/2014/main" id="{493C8840-8CA4-5179-0426-ECEC6340C7FE}"/>
              </a:ext>
            </a:extLst>
          </p:cNvPr>
          <p:cNvSpPr>
            <a:spLocks noGrp="1"/>
          </p:cNvSpPr>
          <p:nvPr>
            <p:ph type="body" sz="quarter" idx="16"/>
          </p:nvPr>
        </p:nvSpPr>
        <p:spPr/>
        <p:txBody>
          <a:bodyPr/>
          <a:lstStyle/>
          <a:p>
            <a:r>
              <a:rPr lang="en-US" dirty="0"/>
              <a:t>Average Salary By Sector</a:t>
            </a:r>
          </a:p>
        </p:txBody>
      </p:sp>
      <p:sp>
        <p:nvSpPr>
          <p:cNvPr id="3" name="Slide Number Placeholder 2">
            <a:extLst>
              <a:ext uri="{FF2B5EF4-FFF2-40B4-BE49-F238E27FC236}">
                <a16:creationId xmlns:a16="http://schemas.microsoft.com/office/drawing/2014/main" id="{E8641451-7A15-2AB9-EB36-853BE40BAB12}"/>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8" name="Text Placeholder 119">
            <a:extLst>
              <a:ext uri="{FF2B5EF4-FFF2-40B4-BE49-F238E27FC236}">
                <a16:creationId xmlns:a16="http://schemas.microsoft.com/office/drawing/2014/main" id="{6493D124-9A99-8B19-713B-9ACDF48ED8CE}"/>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C078F418-D02A-4D99-2CEF-717C77A27069}"/>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6" name="Picture 5">
            <a:extLst>
              <a:ext uri="{FF2B5EF4-FFF2-40B4-BE49-F238E27FC236}">
                <a16:creationId xmlns:a16="http://schemas.microsoft.com/office/drawing/2014/main" id="{059ADF0A-0C89-D5D3-B233-06B846DB2B56}"/>
              </a:ext>
            </a:extLst>
          </p:cNvPr>
          <p:cNvPicPr>
            <a:picLocks noChangeAspect="1"/>
          </p:cNvPicPr>
          <p:nvPr/>
        </p:nvPicPr>
        <p:blipFill>
          <a:blip r:embed="rId4"/>
          <a:stretch>
            <a:fillRect/>
          </a:stretch>
        </p:blipFill>
        <p:spPr>
          <a:xfrm>
            <a:off x="5105400" y="2127386"/>
            <a:ext cx="5731932" cy="4092017"/>
          </a:xfrm>
          <a:prstGeom prst="rect">
            <a:avLst/>
          </a:prstGeom>
        </p:spPr>
      </p:pic>
    </p:spTree>
    <p:extLst>
      <p:ext uri="{BB962C8B-B14F-4D97-AF65-F5344CB8AC3E}">
        <p14:creationId xmlns:p14="http://schemas.microsoft.com/office/powerpoint/2010/main" val="56128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a:t>The END </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Project Overview</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Objective: Explore Data Analyst Jobs Dataset to uncover insights related to Data Analyst Job Market</a:t>
            </a:r>
          </a:p>
          <a:p>
            <a:r>
              <a:rPr lang="en-US" dirty="0"/>
              <a:t>Approach: Data Cleaning, Visualization and statistical analysis.</a:t>
            </a:r>
          </a:p>
          <a:p>
            <a:r>
              <a:rPr lang="en-US" dirty="0"/>
              <a:t>Dataset Shape: (2252, 13)</a:t>
            </a:r>
          </a:p>
          <a:p>
            <a:r>
              <a:rPr lang="en-US" dirty="0"/>
              <a:t>Key Columns: Job Title, Company Name, Location, Headquarters, Size, Type of ownership, Industry, Sector and Revenue.</a:t>
            </a:r>
          </a:p>
          <a:p>
            <a:r>
              <a:rPr lang="en-US" dirty="0"/>
              <a:t>Initial Handling: Removed Missing and duplicate values, Data Conversions and removing unwanted columns.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Objectives, Approach and Dataset Information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549F0-7820-C92F-894D-BBCFA4A383BF}"/>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E4EFABF1-EC9D-E149-5ABE-87AAFD0455CF}"/>
              </a:ext>
            </a:extLst>
          </p:cNvPr>
          <p:cNvSpPr>
            <a:spLocks noGrp="1"/>
          </p:cNvSpPr>
          <p:nvPr>
            <p:ph type="title"/>
          </p:nvPr>
        </p:nvSpPr>
        <p:spPr/>
        <p:txBody>
          <a:bodyPr/>
          <a:lstStyle/>
          <a:p>
            <a:r>
              <a:rPr lang="en-US" dirty="0"/>
              <a:t>Finding 1</a:t>
            </a:r>
          </a:p>
        </p:txBody>
      </p:sp>
      <p:sp>
        <p:nvSpPr>
          <p:cNvPr id="13" name="Content Placeholder 12">
            <a:extLst>
              <a:ext uri="{FF2B5EF4-FFF2-40B4-BE49-F238E27FC236}">
                <a16:creationId xmlns:a16="http://schemas.microsoft.com/office/drawing/2014/main" id="{CF81B243-D8EE-3FFB-DFCA-21D802A69F30}"/>
              </a:ext>
            </a:extLst>
          </p:cNvPr>
          <p:cNvSpPr>
            <a:spLocks noGrp="1"/>
          </p:cNvSpPr>
          <p:nvPr>
            <p:ph sz="quarter" idx="13"/>
          </p:nvPr>
        </p:nvSpPr>
        <p:spPr>
          <a:xfrm>
            <a:off x="281919" y="2247348"/>
            <a:ext cx="5966481" cy="2096052"/>
          </a:xfrm>
        </p:spPr>
        <p:txBody>
          <a:bodyPr>
            <a:normAutofit/>
          </a:bodyPr>
          <a:lstStyle/>
          <a:p>
            <a:r>
              <a:rPr lang="en-US" dirty="0"/>
              <a:t>Visualization: Histogram Plot Showing Salary Distribution.</a:t>
            </a:r>
          </a:p>
          <a:p>
            <a:r>
              <a:rPr lang="en-US" dirty="0"/>
              <a:t>Insights: The average salary for data analyst jobs is between 60K-80K annually with a minimum of 40K and Maximum of 140K.</a:t>
            </a:r>
          </a:p>
        </p:txBody>
      </p:sp>
      <p:sp>
        <p:nvSpPr>
          <p:cNvPr id="2" name="Text Placeholder 1">
            <a:extLst>
              <a:ext uri="{FF2B5EF4-FFF2-40B4-BE49-F238E27FC236}">
                <a16:creationId xmlns:a16="http://schemas.microsoft.com/office/drawing/2014/main" id="{337C3BB7-F908-137B-4BA3-3D970245A650}"/>
              </a:ext>
            </a:extLst>
          </p:cNvPr>
          <p:cNvSpPr>
            <a:spLocks noGrp="1"/>
          </p:cNvSpPr>
          <p:nvPr>
            <p:ph type="body" sz="quarter" idx="16"/>
          </p:nvPr>
        </p:nvSpPr>
        <p:spPr/>
        <p:txBody>
          <a:bodyPr/>
          <a:lstStyle/>
          <a:p>
            <a:r>
              <a:rPr lang="en-US" dirty="0"/>
              <a:t>Distribution of Average Salary</a:t>
            </a:r>
          </a:p>
        </p:txBody>
      </p:sp>
      <p:sp>
        <p:nvSpPr>
          <p:cNvPr id="3" name="Slide Number Placeholder 2">
            <a:extLst>
              <a:ext uri="{FF2B5EF4-FFF2-40B4-BE49-F238E27FC236}">
                <a16:creationId xmlns:a16="http://schemas.microsoft.com/office/drawing/2014/main" id="{25A448E6-DCC1-8644-1909-A5DA8259DECB}"/>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2B4CECE2-0E8C-B38E-386B-80057B182C8B}"/>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E2683531-6241-DD62-1D16-F741B38EFF2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9D27C42E-9C38-3F18-C26F-FC1641526432}"/>
              </a:ext>
            </a:extLst>
          </p:cNvPr>
          <p:cNvPicPr>
            <a:picLocks noChangeAspect="1"/>
          </p:cNvPicPr>
          <p:nvPr/>
        </p:nvPicPr>
        <p:blipFill>
          <a:blip r:embed="rId4"/>
          <a:stretch>
            <a:fillRect/>
          </a:stretch>
        </p:blipFill>
        <p:spPr>
          <a:xfrm>
            <a:off x="5809300" y="2101132"/>
            <a:ext cx="5040625" cy="4208228"/>
          </a:xfrm>
          <a:prstGeom prst="rect">
            <a:avLst/>
          </a:prstGeom>
        </p:spPr>
      </p:pic>
    </p:spTree>
    <p:extLst>
      <p:ext uri="{BB962C8B-B14F-4D97-AF65-F5344CB8AC3E}">
        <p14:creationId xmlns:p14="http://schemas.microsoft.com/office/powerpoint/2010/main" val="113518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349DA-03AC-16B9-DAF7-70CFBA94C8CF}"/>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D3620A3D-59F9-DAF6-C9C4-9D96F99CDEC5}"/>
              </a:ext>
            </a:extLst>
          </p:cNvPr>
          <p:cNvSpPr>
            <a:spLocks noGrp="1"/>
          </p:cNvSpPr>
          <p:nvPr>
            <p:ph type="title"/>
          </p:nvPr>
        </p:nvSpPr>
        <p:spPr/>
        <p:txBody>
          <a:bodyPr/>
          <a:lstStyle/>
          <a:p>
            <a:r>
              <a:rPr lang="en-US" dirty="0"/>
              <a:t>Finding 2</a:t>
            </a:r>
          </a:p>
        </p:txBody>
      </p:sp>
      <p:sp>
        <p:nvSpPr>
          <p:cNvPr id="13" name="Content Placeholder 12">
            <a:extLst>
              <a:ext uri="{FF2B5EF4-FFF2-40B4-BE49-F238E27FC236}">
                <a16:creationId xmlns:a16="http://schemas.microsoft.com/office/drawing/2014/main" id="{F2824ADB-7B32-1695-6899-CE4757966E24}"/>
              </a:ext>
            </a:extLst>
          </p:cNvPr>
          <p:cNvSpPr>
            <a:spLocks noGrp="1"/>
          </p:cNvSpPr>
          <p:nvPr>
            <p:ph sz="quarter" idx="13"/>
          </p:nvPr>
        </p:nvSpPr>
        <p:spPr>
          <a:xfrm>
            <a:off x="281919" y="2247348"/>
            <a:ext cx="4770871" cy="1867452"/>
          </a:xfrm>
        </p:spPr>
        <p:txBody>
          <a:bodyPr>
            <a:normAutofit/>
          </a:bodyPr>
          <a:lstStyle/>
          <a:p>
            <a:r>
              <a:rPr lang="en-US" dirty="0"/>
              <a:t>Visualization: Bar Chart showing Top 10 Job Titles</a:t>
            </a:r>
          </a:p>
          <a:p>
            <a:r>
              <a:rPr lang="en-US" dirty="0"/>
              <a:t>Insights: Most Jobs are available for Data Analyst, Junior Data Analyst and Senior Data Analyst.</a:t>
            </a:r>
          </a:p>
        </p:txBody>
      </p:sp>
      <p:sp>
        <p:nvSpPr>
          <p:cNvPr id="2" name="Text Placeholder 1">
            <a:extLst>
              <a:ext uri="{FF2B5EF4-FFF2-40B4-BE49-F238E27FC236}">
                <a16:creationId xmlns:a16="http://schemas.microsoft.com/office/drawing/2014/main" id="{78B98F67-6150-224A-468E-6EA1EA9EB2F1}"/>
              </a:ext>
            </a:extLst>
          </p:cNvPr>
          <p:cNvSpPr>
            <a:spLocks noGrp="1"/>
          </p:cNvSpPr>
          <p:nvPr>
            <p:ph type="body" sz="quarter" idx="16"/>
          </p:nvPr>
        </p:nvSpPr>
        <p:spPr/>
        <p:txBody>
          <a:bodyPr/>
          <a:lstStyle/>
          <a:p>
            <a:r>
              <a:rPr lang="en-US" dirty="0"/>
              <a:t>Job Titles</a:t>
            </a:r>
          </a:p>
        </p:txBody>
      </p:sp>
      <p:sp>
        <p:nvSpPr>
          <p:cNvPr id="3" name="Slide Number Placeholder 2">
            <a:extLst>
              <a:ext uri="{FF2B5EF4-FFF2-40B4-BE49-F238E27FC236}">
                <a16:creationId xmlns:a16="http://schemas.microsoft.com/office/drawing/2014/main" id="{92CF3747-55F4-00ED-53F9-3E9E8DF97EF9}"/>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E18599B8-D68A-EF45-4D32-B43701495E4B}"/>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8B3A1E39-A08A-E982-87E3-EC5B4D3A65A3}"/>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6" name="Picture 5">
            <a:extLst>
              <a:ext uri="{FF2B5EF4-FFF2-40B4-BE49-F238E27FC236}">
                <a16:creationId xmlns:a16="http://schemas.microsoft.com/office/drawing/2014/main" id="{534EF91F-AE72-5712-390D-74868A587A2B}"/>
              </a:ext>
            </a:extLst>
          </p:cNvPr>
          <p:cNvPicPr>
            <a:picLocks noChangeAspect="1"/>
          </p:cNvPicPr>
          <p:nvPr/>
        </p:nvPicPr>
        <p:blipFill>
          <a:blip r:embed="rId4"/>
          <a:stretch>
            <a:fillRect/>
          </a:stretch>
        </p:blipFill>
        <p:spPr>
          <a:xfrm>
            <a:off x="5052790" y="2185946"/>
            <a:ext cx="5809942" cy="3857708"/>
          </a:xfrm>
          <a:prstGeom prst="rect">
            <a:avLst/>
          </a:prstGeom>
        </p:spPr>
      </p:pic>
    </p:spTree>
    <p:extLst>
      <p:ext uri="{BB962C8B-B14F-4D97-AF65-F5344CB8AC3E}">
        <p14:creationId xmlns:p14="http://schemas.microsoft.com/office/powerpoint/2010/main" val="237727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53C5E-A7A4-875E-B089-791867ADC8DC}"/>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6CEC3C2E-E13B-6343-E8B8-B839F12FB25B}"/>
              </a:ext>
            </a:extLst>
          </p:cNvPr>
          <p:cNvSpPr>
            <a:spLocks noGrp="1"/>
          </p:cNvSpPr>
          <p:nvPr>
            <p:ph type="title"/>
          </p:nvPr>
        </p:nvSpPr>
        <p:spPr/>
        <p:txBody>
          <a:bodyPr/>
          <a:lstStyle/>
          <a:p>
            <a:r>
              <a:rPr lang="en-US" dirty="0"/>
              <a:t>Finding 3</a:t>
            </a:r>
          </a:p>
        </p:txBody>
      </p:sp>
      <p:sp>
        <p:nvSpPr>
          <p:cNvPr id="13" name="Content Placeholder 12">
            <a:extLst>
              <a:ext uri="{FF2B5EF4-FFF2-40B4-BE49-F238E27FC236}">
                <a16:creationId xmlns:a16="http://schemas.microsoft.com/office/drawing/2014/main" id="{CF243215-7530-C7D8-74F5-91896F6265F5}"/>
              </a:ext>
            </a:extLst>
          </p:cNvPr>
          <p:cNvSpPr>
            <a:spLocks noGrp="1"/>
          </p:cNvSpPr>
          <p:nvPr>
            <p:ph sz="quarter" idx="13"/>
          </p:nvPr>
        </p:nvSpPr>
        <p:spPr>
          <a:xfrm>
            <a:off x="281919" y="2247348"/>
            <a:ext cx="4061481" cy="4458252"/>
          </a:xfrm>
        </p:spPr>
        <p:txBody>
          <a:bodyPr>
            <a:normAutofit/>
          </a:bodyPr>
          <a:lstStyle/>
          <a:p>
            <a:r>
              <a:rPr lang="en-US" dirty="0"/>
              <a:t>Visualization: Bar Chart showing Average Salary of each Job Title.</a:t>
            </a:r>
          </a:p>
          <a:p>
            <a:r>
              <a:rPr lang="en-US" dirty="0"/>
              <a:t>Insights: Data Analysts are paid on an average between 60,000-80,000 per year. The dataset also shows that the highest-paying job in the industry is Lead Data Analyst, which pays above 80,000 per year but lacks job availability.</a:t>
            </a:r>
          </a:p>
        </p:txBody>
      </p:sp>
      <p:sp>
        <p:nvSpPr>
          <p:cNvPr id="2" name="Text Placeholder 1">
            <a:extLst>
              <a:ext uri="{FF2B5EF4-FFF2-40B4-BE49-F238E27FC236}">
                <a16:creationId xmlns:a16="http://schemas.microsoft.com/office/drawing/2014/main" id="{23FDC6F8-4F75-4C1D-4744-BBBF0D4F88DD}"/>
              </a:ext>
            </a:extLst>
          </p:cNvPr>
          <p:cNvSpPr>
            <a:spLocks noGrp="1"/>
          </p:cNvSpPr>
          <p:nvPr>
            <p:ph type="body" sz="quarter" idx="16"/>
          </p:nvPr>
        </p:nvSpPr>
        <p:spPr/>
        <p:txBody>
          <a:bodyPr/>
          <a:lstStyle/>
          <a:p>
            <a:r>
              <a:rPr lang="en-US" dirty="0"/>
              <a:t>Average Salary by Job Titles</a:t>
            </a:r>
          </a:p>
        </p:txBody>
      </p:sp>
      <p:sp>
        <p:nvSpPr>
          <p:cNvPr id="3" name="Slide Number Placeholder 2">
            <a:extLst>
              <a:ext uri="{FF2B5EF4-FFF2-40B4-BE49-F238E27FC236}">
                <a16:creationId xmlns:a16="http://schemas.microsoft.com/office/drawing/2014/main" id="{F04F1C23-2655-0EF9-8F29-197AA6771C2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20F09FAE-1233-F3D9-C134-0E4CE138D268}"/>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940C9D11-4D3C-A4F6-633B-6F600594594A}"/>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11" name="Picture 10">
            <a:extLst>
              <a:ext uri="{FF2B5EF4-FFF2-40B4-BE49-F238E27FC236}">
                <a16:creationId xmlns:a16="http://schemas.microsoft.com/office/drawing/2014/main" id="{82C0A43A-6D32-089A-6D5D-AA9CE06E6D19}"/>
              </a:ext>
            </a:extLst>
          </p:cNvPr>
          <p:cNvPicPr>
            <a:picLocks noChangeAspect="1"/>
          </p:cNvPicPr>
          <p:nvPr/>
        </p:nvPicPr>
        <p:blipFill>
          <a:blip r:embed="rId4"/>
          <a:stretch>
            <a:fillRect/>
          </a:stretch>
        </p:blipFill>
        <p:spPr>
          <a:xfrm>
            <a:off x="4443255" y="2231886"/>
            <a:ext cx="6394077" cy="3999497"/>
          </a:xfrm>
          <a:prstGeom prst="rect">
            <a:avLst/>
          </a:prstGeom>
        </p:spPr>
      </p:pic>
    </p:spTree>
    <p:extLst>
      <p:ext uri="{BB962C8B-B14F-4D97-AF65-F5344CB8AC3E}">
        <p14:creationId xmlns:p14="http://schemas.microsoft.com/office/powerpoint/2010/main" val="420200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7DBE1-5339-11EC-09F2-3B8D51F07FCB}"/>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4711A47B-208D-A4A0-E432-F35B1BCDF33C}"/>
              </a:ext>
            </a:extLst>
          </p:cNvPr>
          <p:cNvSpPr>
            <a:spLocks noGrp="1"/>
          </p:cNvSpPr>
          <p:nvPr>
            <p:ph type="title"/>
          </p:nvPr>
        </p:nvSpPr>
        <p:spPr/>
        <p:txBody>
          <a:bodyPr/>
          <a:lstStyle/>
          <a:p>
            <a:r>
              <a:rPr lang="en-US" dirty="0"/>
              <a:t>Finding 4</a:t>
            </a:r>
          </a:p>
        </p:txBody>
      </p:sp>
      <p:sp>
        <p:nvSpPr>
          <p:cNvPr id="13" name="Content Placeholder 12">
            <a:extLst>
              <a:ext uri="{FF2B5EF4-FFF2-40B4-BE49-F238E27FC236}">
                <a16:creationId xmlns:a16="http://schemas.microsoft.com/office/drawing/2014/main" id="{798793A1-AE14-73A8-091F-E463840EF253}"/>
              </a:ext>
            </a:extLst>
          </p:cNvPr>
          <p:cNvSpPr>
            <a:spLocks noGrp="1"/>
          </p:cNvSpPr>
          <p:nvPr>
            <p:ph sz="quarter" idx="13"/>
          </p:nvPr>
        </p:nvSpPr>
        <p:spPr>
          <a:xfrm>
            <a:off x="281919" y="2247348"/>
            <a:ext cx="4518681" cy="4458252"/>
          </a:xfrm>
        </p:spPr>
        <p:txBody>
          <a:bodyPr>
            <a:normAutofit/>
          </a:bodyPr>
          <a:lstStyle/>
          <a:p>
            <a:r>
              <a:rPr lang="en-US" dirty="0"/>
              <a:t>Visualization: Column Chart showing Companies by amount of employees.</a:t>
            </a:r>
          </a:p>
          <a:p>
            <a:r>
              <a:rPr lang="en-US" dirty="0"/>
              <a:t>Insights: Based on the data, there are not a lot of companies that has 5000-10000 employees in the Data Analytics Industry. On the other hand the company that has more that 10000 employees has more than 350 which falls on 2nd place. The company size that has the most value counted is the company that has 51-200.</a:t>
            </a:r>
          </a:p>
        </p:txBody>
      </p:sp>
      <p:sp>
        <p:nvSpPr>
          <p:cNvPr id="2" name="Text Placeholder 1">
            <a:extLst>
              <a:ext uri="{FF2B5EF4-FFF2-40B4-BE49-F238E27FC236}">
                <a16:creationId xmlns:a16="http://schemas.microsoft.com/office/drawing/2014/main" id="{41957981-FB57-5646-A77D-AE44965618BF}"/>
              </a:ext>
            </a:extLst>
          </p:cNvPr>
          <p:cNvSpPr>
            <a:spLocks noGrp="1"/>
          </p:cNvSpPr>
          <p:nvPr>
            <p:ph type="body" sz="quarter" idx="16"/>
          </p:nvPr>
        </p:nvSpPr>
        <p:spPr/>
        <p:txBody>
          <a:bodyPr/>
          <a:lstStyle/>
          <a:p>
            <a:r>
              <a:rPr lang="en-US" dirty="0"/>
              <a:t>Companies by amount of Employees</a:t>
            </a:r>
          </a:p>
        </p:txBody>
      </p:sp>
      <p:sp>
        <p:nvSpPr>
          <p:cNvPr id="3" name="Slide Number Placeholder 2">
            <a:extLst>
              <a:ext uri="{FF2B5EF4-FFF2-40B4-BE49-F238E27FC236}">
                <a16:creationId xmlns:a16="http://schemas.microsoft.com/office/drawing/2014/main" id="{1BB1CE75-7448-5D37-FF43-A7D7D3211682}"/>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50021DFC-D57A-2F84-C3A3-2B73FB03C69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405A7832-577A-FB2C-B39C-06EE677AC860}"/>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6" name="Picture 5">
            <a:extLst>
              <a:ext uri="{FF2B5EF4-FFF2-40B4-BE49-F238E27FC236}">
                <a16:creationId xmlns:a16="http://schemas.microsoft.com/office/drawing/2014/main" id="{7F701090-AD49-257B-0E7B-FE9C676831B3}"/>
              </a:ext>
            </a:extLst>
          </p:cNvPr>
          <p:cNvPicPr>
            <a:picLocks noChangeAspect="1"/>
          </p:cNvPicPr>
          <p:nvPr/>
        </p:nvPicPr>
        <p:blipFill>
          <a:blip r:embed="rId4"/>
          <a:stretch>
            <a:fillRect/>
          </a:stretch>
        </p:blipFill>
        <p:spPr>
          <a:xfrm>
            <a:off x="5638800" y="2096052"/>
            <a:ext cx="5105400" cy="4294543"/>
          </a:xfrm>
          <a:prstGeom prst="rect">
            <a:avLst/>
          </a:prstGeom>
        </p:spPr>
      </p:pic>
    </p:spTree>
    <p:extLst>
      <p:ext uri="{BB962C8B-B14F-4D97-AF65-F5344CB8AC3E}">
        <p14:creationId xmlns:p14="http://schemas.microsoft.com/office/powerpoint/2010/main" val="88174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16400-AA15-CC2A-B4D4-194342FD8621}"/>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78FA5993-3942-B406-8493-F8D09EDE129B}"/>
              </a:ext>
            </a:extLst>
          </p:cNvPr>
          <p:cNvSpPr>
            <a:spLocks noGrp="1"/>
          </p:cNvSpPr>
          <p:nvPr>
            <p:ph type="title"/>
          </p:nvPr>
        </p:nvSpPr>
        <p:spPr/>
        <p:txBody>
          <a:bodyPr/>
          <a:lstStyle/>
          <a:p>
            <a:r>
              <a:rPr lang="en-US" dirty="0"/>
              <a:t>Finding 5</a:t>
            </a:r>
          </a:p>
        </p:txBody>
      </p:sp>
      <p:sp>
        <p:nvSpPr>
          <p:cNvPr id="13" name="Content Placeholder 12">
            <a:extLst>
              <a:ext uri="{FF2B5EF4-FFF2-40B4-BE49-F238E27FC236}">
                <a16:creationId xmlns:a16="http://schemas.microsoft.com/office/drawing/2014/main" id="{A909EEA7-650F-925B-EE89-5FD50BDAE54E}"/>
              </a:ext>
            </a:extLst>
          </p:cNvPr>
          <p:cNvSpPr>
            <a:spLocks noGrp="1"/>
          </p:cNvSpPr>
          <p:nvPr>
            <p:ph sz="quarter" idx="13"/>
          </p:nvPr>
        </p:nvSpPr>
        <p:spPr>
          <a:xfrm>
            <a:off x="281919" y="2247348"/>
            <a:ext cx="4518681" cy="4458252"/>
          </a:xfrm>
        </p:spPr>
        <p:txBody>
          <a:bodyPr>
            <a:normAutofit/>
          </a:bodyPr>
          <a:lstStyle/>
          <a:p>
            <a:r>
              <a:rPr lang="en-US" dirty="0"/>
              <a:t>Visualization: Bar Chart showing top location where data analyst is getting hired.</a:t>
            </a:r>
          </a:p>
          <a:p>
            <a:r>
              <a:rPr lang="en-US" dirty="0"/>
              <a:t>Insight 1: The dataset showed that the top locations and headquarters are the same. The job openings in New York is significantly higher compare to the job in Chicago.</a:t>
            </a:r>
          </a:p>
          <a:p>
            <a:r>
              <a:rPr lang="en-US" dirty="0"/>
              <a:t>Insight 2: Looking at the salary correlation the top 5 locations that has a higher salary are all located in California.</a:t>
            </a:r>
          </a:p>
          <a:p>
            <a:endParaRPr lang="en-US" dirty="0"/>
          </a:p>
        </p:txBody>
      </p:sp>
      <p:sp>
        <p:nvSpPr>
          <p:cNvPr id="2" name="Text Placeholder 1">
            <a:extLst>
              <a:ext uri="{FF2B5EF4-FFF2-40B4-BE49-F238E27FC236}">
                <a16:creationId xmlns:a16="http://schemas.microsoft.com/office/drawing/2014/main" id="{CBAB8964-4CD3-881D-6F4E-1052C5421802}"/>
              </a:ext>
            </a:extLst>
          </p:cNvPr>
          <p:cNvSpPr>
            <a:spLocks noGrp="1"/>
          </p:cNvSpPr>
          <p:nvPr>
            <p:ph type="body" sz="quarter" idx="16"/>
          </p:nvPr>
        </p:nvSpPr>
        <p:spPr/>
        <p:txBody>
          <a:bodyPr/>
          <a:lstStyle/>
          <a:p>
            <a:r>
              <a:rPr lang="en-US" dirty="0"/>
              <a:t>Top 20 Locations among Interviewed</a:t>
            </a:r>
          </a:p>
        </p:txBody>
      </p:sp>
      <p:sp>
        <p:nvSpPr>
          <p:cNvPr id="3" name="Slide Number Placeholder 2">
            <a:extLst>
              <a:ext uri="{FF2B5EF4-FFF2-40B4-BE49-F238E27FC236}">
                <a16:creationId xmlns:a16="http://schemas.microsoft.com/office/drawing/2014/main" id="{38AC5BBF-FA8D-AB3C-85D9-F437B48983CD}"/>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949C53BF-0C30-95A3-417E-D5B414401B1B}"/>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FC2D5E28-1AE8-FBF5-E40C-61B09D2289FF}"/>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16734D15-DDF0-A87C-82F3-32FC5885BDD3}"/>
              </a:ext>
            </a:extLst>
          </p:cNvPr>
          <p:cNvPicPr>
            <a:picLocks noChangeAspect="1"/>
          </p:cNvPicPr>
          <p:nvPr/>
        </p:nvPicPr>
        <p:blipFill>
          <a:blip r:embed="rId4"/>
          <a:stretch>
            <a:fillRect/>
          </a:stretch>
        </p:blipFill>
        <p:spPr>
          <a:xfrm>
            <a:off x="4724400" y="2096052"/>
            <a:ext cx="6112932" cy="4333875"/>
          </a:xfrm>
          <a:prstGeom prst="rect">
            <a:avLst/>
          </a:prstGeom>
        </p:spPr>
      </p:pic>
    </p:spTree>
    <p:extLst>
      <p:ext uri="{BB962C8B-B14F-4D97-AF65-F5344CB8AC3E}">
        <p14:creationId xmlns:p14="http://schemas.microsoft.com/office/powerpoint/2010/main" val="112789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0A7B1-6875-FB60-B2A3-31B1AE976ED3}"/>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613BB705-F100-0D52-1642-43BFE777C835}"/>
              </a:ext>
            </a:extLst>
          </p:cNvPr>
          <p:cNvSpPr>
            <a:spLocks noGrp="1"/>
          </p:cNvSpPr>
          <p:nvPr>
            <p:ph type="title"/>
          </p:nvPr>
        </p:nvSpPr>
        <p:spPr/>
        <p:txBody>
          <a:bodyPr/>
          <a:lstStyle/>
          <a:p>
            <a:r>
              <a:rPr lang="en-US" dirty="0"/>
              <a:t>Finding 6</a:t>
            </a:r>
          </a:p>
        </p:txBody>
      </p:sp>
      <p:sp>
        <p:nvSpPr>
          <p:cNvPr id="13" name="Content Placeholder 12">
            <a:extLst>
              <a:ext uri="{FF2B5EF4-FFF2-40B4-BE49-F238E27FC236}">
                <a16:creationId xmlns:a16="http://schemas.microsoft.com/office/drawing/2014/main" id="{EF729D4B-8FCA-9258-3B98-F05DDE984AF1}"/>
              </a:ext>
            </a:extLst>
          </p:cNvPr>
          <p:cNvSpPr>
            <a:spLocks noGrp="1"/>
          </p:cNvSpPr>
          <p:nvPr>
            <p:ph sz="quarter" idx="13"/>
          </p:nvPr>
        </p:nvSpPr>
        <p:spPr>
          <a:xfrm>
            <a:off x="281919" y="2247348"/>
            <a:ext cx="4518681" cy="2448560"/>
          </a:xfrm>
        </p:spPr>
        <p:txBody>
          <a:bodyPr>
            <a:normAutofit/>
          </a:bodyPr>
          <a:lstStyle/>
          <a:p>
            <a:r>
              <a:rPr lang="en-US" dirty="0"/>
              <a:t>Visualization: Column Chart showing Salary distribution by size of company.</a:t>
            </a:r>
          </a:p>
          <a:p>
            <a:r>
              <a:rPr lang="en-US" dirty="0"/>
              <a:t>Size of a company is not much affecting salary of data analyst perhaps salary depends on the market.</a:t>
            </a:r>
          </a:p>
          <a:p>
            <a:endParaRPr lang="en-US" dirty="0"/>
          </a:p>
        </p:txBody>
      </p:sp>
      <p:sp>
        <p:nvSpPr>
          <p:cNvPr id="2" name="Text Placeholder 1">
            <a:extLst>
              <a:ext uri="{FF2B5EF4-FFF2-40B4-BE49-F238E27FC236}">
                <a16:creationId xmlns:a16="http://schemas.microsoft.com/office/drawing/2014/main" id="{BFACB117-1F7F-4156-31D2-FA0C7AAD842A}"/>
              </a:ext>
            </a:extLst>
          </p:cNvPr>
          <p:cNvSpPr>
            <a:spLocks noGrp="1"/>
          </p:cNvSpPr>
          <p:nvPr>
            <p:ph type="body" sz="quarter" idx="16"/>
          </p:nvPr>
        </p:nvSpPr>
        <p:spPr/>
        <p:txBody>
          <a:bodyPr/>
          <a:lstStyle/>
          <a:p>
            <a:r>
              <a:rPr lang="en-US" dirty="0"/>
              <a:t>Average Salary by Company Size</a:t>
            </a:r>
          </a:p>
        </p:txBody>
      </p:sp>
      <p:sp>
        <p:nvSpPr>
          <p:cNvPr id="3" name="Slide Number Placeholder 2">
            <a:extLst>
              <a:ext uri="{FF2B5EF4-FFF2-40B4-BE49-F238E27FC236}">
                <a16:creationId xmlns:a16="http://schemas.microsoft.com/office/drawing/2014/main" id="{D9F9895C-676A-5271-1BDB-786666D7E359}"/>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5023B0A6-B8B5-7057-F498-8A1C801B2B72}"/>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2A5AB4D0-7510-C03E-78E0-7B52EF89F589}"/>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8" name="Picture 7">
            <a:extLst>
              <a:ext uri="{FF2B5EF4-FFF2-40B4-BE49-F238E27FC236}">
                <a16:creationId xmlns:a16="http://schemas.microsoft.com/office/drawing/2014/main" id="{3419C269-8633-9140-2646-BEB780285DB3}"/>
              </a:ext>
            </a:extLst>
          </p:cNvPr>
          <p:cNvPicPr>
            <a:picLocks noChangeAspect="1"/>
          </p:cNvPicPr>
          <p:nvPr/>
        </p:nvPicPr>
        <p:blipFill>
          <a:blip r:embed="rId4"/>
          <a:stretch>
            <a:fillRect/>
          </a:stretch>
        </p:blipFill>
        <p:spPr>
          <a:xfrm>
            <a:off x="5046132" y="2101132"/>
            <a:ext cx="5791200" cy="4157338"/>
          </a:xfrm>
          <a:prstGeom prst="rect">
            <a:avLst/>
          </a:prstGeom>
        </p:spPr>
      </p:pic>
    </p:spTree>
    <p:extLst>
      <p:ext uri="{BB962C8B-B14F-4D97-AF65-F5344CB8AC3E}">
        <p14:creationId xmlns:p14="http://schemas.microsoft.com/office/powerpoint/2010/main" val="63553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5C5C2-92C5-28DF-AD5F-F767810F3D80}"/>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739F9CB9-1838-0262-F04F-96D84E8F9483}"/>
              </a:ext>
            </a:extLst>
          </p:cNvPr>
          <p:cNvSpPr>
            <a:spLocks noGrp="1"/>
          </p:cNvSpPr>
          <p:nvPr>
            <p:ph type="title"/>
          </p:nvPr>
        </p:nvSpPr>
        <p:spPr/>
        <p:txBody>
          <a:bodyPr/>
          <a:lstStyle/>
          <a:p>
            <a:r>
              <a:rPr lang="en-US" dirty="0"/>
              <a:t>Finding 7</a:t>
            </a:r>
          </a:p>
        </p:txBody>
      </p:sp>
      <p:sp>
        <p:nvSpPr>
          <p:cNvPr id="13" name="Content Placeholder 12">
            <a:extLst>
              <a:ext uri="{FF2B5EF4-FFF2-40B4-BE49-F238E27FC236}">
                <a16:creationId xmlns:a16="http://schemas.microsoft.com/office/drawing/2014/main" id="{2F4CC6D2-83F0-1634-FAE6-D99B41107261}"/>
              </a:ext>
            </a:extLst>
          </p:cNvPr>
          <p:cNvSpPr>
            <a:spLocks noGrp="1"/>
          </p:cNvSpPr>
          <p:nvPr>
            <p:ph sz="quarter" idx="13"/>
          </p:nvPr>
        </p:nvSpPr>
        <p:spPr>
          <a:xfrm>
            <a:off x="281919" y="2247348"/>
            <a:ext cx="4518681" cy="2448560"/>
          </a:xfrm>
        </p:spPr>
        <p:txBody>
          <a:bodyPr>
            <a:normAutofit/>
          </a:bodyPr>
          <a:lstStyle/>
          <a:p>
            <a:r>
              <a:rPr lang="en-US" dirty="0"/>
              <a:t>Visualization: Histogram showing rating of all types of companies.</a:t>
            </a:r>
          </a:p>
          <a:p>
            <a:r>
              <a:rPr lang="en-US" dirty="0"/>
              <a:t>Insight: The rating shows that the rating is between 3.0- 4.0 meaning that there is a data analyst jobs rating is fairly average.</a:t>
            </a:r>
          </a:p>
          <a:p>
            <a:endParaRPr lang="en-US" dirty="0"/>
          </a:p>
          <a:p>
            <a:endParaRPr lang="en-US" dirty="0"/>
          </a:p>
        </p:txBody>
      </p:sp>
      <p:sp>
        <p:nvSpPr>
          <p:cNvPr id="2" name="Text Placeholder 1">
            <a:extLst>
              <a:ext uri="{FF2B5EF4-FFF2-40B4-BE49-F238E27FC236}">
                <a16:creationId xmlns:a16="http://schemas.microsoft.com/office/drawing/2014/main" id="{7C8AB0D1-084E-E016-54C0-79BDAFE0E73D}"/>
              </a:ext>
            </a:extLst>
          </p:cNvPr>
          <p:cNvSpPr>
            <a:spLocks noGrp="1"/>
          </p:cNvSpPr>
          <p:nvPr>
            <p:ph type="body" sz="quarter" idx="16"/>
          </p:nvPr>
        </p:nvSpPr>
        <p:spPr/>
        <p:txBody>
          <a:bodyPr/>
          <a:lstStyle/>
          <a:p>
            <a:r>
              <a:rPr lang="en-US" dirty="0"/>
              <a:t>Company Rating </a:t>
            </a:r>
          </a:p>
        </p:txBody>
      </p:sp>
      <p:sp>
        <p:nvSpPr>
          <p:cNvPr id="3" name="Slide Number Placeholder 2">
            <a:extLst>
              <a:ext uri="{FF2B5EF4-FFF2-40B4-BE49-F238E27FC236}">
                <a16:creationId xmlns:a16="http://schemas.microsoft.com/office/drawing/2014/main" id="{A27CD494-DEEE-9D12-7570-38E5DDE73143}"/>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B113E5B7-8D30-AB19-8C37-DEACF990AD46}"/>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067BBEA0-D99F-0CD6-50A2-6BA233378A6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a:extLst>
              <a:ext uri="{FF2B5EF4-FFF2-40B4-BE49-F238E27FC236}">
                <a16:creationId xmlns:a16="http://schemas.microsoft.com/office/drawing/2014/main" id="{290F9792-8D3F-599E-6B06-7BF3D845E54B}"/>
              </a:ext>
            </a:extLst>
          </p:cNvPr>
          <p:cNvPicPr>
            <a:picLocks noChangeAspect="1"/>
          </p:cNvPicPr>
          <p:nvPr/>
        </p:nvPicPr>
        <p:blipFill>
          <a:blip r:embed="rId4"/>
          <a:stretch>
            <a:fillRect/>
          </a:stretch>
        </p:blipFill>
        <p:spPr>
          <a:xfrm>
            <a:off x="5641127" y="2247348"/>
            <a:ext cx="5191125" cy="4333875"/>
          </a:xfrm>
          <a:prstGeom prst="rect">
            <a:avLst/>
          </a:prstGeom>
        </p:spPr>
      </p:pic>
    </p:spTree>
    <p:extLst>
      <p:ext uri="{BB962C8B-B14F-4D97-AF65-F5344CB8AC3E}">
        <p14:creationId xmlns:p14="http://schemas.microsoft.com/office/powerpoint/2010/main" val="1812559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72</TotalTime>
  <Words>621</Words>
  <Application>Microsoft Office PowerPoint</Application>
  <PresentationFormat>Widescreen</PresentationFormat>
  <Paragraphs>75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Tw Cen MT</vt:lpstr>
      <vt:lpstr>Tw Cen MT Condensed</vt:lpstr>
      <vt:lpstr>Wingdings 3</vt:lpstr>
      <vt:lpstr>ModernClassicBlock-3</vt:lpstr>
      <vt:lpstr>DATA Analyst Jobs data exploration and insights</vt:lpstr>
      <vt:lpstr>Project Overview</vt:lpstr>
      <vt:lpstr>Finding 1</vt:lpstr>
      <vt:lpstr>Finding 2</vt:lpstr>
      <vt:lpstr>Finding 3</vt:lpstr>
      <vt:lpstr>Finding 4</vt:lpstr>
      <vt:lpstr>Finding 5</vt:lpstr>
      <vt:lpstr>Finding 6</vt:lpstr>
      <vt:lpstr>Finding 7</vt:lpstr>
      <vt:lpstr>Finding 8</vt:lpstr>
      <vt:lpstr>Finding 9</vt:lpstr>
      <vt:lpstr>Finding 10</vt:lpstr>
      <vt:lpstr>The END </vt:lpstr>
    </vt:vector>
  </TitlesOfParts>
  <Company>NTT DATA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Samandar Singh</dc:creator>
  <cp:lastModifiedBy>Samandar Singh</cp:lastModifiedBy>
  <cp:revision>1</cp:revision>
  <dcterms:created xsi:type="dcterms:W3CDTF">2025-05-19T19:30:13Z</dcterms:created>
  <dcterms:modified xsi:type="dcterms:W3CDTF">2025-05-19T20:42:50Z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