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Merriweather"/>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bold.fntdata"/><Relationship Id="rId25" Type="http://schemas.openxmlformats.org/officeDocument/2006/relationships/font" Target="fonts/Merriweather-regular.fntdata"/><Relationship Id="rId28" Type="http://schemas.openxmlformats.org/officeDocument/2006/relationships/font" Target="fonts/Merriweather-boldItalic.fntdata"/><Relationship Id="rId27" Type="http://schemas.openxmlformats.org/officeDocument/2006/relationships/font" Target="fonts/Merriweathe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Prof. Suggestions:</a:t>
            </a:r>
            <a:endParaRPr/>
          </a:p>
          <a:p>
            <a:pPr indent="0" lvl="0" marL="0" rtl="0" algn="l">
              <a:spcBef>
                <a:spcPts val="0"/>
              </a:spcBef>
              <a:spcAft>
                <a:spcPts val="0"/>
              </a:spcAft>
              <a:buNone/>
            </a:pPr>
            <a:r>
              <a:rPr lang="en-GB"/>
              <a:t>Focus on clustering either instead of, or in addition to classification</a:t>
            </a:r>
            <a:endParaRPr/>
          </a:p>
          <a:p>
            <a:pPr indent="0" lvl="0" marL="0" rtl="0" algn="l">
              <a:spcBef>
                <a:spcPts val="0"/>
              </a:spcBef>
              <a:spcAft>
                <a:spcPts val="0"/>
              </a:spcAft>
              <a:buNone/>
            </a:pPr>
            <a:r>
              <a:rPr lang="en-GB"/>
              <a:t>Potentially use number of retweets as a weight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f4f7d1ee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f4f7d1ee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fea7aea9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efea7aea9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f22f071ee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f22f071ee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SVM, KNN, Linear Regression, Random Forest,M5 model tree,Gaussian,</a:t>
            </a:r>
            <a:r>
              <a:rPr lang="en-GB">
                <a:solidFill>
                  <a:schemeClr val="dk1"/>
                </a:solidFill>
              </a:rPr>
              <a:t>Multiplayer Perception.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6a9dff33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f6a9dff33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may want to look into rolling averages for Time Series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6b2337e63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6b2337e63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254b888d2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254b888d2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eed152d64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eed152d64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eed152d64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eed152d64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f254b53a7c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f254b53a7c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eed152d647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eed152d647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f22f071e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f22f071e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Any changes of public sentiment?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Identification of negative sentiments on social media can help reduce the impact of misinformation</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f22f071ee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f22f071ee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(Adam),To self, remember to focus on what are we doing differently, both in application and in methodology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This model focuses on many of the same topics as we do, but focused more on forecasting future vaccination rates, while ours would focus mor on public opinion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2d542ee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2d542ee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End goal may be similar to that achieved by Latent Dirichlet Allocation</a:t>
            </a:r>
            <a:endParaRPr/>
          </a:p>
          <a:p>
            <a:pPr indent="0" lvl="0" marL="0" rtl="0" algn="l">
              <a:spcBef>
                <a:spcPts val="0"/>
              </a:spcBef>
              <a:spcAft>
                <a:spcPts val="0"/>
              </a:spcAft>
              <a:buNone/>
            </a:pPr>
            <a:r>
              <a:rPr lang="en-GB"/>
              <a:t>Differences are that they focused on the early stages of the virus and public awareness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22f071ee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f22f071ee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000">
                <a:solidFill>
                  <a:schemeClr val="dk1"/>
                </a:solidFill>
              </a:rPr>
              <a:t>removed the urls, punctuation marks, and special characters in this step. </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www.ijidonline.com/article/S1201-9712(21)00462-8/fulltext" TargetMode="External"/><Relationship Id="rId4" Type="http://schemas.openxmlformats.org/officeDocument/2006/relationships/hyperlink" Target="https://doi.org/10.3390/app1113612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doi.org/10.3390/app11136128"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700"/>
              <a:t>“Analysis of people’s sentiment towards the covid-19 vaccine”</a:t>
            </a:r>
            <a:endParaRPr sz="2700"/>
          </a:p>
        </p:txBody>
      </p:sp>
      <p:sp>
        <p:nvSpPr>
          <p:cNvPr id="65" name="Google Shape;65;p13"/>
          <p:cNvSpPr txBox="1"/>
          <p:nvPr>
            <p:ph idx="1" type="subTitle"/>
          </p:nvPr>
        </p:nvSpPr>
        <p:spPr>
          <a:xfrm>
            <a:off x="311700" y="1415250"/>
            <a:ext cx="4242600" cy="339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Group Members: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Bindu Gutta</a:t>
            </a:r>
            <a:endParaRPr/>
          </a:p>
          <a:p>
            <a:pPr indent="0" lvl="0" marL="0" rtl="0" algn="l">
              <a:spcBef>
                <a:spcPts val="0"/>
              </a:spcBef>
              <a:spcAft>
                <a:spcPts val="0"/>
              </a:spcAft>
              <a:buNone/>
            </a:pPr>
            <a:r>
              <a:rPr lang="en-GB"/>
              <a:t>Adam Thorne</a:t>
            </a:r>
            <a:endParaRPr/>
          </a:p>
          <a:p>
            <a:pPr indent="0" lvl="0" marL="0" rtl="0" algn="l">
              <a:spcBef>
                <a:spcPts val="0"/>
              </a:spcBef>
              <a:spcAft>
                <a:spcPts val="0"/>
              </a:spcAft>
              <a:buNone/>
            </a:pPr>
            <a:r>
              <a:rPr lang="en-GB"/>
              <a:t>Naidan Zheng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17" name="Google Shape;117;p22"/>
          <p:cNvPicPr preferRelativeResize="0"/>
          <p:nvPr/>
        </p:nvPicPr>
        <p:blipFill>
          <a:blip r:embed="rId3">
            <a:alphaModFix/>
          </a:blip>
          <a:stretch>
            <a:fillRect/>
          </a:stretch>
        </p:blipFill>
        <p:spPr>
          <a:xfrm>
            <a:off x="0" y="0"/>
            <a:ext cx="9144003"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23" name="Google Shape;123;p23"/>
          <p:cNvPicPr preferRelativeResize="0"/>
          <p:nvPr/>
        </p:nvPicPr>
        <p:blipFill>
          <a:blip r:embed="rId3">
            <a:alphaModFix/>
          </a:blip>
          <a:stretch>
            <a:fillRect/>
          </a:stretch>
        </p:blipFill>
        <p:spPr>
          <a:xfrm>
            <a:off x="-38550" y="0"/>
            <a:ext cx="9182551"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539725"/>
            <a:ext cx="8520600" cy="841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Implementation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9" name="Google Shape;129;p24"/>
          <p:cNvSpPr txBox="1"/>
          <p:nvPr/>
        </p:nvSpPr>
        <p:spPr>
          <a:xfrm>
            <a:off x="342600" y="1622550"/>
            <a:ext cx="84897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Merriweather"/>
                <a:ea typeface="Merriweather"/>
                <a:cs typeface="Merriweather"/>
                <a:sym typeface="Merriweather"/>
              </a:rPr>
              <a:t>Potential Methods</a:t>
            </a:r>
            <a:endParaRPr>
              <a:latin typeface="Merriweather"/>
              <a:ea typeface="Merriweather"/>
              <a:cs typeface="Merriweather"/>
              <a:sym typeface="Merriweather"/>
            </a:endParaRPr>
          </a:p>
          <a:p>
            <a:pPr indent="0" lvl="0" marL="457200" rtl="0" algn="l">
              <a:spcBef>
                <a:spcPts val="0"/>
              </a:spcBef>
              <a:spcAft>
                <a:spcPts val="0"/>
              </a:spcAft>
              <a:buNone/>
            </a:pPr>
            <a:r>
              <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GB">
                <a:latin typeface="Merriweather"/>
                <a:ea typeface="Merriweather"/>
                <a:cs typeface="Merriweather"/>
                <a:sym typeface="Merriweather"/>
              </a:rPr>
              <a:t>Time Series</a:t>
            </a:r>
            <a:endParaRPr>
              <a:latin typeface="Merriweather"/>
              <a:ea typeface="Merriweather"/>
              <a:cs typeface="Merriweather"/>
              <a:sym typeface="Merriweather"/>
            </a:endParaRPr>
          </a:p>
          <a:p>
            <a:pPr indent="-317500" lvl="2" marL="1371600" rtl="0" algn="l">
              <a:spcBef>
                <a:spcPts val="0"/>
              </a:spcBef>
              <a:spcAft>
                <a:spcPts val="0"/>
              </a:spcAft>
              <a:buSzPts val="1400"/>
              <a:buFont typeface="Merriweather"/>
              <a:buChar char="■"/>
            </a:pPr>
            <a:r>
              <a:rPr lang="en-GB">
                <a:latin typeface="Merriweather"/>
                <a:ea typeface="Merriweather"/>
                <a:cs typeface="Merriweather"/>
                <a:sym typeface="Merriweather"/>
              </a:rPr>
              <a:t>Allow us to see the changes in attitude towards the vaccine both before and after distribution</a:t>
            </a:r>
            <a:endParaRPr>
              <a:latin typeface="Merriweather"/>
              <a:ea typeface="Merriweather"/>
              <a:cs typeface="Merriweather"/>
              <a:sym typeface="Merriweather"/>
            </a:endParaRPr>
          </a:p>
          <a:p>
            <a:pPr indent="0" lvl="0" marL="1371600" rtl="0" algn="l">
              <a:spcBef>
                <a:spcPts val="0"/>
              </a:spcBef>
              <a:spcAft>
                <a:spcPts val="0"/>
              </a:spcAft>
              <a:buNone/>
            </a:pPr>
            <a:r>
              <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GB">
                <a:latin typeface="Merriweather"/>
                <a:ea typeface="Merriweather"/>
                <a:cs typeface="Merriweather"/>
                <a:sym typeface="Merriweather"/>
              </a:rPr>
              <a:t>Classification</a:t>
            </a:r>
            <a:endParaRPr>
              <a:latin typeface="Merriweather"/>
              <a:ea typeface="Merriweather"/>
              <a:cs typeface="Merriweather"/>
              <a:sym typeface="Merriweather"/>
            </a:endParaRPr>
          </a:p>
          <a:p>
            <a:pPr indent="0" lvl="0" marL="137160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GB">
                <a:latin typeface="Merriweather"/>
                <a:ea typeface="Merriweather"/>
                <a:cs typeface="Merriweather"/>
                <a:sym typeface="Merriweather"/>
              </a:rPr>
              <a:t>Clustering</a:t>
            </a:r>
            <a:endParaRPr>
              <a:latin typeface="Merriweather"/>
              <a:ea typeface="Merriweather"/>
              <a:cs typeface="Merriweather"/>
              <a:sym typeface="Merriweather"/>
            </a:endParaRPr>
          </a:p>
          <a:p>
            <a:pPr indent="-317500" lvl="2" marL="1371600" rtl="0" algn="l">
              <a:spcBef>
                <a:spcPts val="0"/>
              </a:spcBef>
              <a:spcAft>
                <a:spcPts val="0"/>
              </a:spcAft>
              <a:buSzPts val="1400"/>
              <a:buFont typeface="Merriweather"/>
              <a:buChar char="■"/>
            </a:pPr>
            <a:r>
              <a:rPr lang="en-GB">
                <a:latin typeface="Merriweather"/>
                <a:ea typeface="Merriweather"/>
                <a:cs typeface="Merriweather"/>
                <a:sym typeface="Merriweather"/>
              </a:rPr>
              <a:t>Allow commonalities within similar tweets to be easily seen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539725"/>
            <a:ext cx="8520600" cy="841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2822"/>
              <a:t>EDA </a:t>
            </a:r>
            <a:endParaRPr sz="2822"/>
          </a:p>
          <a:p>
            <a:pPr indent="0" lvl="0" marL="0" rtl="0" algn="l">
              <a:spcBef>
                <a:spcPts val="0"/>
              </a:spcBef>
              <a:spcAft>
                <a:spcPts val="0"/>
              </a:spcAft>
              <a:buNone/>
            </a:pPr>
            <a:r>
              <a:rPr lang="en-GB" sz="2822"/>
              <a:t>NLTK VADER : </a:t>
            </a:r>
            <a:endParaRPr sz="2822"/>
          </a:p>
          <a:p>
            <a:pPr indent="0" lvl="0" marL="0" rtl="0" algn="l">
              <a:spcBef>
                <a:spcPts val="0"/>
              </a:spcBef>
              <a:spcAft>
                <a:spcPts val="0"/>
              </a:spcAft>
              <a:buNone/>
            </a:pPr>
            <a:r>
              <a:rPr lang="en-GB" sz="2822"/>
              <a:t>Valence aware dictionary for sentiment reasoning</a:t>
            </a:r>
            <a:endParaRPr sz="2822"/>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5" name="Google Shape;135;p25"/>
          <p:cNvSpPr txBox="1"/>
          <p:nvPr/>
        </p:nvSpPr>
        <p:spPr>
          <a:xfrm>
            <a:off x="342600" y="1762525"/>
            <a:ext cx="8489700" cy="326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Merriweather"/>
                <a:ea typeface="Merriweather"/>
                <a:cs typeface="Merriweather"/>
                <a:sym typeface="Merriweather"/>
              </a:rPr>
              <a:t>To do exploratory analysis of our dataset we used  </a:t>
            </a:r>
            <a:r>
              <a:rPr lang="en-GB">
                <a:latin typeface="Merriweather"/>
                <a:ea typeface="Merriweather"/>
                <a:cs typeface="Merriweather"/>
                <a:sym typeface="Merriweather"/>
              </a:rPr>
              <a:t>NLTK</a:t>
            </a:r>
            <a:r>
              <a:rPr lang="en-GB">
                <a:latin typeface="Merriweather"/>
                <a:ea typeface="Merriweather"/>
                <a:cs typeface="Merriweather"/>
                <a:sym typeface="Merriweather"/>
              </a:rPr>
              <a:t> VADER Sentiment Intensity Analyzer. </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GB">
                <a:latin typeface="Merriweather"/>
                <a:ea typeface="Merriweather"/>
                <a:cs typeface="Merriweather"/>
                <a:sym typeface="Merriweather"/>
              </a:rPr>
              <a:t>Positive_Sentiment</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GB">
                <a:latin typeface="Merriweather"/>
                <a:ea typeface="Merriweather"/>
                <a:cs typeface="Merriweather"/>
                <a:sym typeface="Merriweather"/>
              </a:rPr>
              <a:t>Neutral_Sentiment</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GB">
                <a:latin typeface="Merriweather"/>
                <a:ea typeface="Merriweather"/>
                <a:cs typeface="Merriweather"/>
                <a:sym typeface="Merriweather"/>
              </a:rPr>
              <a:t>Negative_Sentiment</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GB">
                <a:latin typeface="Merriweather"/>
                <a:ea typeface="Merriweather"/>
                <a:cs typeface="Merriweather"/>
                <a:sym typeface="Merriweather"/>
              </a:rPr>
              <a:t>Compound_Sentiment</a:t>
            </a:r>
            <a:endParaRPr>
              <a:latin typeface="Merriweather"/>
              <a:ea typeface="Merriweather"/>
              <a:cs typeface="Merriweather"/>
              <a:sym typeface="Merriweather"/>
            </a:endParaRPr>
          </a:p>
          <a:p>
            <a:pPr indent="0" lvl="0" marL="457200" rtl="0" algn="l">
              <a:spcBef>
                <a:spcPts val="0"/>
              </a:spcBef>
              <a:spcAft>
                <a:spcPts val="0"/>
              </a:spcAft>
              <a:buNone/>
            </a:pPr>
            <a:r>
              <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GB" sz="1600">
                <a:highlight>
                  <a:schemeClr val="accent3"/>
                </a:highlight>
                <a:latin typeface="Georgia"/>
                <a:ea typeface="Georgia"/>
                <a:cs typeface="Georgia"/>
                <a:sym typeface="Georgia"/>
              </a:rPr>
              <a:t>The sentiment score(range -1 to 1) of a sentence is calculated by summing up the sentiment scores of each VADER-dictionary-listed word in the sentence.</a:t>
            </a:r>
            <a:endParaRPr>
              <a:highlight>
                <a:schemeClr val="accent3"/>
              </a:highlight>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AutoNum type="arabicPeriod"/>
            </a:pPr>
            <a:r>
              <a:rPr lang="en-GB">
                <a:highlight>
                  <a:schemeClr val="accent3"/>
                </a:highlight>
                <a:latin typeface="Merriweather"/>
                <a:ea typeface="Merriweather"/>
                <a:cs typeface="Merriweather"/>
                <a:sym typeface="Merriweather"/>
              </a:rPr>
              <a:t>Amazon mechanical turk! </a:t>
            </a:r>
            <a:endParaRPr>
              <a:highlight>
                <a:schemeClr val="accent3"/>
              </a:highlight>
              <a:latin typeface="Merriweather"/>
              <a:ea typeface="Merriweather"/>
              <a:cs typeface="Merriweather"/>
              <a:sym typeface="Merriweather"/>
            </a:endParaRPr>
          </a:p>
          <a:p>
            <a:pPr indent="-317500" lvl="0" marL="457200" rtl="0" algn="l">
              <a:spcBef>
                <a:spcPts val="0"/>
              </a:spcBef>
              <a:spcAft>
                <a:spcPts val="0"/>
              </a:spcAft>
              <a:buSzPts val="1400"/>
              <a:buFont typeface="Merriweather"/>
              <a:buAutoNum type="arabicPeriod"/>
            </a:pPr>
            <a:r>
              <a:rPr lang="en-GB">
                <a:highlight>
                  <a:schemeClr val="accent3"/>
                </a:highlight>
                <a:latin typeface="Merriweather"/>
                <a:ea typeface="Merriweather"/>
                <a:cs typeface="Merriweather"/>
                <a:sym typeface="Merriweather"/>
              </a:rPr>
              <a:t>Vader sentiment scores are based on collective </a:t>
            </a:r>
            <a:r>
              <a:rPr lang="en-GB">
                <a:highlight>
                  <a:schemeClr val="accent3"/>
                </a:highlight>
                <a:latin typeface="Merriweather"/>
                <a:ea typeface="Merriweather"/>
                <a:cs typeface="Merriweather"/>
                <a:sym typeface="Merriweather"/>
              </a:rPr>
              <a:t>wisdom</a:t>
            </a:r>
            <a:r>
              <a:rPr lang="en-GB">
                <a:highlight>
                  <a:schemeClr val="accent3"/>
                </a:highlight>
                <a:latin typeface="Merriweather"/>
                <a:ea typeface="Merriweather"/>
                <a:cs typeface="Merriweather"/>
                <a:sym typeface="Merriweather"/>
              </a:rPr>
              <a:t> i.e wisdom of the crowd.</a:t>
            </a:r>
            <a:endParaRPr>
              <a:highlight>
                <a:schemeClr val="accent3"/>
              </a:highlight>
              <a:latin typeface="Merriweather"/>
              <a:ea typeface="Merriweather"/>
              <a:cs typeface="Merriweather"/>
              <a:sym typeface="Merriweather"/>
            </a:endParaRPr>
          </a:p>
          <a:p>
            <a:pPr indent="-317500" lvl="0" marL="457200" rtl="0" algn="l">
              <a:spcBef>
                <a:spcPts val="0"/>
              </a:spcBef>
              <a:spcAft>
                <a:spcPts val="0"/>
              </a:spcAft>
              <a:buSzPts val="1400"/>
              <a:buFont typeface="Merriweather"/>
              <a:buAutoNum type="arabicPeriod"/>
            </a:pPr>
            <a:r>
              <a:rPr lang="en-GB">
                <a:highlight>
                  <a:schemeClr val="accent3"/>
                </a:highlight>
                <a:latin typeface="Merriweather"/>
                <a:ea typeface="Merriweather"/>
                <a:cs typeface="Merriweather"/>
                <a:sym typeface="Merriweather"/>
              </a:rPr>
              <a:t>MTurk for ML development is human-in-the-loop (HITL), where human feedback is used to help validate and retrain your model</a:t>
            </a:r>
            <a:endParaRPr>
              <a:highlight>
                <a:schemeClr val="accent3"/>
              </a:highlight>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177675"/>
            <a:ext cx="8520600" cy="465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400"/>
              <a:t>Hutto normalization equation: </a:t>
            </a:r>
            <a:endParaRPr b="1" sz="2400"/>
          </a:p>
          <a:p>
            <a:pPr indent="0" lvl="0" marL="0" rtl="0" algn="l">
              <a:spcBef>
                <a:spcPts val="0"/>
              </a:spcBef>
              <a:spcAft>
                <a:spcPts val="0"/>
              </a:spcAft>
              <a:buNone/>
            </a:pPr>
            <a:r>
              <a:t/>
            </a:r>
            <a:endParaRPr b="1" sz="1600">
              <a:solidFill>
                <a:srgbClr val="292929"/>
              </a:solidFill>
              <a:highlight>
                <a:schemeClr val="accent3"/>
              </a:highlight>
              <a:latin typeface="Georgia"/>
              <a:ea typeface="Georgia"/>
              <a:cs typeface="Georgia"/>
              <a:sym typeface="Georgia"/>
            </a:endParaRPr>
          </a:p>
          <a:p>
            <a:pPr indent="0" lvl="0" marL="0" rtl="0" algn="l">
              <a:spcBef>
                <a:spcPts val="0"/>
              </a:spcBef>
              <a:spcAft>
                <a:spcPts val="0"/>
              </a:spcAft>
              <a:buNone/>
            </a:pPr>
            <a:r>
              <a:rPr b="1" lang="en-GB" sz="1600">
                <a:solidFill>
                  <a:srgbClr val="292929"/>
                </a:solidFill>
                <a:highlight>
                  <a:schemeClr val="accent3"/>
                </a:highlight>
                <a:latin typeface="Georgia"/>
                <a:ea typeface="Georgia"/>
                <a:cs typeface="Georgia"/>
                <a:sym typeface="Georgia"/>
              </a:rPr>
              <a:t>Here x is the sum of the sentiment scores of the constituent words of the sentence and alpha is a normalization parameter.</a:t>
            </a:r>
            <a:endParaRPr b="1" sz="2400">
              <a:solidFill>
                <a:srgbClr val="292929"/>
              </a:solidFill>
              <a:highlight>
                <a:schemeClr val="accent3"/>
              </a:highlight>
            </a:endParaRPr>
          </a:p>
        </p:txBody>
      </p:sp>
      <p:pic>
        <p:nvPicPr>
          <p:cNvPr id="141" name="Google Shape;141;p26"/>
          <p:cNvPicPr preferRelativeResize="0"/>
          <p:nvPr/>
        </p:nvPicPr>
        <p:blipFill>
          <a:blip r:embed="rId3">
            <a:alphaModFix/>
          </a:blip>
          <a:stretch>
            <a:fillRect/>
          </a:stretch>
        </p:blipFill>
        <p:spPr>
          <a:xfrm>
            <a:off x="484679" y="1586100"/>
            <a:ext cx="1934775" cy="1078400"/>
          </a:xfrm>
          <a:prstGeom prst="rect">
            <a:avLst/>
          </a:prstGeom>
          <a:noFill/>
          <a:ln>
            <a:noFill/>
          </a:ln>
        </p:spPr>
      </p:pic>
      <p:pic>
        <p:nvPicPr>
          <p:cNvPr id="142" name="Google Shape;142;p26"/>
          <p:cNvPicPr preferRelativeResize="0"/>
          <p:nvPr/>
        </p:nvPicPr>
        <p:blipFill>
          <a:blip r:embed="rId4">
            <a:alphaModFix/>
          </a:blip>
          <a:stretch>
            <a:fillRect/>
          </a:stretch>
        </p:blipFill>
        <p:spPr>
          <a:xfrm>
            <a:off x="2590900" y="1586102"/>
            <a:ext cx="6553099" cy="3557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539725"/>
            <a:ext cx="8520600" cy="417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1340"/>
              <a:t>References:</a:t>
            </a:r>
            <a:endParaRPr sz="1340"/>
          </a:p>
          <a:p>
            <a:pPr indent="0" lvl="0" marL="0" rtl="0" algn="l">
              <a:spcBef>
                <a:spcPts val="0"/>
              </a:spcBef>
              <a:spcAft>
                <a:spcPts val="0"/>
              </a:spcAft>
              <a:buSzPts val="990"/>
              <a:buNone/>
            </a:pPr>
            <a:r>
              <a:t/>
            </a:r>
            <a:endParaRPr sz="1340"/>
          </a:p>
          <a:p>
            <a:pPr indent="0" lvl="0" marL="0" rtl="0" algn="l">
              <a:spcBef>
                <a:spcPts val="0"/>
              </a:spcBef>
              <a:spcAft>
                <a:spcPts val="0"/>
              </a:spcAft>
              <a:buSzPts val="990"/>
              <a:buNone/>
            </a:pPr>
            <a:r>
              <a:t/>
            </a:r>
            <a:endParaRPr sz="1340"/>
          </a:p>
          <a:p>
            <a:pPr indent="0" lvl="0" marL="457200" rtl="0" algn="l">
              <a:spcBef>
                <a:spcPts val="0"/>
              </a:spcBef>
              <a:spcAft>
                <a:spcPts val="0"/>
              </a:spcAft>
              <a:buSzPts val="990"/>
              <a:buNone/>
            </a:pPr>
            <a:r>
              <a:t/>
            </a:r>
            <a:endParaRPr b="1" sz="1140">
              <a:solidFill>
                <a:srgbClr val="000000"/>
              </a:solidFill>
            </a:endParaRPr>
          </a:p>
          <a:p>
            <a:pPr indent="0" lvl="0" marL="0" rtl="0" algn="l">
              <a:spcBef>
                <a:spcPts val="0"/>
              </a:spcBef>
              <a:spcAft>
                <a:spcPts val="0"/>
              </a:spcAft>
              <a:buSzPts val="990"/>
              <a:buNone/>
            </a:pPr>
            <a:r>
              <a:rPr b="1" lang="en-GB" sz="1140">
                <a:solidFill>
                  <a:srgbClr val="000000"/>
                </a:solidFill>
              </a:rPr>
              <a:t>     VADER: A Parsimonious Rule-based Model for Sentiment Analysis of Social Media Text </a:t>
            </a:r>
            <a:endParaRPr b="1" sz="1140">
              <a:solidFill>
                <a:srgbClr val="000000"/>
              </a:solidFill>
            </a:endParaRPr>
          </a:p>
          <a:p>
            <a:pPr indent="0" lvl="0" marL="0" rtl="0" algn="l">
              <a:spcBef>
                <a:spcPts val="0"/>
              </a:spcBef>
              <a:spcAft>
                <a:spcPts val="0"/>
              </a:spcAft>
              <a:buSzPts val="990"/>
              <a:buNone/>
            </a:pPr>
            <a:r>
              <a:rPr b="1" lang="en-GB" sz="1140">
                <a:solidFill>
                  <a:srgbClr val="000000"/>
                </a:solidFill>
              </a:rPr>
              <a:t>     C.J. Hutto, Eric Gilbert</a:t>
            </a:r>
            <a:endParaRPr b="1" sz="1140">
              <a:solidFill>
                <a:srgbClr val="000000"/>
              </a:solidFill>
            </a:endParaRPr>
          </a:p>
        </p:txBody>
      </p:sp>
      <p:sp>
        <p:nvSpPr>
          <p:cNvPr id="148" name="Google Shape;148;p27"/>
          <p:cNvSpPr txBox="1"/>
          <p:nvPr/>
        </p:nvSpPr>
        <p:spPr>
          <a:xfrm>
            <a:off x="449300" y="1824025"/>
            <a:ext cx="8415900" cy="367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GB" sz="1100">
                <a:latin typeface="Merriweather"/>
                <a:ea typeface="Merriweather"/>
                <a:cs typeface="Merriweather"/>
                <a:sym typeface="Merriweather"/>
              </a:rPr>
              <a:t>Yousefinaghani, S., Dara, R., Mubareka, S., Papadopoulos, A., &amp; Sharif, S. (n.d.). </a:t>
            </a:r>
            <a:r>
              <a:rPr b="1" i="1" lang="en-GB" sz="1100">
                <a:latin typeface="Merriweather"/>
                <a:ea typeface="Merriweather"/>
                <a:cs typeface="Merriweather"/>
                <a:sym typeface="Merriweather"/>
              </a:rPr>
              <a:t>An analysis of COVID-19 vaccine sentiments and opinions on Twitter</a:t>
            </a:r>
            <a:r>
              <a:rPr b="1" lang="en-GB" sz="1100">
                <a:latin typeface="Merriweather"/>
                <a:ea typeface="Merriweather"/>
                <a:cs typeface="Merriweather"/>
                <a:sym typeface="Merriweather"/>
              </a:rPr>
              <a:t>. International Journal of Infectious Diseases. Retrieved September 22, 2021, from </a:t>
            </a:r>
            <a:r>
              <a:rPr b="1" lang="en-GB" sz="1100" u="sng">
                <a:solidFill>
                  <a:schemeClr val="hlink"/>
                </a:solidFill>
                <a:latin typeface="Merriweather"/>
                <a:ea typeface="Merriweather"/>
                <a:cs typeface="Merriweather"/>
                <a:sym typeface="Merriweather"/>
                <a:hlinkClick r:id="rId3"/>
              </a:rPr>
              <a:t>https://www.ijidonline.com/article/S1201-9712(21)00462-8/fulltext</a:t>
            </a:r>
            <a:r>
              <a:rPr b="1" lang="en-GB" sz="1100">
                <a:latin typeface="Merriweather"/>
                <a:ea typeface="Merriweather"/>
                <a:cs typeface="Merriweather"/>
                <a:sym typeface="Merriweather"/>
              </a:rPr>
              <a:t>.</a:t>
            </a:r>
            <a:endParaRPr b="1" sz="1100">
              <a:latin typeface="Merriweather"/>
              <a:ea typeface="Merriweather"/>
              <a:cs typeface="Merriweather"/>
              <a:sym typeface="Merriweather"/>
            </a:endParaRPr>
          </a:p>
          <a:p>
            <a:pPr indent="0" lvl="0" marL="0" rtl="0" algn="l">
              <a:spcBef>
                <a:spcPts val="1200"/>
              </a:spcBef>
              <a:spcAft>
                <a:spcPts val="0"/>
              </a:spcAft>
              <a:buNone/>
            </a:pPr>
            <a:r>
              <a:rPr b="1" lang="en-GB" sz="1100">
                <a:latin typeface="Merriweather"/>
                <a:ea typeface="Merriweather"/>
                <a:cs typeface="Merriweather"/>
                <a:sym typeface="Merriweather"/>
              </a:rPr>
              <a:t>Version:0.9 StartHTML:0000000105 EndHTML:0000001144 StartFragment:0000000141 EndFragment:0000001104</a:t>
            </a:r>
            <a:endParaRPr b="1" sz="1100">
              <a:latin typeface="Merriweather"/>
              <a:ea typeface="Merriweather"/>
              <a:cs typeface="Merriweather"/>
              <a:sym typeface="Merriweather"/>
            </a:endParaRPr>
          </a:p>
          <a:p>
            <a:pPr indent="0" lvl="0" marL="0" rtl="0" algn="l">
              <a:spcBef>
                <a:spcPts val="0"/>
              </a:spcBef>
              <a:spcAft>
                <a:spcPts val="0"/>
              </a:spcAft>
              <a:buNone/>
            </a:pPr>
            <a:r>
              <a:rPr b="1" lang="en-GB" sz="1100">
                <a:latin typeface="Merriweather"/>
                <a:ea typeface="Merriweather"/>
                <a:cs typeface="Merriweather"/>
                <a:sym typeface="Merriweather"/>
              </a:rPr>
              <a:t>Medhat, W.; Hassan, A.; Korashy, H. Sentiment analysis algorithms and applications: A survey. </a:t>
            </a:r>
            <a:r>
              <a:rPr b="1" i="1" lang="en-GB" sz="1100">
                <a:latin typeface="Merriweather"/>
                <a:ea typeface="Merriweather"/>
                <a:cs typeface="Merriweather"/>
                <a:sym typeface="Merriweather"/>
              </a:rPr>
              <a:t>Ain Shams Eng. J. </a:t>
            </a:r>
            <a:r>
              <a:rPr b="1" lang="en-GB" sz="1100">
                <a:latin typeface="Merriweather"/>
                <a:ea typeface="Merriweather"/>
                <a:cs typeface="Merriweather"/>
                <a:sym typeface="Merriweather"/>
              </a:rPr>
              <a:t>2014, </a:t>
            </a:r>
            <a:r>
              <a:rPr b="1" i="1" lang="en-GB" sz="1100">
                <a:latin typeface="Merriweather"/>
                <a:ea typeface="Merriweather"/>
                <a:cs typeface="Merriweather"/>
                <a:sym typeface="Merriweather"/>
              </a:rPr>
              <a:t>5</a:t>
            </a:r>
            <a:r>
              <a:rPr b="1" lang="en-GB" sz="1100">
                <a:latin typeface="Merriweather"/>
                <a:ea typeface="Merriweather"/>
                <a:cs typeface="Merriweather"/>
                <a:sym typeface="Merriweather"/>
              </a:rPr>
              <a:t>,</a:t>
            </a:r>
            <a:endParaRPr b="1" sz="1100">
              <a:latin typeface="Merriweather"/>
              <a:ea typeface="Merriweather"/>
              <a:cs typeface="Merriweather"/>
              <a:sym typeface="Merriweather"/>
            </a:endParaRPr>
          </a:p>
          <a:p>
            <a:pPr indent="0" lvl="0" marL="0" rtl="0" algn="l">
              <a:spcBef>
                <a:spcPts val="0"/>
              </a:spcBef>
              <a:spcAft>
                <a:spcPts val="0"/>
              </a:spcAft>
              <a:buNone/>
            </a:pPr>
            <a:r>
              <a:rPr b="1" lang="en-GB" sz="1100">
                <a:latin typeface="Merriweather"/>
                <a:ea typeface="Merriweather"/>
                <a:cs typeface="Merriweather"/>
                <a:sym typeface="Merriweather"/>
              </a:rPr>
              <a:t>1093–1113.</a:t>
            </a:r>
            <a:endParaRPr b="1" sz="1100">
              <a:latin typeface="Merriweather"/>
              <a:ea typeface="Merriweather"/>
              <a:cs typeface="Merriweather"/>
              <a:sym typeface="Merriweather"/>
            </a:endParaRPr>
          </a:p>
          <a:p>
            <a:pPr indent="0" lvl="0" marL="0" rtl="0" algn="l">
              <a:spcBef>
                <a:spcPts val="0"/>
              </a:spcBef>
              <a:spcAft>
                <a:spcPts val="0"/>
              </a:spcAft>
              <a:buNone/>
            </a:pPr>
            <a:r>
              <a:t/>
            </a:r>
            <a:endParaRPr b="1" sz="1100">
              <a:latin typeface="Merriweather"/>
              <a:ea typeface="Merriweather"/>
              <a:cs typeface="Merriweather"/>
              <a:sym typeface="Merriweather"/>
            </a:endParaRPr>
          </a:p>
          <a:p>
            <a:pPr indent="0" lvl="0" marL="0" rtl="0" algn="l">
              <a:spcBef>
                <a:spcPts val="0"/>
              </a:spcBef>
              <a:spcAft>
                <a:spcPts val="0"/>
              </a:spcAft>
              <a:buNone/>
            </a:pPr>
            <a:r>
              <a:t/>
            </a:r>
            <a:endParaRPr b="1" sz="1100">
              <a:latin typeface="Merriweather"/>
              <a:ea typeface="Merriweather"/>
              <a:cs typeface="Merriweather"/>
              <a:sym typeface="Merriweather"/>
            </a:endParaRPr>
          </a:p>
          <a:p>
            <a:pPr indent="0" lvl="0" marL="0" rtl="0" algn="l">
              <a:spcBef>
                <a:spcPts val="0"/>
              </a:spcBef>
              <a:spcAft>
                <a:spcPts val="0"/>
              </a:spcAft>
              <a:buNone/>
            </a:pPr>
            <a:r>
              <a:rPr b="1" lang="en-GB" sz="1100">
                <a:latin typeface="Merriweather"/>
                <a:ea typeface="Merriweather"/>
                <a:cs typeface="Merriweather"/>
                <a:sym typeface="Merriweather"/>
              </a:rPr>
              <a:t>Sattar, Naw S., and Shaikh Arifuzzaman. 2021. "COVID-19 Vaccination Awareness and Aftermath: Public Sentiment Analysis on Twitter Data and Vaccinated Population Prediction in the USA" Applied Sciences 11, no. 13: 6128. </a:t>
            </a:r>
            <a:r>
              <a:rPr b="1" lang="en-GB" sz="1100" u="sng">
                <a:solidFill>
                  <a:schemeClr val="hlink"/>
                </a:solidFill>
                <a:latin typeface="Merriweather"/>
                <a:ea typeface="Merriweather"/>
                <a:cs typeface="Merriweather"/>
                <a:sym typeface="Merriweather"/>
                <a:hlinkClick r:id="rId4"/>
              </a:rPr>
              <a:t>https://doi.org/10.3390/app11136128</a:t>
            </a:r>
            <a:endParaRPr b="1" sz="1100">
              <a:latin typeface="Merriweather"/>
              <a:ea typeface="Merriweather"/>
              <a:cs typeface="Merriweather"/>
              <a:sym typeface="Merriweather"/>
            </a:endParaRPr>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Abstract</a:t>
            </a:r>
            <a:endParaRPr/>
          </a:p>
        </p:txBody>
      </p:sp>
      <p:sp>
        <p:nvSpPr>
          <p:cNvPr id="71" name="Google Shape;71;p14"/>
          <p:cNvSpPr txBox="1"/>
          <p:nvPr/>
        </p:nvSpPr>
        <p:spPr>
          <a:xfrm>
            <a:off x="415775" y="1563125"/>
            <a:ext cx="83490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latin typeface="Roboto"/>
                <a:ea typeface="Roboto"/>
                <a:cs typeface="Roboto"/>
                <a:sym typeface="Roboto"/>
              </a:rPr>
              <a:t>On global crisis like the COVID-19 epidemic, social media platforms like Twitter are a great way to share information and opinions. We use natural language processing and sentiment analysis tools to uncover information on public awareness of COVID-19 vaccine.We scrape tweets based on various keywords connected to vaccinations and health and safety issues following vaccination. This project will help policymakers better assess public reaction and plan vaccination campaigns, as well as health and safety measures, in the midst of the ongoing global health crisis.</a:t>
            </a:r>
            <a:endParaRPr sz="16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Scraping</a:t>
            </a:r>
            <a:endParaRPr/>
          </a:p>
        </p:txBody>
      </p:sp>
      <p:sp>
        <p:nvSpPr>
          <p:cNvPr id="77" name="Google Shape;77;p15"/>
          <p:cNvSpPr txBox="1"/>
          <p:nvPr/>
        </p:nvSpPr>
        <p:spPr>
          <a:xfrm>
            <a:off x="428775" y="1623675"/>
            <a:ext cx="84036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latin typeface="Roboto"/>
                <a:ea typeface="Roboto"/>
                <a:cs typeface="Roboto"/>
                <a:sym typeface="Roboto"/>
              </a:rPr>
              <a:t>Data will be gathered by scraping Twitter over various timeframes to get a wide variety of tweets related to the search term “COVID-19 Vaccine”, and various other related terms such as “COVID Vaccine” or “Moderna Vaccine”.  Data gathered will include information such as the time of the tweet, the language of the tweet, the text within it, and potentially even the geodata of the tweet.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GB" sz="1800">
                <a:latin typeface="Roboto"/>
                <a:ea typeface="Roboto"/>
                <a:cs typeface="Roboto"/>
                <a:sym typeface="Roboto"/>
              </a:rPr>
              <a:t>Data was originally planned to be collected using the Tweepy library in python.</a:t>
            </a:r>
            <a:endParaRPr sz="18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snscrape instead of tweepy</a:t>
            </a:r>
            <a:endParaRPr/>
          </a:p>
        </p:txBody>
      </p:sp>
      <p:sp>
        <p:nvSpPr>
          <p:cNvPr id="83" name="Google Shape;83;p16"/>
          <p:cNvSpPr txBox="1"/>
          <p:nvPr/>
        </p:nvSpPr>
        <p:spPr>
          <a:xfrm>
            <a:off x="334875" y="1822225"/>
            <a:ext cx="7939800" cy="34170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Roboto"/>
              <a:buChar char="●"/>
            </a:pPr>
            <a:r>
              <a:rPr lang="en-GB">
                <a:latin typeface="Roboto"/>
                <a:ea typeface="Roboto"/>
                <a:cs typeface="Roboto"/>
                <a:sym typeface="Roboto"/>
              </a:rPr>
              <a:t>Tweepy limits the amount of scraping at a time to 3200 individual tweets</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GB">
                <a:latin typeface="Roboto"/>
                <a:ea typeface="Roboto"/>
                <a:cs typeface="Roboto"/>
                <a:sym typeface="Roboto"/>
              </a:rPr>
              <a:t>Tweepy cannot get tweets in a range via datetime, only by date</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GB">
                <a:latin typeface="Roboto"/>
                <a:ea typeface="Roboto"/>
                <a:cs typeface="Roboto"/>
                <a:sym typeface="Roboto"/>
              </a:rPr>
              <a:t>Retweets in Tweepy are limited to only 140 characters before they are cut off</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GB">
                <a:latin typeface="Roboto"/>
                <a:ea typeface="Roboto"/>
                <a:cs typeface="Roboto"/>
                <a:sym typeface="Roboto"/>
              </a:rPr>
              <a:t>In response to this, we have transferred to using the snscrape library to gather our data</a:t>
            </a:r>
            <a:endParaRPr>
              <a:latin typeface="Roboto"/>
              <a:ea typeface="Roboto"/>
              <a:cs typeface="Roboto"/>
              <a:sym typeface="Roboto"/>
            </a:endParaRPr>
          </a:p>
          <a:p>
            <a:pPr indent="-317500" lvl="1" marL="914400" rtl="0" algn="l">
              <a:lnSpc>
                <a:spcPct val="150000"/>
              </a:lnSpc>
              <a:spcBef>
                <a:spcPts val="0"/>
              </a:spcBef>
              <a:spcAft>
                <a:spcPts val="0"/>
              </a:spcAft>
              <a:buSzPts val="1400"/>
              <a:buFont typeface="Roboto"/>
              <a:buChar char="○"/>
            </a:pPr>
            <a:r>
              <a:rPr lang="en-GB">
                <a:latin typeface="Roboto"/>
                <a:ea typeface="Roboto"/>
                <a:cs typeface="Roboto"/>
                <a:sym typeface="Roboto"/>
              </a:rPr>
              <a:t>The benefits of this are that snscrape has no such limitations on how it gathers the data, and has shown to be much more efficient at doing so. </a:t>
            </a:r>
            <a:endParaRPr>
              <a:latin typeface="Roboto"/>
              <a:ea typeface="Roboto"/>
              <a:cs typeface="Roboto"/>
              <a:sym typeface="Roboto"/>
            </a:endParaRPr>
          </a:p>
          <a:p>
            <a:pPr indent="-317500" lvl="1" marL="914400" rtl="0" algn="l">
              <a:lnSpc>
                <a:spcPct val="150000"/>
              </a:lnSpc>
              <a:spcBef>
                <a:spcPts val="0"/>
              </a:spcBef>
              <a:spcAft>
                <a:spcPts val="0"/>
              </a:spcAft>
              <a:buSzPts val="1400"/>
              <a:buFont typeface="Roboto"/>
              <a:buChar char="○"/>
            </a:pPr>
            <a:r>
              <a:rPr lang="en-GB">
                <a:latin typeface="Roboto"/>
                <a:ea typeface="Roboto"/>
                <a:cs typeface="Roboto"/>
                <a:sym typeface="Roboto"/>
              </a:rPr>
              <a:t>Columns of the dataframe include: url, date, content, user, lang, likeCount, retweetCount, and hashtags.</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Pre-processing, ML Techniques</a:t>
            </a:r>
            <a:endParaRPr/>
          </a:p>
        </p:txBody>
      </p:sp>
      <p:sp>
        <p:nvSpPr>
          <p:cNvPr id="89" name="Google Shape;89;p17"/>
          <p:cNvSpPr txBox="1"/>
          <p:nvPr/>
        </p:nvSpPr>
        <p:spPr>
          <a:xfrm>
            <a:off x="590125" y="1938025"/>
            <a:ext cx="79398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GB">
                <a:latin typeface="Roboto"/>
                <a:ea typeface="Roboto"/>
                <a:cs typeface="Roboto"/>
                <a:sym typeface="Roboto"/>
              </a:rPr>
              <a:t>Pandas to understand the scraped data.</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GB">
                <a:latin typeface="Roboto"/>
                <a:ea typeface="Roboto"/>
                <a:cs typeface="Roboto"/>
                <a:sym typeface="Roboto"/>
              </a:rPr>
              <a:t>Pre-processing techniques like removing punctuation, html elements, removing stopwords, stemming or lemmatizing if needed, vectorizing data, feature engineering if required.</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GB">
                <a:latin typeface="Roboto"/>
                <a:ea typeface="Roboto"/>
                <a:cs typeface="Roboto"/>
                <a:sym typeface="Roboto"/>
              </a:rPr>
              <a:t>Libraries used : Pandas, NLTK VADER, bs4 , wordcloud.</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539725"/>
            <a:ext cx="8520600" cy="422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Research Questions/Hypothesis</a:t>
            </a:r>
            <a:endParaRPr/>
          </a:p>
          <a:p>
            <a:pPr indent="0" lvl="0" marL="0" rtl="0" algn="l">
              <a:spcBef>
                <a:spcPts val="0"/>
              </a:spcBef>
              <a:spcAft>
                <a:spcPts val="0"/>
              </a:spcAft>
              <a:buNone/>
            </a:pPr>
            <a:r>
              <a:t/>
            </a:r>
            <a:endParaRPr/>
          </a:p>
          <a:p>
            <a:pPr indent="-349250" lvl="0" marL="457200" rtl="0" algn="l">
              <a:spcBef>
                <a:spcPts val="0"/>
              </a:spcBef>
              <a:spcAft>
                <a:spcPts val="0"/>
              </a:spcAft>
              <a:buSzPts val="1900"/>
              <a:buAutoNum type="arabicPeriod"/>
            </a:pPr>
            <a:r>
              <a:rPr lang="en-GB" sz="1900"/>
              <a:t>Is there a significant change in people's sentiment about vaccination?</a:t>
            </a:r>
            <a:endParaRPr sz="1900"/>
          </a:p>
          <a:p>
            <a:pPr indent="0" lvl="0" marL="0" rtl="0" algn="l">
              <a:spcBef>
                <a:spcPts val="0"/>
              </a:spcBef>
              <a:spcAft>
                <a:spcPts val="0"/>
              </a:spcAft>
              <a:buNone/>
            </a:pPr>
            <a:r>
              <a:t/>
            </a:r>
            <a:endParaRPr sz="1900"/>
          </a:p>
          <a:p>
            <a:pPr indent="-349250" lvl="0" marL="457200" rtl="0" algn="l">
              <a:spcBef>
                <a:spcPts val="0"/>
              </a:spcBef>
              <a:spcAft>
                <a:spcPts val="0"/>
              </a:spcAft>
              <a:buSzPts val="1900"/>
              <a:buAutoNum type="arabicPeriod"/>
            </a:pPr>
            <a:r>
              <a:rPr lang="en-GB" sz="1900"/>
              <a:t>Among the negative sentiment, what do people care most about?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349250" lvl="0" marL="457200" rtl="0" algn="l">
              <a:spcBef>
                <a:spcPts val="0"/>
              </a:spcBef>
              <a:spcAft>
                <a:spcPts val="0"/>
              </a:spcAft>
              <a:buSzPts val="1900"/>
              <a:buAutoNum type="arabicPeriod"/>
            </a:pPr>
            <a:r>
              <a:rPr lang="en-GB" sz="1900"/>
              <a:t>Performing a time series forecasting </a:t>
            </a:r>
            <a:endParaRPr sz="1900"/>
          </a:p>
          <a:p>
            <a:pPr indent="0" lvl="0" marL="0" rtl="0" algn="l">
              <a:spcBef>
                <a:spcPts val="0"/>
              </a:spcBef>
              <a:spcAft>
                <a:spcPts val="0"/>
              </a:spcAft>
              <a:buNone/>
            </a:pPr>
            <a:r>
              <a:t/>
            </a:r>
            <a:endParaRPr sz="1850">
              <a:highlight>
                <a:schemeClr val="accent3"/>
              </a:highlight>
            </a:endParaRPr>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110150"/>
            <a:ext cx="8520600" cy="494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t/>
            </a:r>
            <a:endParaRPr sz="939"/>
          </a:p>
          <a:p>
            <a:pPr indent="0" lvl="0" marL="0" rtl="0" algn="l">
              <a:spcBef>
                <a:spcPts val="0"/>
              </a:spcBef>
              <a:spcAft>
                <a:spcPts val="0"/>
              </a:spcAft>
              <a:buClr>
                <a:srgbClr val="000000"/>
              </a:buClr>
              <a:buSzPts val="990"/>
              <a:buFont typeface="Arial"/>
              <a:buNone/>
            </a:pPr>
            <a:r>
              <a:rPr b="1" lang="en-GB" sz="1140"/>
              <a:t>Literature Survey 1 </a:t>
            </a:r>
            <a:endParaRPr b="1" sz="1140"/>
          </a:p>
          <a:p>
            <a:pPr indent="0" lvl="0" marL="0" rtl="0" algn="l">
              <a:spcBef>
                <a:spcPts val="0"/>
              </a:spcBef>
              <a:spcAft>
                <a:spcPts val="0"/>
              </a:spcAft>
              <a:buClr>
                <a:srgbClr val="000000"/>
              </a:buClr>
              <a:buSzPts val="990"/>
              <a:buFont typeface="Arial"/>
              <a:buNone/>
            </a:pPr>
            <a:r>
              <a:t/>
            </a:r>
            <a:endParaRPr b="1" sz="939"/>
          </a:p>
          <a:p>
            <a:pPr indent="0" lvl="0" marL="0" rtl="0" algn="l">
              <a:spcBef>
                <a:spcPts val="0"/>
              </a:spcBef>
              <a:spcAft>
                <a:spcPts val="0"/>
              </a:spcAft>
              <a:buClr>
                <a:srgbClr val="000000"/>
              </a:buClr>
              <a:buSzPts val="990"/>
              <a:buFont typeface="Arial"/>
              <a:buNone/>
            </a:pPr>
            <a:r>
              <a:rPr b="1" lang="en-GB" sz="1000">
                <a:solidFill>
                  <a:srgbClr val="0000FF"/>
                </a:solidFill>
                <a:highlight>
                  <a:schemeClr val="accent3"/>
                </a:highlight>
              </a:rPr>
              <a:t>While there is no state of the art missing with respect to using both text blob and vader, The biggest weak point we see with weka is it's inability to handle large data sets. If you have a large data set you will most likely run in to out of memory exception. You might need to do sampling to your data set or change the algorithm in to an incremental learning algorithm.</a:t>
            </a:r>
            <a:endParaRPr b="1" sz="1000">
              <a:solidFill>
                <a:srgbClr val="0000FF"/>
              </a:solidFill>
              <a:highlight>
                <a:schemeClr val="accent3"/>
              </a:highlight>
            </a:endParaRPr>
          </a:p>
          <a:p>
            <a:pPr indent="0" lvl="0" marL="0" rtl="0" algn="l">
              <a:spcBef>
                <a:spcPts val="0"/>
              </a:spcBef>
              <a:spcAft>
                <a:spcPts val="0"/>
              </a:spcAft>
              <a:buNone/>
            </a:pPr>
            <a:r>
              <a:t/>
            </a:r>
            <a:endParaRPr sz="939"/>
          </a:p>
          <a:p>
            <a:pPr indent="0" lvl="0" marL="0" rtl="0" algn="l">
              <a:spcBef>
                <a:spcPts val="0"/>
              </a:spcBef>
              <a:spcAft>
                <a:spcPts val="0"/>
              </a:spcAft>
              <a:buNone/>
            </a:pPr>
            <a:r>
              <a:rPr lang="en-GB" sz="939"/>
              <a:t>1.2 million tweets have collected across five weeks of April–May 2021 to draw conclusions about public sentiments towards the vaccination outlook when vaccinations become widely available to the population during the COVID-19 pandemic.</a:t>
            </a:r>
            <a:endParaRPr sz="939"/>
          </a:p>
          <a:p>
            <a:pPr indent="0" lvl="0" marL="0" rtl="0" algn="l">
              <a:spcBef>
                <a:spcPts val="0"/>
              </a:spcBef>
              <a:spcAft>
                <a:spcPts val="0"/>
              </a:spcAft>
              <a:buNone/>
            </a:pPr>
            <a:r>
              <a:t/>
            </a:r>
            <a:endParaRPr sz="939"/>
          </a:p>
          <a:p>
            <a:pPr indent="0" lvl="0" marL="0" rtl="0" algn="l">
              <a:spcBef>
                <a:spcPts val="0"/>
              </a:spcBef>
              <a:spcAft>
                <a:spcPts val="0"/>
              </a:spcAft>
              <a:buNone/>
            </a:pPr>
            <a:r>
              <a:rPr lang="en-GB" sz="939"/>
              <a:t>They deploy natural language processing and sentiment analysis techniques to reveal insights about COVID-19 vaccination awareness among the public.</a:t>
            </a:r>
            <a:endParaRPr sz="939"/>
          </a:p>
          <a:p>
            <a:pPr indent="0" lvl="0" marL="0" rtl="0" algn="l">
              <a:spcBef>
                <a:spcPts val="0"/>
              </a:spcBef>
              <a:spcAft>
                <a:spcPts val="0"/>
              </a:spcAft>
              <a:buNone/>
            </a:pPr>
            <a:r>
              <a:t/>
            </a:r>
            <a:endParaRPr sz="939"/>
          </a:p>
          <a:p>
            <a:pPr indent="0" lvl="0" marL="0" rtl="0" algn="l">
              <a:spcBef>
                <a:spcPts val="0"/>
              </a:spcBef>
              <a:spcAft>
                <a:spcPts val="0"/>
              </a:spcAft>
              <a:buNone/>
            </a:pPr>
            <a:r>
              <a:rPr lang="en-GB" sz="939"/>
              <a:t>Their  results show that people have positive sentiments towards taking COVID-19 vaccines instead of some adverse effects</a:t>
            </a:r>
            <a:endParaRPr sz="939"/>
          </a:p>
          <a:p>
            <a:pPr indent="0" lvl="0" marL="0" rtl="0" algn="l">
              <a:spcBef>
                <a:spcPts val="0"/>
              </a:spcBef>
              <a:spcAft>
                <a:spcPts val="0"/>
              </a:spcAft>
              <a:buNone/>
            </a:pPr>
            <a:r>
              <a:rPr lang="en-GB" sz="939"/>
              <a:t>of some of the vaccines.</a:t>
            </a:r>
            <a:endParaRPr sz="939"/>
          </a:p>
          <a:p>
            <a:pPr indent="0" lvl="0" marL="0" rtl="0" algn="l">
              <a:spcBef>
                <a:spcPts val="0"/>
              </a:spcBef>
              <a:spcAft>
                <a:spcPts val="0"/>
              </a:spcAft>
              <a:buNone/>
            </a:pPr>
            <a:r>
              <a:t/>
            </a:r>
            <a:endParaRPr sz="939"/>
          </a:p>
          <a:p>
            <a:pPr indent="0" lvl="0" marL="0" rtl="0" algn="l">
              <a:spcBef>
                <a:spcPts val="0"/>
              </a:spcBef>
              <a:spcAft>
                <a:spcPts val="0"/>
              </a:spcAft>
              <a:buNone/>
            </a:pPr>
            <a:r>
              <a:rPr lang="en-GB" sz="939"/>
              <a:t>They also analyze people’s attitude towards the safety measures of COVID-19 after receiving the vaccines. Again, the positive sentiment is higher than that of negative in terms of maintaining safety measures against COVID-19 among the vaccinated population. We also project</a:t>
            </a:r>
            <a:endParaRPr sz="939"/>
          </a:p>
          <a:p>
            <a:pPr indent="0" lvl="0" marL="0" rtl="0" algn="l">
              <a:spcBef>
                <a:spcPts val="0"/>
              </a:spcBef>
              <a:spcAft>
                <a:spcPts val="0"/>
              </a:spcAft>
              <a:buNone/>
            </a:pPr>
            <a:r>
              <a:rPr lang="en-GB" sz="939"/>
              <a:t>that around 62.44% and 48% of the US population will get at least one dose of vaccine and be fully vaccinated, respectively, by the end of July 2021 according to our forecast model. For the collection of Twitter data and scraping tweets, they used Tweepy.</a:t>
            </a:r>
            <a:endParaRPr sz="939"/>
          </a:p>
          <a:p>
            <a:pPr indent="0" lvl="0" marL="0" rtl="0" algn="l">
              <a:spcBef>
                <a:spcPts val="0"/>
              </a:spcBef>
              <a:spcAft>
                <a:spcPts val="0"/>
              </a:spcAft>
              <a:buSzPts val="990"/>
              <a:buNone/>
            </a:pPr>
            <a:r>
              <a:t/>
            </a:r>
            <a:endParaRPr sz="939"/>
          </a:p>
          <a:p>
            <a:pPr indent="0" lvl="0" marL="0" rtl="0" algn="l">
              <a:spcBef>
                <a:spcPts val="0"/>
              </a:spcBef>
              <a:spcAft>
                <a:spcPts val="0"/>
              </a:spcAft>
              <a:buSzPts val="990"/>
              <a:buNone/>
            </a:pPr>
            <a:r>
              <a:rPr lang="en-GB" sz="939"/>
              <a:t>For natural language processing (pre-processing tweets before doing sentiment analysis), they used NLTK.</a:t>
            </a:r>
            <a:endParaRPr sz="939"/>
          </a:p>
          <a:p>
            <a:pPr indent="0" lvl="0" marL="0" rtl="0" algn="l">
              <a:spcBef>
                <a:spcPts val="0"/>
              </a:spcBef>
              <a:spcAft>
                <a:spcPts val="0"/>
              </a:spcAft>
              <a:buSzPts val="990"/>
              <a:buNone/>
            </a:pPr>
            <a:r>
              <a:t/>
            </a:r>
            <a:endParaRPr sz="939"/>
          </a:p>
          <a:p>
            <a:pPr indent="0" lvl="0" marL="0" rtl="0" algn="l">
              <a:spcBef>
                <a:spcPts val="0"/>
              </a:spcBef>
              <a:spcAft>
                <a:spcPts val="0"/>
              </a:spcAft>
              <a:buSzPts val="990"/>
              <a:buNone/>
            </a:pPr>
            <a:r>
              <a:rPr lang="en-GB" sz="939"/>
              <a:t>They used both TextBlob and VADER (because their data was </a:t>
            </a:r>
            <a:r>
              <a:rPr lang="en-GB" sz="939"/>
              <a:t>unlabeled</a:t>
            </a:r>
            <a:r>
              <a:rPr lang="en-GB" sz="939"/>
              <a:t>) to do the sentiment analysis. </a:t>
            </a:r>
            <a:endParaRPr sz="939"/>
          </a:p>
          <a:p>
            <a:pPr indent="0" lvl="0" marL="0" rtl="0" algn="l">
              <a:spcBef>
                <a:spcPts val="0"/>
              </a:spcBef>
              <a:spcAft>
                <a:spcPts val="0"/>
              </a:spcAft>
              <a:buSzPts val="990"/>
              <a:buNone/>
            </a:pPr>
            <a:r>
              <a:t/>
            </a:r>
            <a:endParaRPr sz="939"/>
          </a:p>
          <a:p>
            <a:pPr indent="0" lvl="0" marL="0" rtl="0" algn="l">
              <a:spcBef>
                <a:spcPts val="0"/>
              </a:spcBef>
              <a:spcAft>
                <a:spcPts val="0"/>
              </a:spcAft>
              <a:buSzPts val="990"/>
              <a:buNone/>
            </a:pPr>
            <a:r>
              <a:rPr lang="en-GB" sz="939"/>
              <a:t>For building their machine learning forecast model, t</a:t>
            </a:r>
            <a:r>
              <a:rPr lang="en-GB" sz="939"/>
              <a:t>hey used WEKA 3.8.3 for the prediction of vaccinated US population.</a:t>
            </a:r>
            <a:endParaRPr sz="939"/>
          </a:p>
          <a:p>
            <a:pPr indent="0" lvl="0" marL="0" rtl="0" algn="l">
              <a:spcBef>
                <a:spcPts val="0"/>
              </a:spcBef>
              <a:spcAft>
                <a:spcPts val="0"/>
              </a:spcAft>
              <a:buSzPts val="990"/>
              <a:buNone/>
            </a:pPr>
            <a:r>
              <a:t/>
            </a:r>
            <a:endParaRPr sz="939"/>
          </a:p>
          <a:p>
            <a:pPr indent="0" lvl="0" marL="0" rtl="0" algn="l">
              <a:spcBef>
                <a:spcPts val="0"/>
              </a:spcBef>
              <a:spcAft>
                <a:spcPts val="0"/>
              </a:spcAft>
              <a:buNone/>
            </a:pPr>
            <a:r>
              <a:rPr lang="en-GB" sz="939"/>
              <a:t>“Sattar, N.S.; Arifuzzaman, S. </a:t>
            </a:r>
            <a:endParaRPr sz="939"/>
          </a:p>
          <a:p>
            <a:pPr indent="0" lvl="0" marL="0" rtl="0" algn="l">
              <a:spcBef>
                <a:spcPts val="0"/>
              </a:spcBef>
              <a:spcAft>
                <a:spcPts val="0"/>
              </a:spcAft>
              <a:buNone/>
            </a:pPr>
            <a:r>
              <a:rPr lang="en-GB" sz="939"/>
              <a:t>COVID-19 Vaccination Awareness and Aftermath: Public Sentiment Analysis on Twitter Data and Vaccinated Population Prediction in the USA. </a:t>
            </a:r>
            <a:endParaRPr sz="939"/>
          </a:p>
          <a:p>
            <a:pPr indent="0" lvl="0" marL="0" rtl="0" algn="l">
              <a:spcBef>
                <a:spcPts val="0"/>
              </a:spcBef>
              <a:spcAft>
                <a:spcPts val="0"/>
              </a:spcAft>
              <a:buNone/>
            </a:pPr>
            <a:r>
              <a:rPr lang="en-GB" sz="939"/>
              <a:t>Appl. Sci. 2021, 11, 6128.</a:t>
            </a:r>
            <a:endParaRPr sz="939"/>
          </a:p>
          <a:p>
            <a:pPr indent="0" lvl="0" marL="0" rtl="0" algn="l">
              <a:spcBef>
                <a:spcPts val="0"/>
              </a:spcBef>
              <a:spcAft>
                <a:spcPts val="0"/>
              </a:spcAft>
              <a:buNone/>
            </a:pPr>
            <a:r>
              <a:rPr lang="en-GB" sz="939" u="sng">
                <a:solidFill>
                  <a:schemeClr val="accent5"/>
                </a:solidFill>
                <a:hlinkClick r:id="rId3">
                  <a:extLst>
                    <a:ext uri="{A12FA001-AC4F-418D-AE19-62706E023703}">
                      <ahyp:hlinkClr val="tx"/>
                    </a:ext>
                  </a:extLst>
                </a:hlinkClick>
              </a:rPr>
              <a:t>https://doi.org/10.3390/app11136128</a:t>
            </a:r>
            <a:r>
              <a:rPr lang="en-GB" sz="939"/>
              <a:t>”</a:t>
            </a:r>
            <a:endParaRPr sz="939"/>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77450" y="539725"/>
            <a:ext cx="8520600" cy="62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140"/>
              <a:t>Literature Survey 2</a:t>
            </a:r>
            <a:endParaRPr sz="3800"/>
          </a:p>
        </p:txBody>
      </p:sp>
      <p:sp>
        <p:nvSpPr>
          <p:cNvPr id="105" name="Google Shape;105;p20"/>
          <p:cNvSpPr txBox="1"/>
          <p:nvPr/>
        </p:nvSpPr>
        <p:spPr>
          <a:xfrm>
            <a:off x="431100" y="908300"/>
            <a:ext cx="8281800" cy="400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b="1" lang="en-GB" sz="900">
                <a:solidFill>
                  <a:srgbClr val="0000FF"/>
                </a:solidFill>
                <a:latin typeface="Merriweather"/>
                <a:ea typeface="Merriweather"/>
                <a:cs typeface="Merriweather"/>
                <a:sym typeface="Merriweather"/>
              </a:rPr>
              <a:t>The main disadvantage we see with using topic modelling are:</a:t>
            </a:r>
            <a:endParaRPr b="1" sz="900">
              <a:solidFill>
                <a:srgbClr val="0000FF"/>
              </a:solidFill>
              <a:latin typeface="Merriweather"/>
              <a:ea typeface="Merriweather"/>
              <a:cs typeface="Merriweather"/>
              <a:sym typeface="Merriweather"/>
            </a:endParaRPr>
          </a:p>
          <a:p>
            <a:pPr indent="0" lvl="0" marL="0" rtl="0" algn="l">
              <a:spcBef>
                <a:spcPts val="0"/>
              </a:spcBef>
              <a:spcAft>
                <a:spcPts val="0"/>
              </a:spcAft>
              <a:buNone/>
            </a:pPr>
            <a:r>
              <a:t/>
            </a:r>
            <a:endParaRPr b="1" sz="900">
              <a:solidFill>
                <a:schemeClr val="accent1"/>
              </a:solidFill>
              <a:latin typeface="Merriweather"/>
              <a:ea typeface="Merriweather"/>
              <a:cs typeface="Merriweather"/>
              <a:sym typeface="Merriweather"/>
            </a:endParaRPr>
          </a:p>
          <a:p>
            <a:pPr indent="0" lvl="0" marL="0" rtl="0" algn="l">
              <a:spcBef>
                <a:spcPts val="0"/>
              </a:spcBef>
              <a:spcAft>
                <a:spcPts val="0"/>
              </a:spcAft>
              <a:buNone/>
            </a:pPr>
            <a:r>
              <a:rPr b="1" lang="en-GB" sz="900">
                <a:solidFill>
                  <a:srgbClr val="0000FF"/>
                </a:solidFill>
                <a:latin typeface="Merriweather"/>
                <a:ea typeface="Merriweather"/>
                <a:cs typeface="Merriweather"/>
                <a:sym typeface="Merriweather"/>
              </a:rPr>
              <a:t>Fixed K (the number of topics is fixed and must be known ahead of time)</a:t>
            </a:r>
            <a:endParaRPr b="1" sz="900">
              <a:solidFill>
                <a:srgbClr val="0000FF"/>
              </a:solidFill>
              <a:latin typeface="Merriweather"/>
              <a:ea typeface="Merriweather"/>
              <a:cs typeface="Merriweather"/>
              <a:sym typeface="Merriweather"/>
            </a:endParaRPr>
          </a:p>
          <a:p>
            <a:pPr indent="0" lvl="0" marL="0" rtl="0" algn="l">
              <a:spcBef>
                <a:spcPts val="0"/>
              </a:spcBef>
              <a:spcAft>
                <a:spcPts val="0"/>
              </a:spcAft>
              <a:buNone/>
            </a:pPr>
            <a:r>
              <a:rPr b="1" lang="en-GB" sz="900">
                <a:solidFill>
                  <a:srgbClr val="0000FF"/>
                </a:solidFill>
                <a:latin typeface="Merriweather"/>
                <a:ea typeface="Merriweather"/>
                <a:cs typeface="Merriweather"/>
                <a:sym typeface="Merriweather"/>
              </a:rPr>
              <a:t>Uncorrelated topics (Dirichlet topic distribution cannot capture correlations)</a:t>
            </a:r>
            <a:endParaRPr b="1" sz="900">
              <a:solidFill>
                <a:srgbClr val="0000FF"/>
              </a:solidFill>
              <a:latin typeface="Merriweather"/>
              <a:ea typeface="Merriweather"/>
              <a:cs typeface="Merriweather"/>
              <a:sym typeface="Merriweather"/>
            </a:endParaRPr>
          </a:p>
          <a:p>
            <a:pPr indent="0" lvl="0" marL="0" rtl="0" algn="l">
              <a:spcBef>
                <a:spcPts val="0"/>
              </a:spcBef>
              <a:spcAft>
                <a:spcPts val="0"/>
              </a:spcAft>
              <a:buNone/>
            </a:pPr>
            <a:r>
              <a:rPr b="1" lang="en-GB" sz="900">
                <a:solidFill>
                  <a:srgbClr val="0000FF"/>
                </a:solidFill>
                <a:latin typeface="Merriweather"/>
                <a:ea typeface="Merriweather"/>
                <a:cs typeface="Merriweather"/>
                <a:sym typeface="Merriweather"/>
              </a:rPr>
              <a:t>Non-hierarchical (in data-limited regimes hierarchical models allow sharing of data)</a:t>
            </a:r>
            <a:endParaRPr b="1" sz="900">
              <a:solidFill>
                <a:srgbClr val="0000FF"/>
              </a:solidFill>
              <a:latin typeface="Merriweather"/>
              <a:ea typeface="Merriweather"/>
              <a:cs typeface="Merriweather"/>
              <a:sym typeface="Merriweather"/>
            </a:endParaRPr>
          </a:p>
          <a:p>
            <a:pPr indent="0" lvl="0" marL="0" rtl="0" algn="l">
              <a:spcBef>
                <a:spcPts val="0"/>
              </a:spcBef>
              <a:spcAft>
                <a:spcPts val="0"/>
              </a:spcAft>
              <a:buNone/>
            </a:pPr>
            <a:r>
              <a:rPr b="1" lang="en-GB" sz="900">
                <a:solidFill>
                  <a:srgbClr val="0000FF"/>
                </a:solidFill>
                <a:latin typeface="Merriweather"/>
                <a:ea typeface="Merriweather"/>
                <a:cs typeface="Merriweather"/>
                <a:sym typeface="Merriweather"/>
              </a:rPr>
              <a:t>Static (no evolution of topics over time)</a:t>
            </a:r>
            <a:endParaRPr b="1" sz="900">
              <a:solidFill>
                <a:srgbClr val="0000FF"/>
              </a:solidFill>
              <a:latin typeface="Merriweather"/>
              <a:ea typeface="Merriweather"/>
              <a:cs typeface="Merriweather"/>
              <a:sym typeface="Merriweather"/>
            </a:endParaRPr>
          </a:p>
          <a:p>
            <a:pPr indent="0" lvl="0" marL="0" rtl="0" algn="l">
              <a:spcBef>
                <a:spcPts val="0"/>
              </a:spcBef>
              <a:spcAft>
                <a:spcPts val="0"/>
              </a:spcAft>
              <a:buNone/>
            </a:pPr>
            <a:r>
              <a:rPr b="1" lang="en-GB" sz="900">
                <a:solidFill>
                  <a:srgbClr val="0000FF"/>
                </a:solidFill>
                <a:latin typeface="Merriweather"/>
                <a:ea typeface="Merriweather"/>
                <a:cs typeface="Merriweather"/>
                <a:sym typeface="Merriweather"/>
              </a:rPr>
              <a:t>Bag of words (assumes words are exchangeable, sentence structure is not modeled)</a:t>
            </a:r>
            <a:endParaRPr b="1" sz="900">
              <a:solidFill>
                <a:srgbClr val="0000FF"/>
              </a:solidFill>
              <a:latin typeface="Merriweather"/>
              <a:ea typeface="Merriweather"/>
              <a:cs typeface="Merriweather"/>
              <a:sym typeface="Merriweather"/>
            </a:endParaRPr>
          </a:p>
          <a:p>
            <a:pPr indent="0" lvl="0" marL="0" rtl="0" algn="l">
              <a:spcBef>
                <a:spcPts val="0"/>
              </a:spcBef>
              <a:spcAft>
                <a:spcPts val="0"/>
              </a:spcAft>
              <a:buNone/>
            </a:pPr>
            <a:r>
              <a:t/>
            </a:r>
            <a:endParaRPr sz="900">
              <a:solidFill>
                <a:srgbClr val="0000FF"/>
              </a:solidFill>
              <a:latin typeface="Merriweather"/>
              <a:ea typeface="Merriweather"/>
              <a:cs typeface="Merriweather"/>
              <a:sym typeface="Merriweather"/>
            </a:endParaRPr>
          </a:p>
          <a:p>
            <a:pPr indent="0" lvl="0" marL="0" rtl="0" algn="l">
              <a:spcBef>
                <a:spcPts val="0"/>
              </a:spcBef>
              <a:spcAft>
                <a:spcPts val="0"/>
              </a:spcAft>
              <a:buNone/>
            </a:pPr>
            <a:r>
              <a:rPr lang="en-GB" sz="900">
                <a:solidFill>
                  <a:schemeClr val="accent1"/>
                </a:solidFill>
                <a:latin typeface="Merriweather"/>
                <a:ea typeface="Merriweather"/>
                <a:cs typeface="Merriweather"/>
                <a:sym typeface="Merriweather"/>
              </a:rPr>
              <a:t>Public Perception of the COVID-19 Pandemic on Twitter: Sentiment Analysis and Topic Modeling Study</a:t>
            </a:r>
            <a:endParaRPr sz="900">
              <a:solidFill>
                <a:schemeClr val="accent1"/>
              </a:solidFill>
              <a:latin typeface="Merriweather"/>
              <a:ea typeface="Merriweather"/>
              <a:cs typeface="Merriweather"/>
              <a:sym typeface="Merriweather"/>
            </a:endParaRPr>
          </a:p>
          <a:p>
            <a:pPr indent="0" lvl="0" marL="0" rtl="0" algn="l">
              <a:spcBef>
                <a:spcPts val="0"/>
              </a:spcBef>
              <a:spcAft>
                <a:spcPts val="0"/>
              </a:spcAft>
              <a:buNone/>
            </a:pPr>
            <a:r>
              <a:t/>
            </a:r>
            <a:endParaRPr sz="900">
              <a:solidFill>
                <a:schemeClr val="accent1"/>
              </a:solidFill>
              <a:latin typeface="Merriweather"/>
              <a:ea typeface="Merriweather"/>
              <a:cs typeface="Merriweather"/>
              <a:sym typeface="Merriweather"/>
            </a:endParaRPr>
          </a:p>
          <a:p>
            <a:pPr indent="0" lvl="0" marL="0" rtl="0" algn="l">
              <a:spcBef>
                <a:spcPts val="0"/>
              </a:spcBef>
              <a:spcAft>
                <a:spcPts val="0"/>
              </a:spcAft>
              <a:buNone/>
            </a:pPr>
            <a:r>
              <a:rPr lang="en-GB" sz="900">
                <a:solidFill>
                  <a:schemeClr val="accent1"/>
                </a:solidFill>
                <a:latin typeface="Merriweather"/>
                <a:ea typeface="Merriweather"/>
                <a:cs typeface="Merriweather"/>
                <a:sym typeface="Merriweather"/>
              </a:rPr>
              <a:t>Goal: The goals of this study were to increase the awareness of the COVID-19 Pandemic in its early stages, and to discover any useful trends in public perception that can be discerned through english language twitter posts during this time.</a:t>
            </a:r>
            <a:endParaRPr sz="900">
              <a:solidFill>
                <a:schemeClr val="accent1"/>
              </a:solidFill>
              <a:latin typeface="Merriweather"/>
              <a:ea typeface="Merriweather"/>
              <a:cs typeface="Merriweather"/>
              <a:sym typeface="Merriweather"/>
            </a:endParaRPr>
          </a:p>
          <a:p>
            <a:pPr indent="0" lvl="0" marL="0" rtl="0" algn="l">
              <a:spcBef>
                <a:spcPts val="0"/>
              </a:spcBef>
              <a:spcAft>
                <a:spcPts val="0"/>
              </a:spcAft>
              <a:buNone/>
            </a:pPr>
            <a:r>
              <a:t/>
            </a:r>
            <a:endParaRPr sz="900">
              <a:solidFill>
                <a:schemeClr val="accent1"/>
              </a:solidFill>
              <a:latin typeface="Merriweather"/>
              <a:ea typeface="Merriweather"/>
              <a:cs typeface="Merriweather"/>
              <a:sym typeface="Merriweather"/>
            </a:endParaRPr>
          </a:p>
          <a:p>
            <a:pPr indent="0" lvl="0" marL="0" rtl="0" algn="l">
              <a:spcBef>
                <a:spcPts val="0"/>
              </a:spcBef>
              <a:spcAft>
                <a:spcPts val="0"/>
              </a:spcAft>
              <a:buNone/>
            </a:pPr>
            <a:r>
              <a:rPr lang="en-GB" sz="900">
                <a:solidFill>
                  <a:schemeClr val="accent1"/>
                </a:solidFill>
                <a:latin typeface="Merriweather"/>
                <a:ea typeface="Merriweather"/>
                <a:cs typeface="Merriweather"/>
                <a:sym typeface="Merriweather"/>
              </a:rPr>
              <a:t>Dataset: A dataset of over 100,000 English language tweets was collected from Twitter using the Twitter Streaming API, which was then stored in a MySQL database. The tweets that were collected were selected by meeting certain search terms such as ‘coronavirus’, ‘covid-19’ or ‘2019-ncovid’</a:t>
            </a:r>
            <a:endParaRPr sz="900">
              <a:solidFill>
                <a:schemeClr val="accent1"/>
              </a:solidFill>
              <a:latin typeface="Merriweather"/>
              <a:ea typeface="Merriweather"/>
              <a:cs typeface="Merriweather"/>
              <a:sym typeface="Merriweather"/>
            </a:endParaRPr>
          </a:p>
          <a:p>
            <a:pPr indent="0" lvl="0" marL="0" rtl="0" algn="l">
              <a:spcBef>
                <a:spcPts val="0"/>
              </a:spcBef>
              <a:spcAft>
                <a:spcPts val="0"/>
              </a:spcAft>
              <a:buNone/>
            </a:pPr>
            <a:r>
              <a:t/>
            </a:r>
            <a:endParaRPr sz="900">
              <a:solidFill>
                <a:schemeClr val="accent1"/>
              </a:solidFill>
              <a:latin typeface="Merriweather"/>
              <a:ea typeface="Merriweather"/>
              <a:cs typeface="Merriweather"/>
              <a:sym typeface="Merriweather"/>
            </a:endParaRPr>
          </a:p>
          <a:p>
            <a:pPr indent="0" lvl="0" marL="0" rtl="0" algn="l">
              <a:spcBef>
                <a:spcPts val="0"/>
              </a:spcBef>
              <a:spcAft>
                <a:spcPts val="0"/>
              </a:spcAft>
              <a:buNone/>
            </a:pPr>
            <a:r>
              <a:rPr lang="en-GB" sz="900">
                <a:solidFill>
                  <a:schemeClr val="accent1"/>
                </a:solidFill>
                <a:latin typeface="Merriweather"/>
                <a:ea typeface="Merriweather"/>
                <a:cs typeface="Merriweather"/>
                <a:sym typeface="Merriweather"/>
              </a:rPr>
              <a:t>Methodologies: The study used NLP, specifically the latent Dirichlet allocation algorithm for the purposes of topic modeling, as the main tools in their analysis.</a:t>
            </a:r>
            <a:endParaRPr sz="900">
              <a:solidFill>
                <a:schemeClr val="accent1"/>
              </a:solidFill>
              <a:latin typeface="Merriweather"/>
              <a:ea typeface="Merriweather"/>
              <a:cs typeface="Merriweather"/>
              <a:sym typeface="Merriweather"/>
            </a:endParaRPr>
          </a:p>
          <a:p>
            <a:pPr indent="0" lvl="0" marL="0" rtl="0" algn="l">
              <a:spcBef>
                <a:spcPts val="0"/>
              </a:spcBef>
              <a:spcAft>
                <a:spcPts val="0"/>
              </a:spcAft>
              <a:buNone/>
            </a:pPr>
            <a:r>
              <a:t/>
            </a:r>
            <a:endParaRPr sz="900">
              <a:solidFill>
                <a:schemeClr val="accent1"/>
              </a:solidFill>
              <a:latin typeface="Merriweather"/>
              <a:ea typeface="Merriweather"/>
              <a:cs typeface="Merriweather"/>
              <a:sym typeface="Merriweather"/>
            </a:endParaRPr>
          </a:p>
          <a:p>
            <a:pPr indent="0" lvl="0" marL="0" rtl="0" algn="l">
              <a:spcBef>
                <a:spcPts val="0"/>
              </a:spcBef>
              <a:spcAft>
                <a:spcPts val="0"/>
              </a:spcAft>
              <a:buNone/>
            </a:pPr>
            <a:r>
              <a:rPr lang="en-GB" sz="900">
                <a:solidFill>
                  <a:schemeClr val="accent1"/>
                </a:solidFill>
                <a:latin typeface="Merriweather"/>
                <a:ea typeface="Merriweather"/>
                <a:cs typeface="Merriweather"/>
                <a:sym typeface="Merriweather"/>
              </a:rPr>
              <a:t>Outcomes: Using topic modeling the study showed that twitter was a competent platform for increasing public awareness about a topic such as COVID-19.</a:t>
            </a:r>
            <a:endParaRPr sz="900">
              <a:solidFill>
                <a:schemeClr val="accent1"/>
              </a:solidFill>
              <a:latin typeface="Merriweather"/>
              <a:ea typeface="Merriweather"/>
              <a:cs typeface="Merriweather"/>
              <a:sym typeface="Merriweather"/>
            </a:endParaRPr>
          </a:p>
          <a:p>
            <a:pPr indent="0" lvl="0" marL="0" rtl="0" algn="l">
              <a:spcBef>
                <a:spcPts val="0"/>
              </a:spcBef>
              <a:spcAft>
                <a:spcPts val="0"/>
              </a:spcAft>
              <a:buNone/>
            </a:pPr>
            <a:r>
              <a:t/>
            </a:r>
            <a:endParaRPr sz="900">
              <a:solidFill>
                <a:schemeClr val="accent1"/>
              </a:solidFill>
              <a:latin typeface="Merriweather"/>
              <a:ea typeface="Merriweather"/>
              <a:cs typeface="Merriweather"/>
              <a:sym typeface="Merriweather"/>
            </a:endParaRPr>
          </a:p>
          <a:p>
            <a:pPr indent="0" lvl="0" marL="0" rtl="0" algn="l">
              <a:lnSpc>
                <a:spcPct val="115000"/>
              </a:lnSpc>
              <a:spcBef>
                <a:spcPts val="1200"/>
              </a:spcBef>
              <a:spcAft>
                <a:spcPts val="1200"/>
              </a:spcAft>
              <a:buNone/>
            </a:pPr>
            <a:r>
              <a:rPr lang="en-GB" sz="900">
                <a:solidFill>
                  <a:schemeClr val="accent1"/>
                </a:solidFill>
                <a:latin typeface="Merriweather"/>
                <a:ea typeface="Merriweather"/>
                <a:cs typeface="Merriweather"/>
                <a:sym typeface="Merriweather"/>
              </a:rPr>
              <a:t>Boon-Itt, S., &amp;amp; Skunkan, Y. (2020). Public perception of the covid-19 pandemic on twitter: Sentiment analysis and topic modeling study. JMIR Public Health and Surveillance, 6(4). https://doi.org/10.2196/21978</a:t>
            </a:r>
            <a:endParaRPr sz="900">
              <a:solidFill>
                <a:schemeClr val="accent1"/>
              </a:solidFill>
              <a:latin typeface="Merriweather"/>
              <a:ea typeface="Merriweather"/>
              <a:cs typeface="Merriweather"/>
              <a:sym typeface="Merriweath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533925"/>
            <a:ext cx="8520600" cy="428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Text pre-processing </a:t>
            </a:r>
            <a:endParaRPr/>
          </a:p>
        </p:txBody>
      </p:sp>
      <p:sp>
        <p:nvSpPr>
          <p:cNvPr id="111" name="Google Shape;111;p21"/>
          <p:cNvSpPr txBox="1"/>
          <p:nvPr/>
        </p:nvSpPr>
        <p:spPr>
          <a:xfrm>
            <a:off x="456525" y="1396075"/>
            <a:ext cx="8091900" cy="32631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accent1"/>
              </a:buClr>
              <a:buSzPts val="1500"/>
              <a:buFont typeface="Merriweather"/>
              <a:buChar char="●"/>
            </a:pPr>
            <a:r>
              <a:rPr lang="en-GB" sz="1700">
                <a:solidFill>
                  <a:schemeClr val="accent1"/>
                </a:solidFill>
                <a:highlight>
                  <a:schemeClr val="accent3"/>
                </a:highlight>
                <a:latin typeface="Merriweather"/>
                <a:ea typeface="Merriweather"/>
                <a:cs typeface="Merriweather"/>
                <a:sym typeface="Merriweather"/>
              </a:rPr>
              <a:t>Removed HTML tags</a:t>
            </a:r>
            <a:endParaRPr sz="1700">
              <a:solidFill>
                <a:schemeClr val="accent1"/>
              </a:solidFill>
              <a:highlight>
                <a:schemeClr val="accent3"/>
              </a:highlight>
              <a:latin typeface="Merriweather"/>
              <a:ea typeface="Merriweather"/>
              <a:cs typeface="Merriweather"/>
              <a:sym typeface="Merriweather"/>
            </a:endParaRPr>
          </a:p>
          <a:p>
            <a:pPr indent="-323850" lvl="0" marL="457200" rtl="0" algn="l">
              <a:spcBef>
                <a:spcPts val="0"/>
              </a:spcBef>
              <a:spcAft>
                <a:spcPts val="0"/>
              </a:spcAft>
              <a:buClr>
                <a:schemeClr val="accent1"/>
              </a:buClr>
              <a:buSzPts val="1500"/>
              <a:buFont typeface="Merriweather"/>
              <a:buChar char="●"/>
            </a:pPr>
            <a:r>
              <a:rPr lang="en-GB" sz="1700">
                <a:solidFill>
                  <a:schemeClr val="accent1"/>
                </a:solidFill>
                <a:highlight>
                  <a:schemeClr val="accent3"/>
                </a:highlight>
                <a:latin typeface="Merriweather"/>
                <a:ea typeface="Merriweather"/>
                <a:cs typeface="Merriweather"/>
                <a:sym typeface="Merriweather"/>
              </a:rPr>
              <a:t>Removed extra whitespaces</a:t>
            </a:r>
            <a:endParaRPr sz="1700">
              <a:solidFill>
                <a:schemeClr val="accent1"/>
              </a:solidFill>
              <a:highlight>
                <a:schemeClr val="accent3"/>
              </a:highlight>
              <a:latin typeface="Merriweather"/>
              <a:ea typeface="Merriweather"/>
              <a:cs typeface="Merriweather"/>
              <a:sym typeface="Merriweather"/>
            </a:endParaRPr>
          </a:p>
          <a:p>
            <a:pPr indent="-323850" lvl="0" marL="457200" rtl="0" algn="l">
              <a:spcBef>
                <a:spcPts val="0"/>
              </a:spcBef>
              <a:spcAft>
                <a:spcPts val="0"/>
              </a:spcAft>
              <a:buClr>
                <a:schemeClr val="accent1"/>
              </a:buClr>
              <a:buSzPts val="1500"/>
              <a:buFont typeface="Merriweather"/>
              <a:buChar char="●"/>
            </a:pPr>
            <a:r>
              <a:rPr lang="en-GB" sz="1700">
                <a:solidFill>
                  <a:schemeClr val="accent1"/>
                </a:solidFill>
                <a:highlight>
                  <a:schemeClr val="accent3"/>
                </a:highlight>
                <a:latin typeface="Merriweather"/>
                <a:ea typeface="Merriweather"/>
                <a:cs typeface="Merriweather"/>
                <a:sym typeface="Merriweather"/>
              </a:rPr>
              <a:t>Convert accented characters to ASCII characters</a:t>
            </a:r>
            <a:endParaRPr sz="1700">
              <a:solidFill>
                <a:schemeClr val="accent1"/>
              </a:solidFill>
              <a:highlight>
                <a:schemeClr val="accent3"/>
              </a:highlight>
              <a:latin typeface="Merriweather"/>
              <a:ea typeface="Merriweather"/>
              <a:cs typeface="Merriweather"/>
              <a:sym typeface="Merriweather"/>
            </a:endParaRPr>
          </a:p>
          <a:p>
            <a:pPr indent="-323850" lvl="0" marL="457200" rtl="0" algn="l">
              <a:spcBef>
                <a:spcPts val="0"/>
              </a:spcBef>
              <a:spcAft>
                <a:spcPts val="0"/>
              </a:spcAft>
              <a:buClr>
                <a:schemeClr val="accent1"/>
              </a:buClr>
              <a:buSzPts val="1500"/>
              <a:buFont typeface="Merriweather"/>
              <a:buChar char="●"/>
            </a:pPr>
            <a:r>
              <a:rPr lang="en-GB" sz="1700">
                <a:solidFill>
                  <a:schemeClr val="accent1"/>
                </a:solidFill>
                <a:highlight>
                  <a:schemeClr val="accent3"/>
                </a:highlight>
                <a:latin typeface="Merriweather"/>
                <a:ea typeface="Merriweather"/>
                <a:cs typeface="Merriweather"/>
                <a:sym typeface="Merriweather"/>
              </a:rPr>
              <a:t>Expand contractions</a:t>
            </a:r>
            <a:endParaRPr sz="1700">
              <a:solidFill>
                <a:schemeClr val="accent1"/>
              </a:solidFill>
              <a:highlight>
                <a:schemeClr val="accent3"/>
              </a:highlight>
              <a:latin typeface="Merriweather"/>
              <a:ea typeface="Merriweather"/>
              <a:cs typeface="Merriweather"/>
              <a:sym typeface="Merriweather"/>
            </a:endParaRPr>
          </a:p>
          <a:p>
            <a:pPr indent="-323850" lvl="0" marL="457200" rtl="0" algn="l">
              <a:spcBef>
                <a:spcPts val="0"/>
              </a:spcBef>
              <a:spcAft>
                <a:spcPts val="0"/>
              </a:spcAft>
              <a:buClr>
                <a:schemeClr val="accent1"/>
              </a:buClr>
              <a:buSzPts val="1500"/>
              <a:buFont typeface="Merriweather"/>
              <a:buChar char="●"/>
            </a:pPr>
            <a:r>
              <a:rPr lang="en-GB" sz="1700">
                <a:solidFill>
                  <a:schemeClr val="accent1"/>
                </a:solidFill>
                <a:highlight>
                  <a:schemeClr val="accent3"/>
                </a:highlight>
                <a:latin typeface="Merriweather"/>
                <a:ea typeface="Merriweather"/>
                <a:cs typeface="Merriweather"/>
                <a:sym typeface="Merriweather"/>
              </a:rPr>
              <a:t>Remove special characters</a:t>
            </a:r>
            <a:endParaRPr sz="1700">
              <a:solidFill>
                <a:schemeClr val="accent1"/>
              </a:solidFill>
              <a:highlight>
                <a:schemeClr val="accent3"/>
              </a:highlight>
              <a:latin typeface="Merriweather"/>
              <a:ea typeface="Merriweather"/>
              <a:cs typeface="Merriweather"/>
              <a:sym typeface="Merriweather"/>
            </a:endParaRPr>
          </a:p>
          <a:p>
            <a:pPr indent="-323850" lvl="0" marL="457200" rtl="0" algn="l">
              <a:spcBef>
                <a:spcPts val="0"/>
              </a:spcBef>
              <a:spcAft>
                <a:spcPts val="0"/>
              </a:spcAft>
              <a:buClr>
                <a:schemeClr val="accent1"/>
              </a:buClr>
              <a:buSzPts val="1500"/>
              <a:buFont typeface="Merriweather"/>
              <a:buChar char="●"/>
            </a:pPr>
            <a:r>
              <a:rPr lang="en-GB" sz="1700">
                <a:solidFill>
                  <a:schemeClr val="accent1"/>
                </a:solidFill>
                <a:highlight>
                  <a:schemeClr val="accent3"/>
                </a:highlight>
                <a:latin typeface="Merriweather"/>
                <a:ea typeface="Merriweather"/>
                <a:cs typeface="Merriweather"/>
                <a:sym typeface="Merriweather"/>
              </a:rPr>
              <a:t>Lowercase all texts</a:t>
            </a:r>
            <a:endParaRPr sz="1700">
              <a:solidFill>
                <a:schemeClr val="accent1"/>
              </a:solidFill>
              <a:highlight>
                <a:schemeClr val="accent3"/>
              </a:highlight>
              <a:latin typeface="Merriweather"/>
              <a:ea typeface="Merriweather"/>
              <a:cs typeface="Merriweather"/>
              <a:sym typeface="Merriweather"/>
            </a:endParaRPr>
          </a:p>
          <a:p>
            <a:pPr indent="-323850" lvl="0" marL="457200" rtl="0" algn="l">
              <a:spcBef>
                <a:spcPts val="0"/>
              </a:spcBef>
              <a:spcAft>
                <a:spcPts val="0"/>
              </a:spcAft>
              <a:buClr>
                <a:schemeClr val="accent1"/>
              </a:buClr>
              <a:buSzPts val="1500"/>
              <a:buFont typeface="Merriweather"/>
              <a:buChar char="●"/>
            </a:pPr>
            <a:r>
              <a:rPr lang="en-GB" sz="1700">
                <a:solidFill>
                  <a:schemeClr val="accent1"/>
                </a:solidFill>
                <a:highlight>
                  <a:schemeClr val="accent3"/>
                </a:highlight>
                <a:latin typeface="Merriweather"/>
                <a:ea typeface="Merriweather"/>
                <a:cs typeface="Merriweather"/>
                <a:sym typeface="Merriweather"/>
              </a:rPr>
              <a:t>Remove numbers</a:t>
            </a:r>
            <a:endParaRPr sz="1700">
              <a:solidFill>
                <a:schemeClr val="accent1"/>
              </a:solidFill>
              <a:highlight>
                <a:schemeClr val="accent3"/>
              </a:highlight>
              <a:latin typeface="Merriweather"/>
              <a:ea typeface="Merriweather"/>
              <a:cs typeface="Merriweather"/>
              <a:sym typeface="Merriweather"/>
            </a:endParaRPr>
          </a:p>
          <a:p>
            <a:pPr indent="-323850" lvl="0" marL="457200" rtl="0" algn="l">
              <a:spcBef>
                <a:spcPts val="0"/>
              </a:spcBef>
              <a:spcAft>
                <a:spcPts val="0"/>
              </a:spcAft>
              <a:buClr>
                <a:schemeClr val="accent1"/>
              </a:buClr>
              <a:buSzPts val="1500"/>
              <a:buFont typeface="Merriweather"/>
              <a:buChar char="●"/>
            </a:pPr>
            <a:r>
              <a:rPr lang="en-GB" sz="1700">
                <a:solidFill>
                  <a:schemeClr val="accent1"/>
                </a:solidFill>
                <a:highlight>
                  <a:schemeClr val="accent3"/>
                </a:highlight>
                <a:latin typeface="Merriweather"/>
                <a:ea typeface="Merriweather"/>
                <a:cs typeface="Merriweather"/>
                <a:sym typeface="Merriweather"/>
              </a:rPr>
              <a:t>Remove stopwords</a:t>
            </a:r>
            <a:endParaRPr sz="1700">
              <a:solidFill>
                <a:schemeClr val="accent1"/>
              </a:solidFill>
              <a:highlight>
                <a:schemeClr val="accent3"/>
              </a:highlight>
              <a:latin typeface="Merriweather"/>
              <a:ea typeface="Merriweather"/>
              <a:cs typeface="Merriweather"/>
              <a:sym typeface="Merriweather"/>
            </a:endParaRPr>
          </a:p>
          <a:p>
            <a:pPr indent="-323850" lvl="0" marL="457200" rtl="0" algn="l">
              <a:spcBef>
                <a:spcPts val="0"/>
              </a:spcBef>
              <a:spcAft>
                <a:spcPts val="0"/>
              </a:spcAft>
              <a:buClr>
                <a:schemeClr val="accent1"/>
              </a:buClr>
              <a:buSzPts val="1500"/>
              <a:buFont typeface="Merriweather"/>
              <a:buChar char="●"/>
            </a:pPr>
            <a:r>
              <a:rPr lang="en-GB" sz="1700">
                <a:solidFill>
                  <a:schemeClr val="accent1"/>
                </a:solidFill>
                <a:highlight>
                  <a:schemeClr val="accent3"/>
                </a:highlight>
                <a:latin typeface="Merriweather"/>
                <a:ea typeface="Merriweather"/>
                <a:cs typeface="Merriweather"/>
                <a:sym typeface="Merriweather"/>
              </a:rPr>
              <a:t>Stemming,Lemmatization</a:t>
            </a:r>
            <a:endParaRPr sz="1700">
              <a:solidFill>
                <a:schemeClr val="accent1"/>
              </a:solidFill>
              <a:highlight>
                <a:schemeClr val="accent3"/>
              </a:highlight>
              <a:latin typeface="Merriweather"/>
              <a:ea typeface="Merriweather"/>
              <a:cs typeface="Merriweather"/>
              <a:sym typeface="Merriweather"/>
            </a:endParaRPr>
          </a:p>
          <a:p>
            <a:pPr indent="-336550" lvl="0" marL="457200" rtl="0" algn="l">
              <a:spcBef>
                <a:spcPts val="0"/>
              </a:spcBef>
              <a:spcAft>
                <a:spcPts val="0"/>
              </a:spcAft>
              <a:buClr>
                <a:schemeClr val="accent1"/>
              </a:buClr>
              <a:buSzPts val="1700"/>
              <a:buFont typeface="Merriweather"/>
              <a:buChar char="●"/>
            </a:pPr>
            <a:r>
              <a:rPr lang="en-GB" sz="1700">
                <a:solidFill>
                  <a:schemeClr val="accent1"/>
                </a:solidFill>
                <a:highlight>
                  <a:schemeClr val="accent3"/>
                </a:highlight>
                <a:latin typeface="Merriweather"/>
                <a:ea typeface="Merriweather"/>
                <a:cs typeface="Merriweather"/>
                <a:sym typeface="Merriweather"/>
              </a:rPr>
              <a:t>Performed</a:t>
            </a:r>
            <a:r>
              <a:rPr lang="en-GB" sz="1700">
                <a:solidFill>
                  <a:schemeClr val="accent1"/>
                </a:solidFill>
                <a:highlight>
                  <a:schemeClr val="accent3"/>
                </a:highlight>
                <a:latin typeface="Merriweather"/>
                <a:ea typeface="Merriweather"/>
                <a:cs typeface="Merriweather"/>
                <a:sym typeface="Merriweather"/>
              </a:rPr>
              <a:t> an </a:t>
            </a:r>
            <a:r>
              <a:rPr lang="en-GB" sz="1700">
                <a:solidFill>
                  <a:schemeClr val="accent1"/>
                </a:solidFill>
                <a:highlight>
                  <a:schemeClr val="accent3"/>
                </a:highlight>
                <a:latin typeface="Merriweather"/>
                <a:ea typeface="Merriweather"/>
                <a:cs typeface="Merriweather"/>
                <a:sym typeface="Merriweather"/>
              </a:rPr>
              <a:t>initial</a:t>
            </a:r>
            <a:r>
              <a:rPr lang="en-GB" sz="1700">
                <a:solidFill>
                  <a:schemeClr val="accent1"/>
                </a:solidFill>
                <a:highlight>
                  <a:schemeClr val="accent3"/>
                </a:highlight>
                <a:latin typeface="Merriweather"/>
                <a:ea typeface="Merriweather"/>
                <a:cs typeface="Merriweather"/>
                <a:sym typeface="Merriweather"/>
              </a:rPr>
              <a:t> tag cloud on 20,000 tweets for better key words to continue with the analysis.</a:t>
            </a:r>
            <a:endParaRPr sz="1700">
              <a:solidFill>
                <a:schemeClr val="accent1"/>
              </a:solidFill>
              <a:highlight>
                <a:schemeClr val="accent3"/>
              </a:highlight>
              <a:latin typeface="Merriweather"/>
              <a:ea typeface="Merriweather"/>
              <a:cs typeface="Merriweather"/>
              <a:sym typeface="Merriweather"/>
            </a:endParaRPr>
          </a:p>
          <a:p>
            <a:pPr indent="0" lvl="0" marL="0" rtl="0" algn="l">
              <a:spcBef>
                <a:spcPts val="0"/>
              </a:spcBef>
              <a:spcAft>
                <a:spcPts val="0"/>
              </a:spcAft>
              <a:buNone/>
            </a:pPr>
            <a:r>
              <a:t/>
            </a:r>
            <a:endParaRPr sz="1300">
              <a:solidFill>
                <a:srgbClr val="292929"/>
              </a:solidFill>
              <a:highlight>
                <a:schemeClr val="accent3"/>
              </a:highlight>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