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7" r:id="rId2"/>
    <p:sldId id="326" r:id="rId3"/>
    <p:sldId id="331" r:id="rId4"/>
    <p:sldId id="337" r:id="rId5"/>
    <p:sldId id="332" r:id="rId6"/>
    <p:sldId id="334" r:id="rId7"/>
    <p:sldId id="335" r:id="rId8"/>
    <p:sldId id="333" r:id="rId9"/>
    <p:sldId id="338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277"/>
            <p14:sldId id="326"/>
            <p14:sldId id="331"/>
            <p14:sldId id="337"/>
            <p14:sldId id="332"/>
            <p14:sldId id="334"/>
            <p14:sldId id="335"/>
            <p14:sldId id="333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E9"/>
    <a:srgbClr val="010732"/>
    <a:srgbClr val="FFFFFF"/>
    <a:srgbClr val="FD0C50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033" autoAdjust="0"/>
  </p:normalViewPr>
  <p:slideViewPr>
    <p:cSldViewPr>
      <p:cViewPr>
        <p:scale>
          <a:sx n="125" d="100"/>
          <a:sy n="125" d="100"/>
        </p:scale>
        <p:origin x="490" y="-1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9" r:id="rId4"/>
    <p:sldLayoutId id="2147483692" r:id="rId5"/>
    <p:sldLayoutId id="2147483680" r:id="rId6"/>
    <p:sldLayoutId id="2147483682" r:id="rId7"/>
    <p:sldLayoutId id="2147483681" r:id="rId8"/>
    <p:sldLayoutId id="2147483686" r:id="rId9"/>
    <p:sldLayoutId id="2147483688" r:id="rId10"/>
    <p:sldLayoutId id="2147483689" r:id="rId11"/>
    <p:sldLayoutId id="2147483690" r:id="rId12"/>
    <p:sldLayoutId id="2147483683" r:id="rId13"/>
    <p:sldLayoutId id="2147483684" r:id="rId14"/>
    <p:sldLayoutId id="214748368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hyperlink" Target="https://drive.google.com/file/d/1a9Jvg0DJd--zZpS2DSccmG6vvcCkHaqt/view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drive.google.com/file/d/1YfcbfE0FF8pE60kB0oMOyy4U6g_o8hi4/view?usp=sharing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jp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10" Type="http://schemas.openxmlformats.org/officeDocument/2006/relationships/image" Target="../media/image14.png"/><Relationship Id="rId4" Type="http://schemas.openxmlformats.org/officeDocument/2006/relationships/image" Target="../media/image18.jp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195736" y="1723812"/>
            <a:ext cx="4824536" cy="1584176"/>
          </a:xfrm>
        </p:spPr>
        <p:txBody>
          <a:bodyPr/>
          <a:lstStyle/>
          <a:p>
            <a:pPr algn="ctr"/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Задача 03. Сервис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ontserrat-Regular"/>
              </a:rPr>
              <a:t> </a:t>
            </a:r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мониторинга состояния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ontserrat-Regular"/>
              </a:rPr>
              <a:t> </a:t>
            </a:r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заявок в сфере ЖКХ с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ontserrat-Regular"/>
              </a:rPr>
              <a:t> </a:t>
            </a:r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использованием алгоритмов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ontserrat-Regular"/>
              </a:rPr>
              <a:t> </a:t>
            </a:r>
            <a:r>
              <a:rPr lang="ru-RU" sz="1800" b="0" i="0" u="none" strike="noStrike" baseline="0" dirty="0">
                <a:solidFill>
                  <a:srgbClr val="FFFFFF"/>
                </a:solidFill>
                <a:latin typeface="Montserrat-Regular"/>
              </a:rPr>
              <a:t>машинного обучения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Montserrat" panose="00000500000000000000" pitchFamily="50" charset="-52"/>
              </a:rPr>
              <a:t>LoLTeX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2" name="Рисунок 1">
            <a:hlinkClick r:id="rId5"/>
            <a:extLst>
              <a:ext uri="{FF2B5EF4-FFF2-40B4-BE49-F238E27FC236}">
                <a16:creationId xmlns:a16="http://schemas.microsoft.com/office/drawing/2014/main" id="{2C5A39BB-B44E-A42F-8665-8900B4D024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6" y="1995686"/>
            <a:ext cx="1455380" cy="446435"/>
          </a:xfrm>
          <a:prstGeom prst="rect">
            <a:avLst/>
          </a:prstGeom>
        </p:spPr>
      </p:pic>
      <p:pic>
        <p:nvPicPr>
          <p:cNvPr id="3" name="Рисунок 2">
            <a:hlinkClick r:id="rId7"/>
            <a:extLst>
              <a:ext uri="{FF2B5EF4-FFF2-40B4-BE49-F238E27FC236}">
                <a16:creationId xmlns:a16="http://schemas.microsoft.com/office/drawing/2014/main" id="{15B36213-CF6C-60B8-3EFA-D4C9D04578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64099"/>
            <a:ext cx="1707185" cy="5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7B324E3-0D0C-4C93-AC43-BDB478460416}"/>
              </a:ext>
            </a:extLst>
          </p:cNvPr>
          <p:cNvSpPr/>
          <p:nvPr/>
        </p:nvSpPr>
        <p:spPr>
          <a:xfrm>
            <a:off x="7195320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F6922210-609E-4CE9-AE15-0A8A6CAB3319}"/>
              </a:ext>
            </a:extLst>
          </p:cNvPr>
          <p:cNvSpPr/>
          <p:nvPr/>
        </p:nvSpPr>
        <p:spPr>
          <a:xfrm>
            <a:off x="7260798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D15D011-3C78-4017-BC5D-254256E590A1}"/>
              </a:ext>
            </a:extLst>
          </p:cNvPr>
          <p:cNvSpPr/>
          <p:nvPr/>
        </p:nvSpPr>
        <p:spPr>
          <a:xfrm>
            <a:off x="5561158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45A680D-A18A-4F57-843D-66A8EDD272DF}"/>
              </a:ext>
            </a:extLst>
          </p:cNvPr>
          <p:cNvSpPr/>
          <p:nvPr/>
        </p:nvSpPr>
        <p:spPr>
          <a:xfrm>
            <a:off x="5626636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5BCD84-5B48-4F61-8A89-A054281B17BE}"/>
              </a:ext>
            </a:extLst>
          </p:cNvPr>
          <p:cNvSpPr/>
          <p:nvPr/>
        </p:nvSpPr>
        <p:spPr>
          <a:xfrm>
            <a:off x="392070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B819CA93-27C0-4D09-B87B-4C5F16D44E29}"/>
              </a:ext>
            </a:extLst>
          </p:cNvPr>
          <p:cNvSpPr/>
          <p:nvPr/>
        </p:nvSpPr>
        <p:spPr>
          <a:xfrm>
            <a:off x="398618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36CFDE-715D-49F2-99DD-29A548FE3E2B}"/>
              </a:ext>
            </a:extLst>
          </p:cNvPr>
          <p:cNvSpPr/>
          <p:nvPr/>
        </p:nvSpPr>
        <p:spPr>
          <a:xfrm>
            <a:off x="2298102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BE7EE1F-83C4-41F9-97E6-4CB9D0C2A34E}"/>
              </a:ext>
            </a:extLst>
          </p:cNvPr>
          <p:cNvSpPr/>
          <p:nvPr/>
        </p:nvSpPr>
        <p:spPr>
          <a:xfrm>
            <a:off x="2363580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653937" y="2859782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41FBDE8-16F7-4A4B-BE9D-9BD425C5E02E}"/>
              </a:ext>
            </a:extLst>
          </p:cNvPr>
          <p:cNvSpPr/>
          <p:nvPr/>
        </p:nvSpPr>
        <p:spPr>
          <a:xfrm>
            <a:off x="719415" y="14708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ontserrat" panose="00000500000000000000" pitchFamily="50" charset="-52"/>
              </a:rPr>
              <a:t>LoLTeX</a:t>
            </a:r>
            <a:endParaRPr lang="ru-RU" dirty="0">
              <a:latin typeface="Montserrat" panose="00000500000000000000" pitchFamily="50" charset="-52"/>
            </a:endParaRPr>
          </a:p>
        </p:txBody>
      </p:sp>
      <p:pic>
        <p:nvPicPr>
          <p:cNvPr id="6" name="Рисунок 5" descr="Изображение выглядит как небо, человек, внешний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F6F89623-0564-51D7-4A8B-F5E2CDD3BF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2" b="13032"/>
          <a:stretch>
            <a:fillRect/>
          </a:stretch>
        </p:blipFill>
        <p:spPr>
          <a:xfrm>
            <a:off x="812800" y="1563688"/>
            <a:ext cx="1079500" cy="1081087"/>
          </a:xfrm>
        </p:spPr>
      </p:pic>
      <p:pic>
        <p:nvPicPr>
          <p:cNvPr id="8" name="Рисунок 7" descr="Изображение выглядит как дерево,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0CC6ABCD-2A87-C886-5204-A31CCE327770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8" b="12998"/>
          <a:stretch>
            <a:fillRect/>
          </a:stretch>
        </p:blipFill>
        <p:spPr>
          <a:xfrm>
            <a:off x="2457450" y="1563688"/>
            <a:ext cx="1079500" cy="1081087"/>
          </a:xfrm>
        </p:spPr>
      </p:pic>
      <p:pic>
        <p:nvPicPr>
          <p:cNvPr id="10" name="Рисунок 9" descr="Изображение выглядит как человек, окно, внутренний, питание&#10;&#10;Автоматически созданное описание">
            <a:extLst>
              <a:ext uri="{FF2B5EF4-FFF2-40B4-BE49-F238E27FC236}">
                <a16:creationId xmlns:a16="http://schemas.microsoft.com/office/drawing/2014/main" id="{056B598E-0664-1931-BAB0-8F1E4E57024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3" b="12593"/>
          <a:stretch>
            <a:fillRect/>
          </a:stretch>
        </p:blipFill>
        <p:spPr>
          <a:xfrm>
            <a:off x="4079875" y="1563688"/>
            <a:ext cx="1079500" cy="1081087"/>
          </a:xfrm>
        </p:spPr>
      </p:pic>
      <p:pic>
        <p:nvPicPr>
          <p:cNvPr id="12" name="Рисунок 11" descr="Изображение выглядит как собака&#10;&#10;Автоматически созданное описание">
            <a:extLst>
              <a:ext uri="{FF2B5EF4-FFF2-40B4-BE49-F238E27FC236}">
                <a16:creationId xmlns:a16="http://schemas.microsoft.com/office/drawing/2014/main" id="{A983CB84-CC0A-4083-0F2E-2892D41CED1F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5" b="12395"/>
          <a:stretch>
            <a:fillRect/>
          </a:stretch>
        </p:blipFill>
        <p:spPr>
          <a:xfrm>
            <a:off x="5719763" y="1563688"/>
            <a:ext cx="1079500" cy="108108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D5B5AF-0FC3-1475-7C6E-FEE0680F7EDE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 b="9905"/>
          <a:stretch>
            <a:fillRect/>
          </a:stretch>
        </p:blipFill>
        <p:spPr>
          <a:xfrm>
            <a:off x="7354888" y="1563688"/>
            <a:ext cx="1079500" cy="1081087"/>
          </a:xfrm>
        </p:spPr>
      </p:pic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719125" y="2919042"/>
            <a:ext cx="1267407" cy="242290"/>
          </a:xfrm>
        </p:spPr>
        <p:txBody>
          <a:bodyPr>
            <a:noAutofit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Федорова Александра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719416" y="3325016"/>
            <a:ext cx="1266825" cy="542878"/>
          </a:xfrm>
        </p:spPr>
        <p:txBody>
          <a:bodyPr>
            <a:normAutofit fontScale="92500" lnSpcReduction="10000"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Капитан</a:t>
            </a:r>
          </a:p>
          <a:p>
            <a:pPr marL="36000" indent="0">
              <a:buNone/>
            </a:pPr>
            <a:endParaRPr lang="az-Cyrl-AZ" dirty="0">
              <a:latin typeface="Montserrat" panose="00000500000000000000" pitchFamily="50" charset="-52"/>
            </a:endParaRPr>
          </a:p>
          <a:p>
            <a:r>
              <a:rPr lang="az-Cyrl-AZ" dirty="0">
                <a:latin typeface="Montserrat" panose="00000500000000000000" pitchFamily="50" charset="-52"/>
              </a:rPr>
              <a:t>Эксперт </a:t>
            </a:r>
            <a:r>
              <a:rPr lang="en-US" dirty="0">
                <a:latin typeface="Montserrat" panose="00000500000000000000" pitchFamily="50" charset="-52"/>
              </a:rPr>
              <a:t>ML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2363195" y="2919042"/>
            <a:ext cx="1267597" cy="242290"/>
          </a:xfrm>
        </p:spPr>
        <p:txBody>
          <a:bodyPr>
            <a:normAutofit lnSpcReduction="10000"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Парве Артем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38"/>
          </p:nvPr>
        </p:nvSpPr>
        <p:spPr>
          <a:xfrm>
            <a:off x="3989533" y="2919042"/>
            <a:ext cx="1260130" cy="242290"/>
          </a:xfrm>
        </p:spPr>
        <p:txBody>
          <a:bodyPr>
            <a:normAutofit lnSpcReduction="10000"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Иксанов Марат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1" name="Текст 130"/>
          <p:cNvSpPr>
            <a:spLocks noGrp="1"/>
          </p:cNvSpPr>
          <p:nvPr>
            <p:ph type="body" sz="quarter" idx="40"/>
          </p:nvPr>
        </p:nvSpPr>
        <p:spPr>
          <a:xfrm>
            <a:off x="5628736" y="2919042"/>
            <a:ext cx="1262626" cy="405974"/>
          </a:xfrm>
        </p:spPr>
        <p:txBody>
          <a:bodyPr>
            <a:noAutofit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Киселев Григорий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2" name="Текст 131"/>
          <p:cNvSpPr>
            <a:spLocks noGrp="1"/>
          </p:cNvSpPr>
          <p:nvPr>
            <p:ph type="body" sz="quarter" idx="42"/>
          </p:nvPr>
        </p:nvSpPr>
        <p:spPr>
          <a:xfrm>
            <a:off x="7260508" y="2919042"/>
            <a:ext cx="1267407" cy="242290"/>
          </a:xfrm>
        </p:spPr>
        <p:txBody>
          <a:bodyPr>
            <a:normAutofit fontScale="92500"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Комарова Софья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719416" y="3904158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sz="1100" spc="80" dirty="0">
                <a:solidFill>
                  <a:srgbClr val="FBF4FD"/>
                </a:solidFill>
                <a:latin typeface="Calibri Light" panose="020F0302020204030204" pitchFamily="34" charset="0"/>
              </a:rPr>
              <a:t>@gondurras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9"/>
          </p:nvPr>
        </p:nvSpPr>
        <p:spPr>
          <a:xfrm>
            <a:off x="2363581" y="3194520"/>
            <a:ext cx="1386226" cy="745382"/>
          </a:xfrm>
        </p:spPr>
        <p:txBody>
          <a:bodyPr>
            <a:noAutofit/>
          </a:bodyPr>
          <a:lstStyle/>
          <a:p>
            <a:r>
              <a:rPr lang="az-Cyrl-AZ" sz="900" dirty="0">
                <a:latin typeface="Montserrat" panose="00000500000000000000" pitchFamily="50" charset="-52"/>
              </a:rPr>
              <a:t>Ответственный за техничекое обеспечение</a:t>
            </a:r>
          </a:p>
          <a:p>
            <a:r>
              <a:rPr lang="az-Cyrl-AZ" sz="900" dirty="0">
                <a:latin typeface="Montserrat" panose="00000500000000000000" pitchFamily="50" charset="-52"/>
              </a:rPr>
              <a:t>Генератор идей</a:t>
            </a:r>
            <a:endParaRPr lang="ru-RU" sz="900" dirty="0">
              <a:latin typeface="Montserrat" panose="00000500000000000000" pitchFamily="50" charset="-52"/>
            </a:endParaRP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50"/>
          </p:nvPr>
        </p:nvSpPr>
        <p:spPr>
          <a:xfrm>
            <a:off x="2363581" y="3904158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sz="1100" spc="80" dirty="0">
                <a:solidFill>
                  <a:srgbClr val="FBF4FD"/>
                </a:solidFill>
                <a:latin typeface="Calibri Light" panose="020F0302020204030204" pitchFamily="34" charset="0"/>
              </a:rPr>
              <a:t>@APdex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52"/>
          </p:nvPr>
        </p:nvSpPr>
        <p:spPr>
          <a:xfrm>
            <a:off x="3986186" y="3194520"/>
            <a:ext cx="1266825" cy="673374"/>
          </a:xfrm>
        </p:spPr>
        <p:txBody>
          <a:bodyPr>
            <a:normAutofit/>
          </a:bodyPr>
          <a:lstStyle/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АНАЛИТИК</a:t>
            </a:r>
          </a:p>
          <a:p>
            <a:pPr marL="36000" indent="0">
              <a:buNone/>
            </a:pPr>
            <a:endParaRPr lang="en-US" sz="1100" spc="91" dirty="0">
              <a:solidFill>
                <a:srgbClr val="FBF4FD"/>
              </a:solidFill>
              <a:latin typeface="Calibri Light" panose="020F0302020204030204" pitchFamily="34" charset="0"/>
            </a:endParaRPr>
          </a:p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ML</a:t>
            </a:r>
          </a:p>
        </p:txBody>
      </p:sp>
      <p:sp>
        <p:nvSpPr>
          <p:cNvPr id="140" name="Текст 139"/>
          <p:cNvSpPr>
            <a:spLocks noGrp="1"/>
          </p:cNvSpPr>
          <p:nvPr>
            <p:ph type="body" sz="quarter" idx="54"/>
          </p:nvPr>
        </p:nvSpPr>
        <p:spPr>
          <a:xfrm>
            <a:off x="3986186" y="3904158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@ordenation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1" name="Текст 140"/>
          <p:cNvSpPr>
            <a:spLocks noGrp="1"/>
          </p:cNvSpPr>
          <p:nvPr>
            <p:ph type="body" sz="quarter" idx="55"/>
          </p:nvPr>
        </p:nvSpPr>
        <p:spPr>
          <a:xfrm>
            <a:off x="5626637" y="3325016"/>
            <a:ext cx="1266825" cy="542878"/>
          </a:xfrm>
        </p:spPr>
        <p:txBody>
          <a:bodyPr>
            <a:normAutofit fontScale="92500" lnSpcReduction="10000"/>
          </a:bodyPr>
          <a:lstStyle/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АНАЛИТИК</a:t>
            </a:r>
          </a:p>
          <a:p>
            <a:pPr marL="36000" indent="0">
              <a:buNone/>
            </a:pPr>
            <a:endParaRPr lang="en-US" sz="1100" spc="91" dirty="0">
              <a:solidFill>
                <a:srgbClr val="FBF4FD"/>
              </a:solidFill>
              <a:latin typeface="Calibri Light" panose="020F0302020204030204" pitchFamily="34" charset="0"/>
            </a:endParaRPr>
          </a:p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ML</a:t>
            </a:r>
          </a:p>
        </p:txBody>
      </p:sp>
      <p:sp>
        <p:nvSpPr>
          <p:cNvPr id="143" name="Текст 142"/>
          <p:cNvSpPr>
            <a:spLocks noGrp="1"/>
          </p:cNvSpPr>
          <p:nvPr>
            <p:ph type="body" sz="quarter" idx="57"/>
          </p:nvPr>
        </p:nvSpPr>
        <p:spPr>
          <a:xfrm>
            <a:off x="5626637" y="3904158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@juggjup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44" name="Текст 143"/>
          <p:cNvSpPr>
            <a:spLocks noGrp="1"/>
          </p:cNvSpPr>
          <p:nvPr>
            <p:ph type="body" sz="quarter" idx="58"/>
          </p:nvPr>
        </p:nvSpPr>
        <p:spPr>
          <a:xfrm>
            <a:off x="7260799" y="3194520"/>
            <a:ext cx="1266825" cy="709638"/>
          </a:xfrm>
        </p:spPr>
        <p:txBody>
          <a:bodyPr/>
          <a:lstStyle/>
          <a:p>
            <a:endParaRPr lang="az-Cyrl-AZ" sz="1100" spc="91" dirty="0">
              <a:solidFill>
                <a:srgbClr val="FBF4FD"/>
              </a:solidFill>
              <a:latin typeface="Calibri Light" panose="020F0302020204030204" pitchFamily="34" charset="0"/>
            </a:endParaRPr>
          </a:p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Full-stack </a:t>
            </a:r>
            <a:r>
              <a:rPr lang="az-Cyrl-AZ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разработчик</a:t>
            </a:r>
            <a:endParaRPr lang="en-US" sz="1100" spc="91" dirty="0">
              <a:solidFill>
                <a:srgbClr val="FBF4FD"/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Текст 145"/>
          <p:cNvSpPr>
            <a:spLocks noGrp="1"/>
          </p:cNvSpPr>
          <p:nvPr>
            <p:ph type="body" sz="quarter" idx="60"/>
          </p:nvPr>
        </p:nvSpPr>
        <p:spPr>
          <a:xfrm>
            <a:off x="7260799" y="3904158"/>
            <a:ext cx="1266825" cy="254844"/>
          </a:xfrm>
        </p:spPr>
        <p:txBody>
          <a:bodyPr>
            <a:normAutofit lnSpcReduction="10000"/>
          </a:bodyPr>
          <a:lstStyle/>
          <a:p>
            <a:r>
              <a:rPr lang="en-US" sz="1100" spc="91" dirty="0">
                <a:solidFill>
                  <a:srgbClr val="FBF4FD"/>
                </a:solidFill>
                <a:latin typeface="Calibri Light" panose="020F0302020204030204" pitchFamily="34" charset="0"/>
              </a:rPr>
              <a:t>@soni_kom</a:t>
            </a:r>
            <a:endParaRPr lang="ru-RU" dirty="0">
              <a:latin typeface="Montserrat" panose="00000500000000000000" pitchFamily="50" charset="-52"/>
            </a:endParaRPr>
          </a:p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Типы Аномалий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D4D4D4"/>
                </a:solidFill>
                <a:effectLst/>
                <a:latin typeface="Segoe WPC"/>
              </a:rPr>
              <a:t>Отклонение по закрытию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D4D4D4"/>
                </a:solidFill>
                <a:effectLst/>
                <a:latin typeface="Segoe WPC"/>
              </a:rPr>
              <a:t>Отклонение по району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D4D4D4"/>
                </a:solidFill>
                <a:effectLst/>
                <a:latin typeface="Segoe WPC"/>
              </a:rPr>
              <a:t>Отклонение по времени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Не Аномалия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Пример аномалии</a:t>
            </a:r>
            <a:endParaRPr lang="ru-RU" dirty="0">
              <a:latin typeface="Montserrat" panose="00000500000000000000" pitchFamily="50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C0E9CA-3088-F85C-1AF8-912A7F211E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6606" r="16606"/>
          <a:stretch/>
        </p:blipFill>
        <p:spPr/>
      </p:pic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>
          <a:xfrm>
            <a:off x="611187" y="1635647"/>
            <a:ext cx="4752975" cy="1008112"/>
          </a:xfrm>
        </p:spPr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Пример аномалии по району виден на грфике ниже: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16" name="Текст 6">
            <a:extLst>
              <a:ext uri="{FF2B5EF4-FFF2-40B4-BE49-F238E27FC236}">
                <a16:creationId xmlns:a16="http://schemas.microsoft.com/office/drawing/2014/main" id="{41151C5B-CA1B-5A7F-AC5B-E8B074C5D145}"/>
              </a:ext>
            </a:extLst>
          </p:cNvPr>
          <p:cNvSpPr txBox="1">
            <a:spLocks/>
          </p:cNvSpPr>
          <p:nvPr/>
        </p:nvSpPr>
        <p:spPr>
          <a:xfrm>
            <a:off x="6011973" y="1563688"/>
            <a:ext cx="2592661" cy="3240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2pPr>
            <a:lvl3pPr marL="3600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Cyrl-AZ" dirty="0">
                <a:latin typeface="Montserrat" panose="00000500000000000000" pitchFamily="50" charset="-52"/>
              </a:rPr>
              <a:t>Мы проанализировали частотность аномалий по райоу, отнормировав их по объему всех заявок</a:t>
            </a:r>
            <a:br>
              <a:rPr lang="az-Cyrl-AZ" dirty="0">
                <a:latin typeface="Montserrat" panose="00000500000000000000" pitchFamily="50" charset="-52"/>
              </a:rPr>
            </a:br>
            <a:r>
              <a:rPr lang="az-Cyrl-AZ" dirty="0">
                <a:latin typeface="Montserrat" panose="00000500000000000000" pitchFamily="50" charset="-52"/>
              </a:rPr>
              <a:t>Очевидные выбросы по скорости закрытия заявки, по количеству типов проишествий за определенные промежутки времени, а так же по районам.</a:t>
            </a:r>
          </a:p>
        </p:txBody>
      </p:sp>
    </p:spTree>
    <p:extLst>
      <p:ext uri="{BB962C8B-B14F-4D97-AF65-F5344CB8AC3E}">
        <p14:creationId xmlns:p14="http://schemas.microsoft.com/office/powerpoint/2010/main" val="414828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База данных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78694" y="1418594"/>
            <a:ext cx="2880320" cy="1800200"/>
          </a:xfrm>
        </p:spPr>
        <p:txBody>
          <a:bodyPr>
            <a:normAutofit/>
          </a:bodyPr>
          <a:lstStyle/>
          <a:p>
            <a:r>
              <a:rPr lang="az-Cyrl-AZ" sz="1800" dirty="0">
                <a:latin typeface="Montserrat" panose="00000500000000000000" pitchFamily="50" charset="-52"/>
              </a:rPr>
              <a:t>Мы создали полноценную ролевую модель на основе реляционной базы</a:t>
            </a:r>
            <a:endParaRPr lang="ru-RU" sz="1800" dirty="0">
              <a:latin typeface="Montserrat" panose="00000500000000000000" pitchFamily="50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578693" y="3291830"/>
            <a:ext cx="2880321" cy="1510273"/>
          </a:xfrm>
        </p:spPr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Ролевая модель создана для дальнейшего маштабирования уровней доступа к сайту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951A81-A05B-0759-3DD0-A19A3DBD4E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9" r="13994"/>
          <a:stretch/>
        </p:blipFill>
        <p:spPr>
          <a:xfrm>
            <a:off x="4932040" y="1851670"/>
            <a:ext cx="302433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1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База Данных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78694" y="1563638"/>
            <a:ext cx="2880320" cy="1655155"/>
          </a:xfrm>
        </p:spPr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Для сервиса мы преобразовали имеющуюся базу данных, для более удобного применения в нашем проекте 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Реляционные базы данных на основе </a:t>
            </a:r>
            <a:r>
              <a:rPr lang="en-US" dirty="0">
                <a:latin typeface="Montserrat" panose="00000500000000000000" pitchFamily="50" charset="-52"/>
              </a:rPr>
              <a:t>MySQL </a:t>
            </a:r>
            <a:r>
              <a:rPr lang="az-Cyrl-AZ" dirty="0">
                <a:latin typeface="Montserrat" panose="00000500000000000000" pitchFamily="50" charset="-52"/>
              </a:rPr>
              <a:t>наиболее интегрируемые и масштабируемые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90CFA4-39F2-8BA0-A193-3E0EFC7D9A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2" t="-10928" r="1" b="-4205"/>
          <a:stretch/>
        </p:blipFill>
        <p:spPr>
          <a:xfrm>
            <a:off x="4788024" y="1931851"/>
            <a:ext cx="3168352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1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Сайт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697163" cy="1389762"/>
          </a:xfrm>
        </p:spPr>
        <p:txBody>
          <a:bodyPr>
            <a:normAutofit/>
          </a:bodyPr>
          <a:lstStyle/>
          <a:p>
            <a:r>
              <a:rPr lang="az-Cyrl-AZ" sz="1600" dirty="0">
                <a:latin typeface="Montserrat" panose="00000500000000000000" pitchFamily="50" charset="-52"/>
              </a:rPr>
              <a:t>Мы подготовили отзывчивый интерфейс с многообразием опций</a:t>
            </a:r>
            <a:endParaRPr lang="ru-RU" sz="1600" dirty="0">
              <a:latin typeface="Montserrat" panose="00000500000000000000" pitchFamily="50" charset="-52"/>
            </a:endParaRPr>
          </a:p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/>
          </p:nvPr>
        </p:nvSpPr>
        <p:spPr>
          <a:xfrm>
            <a:off x="584645" y="2571750"/>
            <a:ext cx="2880321" cy="2160240"/>
          </a:xfrm>
        </p:spPr>
        <p:txBody>
          <a:bodyPr>
            <a:normAutofit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Приятный пользователю интерфейс с интуитивно понятным функционалом значительно упростит и ускорит процесс использования сайта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Группа 5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348F85-4CF6-D7B7-D371-6E894B4FE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789" y="2236031"/>
            <a:ext cx="4127209" cy="20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8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Трудности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Малое количество использованных данных в связи с ограниченностью ресурсов 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az-Cyrl-AZ" dirty="0">
                <a:latin typeface="Montserrat" panose="00000500000000000000" pitchFamily="50" charset="-52"/>
              </a:rPr>
              <a:t>Оптимизация обрабоки данных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5"/>
          </p:nvPr>
        </p:nvSpPr>
        <p:spPr>
          <a:xfrm>
            <a:off x="6091527" y="3631673"/>
            <a:ext cx="2512921" cy="1172326"/>
          </a:xfrm>
        </p:spPr>
        <p:txBody>
          <a:bodyPr>
            <a:normAutofit fontScale="92500"/>
          </a:bodyPr>
          <a:lstStyle/>
          <a:p>
            <a:r>
              <a:rPr lang="az-Cyrl-AZ" dirty="0">
                <a:latin typeface="Montserrat" panose="00000500000000000000" pitchFamily="50" charset="-52"/>
              </a:rPr>
              <a:t>Расщирение свойств используемого сервера </a:t>
            </a:r>
          </a:p>
          <a:p>
            <a:r>
              <a:rPr lang="az-Cyrl-AZ" dirty="0">
                <a:latin typeface="Montserrat" panose="00000500000000000000" pitchFamily="50" charset="-52"/>
              </a:rPr>
              <a:t>(в результате 20 часов обработки данных мы получили нашу окончательную базу данных)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2267744" y="2211858"/>
            <a:ext cx="4752528" cy="719783"/>
          </a:xfrm>
        </p:spPr>
        <p:txBody>
          <a:bodyPr/>
          <a:lstStyle/>
          <a:p>
            <a:pPr algn="ctr"/>
            <a:r>
              <a:rPr lang="az-Cyrl-AZ" dirty="0">
                <a:latin typeface="Montserrat" panose="00000500000000000000" pitchFamily="50" charset="-52"/>
              </a:rPr>
              <a:t>Спасибо за внимание!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80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22178</TotalTime>
  <Words>219</Words>
  <Application>Microsoft Office PowerPoint</Application>
  <PresentationFormat>Экран (16:9)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Montserrat</vt:lpstr>
      <vt:lpstr>Montserrat-Regular</vt:lpstr>
      <vt:lpstr>Segoe WPC</vt:lpstr>
      <vt:lpstr>TTFirs-Bold</vt:lpstr>
      <vt:lpstr>TTFirs-Medium</vt:lpstr>
      <vt:lpstr>字魂58号-创中黑</vt:lpstr>
      <vt:lpstr>Шаблон.минимализм.геометрический</vt:lpstr>
      <vt:lpstr>Презентация PowerPoint</vt:lpstr>
      <vt:lpstr>LoLTeX</vt:lpstr>
      <vt:lpstr>Типы Аномалий</vt:lpstr>
      <vt:lpstr>Пример аномалии</vt:lpstr>
      <vt:lpstr>База данных</vt:lpstr>
      <vt:lpstr>База Данных</vt:lpstr>
      <vt:lpstr>Сайт</vt:lpstr>
      <vt:lpstr>Трудности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Александра Федорова</cp:lastModifiedBy>
  <cp:revision>258</cp:revision>
  <dcterms:created xsi:type="dcterms:W3CDTF">2022-05-19T18:13:56Z</dcterms:created>
  <dcterms:modified xsi:type="dcterms:W3CDTF">2022-11-06T21:42:43Z</dcterms:modified>
</cp:coreProperties>
</file>