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Dancing Script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DancingScript-bold.fntdata"/><Relationship Id="rId25" Type="http://schemas.openxmlformats.org/officeDocument/2006/relationships/slide" Target="slides/slide20.xml"/><Relationship Id="rId47" Type="http://schemas.openxmlformats.org/officeDocument/2006/relationships/font" Target="fonts/DancingScript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811742b3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f1811742b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 names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06a157a7_0_25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 first algorithm, which is build a Sumzero sentiment index.</a:t>
            </a:r>
            <a:endParaRPr/>
          </a:p>
        </p:txBody>
      </p:sp>
      <p:sp>
        <p:nvSpPr>
          <p:cNvPr id="216" name="Google Shape;216;gf206a157a7_0_25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1811742b3_0_2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1811742b3_0_2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206a157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206a157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Roboto"/>
              <a:buChar char="●"/>
            </a:pPr>
            <a:r>
              <a:rPr lang="en" sz="12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Fit the X and Y using simple linear regression and get each stock's coefficient, which we called it gamma.Fit the X and Y using simple linear regression and get each stock's coefficient, which we called it gamma.</a:t>
            </a:r>
            <a:endParaRPr sz="12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3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Roboto"/>
              <a:buChar char="●"/>
            </a:pPr>
            <a:r>
              <a:rPr lang="en" sz="12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a strategy: pick the stocks that its gamma &gt; 0.</a:t>
            </a:r>
            <a:endParaRPr sz="12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3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Roboto"/>
              <a:buChar char="●"/>
            </a:pPr>
            <a:r>
              <a:rPr lang="en" sz="12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the portfolio return using equal weight and weighted by volume, and compare the results with S&amp;P 500.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206a157a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206a157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found that...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….Indicating we built a successful portfolio.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206a157a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206a157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shows many technical indicators, like annual returns, cumulative returns, sharpe ratio, alpha, beta and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analyze these technical indicators using different plots.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206a157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206a157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means tha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206a157a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206a157a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206a157a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206a157a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206a157a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206a157a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206a157a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206a157a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811742b3_0_2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f1811742b3_0_21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18b6dda41_1_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f18b6dda41_1_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200b8b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200b8b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7b0c296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7b0c296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7b0c296e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7b0c296e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7b0c296e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7b0c296e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7b0c296e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7b0c296e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7b0c296e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7b0c296e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7b0c296ef_1_10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f7b0c296ef_1_10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18b6dda41_1_4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f18b6dda41_1_4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811742b3_0_261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f1811742b3_0_261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1811742b3_0_3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f1811742b3_0_33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1811742b3_0_224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1811742b3_0_224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811742b3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811742b3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81131b9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81131b9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06a157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206a157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1811742b3_0_2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1811742b3_0_2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1811742b3_0_2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1811742b3_0_2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595850" y="2906213"/>
            <a:ext cx="61545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83" name="Google Shape;83;p13"/>
          <p:cNvSpPr/>
          <p:nvPr/>
        </p:nvSpPr>
        <p:spPr>
          <a:xfrm>
            <a:off x="5958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021079" y="2479777"/>
            <a:ext cx="7070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91817" y="1268952"/>
            <a:ext cx="89604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Gold">
  <p:cSld name="TITLE_ONLY_1_1">
    <p:bg>
      <p:bgPr>
        <a:solidFill>
          <a:schemeClr val="accent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Teal">
  <p:cSld name="TITLE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634075" y="1735744"/>
            <a:ext cx="6009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634075" y="3646444"/>
            <a:ext cx="6093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1" name="Google Shape;101;p17"/>
          <p:cNvSpPr/>
          <p:nvPr/>
        </p:nvSpPr>
        <p:spPr>
          <a:xfrm>
            <a:off x="634075" y="3207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Gold">
  <p:cSld name="BLANK_1_1">
    <p:bg>
      <p:bgPr>
        <a:solidFill>
          <a:schemeClr val="accent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21079" y="2479777"/>
            <a:ext cx="70701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0.jpg"/><Relationship Id="rId6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hyperlink" Target="https://stackoverflow.com/questions/57625409/implementing-simple-rolling-window-for-training-and-test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443450" y="302550"/>
            <a:ext cx="76359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5000">
                <a:solidFill>
                  <a:srgbClr val="6D9EEB"/>
                </a:solidFill>
              </a:rPr>
              <a:t>UCLA MQE</a:t>
            </a:r>
            <a:r>
              <a:rPr lang="en" sz="5000">
                <a:solidFill>
                  <a:schemeClr val="accent1"/>
                </a:solidFill>
              </a:rPr>
              <a:t> </a:t>
            </a:r>
            <a:r>
              <a:rPr lang="en" sz="5000">
                <a:solidFill>
                  <a:srgbClr val="FF9900"/>
                </a:solidFill>
              </a:rPr>
              <a:t>X</a:t>
            </a:r>
            <a:r>
              <a:rPr lang="en" sz="5000">
                <a:solidFill>
                  <a:schemeClr val="accent1"/>
                </a:solidFill>
              </a:rPr>
              <a:t> </a:t>
            </a:r>
            <a:r>
              <a:rPr lang="en" sz="5000">
                <a:solidFill>
                  <a:srgbClr val="6D9EEB"/>
                </a:solidFill>
              </a:rPr>
              <a:t>SUM ZERO</a:t>
            </a:r>
            <a:endParaRPr sz="5000">
              <a:solidFill>
                <a:srgbClr val="6D9EEB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572750" y="1427850"/>
            <a:ext cx="6936600" cy="123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634" y="18411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671715" y="2368751"/>
            <a:ext cx="56298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Coach</a:t>
            </a:r>
            <a:endParaRPr sz="155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Professor </a:t>
            </a:r>
            <a:r>
              <a:rPr lang="en" sz="155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Samuel Borghese</a:t>
            </a:r>
            <a:endParaRPr sz="155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Team 2</a:t>
            </a:r>
            <a:endParaRPr sz="155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Mingyuan Li, </a:t>
            </a:r>
            <a:r>
              <a:rPr lang="en" sz="155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Tanaporn Sriklay, Xinyue Wu</a:t>
            </a:r>
            <a:endParaRPr sz="155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16424" y="4471491"/>
            <a:ext cx="1621200" cy="60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079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29"/>
          <p:cNvSpPr/>
          <p:nvPr/>
        </p:nvSpPr>
        <p:spPr>
          <a:xfrm>
            <a:off x="425199" y="415649"/>
            <a:ext cx="8296909" cy="0"/>
          </a:xfrm>
          <a:custGeom>
            <a:rect b="b" l="l" r="r" t="t"/>
            <a:pathLst>
              <a:path extrusionOk="0" h="120000" w="8296909">
                <a:moveTo>
                  <a:pt x="0" y="0"/>
                </a:moveTo>
                <a:lnTo>
                  <a:pt x="8296783" y="0"/>
                </a:lnTo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20" name="Google Shape;220;p29"/>
          <p:cNvGrpSpPr/>
          <p:nvPr/>
        </p:nvGrpSpPr>
        <p:grpSpPr>
          <a:xfrm>
            <a:off x="130874" y="4461391"/>
            <a:ext cx="8591234" cy="606000"/>
            <a:chOff x="130874" y="4461391"/>
            <a:chExt cx="8591234" cy="606000"/>
          </a:xfrm>
        </p:grpSpPr>
        <p:sp>
          <p:nvSpPr>
            <p:cNvPr id="221" name="Google Shape;221;p29"/>
            <p:cNvSpPr/>
            <p:nvPr/>
          </p:nvSpPr>
          <p:spPr>
            <a:xfrm>
              <a:off x="425199" y="4739990"/>
              <a:ext cx="8296909" cy="0"/>
            </a:xfrm>
            <a:custGeom>
              <a:rect b="b" l="l" r="r" t="t"/>
              <a:pathLst>
                <a:path extrusionOk="0" h="120000" w="8296909">
                  <a:moveTo>
                    <a:pt x="0" y="0"/>
                  </a:moveTo>
                  <a:lnTo>
                    <a:pt x="8296783" y="0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30874" y="4461391"/>
              <a:ext cx="1621200" cy="606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3" name="Google Shape;223;p29"/>
          <p:cNvSpPr txBox="1"/>
          <p:nvPr>
            <p:ph idx="4294967295" type="ctrTitle"/>
          </p:nvPr>
        </p:nvSpPr>
        <p:spPr>
          <a:xfrm>
            <a:off x="634075" y="1735744"/>
            <a:ext cx="6009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ALGORITHM</a:t>
            </a:r>
            <a:r>
              <a:rPr lang="en" sz="4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1</a:t>
            </a:r>
            <a:endParaRPr sz="4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24" name="Google Shape;224;p29"/>
          <p:cNvSpPr txBox="1"/>
          <p:nvPr>
            <p:ph idx="4294967295" type="ctrTitle"/>
          </p:nvPr>
        </p:nvSpPr>
        <p:spPr>
          <a:xfrm>
            <a:off x="743125" y="2160550"/>
            <a:ext cx="7051500" cy="15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ctrTitle"/>
          </p:nvPr>
        </p:nvSpPr>
        <p:spPr>
          <a:xfrm>
            <a:off x="598100" y="279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1: </a:t>
            </a:r>
            <a:r>
              <a:rPr lang="en"/>
              <a:t>MODELING</a:t>
            </a:r>
            <a:endParaRPr/>
          </a:p>
        </p:txBody>
      </p:sp>
      <p:sp>
        <p:nvSpPr>
          <p:cNvPr id="230" name="Google Shape;230;p30"/>
          <p:cNvSpPr txBox="1"/>
          <p:nvPr>
            <p:ph idx="1" type="subTitle"/>
          </p:nvPr>
        </p:nvSpPr>
        <p:spPr>
          <a:xfrm>
            <a:off x="598100" y="1357875"/>
            <a:ext cx="82221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Construct a linear regression model 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324" y="2116275"/>
            <a:ext cx="54768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ctrTitle"/>
          </p:nvPr>
        </p:nvSpPr>
        <p:spPr>
          <a:xfrm>
            <a:off x="460950" y="266477"/>
            <a:ext cx="82221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460950" y="1860675"/>
            <a:ext cx="82221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Calculate X_t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25" y="2466675"/>
            <a:ext cx="8100624" cy="14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ctrTitle"/>
          </p:nvPr>
        </p:nvSpPr>
        <p:spPr>
          <a:xfrm>
            <a:off x="598100" y="279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1: </a:t>
            </a:r>
            <a:r>
              <a:rPr lang="en"/>
              <a:t>RESULTS</a:t>
            </a:r>
            <a:endParaRPr/>
          </a:p>
        </p:txBody>
      </p:sp>
      <p:sp>
        <p:nvSpPr>
          <p:cNvPr id="244" name="Google Shape;244;p32"/>
          <p:cNvSpPr txBox="1"/>
          <p:nvPr>
            <p:ph idx="1" type="subTitle"/>
          </p:nvPr>
        </p:nvSpPr>
        <p:spPr>
          <a:xfrm>
            <a:off x="598100" y="1357875"/>
            <a:ext cx="8222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125"/>
              <a:t>Results Summary</a:t>
            </a:r>
            <a:endParaRPr sz="2625"/>
          </a:p>
        </p:txBody>
      </p:sp>
      <p:sp>
        <p:nvSpPr>
          <p:cNvPr id="245" name="Google Shape;245;p32"/>
          <p:cNvSpPr txBox="1"/>
          <p:nvPr>
            <p:ph idx="1" type="subTitle"/>
          </p:nvPr>
        </p:nvSpPr>
        <p:spPr>
          <a:xfrm>
            <a:off x="598100" y="1972200"/>
            <a:ext cx="82221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The return on the ideas sentiment index and the comments sentiment index are both better than S&amp;P 500.</a:t>
            </a:r>
            <a:endParaRPr sz="1625"/>
          </a:p>
          <a:p>
            <a:pPr indent="-3317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The ideas sentiment index is slightly better than the comments sentiment Index compared to the whole performance above.</a:t>
            </a:r>
            <a:endParaRPr sz="1625"/>
          </a:p>
          <a:p>
            <a:pPr indent="-33178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Index weighted by volume is better than the equal-weighted index.</a:t>
            </a:r>
            <a:endParaRPr sz="1625"/>
          </a:p>
          <a:p>
            <a:pPr indent="-33178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The probability of both indexes winning the S&amp;P 500 are 60.08% and 60.47%.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ctrTitle"/>
          </p:nvPr>
        </p:nvSpPr>
        <p:spPr>
          <a:xfrm>
            <a:off x="508525" y="5075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 </a:t>
            </a:r>
            <a:r>
              <a:rPr lang="en"/>
              <a:t>RESULTS: TECHNICAL INDICATORS</a:t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625" y="1271050"/>
            <a:ext cx="2178775" cy="28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250" y="1271050"/>
            <a:ext cx="2033156" cy="28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1700" y="1271050"/>
            <a:ext cx="2178775" cy="28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9075" y="1271051"/>
            <a:ext cx="2120217" cy="286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18525" y="4159550"/>
            <a:ext cx="22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(equal weighted)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2117300" y="4159550"/>
            <a:ext cx="22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(weight by volume)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4321551" y="4136200"/>
            <a:ext cx="24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sentiment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(equal weighted)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6693188" y="4132450"/>
            <a:ext cx="24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sentiment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(weight by volume)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ctrTitle"/>
          </p:nvPr>
        </p:nvSpPr>
        <p:spPr>
          <a:xfrm>
            <a:off x="521900" y="19875"/>
            <a:ext cx="8222100" cy="6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Algorithm 1 RESULTS</a:t>
            </a:r>
            <a:r>
              <a:rPr lang="en" sz="2980"/>
              <a:t>: CUMULATIVE RETURNS</a:t>
            </a:r>
            <a:endParaRPr sz="2980"/>
          </a:p>
        </p:txBody>
      </p:sp>
      <p:sp>
        <p:nvSpPr>
          <p:cNvPr id="264" name="Google Shape;264;p34"/>
          <p:cNvSpPr txBox="1"/>
          <p:nvPr/>
        </p:nvSpPr>
        <p:spPr>
          <a:xfrm>
            <a:off x="197799" y="2642904"/>
            <a:ext cx="4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 (equal weighted)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4704478" y="2646279"/>
            <a:ext cx="39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 (weight by volume)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52400" y="4827322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sentiment index (equal weighted)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4740449" y="4819514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sentiment index (weight by volume)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38" y="767488"/>
            <a:ext cx="2571326" cy="197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375" y="2974975"/>
            <a:ext cx="2723651" cy="188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650" y="2984825"/>
            <a:ext cx="2821699" cy="1934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9625" y="767500"/>
            <a:ext cx="2821699" cy="1934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4709250" y="1314750"/>
            <a:ext cx="3535500" cy="24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417525" y="1314750"/>
            <a:ext cx="3535500" cy="24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 txBox="1"/>
          <p:nvPr>
            <p:ph type="ctrTitle"/>
          </p:nvPr>
        </p:nvSpPr>
        <p:spPr>
          <a:xfrm>
            <a:off x="521900" y="172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Algorithm 1 </a:t>
            </a:r>
            <a:r>
              <a:rPr lang="en" sz="3780"/>
              <a:t>RESULTS: RETURNS</a:t>
            </a:r>
            <a:endParaRPr sz="3780"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472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163472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65099" y="3862254"/>
            <a:ext cx="4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4571999" y="3853379"/>
            <a:ext cx="4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sentiment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ctrTitle"/>
          </p:nvPr>
        </p:nvSpPr>
        <p:spPr>
          <a:xfrm>
            <a:off x="521900" y="172274"/>
            <a:ext cx="8222100" cy="6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Algorithm 1 </a:t>
            </a:r>
            <a:r>
              <a:rPr lang="en" sz="3180"/>
              <a:t>RESULTS: ROLLING VOLATILITY</a:t>
            </a:r>
            <a:endParaRPr sz="3180"/>
          </a:p>
        </p:txBody>
      </p:sp>
      <p:sp>
        <p:nvSpPr>
          <p:cNvPr id="288" name="Google Shape;288;p36"/>
          <p:cNvSpPr txBox="1"/>
          <p:nvPr/>
        </p:nvSpPr>
        <p:spPr>
          <a:xfrm>
            <a:off x="197799" y="2642904"/>
            <a:ext cx="4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 (equal weighted)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4704478" y="2646279"/>
            <a:ext cx="39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 (weight by volume)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152400" y="4827322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sentiment index (equal weighted)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4740449" y="4819514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sentiment index (weight by volume)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" y="1057275"/>
            <a:ext cx="4357892" cy="14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475" y="1042114"/>
            <a:ext cx="4289401" cy="150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 rotWithShape="1">
          <a:blip r:embed="rId5">
            <a:alphaModFix/>
          </a:blip>
          <a:srcRect b="1825" l="0" r="0" t="3081"/>
          <a:stretch/>
        </p:blipFill>
        <p:spPr>
          <a:xfrm>
            <a:off x="155000" y="3291000"/>
            <a:ext cx="4397075" cy="13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0450" y="3260100"/>
            <a:ext cx="4196399" cy="137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ctrTitle"/>
          </p:nvPr>
        </p:nvSpPr>
        <p:spPr>
          <a:xfrm>
            <a:off x="521900" y="172274"/>
            <a:ext cx="8222100" cy="6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Algorithm 1 </a:t>
            </a:r>
            <a:r>
              <a:rPr lang="en" sz="2580"/>
              <a:t>RESULTS: ROLLING SHARPE RATIO</a:t>
            </a:r>
            <a:endParaRPr sz="2580"/>
          </a:p>
        </p:txBody>
      </p:sp>
      <p:sp>
        <p:nvSpPr>
          <p:cNvPr id="301" name="Google Shape;301;p37"/>
          <p:cNvSpPr txBox="1"/>
          <p:nvPr/>
        </p:nvSpPr>
        <p:spPr>
          <a:xfrm>
            <a:off x="197799" y="2642904"/>
            <a:ext cx="4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 (equal weighted)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4704478" y="2646279"/>
            <a:ext cx="39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 (weight by volume)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152400" y="4827322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sentiment index (equal weighted)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4740449" y="4819514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sentiment index (weight by volume)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100" y="1043000"/>
            <a:ext cx="4457700" cy="152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436" y="1016525"/>
            <a:ext cx="4581588" cy="15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21750"/>
            <a:ext cx="4351285" cy="14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200" y="3099927"/>
            <a:ext cx="4652824" cy="149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ctrTitle"/>
          </p:nvPr>
        </p:nvSpPr>
        <p:spPr>
          <a:xfrm>
            <a:off x="521900" y="172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Algorithm 1 </a:t>
            </a:r>
            <a:r>
              <a:rPr lang="en" sz="2280"/>
              <a:t>RESULTS: MONTHLY RETURNS, ANNUAL RETURNS, DISTRIBUTION OF MONTHLY RETURNS</a:t>
            </a:r>
            <a:endParaRPr sz="2280"/>
          </a:p>
        </p:txBody>
      </p:sp>
      <p:sp>
        <p:nvSpPr>
          <p:cNvPr id="314" name="Google Shape;314;p38"/>
          <p:cNvSpPr txBox="1"/>
          <p:nvPr/>
        </p:nvSpPr>
        <p:spPr>
          <a:xfrm>
            <a:off x="197799" y="2642904"/>
            <a:ext cx="4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 (equal weighted)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704478" y="2646279"/>
            <a:ext cx="39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sentiment index (weight by volume)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152400" y="4827322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sentiment index (equal weighted)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4740449" y="4819514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sentiment index (weight by volume)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" y="1009650"/>
            <a:ext cx="4492969" cy="16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849" y="1011074"/>
            <a:ext cx="4649949" cy="163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58125"/>
            <a:ext cx="4485069" cy="15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3400" y="3145083"/>
            <a:ext cx="4605275" cy="159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079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21"/>
          <p:cNvSpPr/>
          <p:nvPr/>
        </p:nvSpPr>
        <p:spPr>
          <a:xfrm>
            <a:off x="425199" y="415649"/>
            <a:ext cx="8296909" cy="0"/>
          </a:xfrm>
          <a:custGeom>
            <a:rect b="b" l="l" r="r" t="t"/>
            <a:pathLst>
              <a:path extrusionOk="0" h="120000" w="8296909">
                <a:moveTo>
                  <a:pt x="0" y="0"/>
                </a:moveTo>
                <a:lnTo>
                  <a:pt x="8296783" y="0"/>
                </a:lnTo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130874" y="4461391"/>
            <a:ext cx="8591234" cy="606000"/>
            <a:chOff x="130874" y="4461391"/>
            <a:chExt cx="8591234" cy="606000"/>
          </a:xfrm>
        </p:grpSpPr>
        <p:sp>
          <p:nvSpPr>
            <p:cNvPr id="126" name="Google Shape;126;p21"/>
            <p:cNvSpPr/>
            <p:nvPr/>
          </p:nvSpPr>
          <p:spPr>
            <a:xfrm>
              <a:off x="425199" y="4739990"/>
              <a:ext cx="8296909" cy="0"/>
            </a:xfrm>
            <a:custGeom>
              <a:rect b="b" l="l" r="r" t="t"/>
              <a:pathLst>
                <a:path extrusionOk="0" h="120000" w="8296909">
                  <a:moveTo>
                    <a:pt x="0" y="0"/>
                  </a:moveTo>
                  <a:lnTo>
                    <a:pt x="8296783" y="0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130874" y="4461391"/>
              <a:ext cx="1621200" cy="606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8" name="Google Shape;128;p21"/>
          <p:cNvSpPr txBox="1"/>
          <p:nvPr>
            <p:ph type="title"/>
          </p:nvPr>
        </p:nvSpPr>
        <p:spPr>
          <a:xfrm>
            <a:off x="2591061" y="374542"/>
            <a:ext cx="3700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MEET OUR TEAM</a:t>
            </a:r>
            <a:endParaRPr sz="3600"/>
          </a:p>
        </p:txBody>
      </p:sp>
      <p:sp>
        <p:nvSpPr>
          <p:cNvPr id="129" name="Google Shape;129;p21"/>
          <p:cNvSpPr/>
          <p:nvPr/>
        </p:nvSpPr>
        <p:spPr>
          <a:xfrm>
            <a:off x="914575" y="1329851"/>
            <a:ext cx="1953300" cy="1838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21"/>
          <p:cNvSpPr txBox="1"/>
          <p:nvPr/>
        </p:nvSpPr>
        <p:spPr>
          <a:xfrm>
            <a:off x="1349573" y="3406741"/>
            <a:ext cx="1083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Mingyuan Li</a:t>
            </a:r>
            <a:endParaRPr sz="15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080898" y="3406741"/>
            <a:ext cx="1083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Xinyue Wu</a:t>
            </a:r>
            <a:endParaRPr sz="15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634676" y="3406750"/>
            <a:ext cx="17472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Tanaporn Sriklay</a:t>
            </a:r>
            <a:endParaRPr sz="155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400" y="1273711"/>
            <a:ext cx="1953300" cy="195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6563" y="1273700"/>
            <a:ext cx="1953301" cy="195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079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Google Shape;327;p39"/>
          <p:cNvSpPr/>
          <p:nvPr/>
        </p:nvSpPr>
        <p:spPr>
          <a:xfrm>
            <a:off x="425199" y="415649"/>
            <a:ext cx="8296909" cy="0"/>
          </a:xfrm>
          <a:custGeom>
            <a:rect b="b" l="l" r="r" t="t"/>
            <a:pathLst>
              <a:path extrusionOk="0" h="120000" w="8296909">
                <a:moveTo>
                  <a:pt x="0" y="0"/>
                </a:moveTo>
                <a:lnTo>
                  <a:pt x="8296783" y="0"/>
                </a:lnTo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28" name="Google Shape;328;p39"/>
          <p:cNvGrpSpPr/>
          <p:nvPr/>
        </p:nvGrpSpPr>
        <p:grpSpPr>
          <a:xfrm>
            <a:off x="130874" y="4461391"/>
            <a:ext cx="8591234" cy="606000"/>
            <a:chOff x="130874" y="4461391"/>
            <a:chExt cx="8591234" cy="606000"/>
          </a:xfrm>
        </p:grpSpPr>
        <p:sp>
          <p:nvSpPr>
            <p:cNvPr id="329" name="Google Shape;329;p39"/>
            <p:cNvSpPr/>
            <p:nvPr/>
          </p:nvSpPr>
          <p:spPr>
            <a:xfrm>
              <a:off x="425199" y="4739990"/>
              <a:ext cx="8296909" cy="0"/>
            </a:xfrm>
            <a:custGeom>
              <a:rect b="b" l="l" r="r" t="t"/>
              <a:pathLst>
                <a:path extrusionOk="0" h="120000" w="8296909">
                  <a:moveTo>
                    <a:pt x="0" y="0"/>
                  </a:moveTo>
                  <a:lnTo>
                    <a:pt x="8296783" y="0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30874" y="4461391"/>
              <a:ext cx="1621200" cy="606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1" name="Google Shape;331;p39"/>
          <p:cNvSpPr txBox="1"/>
          <p:nvPr>
            <p:ph idx="4294967295" type="ctrTitle"/>
          </p:nvPr>
        </p:nvSpPr>
        <p:spPr>
          <a:xfrm>
            <a:off x="634075" y="1735744"/>
            <a:ext cx="6009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ALGORITHM 2 </a:t>
            </a:r>
            <a:endParaRPr sz="4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--- </a:t>
            </a:r>
            <a:r>
              <a:rPr lang="en" sz="3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MODEL IMPROVEMENT</a:t>
            </a:r>
            <a:endParaRPr sz="3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332" name="Google Shape;332;p39"/>
          <p:cNvSpPr txBox="1"/>
          <p:nvPr>
            <p:ph idx="4294967295" type="ctrTitle"/>
          </p:nvPr>
        </p:nvSpPr>
        <p:spPr>
          <a:xfrm>
            <a:off x="743125" y="2160550"/>
            <a:ext cx="7051500" cy="15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ctrTitle"/>
          </p:nvPr>
        </p:nvSpPr>
        <p:spPr>
          <a:xfrm>
            <a:off x="521900" y="172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Algorithm 2: Motivation</a:t>
            </a:r>
            <a:endParaRPr sz="3780"/>
          </a:p>
        </p:txBody>
      </p:sp>
      <p:sp>
        <p:nvSpPr>
          <p:cNvPr id="338" name="Google Shape;338;p40"/>
          <p:cNvSpPr txBox="1"/>
          <p:nvPr/>
        </p:nvSpPr>
        <p:spPr>
          <a:xfrm>
            <a:off x="932287" y="4194600"/>
            <a:ext cx="1925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Selected stocks</a:t>
            </a:r>
            <a:endParaRPr b="1" sz="1800"/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25" y="1210549"/>
            <a:ext cx="3489824" cy="29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 txBox="1"/>
          <p:nvPr>
            <p:ph idx="1" type="subTitle"/>
          </p:nvPr>
        </p:nvSpPr>
        <p:spPr>
          <a:xfrm>
            <a:off x="3577075" y="1399500"/>
            <a:ext cx="48414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Positive gramma based on regression using data from </a:t>
            </a:r>
            <a:r>
              <a:rPr lang="en" sz="1600"/>
              <a:t>2016-08-31 to 2020-07-31.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3178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Modeling Adjustment :</a:t>
            </a:r>
            <a:endParaRPr sz="1625"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○"/>
            </a:pPr>
            <a:r>
              <a:rPr lang="en" sz="1625"/>
              <a:t>Stock with less history  will be eliminated from our portfolio</a:t>
            </a:r>
            <a:endParaRPr sz="1625"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○"/>
            </a:pPr>
            <a:r>
              <a:rPr lang="en" sz="1625"/>
              <a:t>Evaluation before year 2020 shown in the previous graphs might be affected by data leak.</a:t>
            </a:r>
            <a:endParaRPr sz="162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ctrTitle"/>
          </p:nvPr>
        </p:nvSpPr>
        <p:spPr>
          <a:xfrm>
            <a:off x="521900" y="172275"/>
            <a:ext cx="9051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Algorithm 2: </a:t>
            </a:r>
            <a:r>
              <a:rPr lang="en" sz="3480"/>
              <a:t>General model</a:t>
            </a:r>
            <a:r>
              <a:rPr lang="en" sz="3480"/>
              <a:t> for all stocks </a:t>
            </a:r>
            <a:endParaRPr sz="3480"/>
          </a:p>
        </p:txBody>
      </p:sp>
      <p:sp>
        <p:nvSpPr>
          <p:cNvPr id="346" name="Google Shape;346;p41"/>
          <p:cNvSpPr txBox="1"/>
          <p:nvPr/>
        </p:nvSpPr>
        <p:spPr>
          <a:xfrm>
            <a:off x="932287" y="4205100"/>
            <a:ext cx="1925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Selected stocks</a:t>
            </a:r>
            <a:endParaRPr b="1" sz="1800"/>
          </a:p>
        </p:txBody>
      </p:sp>
      <p:pic>
        <p:nvPicPr>
          <p:cNvPr id="347" name="Google Shape;3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25" y="1210549"/>
            <a:ext cx="3489824" cy="29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1"/>
          <p:cNvSpPr txBox="1"/>
          <p:nvPr>
            <p:ph idx="1" type="subTitle"/>
          </p:nvPr>
        </p:nvSpPr>
        <p:spPr>
          <a:xfrm>
            <a:off x="3975750" y="1804925"/>
            <a:ext cx="4334400" cy="2068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Char char="●"/>
            </a:pPr>
            <a:r>
              <a:rPr lang="en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series -&gt; Pool Data</a:t>
            </a:r>
            <a:endParaRPr sz="16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Char char="○"/>
            </a:pPr>
            <a:r>
              <a:rPr lang="en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enough data</a:t>
            </a:r>
            <a:endParaRPr sz="16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Char char="●"/>
            </a:pPr>
            <a:r>
              <a:rPr lang="en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rolling “</a:t>
            </a:r>
            <a:r>
              <a:rPr lang="en" sz="1625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Rolling Window for Training and Testin</a:t>
            </a:r>
            <a:r>
              <a:rPr lang="en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g”</a:t>
            </a:r>
            <a:endParaRPr sz="16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ctrTitle"/>
          </p:nvPr>
        </p:nvSpPr>
        <p:spPr>
          <a:xfrm>
            <a:off x="521900" y="172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Algorithm 2 : Prevent Data Leak</a:t>
            </a:r>
            <a:endParaRPr sz="3780"/>
          </a:p>
        </p:txBody>
      </p:sp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 b="0" l="9338" r="0" t="0"/>
          <a:stretch/>
        </p:blipFill>
        <p:spPr>
          <a:xfrm>
            <a:off x="77250" y="1063550"/>
            <a:ext cx="4740824" cy="36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275" y="1088109"/>
            <a:ext cx="4173524" cy="206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ctrTitle"/>
          </p:nvPr>
        </p:nvSpPr>
        <p:spPr>
          <a:xfrm>
            <a:off x="506425" y="685200"/>
            <a:ext cx="8318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Algorithm 2: Top 6 Stock  Highest ROR</a:t>
            </a:r>
            <a:endParaRPr sz="3780"/>
          </a:p>
        </p:txBody>
      </p:sp>
      <p:sp>
        <p:nvSpPr>
          <p:cNvPr id="361" name="Google Shape;361;p43"/>
          <p:cNvSpPr/>
          <p:nvPr/>
        </p:nvSpPr>
        <p:spPr>
          <a:xfrm>
            <a:off x="409000" y="2372300"/>
            <a:ext cx="1941900" cy="49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Month 2</a:t>
            </a:r>
            <a:endParaRPr sz="1800"/>
          </a:p>
        </p:txBody>
      </p:sp>
      <p:sp>
        <p:nvSpPr>
          <p:cNvPr id="362" name="Google Shape;362;p43"/>
          <p:cNvSpPr/>
          <p:nvPr/>
        </p:nvSpPr>
        <p:spPr>
          <a:xfrm>
            <a:off x="409000" y="1779425"/>
            <a:ext cx="1941900" cy="49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Month 1</a:t>
            </a:r>
            <a:endParaRPr sz="1800"/>
          </a:p>
        </p:txBody>
      </p:sp>
      <p:sp>
        <p:nvSpPr>
          <p:cNvPr id="363" name="Google Shape;363;p43"/>
          <p:cNvSpPr/>
          <p:nvPr/>
        </p:nvSpPr>
        <p:spPr>
          <a:xfrm>
            <a:off x="409000" y="3041375"/>
            <a:ext cx="1941900" cy="49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Month 3</a:t>
            </a:r>
            <a:endParaRPr sz="1800"/>
          </a:p>
        </p:txBody>
      </p:sp>
      <p:sp>
        <p:nvSpPr>
          <p:cNvPr id="364" name="Google Shape;364;p43"/>
          <p:cNvSpPr/>
          <p:nvPr/>
        </p:nvSpPr>
        <p:spPr>
          <a:xfrm>
            <a:off x="409000" y="3663425"/>
            <a:ext cx="1941900" cy="49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Month 4</a:t>
            </a:r>
            <a:endParaRPr sz="1800"/>
          </a:p>
        </p:txBody>
      </p:sp>
      <p:sp>
        <p:nvSpPr>
          <p:cNvPr id="365" name="Google Shape;365;p43"/>
          <p:cNvSpPr/>
          <p:nvPr/>
        </p:nvSpPr>
        <p:spPr>
          <a:xfrm>
            <a:off x="3025775" y="1336450"/>
            <a:ext cx="3519300" cy="1464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Rank ideas in each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M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onth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 based on e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xpected ROR of each stock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600" y="1082400"/>
            <a:ext cx="2305395" cy="193578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/>
          <p:nvPr/>
        </p:nvSpPr>
        <p:spPr>
          <a:xfrm>
            <a:off x="3025775" y="3041375"/>
            <a:ext cx="4523100" cy="561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Select Top 6 Expected ROR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3"/>
          <p:cNvSpPr/>
          <p:nvPr/>
        </p:nvSpPr>
        <p:spPr>
          <a:xfrm>
            <a:off x="3025775" y="3851550"/>
            <a:ext cx="4923900" cy="561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Our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portfolio: Equally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 weighted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25" y="1055200"/>
            <a:ext cx="4242575" cy="377384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>
            <p:ph type="ctrTitle"/>
          </p:nvPr>
        </p:nvSpPr>
        <p:spPr>
          <a:xfrm>
            <a:off x="521900" y="172275"/>
            <a:ext cx="8318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Algorithm 2: </a:t>
            </a:r>
            <a:r>
              <a:rPr lang="en" sz="3380"/>
              <a:t>Average monthly ROA:1.87%</a:t>
            </a:r>
            <a:endParaRPr sz="3780"/>
          </a:p>
        </p:txBody>
      </p:sp>
      <p:sp>
        <p:nvSpPr>
          <p:cNvPr id="375" name="Google Shape;375;p44"/>
          <p:cNvSpPr txBox="1"/>
          <p:nvPr/>
        </p:nvSpPr>
        <p:spPr>
          <a:xfrm>
            <a:off x="730175" y="1803750"/>
            <a:ext cx="3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Portfolio: ROR = 2.1%, Sharpe ratio: 0.16 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730175" y="3602050"/>
            <a:ext cx="19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7934"/>
                </a:solidFill>
                <a:latin typeface="Roboto"/>
                <a:ea typeface="Roboto"/>
                <a:cs typeface="Roboto"/>
                <a:sym typeface="Roboto"/>
              </a:rPr>
              <a:t>SPY: 1.1%</a:t>
            </a:r>
            <a:endParaRPr>
              <a:solidFill>
                <a:srgbClr val="F079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7" name="Google Shape;37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25" y="1028600"/>
            <a:ext cx="4301400" cy="382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00" y="1099725"/>
            <a:ext cx="4343793" cy="38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5"/>
          <p:cNvSpPr txBox="1"/>
          <p:nvPr>
            <p:ph type="ctrTitle"/>
          </p:nvPr>
        </p:nvSpPr>
        <p:spPr>
          <a:xfrm>
            <a:off x="521900" y="172275"/>
            <a:ext cx="84594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Algorithm 2: </a:t>
            </a:r>
            <a:r>
              <a:rPr lang="en" sz="3380"/>
              <a:t>6M </a:t>
            </a:r>
            <a:r>
              <a:rPr lang="en" sz="3380"/>
              <a:t>Cumulative ROA:11.02%</a:t>
            </a:r>
            <a:endParaRPr sz="3380"/>
          </a:p>
        </p:txBody>
      </p:sp>
      <p:sp>
        <p:nvSpPr>
          <p:cNvPr id="384" name="Google Shape;384;p45"/>
          <p:cNvSpPr txBox="1"/>
          <p:nvPr/>
        </p:nvSpPr>
        <p:spPr>
          <a:xfrm>
            <a:off x="730175" y="2227300"/>
            <a:ext cx="26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: 11.02%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730175" y="2475100"/>
            <a:ext cx="19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7934"/>
                </a:solidFill>
                <a:latin typeface="Roboto"/>
                <a:ea typeface="Roboto"/>
                <a:cs typeface="Roboto"/>
                <a:sym typeface="Roboto"/>
              </a:rPr>
              <a:t>SPY: 7.42%</a:t>
            </a:r>
            <a:endParaRPr>
              <a:solidFill>
                <a:srgbClr val="F079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45"/>
          <p:cNvSpPr txBox="1"/>
          <p:nvPr>
            <p:ph idx="1" type="subTitle"/>
          </p:nvPr>
        </p:nvSpPr>
        <p:spPr>
          <a:xfrm>
            <a:off x="4722300" y="1358350"/>
            <a:ext cx="45045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/>
              <a:t>Summary/Future Improvement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Forecast the cycle of economy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Economic upturn : selected stocks based on our algorithm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Economic downturn : Give more weight on low risk asset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 time series for each stock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other machine learning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079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46"/>
          <p:cNvSpPr/>
          <p:nvPr/>
        </p:nvSpPr>
        <p:spPr>
          <a:xfrm>
            <a:off x="425199" y="415649"/>
            <a:ext cx="8296909" cy="0"/>
          </a:xfrm>
          <a:custGeom>
            <a:rect b="b" l="l" r="r" t="t"/>
            <a:pathLst>
              <a:path extrusionOk="0" h="120000" w="8296909">
                <a:moveTo>
                  <a:pt x="0" y="0"/>
                </a:moveTo>
                <a:lnTo>
                  <a:pt x="8296783" y="0"/>
                </a:lnTo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93" name="Google Shape;393;p46"/>
          <p:cNvGrpSpPr/>
          <p:nvPr/>
        </p:nvGrpSpPr>
        <p:grpSpPr>
          <a:xfrm>
            <a:off x="130874" y="4461391"/>
            <a:ext cx="8591234" cy="606000"/>
            <a:chOff x="130874" y="4461391"/>
            <a:chExt cx="8591234" cy="606000"/>
          </a:xfrm>
        </p:grpSpPr>
        <p:sp>
          <p:nvSpPr>
            <p:cNvPr id="394" name="Google Shape;394;p46"/>
            <p:cNvSpPr/>
            <p:nvPr/>
          </p:nvSpPr>
          <p:spPr>
            <a:xfrm>
              <a:off x="425199" y="4739990"/>
              <a:ext cx="8296909" cy="0"/>
            </a:xfrm>
            <a:custGeom>
              <a:rect b="b" l="l" r="r" t="t"/>
              <a:pathLst>
                <a:path extrusionOk="0" h="120000" w="8296909">
                  <a:moveTo>
                    <a:pt x="0" y="0"/>
                  </a:moveTo>
                  <a:lnTo>
                    <a:pt x="8296783" y="0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46"/>
            <p:cNvSpPr/>
            <p:nvPr/>
          </p:nvSpPr>
          <p:spPr>
            <a:xfrm>
              <a:off x="130874" y="4461391"/>
              <a:ext cx="1621200" cy="606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6" name="Google Shape;396;p46"/>
          <p:cNvSpPr txBox="1"/>
          <p:nvPr>
            <p:ph idx="4294967295" type="ctrTitle"/>
          </p:nvPr>
        </p:nvSpPr>
        <p:spPr>
          <a:xfrm>
            <a:off x="297925" y="263250"/>
            <a:ext cx="7941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397" name="Google Shape;397;p46"/>
          <p:cNvSpPr txBox="1"/>
          <p:nvPr>
            <p:ph idx="4294967295" type="ctrTitle"/>
          </p:nvPr>
        </p:nvSpPr>
        <p:spPr>
          <a:xfrm>
            <a:off x="425200" y="1575450"/>
            <a:ext cx="7051500" cy="15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644675" y="1912138"/>
            <a:ext cx="75636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327025" lvl="0" marL="4572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Lato"/>
              <a:buChar char="❖"/>
            </a:pP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 1</a:t>
            </a: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 Sentiment Security Alpha Selection ) :  T</a:t>
            </a: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 Sentiment from Sum Zero IDEA and Comments could perfectly predictive the break out securities in a sentiment driven market esceplically the market after pandemic. </a:t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6"/>
          <p:cNvSpPr txBox="1"/>
          <p:nvPr/>
        </p:nvSpPr>
        <p:spPr>
          <a:xfrm>
            <a:off x="644675" y="3200175"/>
            <a:ext cx="75636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327025" lvl="0" marL="457200" rtl="0" algn="l">
              <a:spcBef>
                <a:spcPts val="1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Lato"/>
              <a:buChar char="❖"/>
            </a:pP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 2 ( Machine Learning ) : The positive alpha outcome  in the model prove that Machine Learning could leverage Sum Zero dataset into a effective portfolio.</a:t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079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p47"/>
          <p:cNvSpPr/>
          <p:nvPr/>
        </p:nvSpPr>
        <p:spPr>
          <a:xfrm>
            <a:off x="425199" y="415649"/>
            <a:ext cx="8296909" cy="0"/>
          </a:xfrm>
          <a:custGeom>
            <a:rect b="b" l="l" r="r" t="t"/>
            <a:pathLst>
              <a:path extrusionOk="0" h="120000" w="8296909">
                <a:moveTo>
                  <a:pt x="0" y="0"/>
                </a:moveTo>
                <a:lnTo>
                  <a:pt x="8296783" y="0"/>
                </a:lnTo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06" name="Google Shape;406;p47"/>
          <p:cNvGrpSpPr/>
          <p:nvPr/>
        </p:nvGrpSpPr>
        <p:grpSpPr>
          <a:xfrm>
            <a:off x="130874" y="4461391"/>
            <a:ext cx="8591234" cy="606000"/>
            <a:chOff x="130874" y="4461391"/>
            <a:chExt cx="8591234" cy="606000"/>
          </a:xfrm>
        </p:grpSpPr>
        <p:sp>
          <p:nvSpPr>
            <p:cNvPr id="407" name="Google Shape;407;p47"/>
            <p:cNvSpPr/>
            <p:nvPr/>
          </p:nvSpPr>
          <p:spPr>
            <a:xfrm>
              <a:off x="425199" y="4739990"/>
              <a:ext cx="8296909" cy="0"/>
            </a:xfrm>
            <a:custGeom>
              <a:rect b="b" l="l" r="r" t="t"/>
              <a:pathLst>
                <a:path extrusionOk="0" h="120000" w="8296909">
                  <a:moveTo>
                    <a:pt x="0" y="0"/>
                  </a:moveTo>
                  <a:lnTo>
                    <a:pt x="8296783" y="0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130874" y="4461391"/>
              <a:ext cx="1621200" cy="606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9" name="Google Shape;409;p47"/>
          <p:cNvSpPr txBox="1"/>
          <p:nvPr>
            <p:ph idx="4294967295" type="ctrTitle"/>
          </p:nvPr>
        </p:nvSpPr>
        <p:spPr>
          <a:xfrm>
            <a:off x="425200" y="679050"/>
            <a:ext cx="52818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>
                <a:solidFill>
                  <a:schemeClr val="accent2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“ Data is the new science. Big Data holds the answers. ” </a:t>
            </a:r>
            <a:endParaRPr sz="4300">
              <a:solidFill>
                <a:schemeClr val="accent2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" sz="3400">
                <a:solidFill>
                  <a:schemeClr val="accent2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		–Pat Gelsinger.</a:t>
            </a:r>
            <a:endParaRPr sz="3400">
              <a:solidFill>
                <a:schemeClr val="accent2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000" y="1435088"/>
            <a:ext cx="3091051" cy="173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079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48"/>
          <p:cNvSpPr/>
          <p:nvPr/>
        </p:nvSpPr>
        <p:spPr>
          <a:xfrm>
            <a:off x="425199" y="415649"/>
            <a:ext cx="8296909" cy="0"/>
          </a:xfrm>
          <a:custGeom>
            <a:rect b="b" l="l" r="r" t="t"/>
            <a:pathLst>
              <a:path extrusionOk="0" h="120000" w="8296909">
                <a:moveTo>
                  <a:pt x="0" y="0"/>
                </a:moveTo>
                <a:lnTo>
                  <a:pt x="8296783" y="0"/>
                </a:lnTo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17" name="Google Shape;417;p48"/>
          <p:cNvGrpSpPr/>
          <p:nvPr/>
        </p:nvGrpSpPr>
        <p:grpSpPr>
          <a:xfrm>
            <a:off x="130874" y="4461391"/>
            <a:ext cx="8591234" cy="606000"/>
            <a:chOff x="130874" y="4461391"/>
            <a:chExt cx="8591234" cy="606000"/>
          </a:xfrm>
        </p:grpSpPr>
        <p:sp>
          <p:nvSpPr>
            <p:cNvPr id="418" name="Google Shape;418;p48"/>
            <p:cNvSpPr/>
            <p:nvPr/>
          </p:nvSpPr>
          <p:spPr>
            <a:xfrm>
              <a:off x="425199" y="4739990"/>
              <a:ext cx="8296909" cy="0"/>
            </a:xfrm>
            <a:custGeom>
              <a:rect b="b" l="l" r="r" t="t"/>
              <a:pathLst>
                <a:path extrusionOk="0" h="120000" w="8296909">
                  <a:moveTo>
                    <a:pt x="0" y="0"/>
                  </a:moveTo>
                  <a:lnTo>
                    <a:pt x="8296783" y="0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48"/>
            <p:cNvSpPr/>
            <p:nvPr/>
          </p:nvSpPr>
          <p:spPr>
            <a:xfrm>
              <a:off x="130874" y="4461391"/>
              <a:ext cx="1621200" cy="606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0" name="Google Shape;420;p48"/>
          <p:cNvSpPr txBox="1"/>
          <p:nvPr/>
        </p:nvSpPr>
        <p:spPr>
          <a:xfrm>
            <a:off x="3492750" y="1448025"/>
            <a:ext cx="2161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8"/>
          <p:cNvSpPr txBox="1"/>
          <p:nvPr>
            <p:ph type="title"/>
          </p:nvPr>
        </p:nvSpPr>
        <p:spPr>
          <a:xfrm>
            <a:off x="1188450" y="2732625"/>
            <a:ext cx="6770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"/>
                <a:ea typeface="Roboto"/>
                <a:cs typeface="Roboto"/>
                <a:sym typeface="Roboto"/>
              </a:rPr>
              <a:t>Thank you  for your time!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4571990" y="124"/>
            <a:ext cx="4572000" cy="5143500"/>
          </a:xfrm>
          <a:custGeom>
            <a:rect b="b" l="l" r="r" t="t"/>
            <a:pathLst>
              <a:path extrusionOk="0" h="5143500" w="45720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F079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22"/>
          <p:cNvSpPr/>
          <p:nvPr/>
        </p:nvSpPr>
        <p:spPr>
          <a:xfrm>
            <a:off x="130874" y="4461391"/>
            <a:ext cx="1621200" cy="60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22"/>
          <p:cNvSpPr txBox="1"/>
          <p:nvPr/>
        </p:nvSpPr>
        <p:spPr>
          <a:xfrm>
            <a:off x="1050666" y="2380070"/>
            <a:ext cx="2499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07934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954247" y="1554914"/>
            <a:ext cx="3681000" cy="2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-420369" lvl="0" marL="4324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○"/>
            </a:pP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Fundamental Idea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○"/>
            </a:pP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Processing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Lato"/>
              <a:buChar char="●"/>
            </a:pP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</a:t>
            </a: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1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Lato"/>
              <a:buChar char="●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 2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Lato"/>
              <a:buChar char="●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Q&amp;A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165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079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23"/>
          <p:cNvSpPr/>
          <p:nvPr/>
        </p:nvSpPr>
        <p:spPr>
          <a:xfrm>
            <a:off x="425199" y="415649"/>
            <a:ext cx="8296909" cy="0"/>
          </a:xfrm>
          <a:custGeom>
            <a:rect b="b" l="l" r="r" t="t"/>
            <a:pathLst>
              <a:path extrusionOk="0" h="120000" w="8296909">
                <a:moveTo>
                  <a:pt x="0" y="0"/>
                </a:moveTo>
                <a:lnTo>
                  <a:pt x="8296783" y="0"/>
                </a:lnTo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9" name="Google Shape;149;p23"/>
          <p:cNvGrpSpPr/>
          <p:nvPr/>
        </p:nvGrpSpPr>
        <p:grpSpPr>
          <a:xfrm>
            <a:off x="130874" y="4461391"/>
            <a:ext cx="8591234" cy="606000"/>
            <a:chOff x="130874" y="4461391"/>
            <a:chExt cx="8591234" cy="606000"/>
          </a:xfrm>
        </p:grpSpPr>
        <p:sp>
          <p:nvSpPr>
            <p:cNvPr id="150" name="Google Shape;150;p23"/>
            <p:cNvSpPr/>
            <p:nvPr/>
          </p:nvSpPr>
          <p:spPr>
            <a:xfrm>
              <a:off x="425199" y="4739990"/>
              <a:ext cx="8296909" cy="0"/>
            </a:xfrm>
            <a:custGeom>
              <a:rect b="b" l="l" r="r" t="t"/>
              <a:pathLst>
                <a:path extrusionOk="0" h="120000" w="8296909">
                  <a:moveTo>
                    <a:pt x="0" y="0"/>
                  </a:moveTo>
                  <a:lnTo>
                    <a:pt x="8296783" y="0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130874" y="4461391"/>
              <a:ext cx="1621200" cy="606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2" name="Google Shape;152;p23"/>
          <p:cNvSpPr txBox="1"/>
          <p:nvPr>
            <p:ph idx="4294967295" type="ctrTitle"/>
          </p:nvPr>
        </p:nvSpPr>
        <p:spPr>
          <a:xfrm>
            <a:off x="634075" y="1735744"/>
            <a:ext cx="6009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4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153" name="Google Shape;153;p23"/>
          <p:cNvSpPr txBox="1"/>
          <p:nvPr>
            <p:ph idx="4294967295" type="ctrTitle"/>
          </p:nvPr>
        </p:nvSpPr>
        <p:spPr>
          <a:xfrm>
            <a:off x="743125" y="2160550"/>
            <a:ext cx="7051500" cy="15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598100" y="279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598100" y="1357875"/>
            <a:ext cx="82221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SUMZERO: INVESTMENT DATA ANALYSIS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686175" y="2130350"/>
            <a:ext cx="75636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327025" lvl="0" marL="4572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Lato"/>
              <a:buChar char="❖"/>
            </a:pP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Target : Using data provided by a buy-side investment platform, students will identify a signal that consistently beats the S&amp;P year-over-yea</a:t>
            </a: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686175" y="2785050"/>
            <a:ext cx="7563600" cy="21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327025" lvl="0" marL="4572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Lato"/>
              <a:buChar char="❏"/>
            </a:pP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Procedures of </a:t>
            </a: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</a:t>
            </a: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 &amp; 2</a:t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70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Lato"/>
              <a:buChar char="❏"/>
            </a:pP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Cleaning and combine all dataset</a:t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70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Lato"/>
              <a:buChar char="❏"/>
            </a:pP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Filtering</a:t>
            </a: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valuable</a:t>
            </a: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securities from cleaning dataset</a:t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70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Lato"/>
              <a:buChar char="❏"/>
            </a:pP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A</a:t>
            </a: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lgorithm Model</a:t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70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Lato"/>
              <a:buChar char="❏"/>
            </a:pPr>
            <a:r>
              <a:rPr lang="en" sz="15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Revise Algorithm to find the optimal outcome</a:t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ctrTitle"/>
          </p:nvPr>
        </p:nvSpPr>
        <p:spPr>
          <a:xfrm>
            <a:off x="598100" y="279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IDEA</a:t>
            </a:r>
            <a:endParaRPr/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598100" y="1156975"/>
            <a:ext cx="82221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 : Sumzero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946350" y="2144800"/>
            <a:ext cx="756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024450" y="1552275"/>
            <a:ext cx="29496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 Table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627825" y="1552275"/>
            <a:ext cx="29202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 Relative Table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700" y="2075300"/>
            <a:ext cx="2865475" cy="257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1554700" y="4042250"/>
            <a:ext cx="1090800" cy="60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1554700" y="3146925"/>
            <a:ext cx="1090800" cy="56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1554700" y="2066625"/>
            <a:ext cx="1747200" cy="43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5"/>
          <p:cNvCxnSpPr>
            <a:endCxn id="174" idx="1"/>
          </p:cNvCxnSpPr>
          <p:nvPr/>
        </p:nvCxnSpPr>
        <p:spPr>
          <a:xfrm>
            <a:off x="1171900" y="2283675"/>
            <a:ext cx="382800" cy="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1172025" y="3451000"/>
            <a:ext cx="382800" cy="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/>
          <p:nvPr/>
        </p:nvCxnSpPr>
        <p:spPr>
          <a:xfrm>
            <a:off x="1172025" y="4356825"/>
            <a:ext cx="382800" cy="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050" y="2075300"/>
            <a:ext cx="2205050" cy="8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635525" y="2096111"/>
            <a:ext cx="9930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02025" y="3267474"/>
            <a:ext cx="9930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Author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635525" y="4183374"/>
            <a:ext cx="9930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Thesis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5"/>
          <p:cNvCxnSpPr>
            <a:endCxn id="178" idx="3"/>
          </p:cNvCxnSpPr>
          <p:nvPr/>
        </p:nvCxnSpPr>
        <p:spPr>
          <a:xfrm flipH="1">
            <a:off x="7099101" y="2509000"/>
            <a:ext cx="520800" cy="1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575" y="3279500"/>
            <a:ext cx="2205050" cy="34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5"/>
          <p:cNvCxnSpPr/>
          <p:nvPr/>
        </p:nvCxnSpPr>
        <p:spPr>
          <a:xfrm flipH="1">
            <a:off x="7099101" y="3423550"/>
            <a:ext cx="520800" cy="1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5"/>
          <p:cNvSpPr txBox="1"/>
          <p:nvPr/>
        </p:nvSpPr>
        <p:spPr>
          <a:xfrm>
            <a:off x="7619900" y="2318474"/>
            <a:ext cx="11469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4050" y="3846975"/>
            <a:ext cx="2196743" cy="6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>
            <a:off x="6261950" y="4183375"/>
            <a:ext cx="649500" cy="17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 flipH="1">
            <a:off x="7099101" y="4183375"/>
            <a:ext cx="520800" cy="1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5"/>
          <p:cNvSpPr txBox="1"/>
          <p:nvPr/>
        </p:nvSpPr>
        <p:spPr>
          <a:xfrm>
            <a:off x="7619900" y="3256224"/>
            <a:ext cx="11469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likes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619900" y="4042249"/>
            <a:ext cx="11469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Followers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ctrTitle"/>
          </p:nvPr>
        </p:nvSpPr>
        <p:spPr>
          <a:xfrm>
            <a:off x="598100" y="279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IDEA</a:t>
            </a:r>
            <a:endParaRPr/>
          </a:p>
        </p:txBody>
      </p:sp>
      <p:sp>
        <p:nvSpPr>
          <p:cNvPr id="196" name="Google Shape;196;p26"/>
          <p:cNvSpPr txBox="1"/>
          <p:nvPr>
            <p:ph idx="1" type="subTitle"/>
          </p:nvPr>
        </p:nvSpPr>
        <p:spPr>
          <a:xfrm>
            <a:off x="598100" y="1357875"/>
            <a:ext cx="82221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</a:t>
            </a:r>
            <a:r>
              <a:rPr lang="en"/>
              <a:t>Data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598100" y="2144800"/>
            <a:ext cx="756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676175" y="1488375"/>
            <a:ext cx="37575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 Table: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Initial ideas body and updated ideas body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body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605475" y="1963875"/>
            <a:ext cx="3417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 Relative Table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Ideas available time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available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ctrTitle"/>
          </p:nvPr>
        </p:nvSpPr>
        <p:spPr>
          <a:xfrm>
            <a:off x="598100" y="279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IDEA</a:t>
            </a:r>
            <a:endParaRPr/>
          </a:p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598100" y="1357875"/>
            <a:ext cx="82221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on Modeling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669500" y="1963875"/>
            <a:ext cx="7874700" cy="2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Processing ideas body or comments body using NLP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Constructing a linear regression model on ideas/comments and stock’s return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Choosing the stocks based on some criterions or strategies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the ideas sentiment index using the Sumzero data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the comments sentiment index using the Sumzero data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ctrTitle"/>
          </p:nvPr>
        </p:nvSpPr>
        <p:spPr>
          <a:xfrm>
            <a:off x="598100" y="279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212" name="Google Shape;212;p28"/>
          <p:cNvSpPr txBox="1"/>
          <p:nvPr>
            <p:ph idx="1" type="subTitle"/>
          </p:nvPr>
        </p:nvSpPr>
        <p:spPr>
          <a:xfrm>
            <a:off x="598100" y="1357875"/>
            <a:ext cx="82221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Setting data range, rolling period, and training and testing set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598100" y="2051025"/>
            <a:ext cx="82221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Choosing the daily data range from 2016-08-31 to 2021-07-31.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Setting the rolling period equals three months.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Selecting tickers that have more than 20 ideas (including updated ideas).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Splitting the data into the training set (2016-08-31 to 2020-07-31) and the testing set (2020-08-01 to 2021-07-31)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