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Montserrat"/>
      <p:regular r:id="rId40"/>
      <p:bold r:id="rId41"/>
      <p:italic r:id="rId42"/>
      <p:boldItalic r:id="rId43"/>
    </p:embeddedFont>
    <p:embeddedFont>
      <p:font typeface="Montserrat Medium"/>
      <p:regular r:id="rId44"/>
      <p:bold r:id="rId45"/>
      <p:italic r:id="rId46"/>
      <p:boldItalic r:id="rId47"/>
    </p:embeddedFont>
    <p:embeddedFont>
      <p:font typeface="Bebas Neue"/>
      <p:regular r:id="rId48"/>
    </p:embeddedFont>
    <p:embeddedFont>
      <p:font typeface="Gill Sans"/>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jLkD89nbodDoV6tGNAjo82+Njg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83E898-ABDC-47F0-B8A2-1189AF995818}">
  <a:tblStyle styleId="{4983E898-ABDC-47F0-B8A2-1189AF995818}"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rgbClr val="FFFFFF"/>
      </a:tcTxStyle>
      <a:tcStyle>
        <a:fill>
          <a:solidFill>
            <a:srgbClr val="4472C4"/>
          </a:solidFill>
        </a:fill>
      </a:tcStyle>
    </a:lastCol>
    <a:firstCol>
      <a:tcTxStyle b="on" i="off">
        <a:font>
          <a:latin typeface="Calibri"/>
          <a:ea typeface="Calibri"/>
          <a:cs typeface="Calibri"/>
        </a:font>
        <a:srgbClr val="FFFFFF"/>
      </a:tcTxStyle>
      <a:tcStyle>
        <a:fill>
          <a:solidFill>
            <a:srgbClr val="4472C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MontserratMedium-regular.fntdata"/><Relationship Id="rId43" Type="http://schemas.openxmlformats.org/officeDocument/2006/relationships/font" Target="fonts/Montserrat-boldItalic.fntdata"/><Relationship Id="rId46" Type="http://schemas.openxmlformats.org/officeDocument/2006/relationships/font" Target="fonts/MontserratMedium-italic.fntdata"/><Relationship Id="rId45" Type="http://schemas.openxmlformats.org/officeDocument/2006/relationships/font" Target="fonts/Montserrat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ebasNeue-regular.fntdata"/><Relationship Id="rId47" Type="http://schemas.openxmlformats.org/officeDocument/2006/relationships/font" Target="fonts/MontserratMedium-boldItalic.fntdata"/><Relationship Id="rId49"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b2182425b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cb2182425b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cb2182425b_1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b2182425b_1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cb2182425b_1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2cb2182425b_1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b2182425b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cb2182425b_1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cb2182425b_1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b2182425b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cb2182425b_1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cb2182425b_1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b2182425b_1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2cb2182425b_1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2cb2182425b_1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bd50437a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bd50437a2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cbd50437a2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bd50437a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bd50437a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cbd50437a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bd50437a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bd50437a2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2cbd50437a2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b2182425b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2cb2182425b_1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2cb2182425b_1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f57c4785f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1f57c4785f5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1f57c4785f5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f57c4785f5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1f57c4785f5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1f57c4785f5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57c4785f5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1f57c4785f5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1f57c4785f5_1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f57c4785f5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1f57c4785f5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1f57c4785f5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b84fbf6bd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cb84fbf6bd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2cb84fbf6bd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bd50437a2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bd50437a2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cbd50437a2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bd50437a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bd50437a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cbd50437a2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bd50437a2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bd50437a2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cbd50437a2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1"/>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1"/>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0"/>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0"/>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1"/>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1"/>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31"/>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1"/>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1"/>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g2cb2182425b_1_66"/>
          <p:cNvSpPr txBox="1"/>
          <p:nvPr>
            <p:ph type="title"/>
          </p:nvPr>
        </p:nvSpPr>
        <p:spPr>
          <a:xfrm>
            <a:off x="415600" y="593367"/>
            <a:ext cx="11360700" cy="7635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g2cb2182425b_1_66"/>
          <p:cNvSpPr txBox="1"/>
          <p:nvPr>
            <p:ph idx="1" type="body"/>
          </p:nvPr>
        </p:nvSpPr>
        <p:spPr>
          <a:xfrm>
            <a:off x="415600" y="1536633"/>
            <a:ext cx="11360700" cy="45552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298704" lvl="5" marL="2743200" algn="l">
              <a:lnSpc>
                <a:spcPct val="100000"/>
              </a:lnSpc>
              <a:spcBef>
                <a:spcPts val="600"/>
              </a:spcBef>
              <a:spcAft>
                <a:spcPts val="0"/>
              </a:spcAft>
              <a:buSzPts val="1104"/>
              <a:buChar char="◼"/>
              <a:defRPr/>
            </a:lvl6pPr>
            <a:lvl7pPr indent="-298704" lvl="6" marL="3200400" algn="l">
              <a:lnSpc>
                <a:spcPct val="100000"/>
              </a:lnSpc>
              <a:spcBef>
                <a:spcPts val="600"/>
              </a:spcBef>
              <a:spcAft>
                <a:spcPts val="0"/>
              </a:spcAft>
              <a:buSzPts val="1104"/>
              <a:buChar char="◼"/>
              <a:defRPr/>
            </a:lvl7pPr>
            <a:lvl8pPr indent="-298703" lvl="7" marL="3657600" algn="l">
              <a:lnSpc>
                <a:spcPct val="100000"/>
              </a:lnSpc>
              <a:spcBef>
                <a:spcPts val="600"/>
              </a:spcBef>
              <a:spcAft>
                <a:spcPts val="0"/>
              </a:spcAft>
              <a:buSzPts val="1104"/>
              <a:buChar char="◼"/>
              <a:defRPr/>
            </a:lvl8pPr>
            <a:lvl9pPr indent="-298703" lvl="8" marL="4114800" algn="l">
              <a:lnSpc>
                <a:spcPct val="100000"/>
              </a:lnSpc>
              <a:spcBef>
                <a:spcPts val="600"/>
              </a:spcBef>
              <a:spcAft>
                <a:spcPts val="600"/>
              </a:spcAft>
              <a:buSzPts val="1104"/>
              <a:buChar char="◼"/>
              <a:defRPr/>
            </a:lvl9pPr>
          </a:lstStyle>
          <a:p/>
        </p:txBody>
      </p:sp>
      <p:sp>
        <p:nvSpPr>
          <p:cNvPr id="99" name="Google Shape;99;g2cb2182425b_1_6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2"/>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2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2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24"/>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4"/>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25"/>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5"/>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6" name="Google Shape;46;p2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3" name="Google Shape;53;p26"/>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2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1" name="Google Shape;61;p27"/>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2" name="Google Shape;62;p27"/>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3" name="Google Shape;63;p27"/>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4" name="Google Shape;64;p2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8"/>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8"/>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F3F3F"/>
              </a:buClr>
              <a:buSzPts val="2000"/>
              <a:buFont typeface="Montserrat Medium"/>
              <a:buNone/>
              <a:defRPr b="0" sz="20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28"/>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29"/>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Montserrat Medium"/>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p:nvPr>
            <p:ph idx="2" type="pic"/>
          </p:nvPr>
        </p:nvSpPr>
        <p:spPr>
          <a:xfrm>
            <a:off x="447817" y="599725"/>
            <a:ext cx="11290859" cy="3557252"/>
          </a:xfrm>
          <a:prstGeom prst="rect">
            <a:avLst/>
          </a:prstGeom>
          <a:noFill/>
          <a:ln>
            <a:noFill/>
          </a:ln>
        </p:spPr>
      </p:sp>
      <p:sp>
        <p:nvSpPr>
          <p:cNvPr id="78" name="Google Shape;78;p29"/>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Montserrat Medium"/>
              <a:buNone/>
              <a:defRPr b="0" i="0" sz="2800" u="none" cap="none" strike="noStrike">
                <a:solidFill>
                  <a:schemeClr val="lt1"/>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20"/>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Montserrat Medium"/>
                <a:ea typeface="Montserrat Medium"/>
                <a:cs typeface="Montserrat Medium"/>
                <a:sym typeface="Montserrat Medium"/>
              </a:defRPr>
            </a:lvl1pPr>
            <a:lvl2pPr indent="-322072" lvl="1" marL="914400" marR="0" rtl="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Montserrat Medium"/>
                <a:ea typeface="Montserrat Medium"/>
                <a:cs typeface="Montserrat Medium"/>
                <a:sym typeface="Montserrat Medium"/>
              </a:defRPr>
            </a:lvl2pPr>
            <a:lvl3pPr indent="-310388" lvl="2" marL="1371600" marR="0" rtl="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Montserrat Medium"/>
                <a:ea typeface="Montserrat Medium"/>
                <a:cs typeface="Montserrat Medium"/>
                <a:sym typeface="Montserrat Medium"/>
              </a:defRPr>
            </a:lvl3pPr>
            <a:lvl4pPr indent="-298703" lvl="3" marL="18288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4pPr>
            <a:lvl5pPr indent="-298704" lvl="4" marL="22860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2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2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2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0"/>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0"/>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1.jpg"/><Relationship Id="rId5" Type="http://schemas.openxmlformats.org/officeDocument/2006/relationships/image" Target="../media/image13.jpg"/><Relationship Id="rId6"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p:nvPr/>
        </p:nvSpPr>
        <p:spPr>
          <a:xfrm>
            <a:off x="430004" y="1079700"/>
            <a:ext cx="5692800" cy="1015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3A694"/>
              </a:buClr>
              <a:buSzPts val="6000"/>
              <a:buFont typeface="Bebas Neue"/>
              <a:buNone/>
            </a:pPr>
            <a:r>
              <a:rPr b="0" i="0" lang="en-US" sz="6000" u="none" cap="none" strike="noStrike">
                <a:solidFill>
                  <a:srgbClr val="13A694"/>
                </a:solidFill>
                <a:latin typeface="Bebas Neue"/>
                <a:ea typeface="Bebas Neue"/>
                <a:cs typeface="Bebas Neue"/>
                <a:sym typeface="Bebas Neue"/>
              </a:rPr>
              <a:t>Debt Collection</a:t>
            </a:r>
            <a:endParaRPr b="0" i="0" sz="6000" u="none" cap="none" strike="noStrike">
              <a:solidFill>
                <a:srgbClr val="13A694"/>
              </a:solidFill>
              <a:latin typeface="Bebas Neue"/>
              <a:ea typeface="Bebas Neue"/>
              <a:cs typeface="Bebas Neue"/>
              <a:sym typeface="Bebas Neue"/>
            </a:endParaRPr>
          </a:p>
          <a:p>
            <a:pPr indent="0" lvl="0" marL="0" marR="0" rtl="0" algn="ctr">
              <a:lnSpc>
                <a:spcPct val="100000"/>
              </a:lnSpc>
              <a:spcBef>
                <a:spcPts val="0"/>
              </a:spcBef>
              <a:spcAft>
                <a:spcPts val="0"/>
              </a:spcAft>
              <a:buClr>
                <a:srgbClr val="13A694"/>
              </a:buClr>
              <a:buSzPts val="6000"/>
              <a:buFont typeface="Bebas Neue"/>
              <a:buNone/>
            </a:pPr>
            <a:r>
              <a:rPr b="0" i="0" lang="en-US" sz="6000" u="none" cap="none" strike="noStrike">
                <a:solidFill>
                  <a:srgbClr val="13A694"/>
                </a:solidFill>
                <a:latin typeface="Bebas Neue"/>
                <a:ea typeface="Bebas Neue"/>
                <a:cs typeface="Bebas Neue"/>
                <a:sym typeface="Bebas Neue"/>
              </a:rPr>
              <a:t>Team C</a:t>
            </a:r>
            <a:endParaRPr b="0" i="0" sz="6000" u="none" cap="none" strike="noStrike">
              <a:solidFill>
                <a:srgbClr val="13A694"/>
              </a:solidFill>
              <a:latin typeface="Bebas Neue"/>
              <a:ea typeface="Bebas Neue"/>
              <a:cs typeface="Bebas Neue"/>
              <a:sym typeface="Bebas Neue"/>
            </a:endParaRPr>
          </a:p>
          <a:p>
            <a:pPr indent="0" lvl="0" marL="0" marR="0" rtl="0" algn="l">
              <a:lnSpc>
                <a:spcPct val="100000"/>
              </a:lnSpc>
              <a:spcBef>
                <a:spcPts val="0"/>
              </a:spcBef>
              <a:spcAft>
                <a:spcPts val="0"/>
              </a:spcAft>
              <a:buClr>
                <a:srgbClr val="13A694"/>
              </a:buClr>
              <a:buSzPts val="6000"/>
              <a:buFont typeface="Bebas Neue"/>
              <a:buNone/>
            </a:pPr>
            <a:r>
              <a:t/>
            </a:r>
            <a:endParaRPr b="0" i="0" sz="6000" u="none" cap="none" strike="noStrike">
              <a:solidFill>
                <a:srgbClr val="13A694"/>
              </a:solidFill>
              <a:latin typeface="Bebas Neue"/>
              <a:ea typeface="Bebas Neue"/>
              <a:cs typeface="Bebas Neue"/>
              <a:sym typeface="Bebas Neue"/>
            </a:endParaRPr>
          </a:p>
          <a:p>
            <a:pPr indent="0" lvl="0" marL="0" marR="0" rtl="0" algn="l">
              <a:lnSpc>
                <a:spcPct val="100000"/>
              </a:lnSpc>
              <a:spcBef>
                <a:spcPts val="0"/>
              </a:spcBef>
              <a:spcAft>
                <a:spcPts val="0"/>
              </a:spcAft>
              <a:buClr>
                <a:srgbClr val="13A694"/>
              </a:buClr>
              <a:buSzPts val="6000"/>
              <a:buFont typeface="Bebas Neue"/>
              <a:buNone/>
            </a:pPr>
            <a:r>
              <a:t/>
            </a:r>
            <a:endParaRPr b="0" i="0" sz="6600" u="none" cap="none" strike="noStrike">
              <a:solidFill>
                <a:srgbClr val="13A694"/>
              </a:solidFill>
              <a:latin typeface="Bebas Neue"/>
              <a:ea typeface="Bebas Neue"/>
              <a:cs typeface="Bebas Neue"/>
              <a:sym typeface="Bebas Neue"/>
            </a:endParaRPr>
          </a:p>
        </p:txBody>
      </p:sp>
      <p:pic>
        <p:nvPicPr>
          <p:cNvPr id="105" name="Google Shape;105;p1"/>
          <p:cNvPicPr preferRelativeResize="0"/>
          <p:nvPr/>
        </p:nvPicPr>
        <p:blipFill rotWithShape="1">
          <a:blip r:embed="rId3">
            <a:alphaModFix/>
          </a:blip>
          <a:srcRect b="0" l="0" r="0" t="0"/>
          <a:stretch/>
        </p:blipFill>
        <p:spPr>
          <a:xfrm>
            <a:off x="8921175" y="3703250"/>
            <a:ext cx="2360925" cy="23149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172" name="Google Shape;172;p7"/>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pic>
        <p:nvPicPr>
          <p:cNvPr id="173" name="Google Shape;173;p7"/>
          <p:cNvPicPr preferRelativeResize="0"/>
          <p:nvPr/>
        </p:nvPicPr>
        <p:blipFill rotWithShape="1">
          <a:blip r:embed="rId3">
            <a:alphaModFix/>
          </a:blip>
          <a:srcRect b="0" l="0" r="0" t="0"/>
          <a:stretch/>
        </p:blipFill>
        <p:spPr>
          <a:xfrm>
            <a:off x="128325" y="1653900"/>
            <a:ext cx="885694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cb2182425b_1_10"/>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180" name="Google Shape;180;g2cb2182425b_1_10"/>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Montserrat"/>
                <a:ea typeface="Montserrat"/>
                <a:cs typeface="Montserrat"/>
                <a:sym typeface="Montserrat"/>
              </a:rPr>
              <a:t>Things to note from the previous slide:</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800"/>
              <a:buFont typeface="Arial"/>
              <a:buNone/>
            </a:pPr>
            <a:r>
              <a:rPr b="0" i="0" lang="en-US" sz="1700" u="none" cap="none" strike="noStrike">
                <a:solidFill>
                  <a:schemeClr val="dk1"/>
                </a:solidFill>
                <a:latin typeface="Montserrat"/>
                <a:ea typeface="Montserrat"/>
                <a:cs typeface="Montserrat"/>
                <a:sym typeface="Montserrat"/>
              </a:rPr>
              <a:t>Nationstar Mortgage LLC tops the list with over $21 billion in serviced loans, </a:t>
            </a:r>
            <a:r>
              <a:rPr b="0" i="0" lang="en-US" sz="1800" u="none" cap="none" strike="noStrike">
                <a:solidFill>
                  <a:schemeClr val="dk1"/>
                </a:solidFill>
                <a:latin typeface="Montserrat"/>
                <a:ea typeface="Montserrat"/>
                <a:cs typeface="Montserrat"/>
                <a:sym typeface="Montserrat"/>
              </a:rPr>
              <a:t>followed by Rocket Mortgage, LLC.</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cb2182425b_1_70"/>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187" name="Google Shape;187;g2cb2182425b_1_70"/>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60"/>
              </a:spcBef>
              <a:spcAft>
                <a:spcPts val="0"/>
              </a:spcAft>
              <a:buClr>
                <a:schemeClr val="dk1"/>
              </a:buClr>
              <a:buSzPts val="1100"/>
              <a:buFont typeface="Arial"/>
              <a:buNone/>
            </a:pPr>
            <a:r>
              <a:rPr b="1" i="0" lang="en-US" sz="2100" u="none" cap="none" strike="noStrike">
                <a:solidFill>
                  <a:srgbClr val="990000"/>
                </a:solidFill>
                <a:latin typeface="Montserrat"/>
                <a:ea typeface="Montserrat"/>
                <a:cs typeface="Montserrat"/>
                <a:sym typeface="Montserrat"/>
              </a:rPr>
              <a:t>Some Important Insights About These Companies</a:t>
            </a:r>
            <a:endParaRPr b="1" i="0" sz="2100" u="none" cap="none" strike="noStrike">
              <a:solidFill>
                <a:srgbClr val="990000"/>
              </a:solidFill>
              <a:latin typeface="Montserrat"/>
              <a:ea typeface="Montserrat"/>
              <a:cs typeface="Montserrat"/>
              <a:sym typeface="Montserrat"/>
            </a:endParaRPr>
          </a:p>
          <a:p>
            <a:pPr indent="0" lvl="0" marL="0" marR="0" rtl="0" algn="l">
              <a:lnSpc>
                <a:spcPct val="100000"/>
              </a:lnSpc>
              <a:spcBef>
                <a:spcPts val="360"/>
              </a:spcBef>
              <a:spcAft>
                <a:spcPts val="0"/>
              </a:spcAft>
              <a:buClr>
                <a:schemeClr val="dk1"/>
              </a:buClr>
              <a:buSzPts val="1100"/>
              <a:buFont typeface="Arial"/>
              <a:buNone/>
            </a:pPr>
            <a:r>
              <a:t/>
            </a:r>
            <a:endParaRPr b="1" i="0" sz="1700" u="none" cap="none" strike="noStrike">
              <a:solidFill>
                <a:schemeClr val="dk1"/>
              </a:solidFill>
              <a:latin typeface="Montserrat"/>
              <a:ea typeface="Montserrat"/>
              <a:cs typeface="Montserrat"/>
              <a:sym typeface="Montserrat"/>
            </a:endParaRPr>
          </a:p>
          <a:p>
            <a:pPr indent="0" lvl="0" marL="0" marR="0" rtl="0" algn="l">
              <a:lnSpc>
                <a:spcPct val="100000"/>
              </a:lnSpc>
              <a:spcBef>
                <a:spcPts val="360"/>
              </a:spcBef>
              <a:spcAft>
                <a:spcPts val="0"/>
              </a:spcAft>
              <a:buClr>
                <a:srgbClr val="000000"/>
              </a:buClr>
              <a:buSzPts val="1500"/>
              <a:buFont typeface="Arial"/>
              <a:buNone/>
            </a:pPr>
            <a:r>
              <a:rPr b="0" i="0" lang="en-US" sz="1500" u="none" cap="none" strike="noStrike">
                <a:solidFill>
                  <a:schemeClr val="dk1"/>
                </a:solidFill>
                <a:latin typeface="Montserrat Medium"/>
                <a:ea typeface="Montserrat Medium"/>
                <a:cs typeface="Montserrat Medium"/>
                <a:sym typeface="Montserrat Medium"/>
              </a:rPr>
              <a:t>Number of Residential Mortgage Loans Serviced in 2022:</a:t>
            </a:r>
            <a:endParaRPr b="0" i="0" sz="1500" u="none" cap="none" strike="noStrike">
              <a:solidFill>
                <a:schemeClr val="dk1"/>
              </a:solidFill>
              <a:latin typeface="Montserrat Medium"/>
              <a:ea typeface="Montserrat Medium"/>
              <a:cs typeface="Montserrat Medium"/>
              <a:sym typeface="Montserrat Medium"/>
            </a:endParaRPr>
          </a:p>
          <a:p>
            <a:pPr indent="-323850" lvl="0" marL="457200" marR="0" rtl="0" algn="l">
              <a:lnSpc>
                <a:spcPct val="100000"/>
              </a:lnSpc>
              <a:spcBef>
                <a:spcPts val="360"/>
              </a:spcBef>
              <a:spcAft>
                <a:spcPts val="0"/>
              </a:spcAft>
              <a:buClr>
                <a:schemeClr val="dk1"/>
              </a:buClr>
              <a:buSzPts val="1500"/>
              <a:buFont typeface="Montserrat Medium"/>
              <a:buChar char="●"/>
            </a:pPr>
            <a:r>
              <a:rPr b="0" i="0" lang="en-US" sz="1500" u="none" cap="none" strike="noStrike">
                <a:solidFill>
                  <a:schemeClr val="dk1"/>
                </a:solidFill>
                <a:latin typeface="Montserrat Medium"/>
                <a:ea typeface="Montserrat Medium"/>
                <a:cs typeface="Montserrat Medium"/>
                <a:sym typeface="Montserrat Medium"/>
              </a:rPr>
              <a:t>Nationstar Mortgage LLC serviced </a:t>
            </a:r>
            <a:r>
              <a:rPr b="0" i="0" lang="en-US" sz="1500" u="none" cap="none" strike="noStrike">
                <a:solidFill>
                  <a:srgbClr val="990000"/>
                </a:solidFill>
                <a:latin typeface="Montserrat Medium"/>
                <a:ea typeface="Montserrat Medium"/>
                <a:cs typeface="Montserrat Medium"/>
                <a:sym typeface="Montserrat Medium"/>
              </a:rPr>
              <a:t>87,541 residential mortgage loans</a:t>
            </a:r>
            <a:r>
              <a:rPr b="0" i="0" lang="en-US" sz="1500" u="none" cap="none" strike="noStrike">
                <a:solidFill>
                  <a:schemeClr val="dk1"/>
                </a:solidFill>
                <a:latin typeface="Montserrat Medium"/>
                <a:ea typeface="Montserrat Medium"/>
                <a:cs typeface="Montserrat Medium"/>
                <a:sym typeface="Montserrat Medium"/>
              </a:rPr>
              <a:t>.</a:t>
            </a:r>
            <a:endParaRPr b="0" i="0" sz="1500" u="none" cap="none" strike="noStrike">
              <a:solidFill>
                <a:schemeClr val="dk1"/>
              </a:solidFill>
              <a:latin typeface="Montserrat Medium"/>
              <a:ea typeface="Montserrat Medium"/>
              <a:cs typeface="Montserrat Medium"/>
              <a:sym typeface="Montserrat Medium"/>
            </a:endParaRPr>
          </a:p>
          <a:p>
            <a:pPr indent="-323850" lvl="0" marL="457200" marR="0" rtl="0" algn="l">
              <a:lnSpc>
                <a:spcPct val="100000"/>
              </a:lnSpc>
              <a:spcBef>
                <a:spcPts val="0"/>
              </a:spcBef>
              <a:spcAft>
                <a:spcPts val="0"/>
              </a:spcAft>
              <a:buClr>
                <a:schemeClr val="dk1"/>
              </a:buClr>
              <a:buSzPts val="1500"/>
              <a:buFont typeface="Montserrat Medium"/>
              <a:buChar char="●"/>
            </a:pPr>
            <a:r>
              <a:rPr b="0" i="0" lang="en-US" sz="1500" u="none" cap="none" strike="noStrike">
                <a:solidFill>
                  <a:schemeClr val="dk1"/>
                </a:solidFill>
                <a:latin typeface="Montserrat Medium"/>
                <a:ea typeface="Montserrat Medium"/>
                <a:cs typeface="Montserrat Medium"/>
                <a:sym typeface="Montserrat Medium"/>
              </a:rPr>
              <a:t>Rocket Mortgage, LLC serviced </a:t>
            </a:r>
            <a:r>
              <a:rPr b="0" i="0" lang="en-US" sz="1500" u="none" cap="none" strike="noStrike">
                <a:solidFill>
                  <a:srgbClr val="990000"/>
                </a:solidFill>
                <a:latin typeface="Montserrat Medium"/>
                <a:ea typeface="Montserrat Medium"/>
                <a:cs typeface="Montserrat Medium"/>
                <a:sym typeface="Montserrat Medium"/>
              </a:rPr>
              <a:t>52,879 residential mortgage loans</a:t>
            </a:r>
            <a:r>
              <a:rPr b="0" i="0" lang="en-US" sz="1500" u="none" cap="none" strike="noStrike">
                <a:solidFill>
                  <a:schemeClr val="dk1"/>
                </a:solidFill>
                <a:latin typeface="Montserrat Medium"/>
                <a:ea typeface="Montserrat Medium"/>
                <a:cs typeface="Montserrat Medium"/>
                <a:sym typeface="Montserrat Medium"/>
              </a:rPr>
              <a:t>.</a:t>
            </a:r>
            <a:endParaRPr b="0" i="0" sz="15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360"/>
              </a:spcBef>
              <a:spcAft>
                <a:spcPts val="0"/>
              </a:spcAft>
              <a:buClr>
                <a:schemeClr val="dk1"/>
              </a:buClr>
              <a:buSzPts val="1100"/>
              <a:buFont typeface="Arial"/>
              <a:buNone/>
            </a:pPr>
            <a:r>
              <a:t/>
            </a:r>
            <a:endParaRPr b="0" i="0" sz="15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360"/>
              </a:spcBef>
              <a:spcAft>
                <a:spcPts val="0"/>
              </a:spcAft>
              <a:buClr>
                <a:srgbClr val="000000"/>
              </a:buClr>
              <a:buSzPts val="1500"/>
              <a:buFont typeface="Arial"/>
              <a:buNone/>
            </a:pPr>
            <a:r>
              <a:rPr b="0" i="0" lang="en-US" sz="1500" u="none" cap="none" strike="noStrike">
                <a:solidFill>
                  <a:schemeClr val="dk1"/>
                </a:solidFill>
                <a:latin typeface="Montserrat Medium"/>
                <a:ea typeface="Montserrat Medium"/>
                <a:cs typeface="Montserrat Medium"/>
                <a:sym typeface="Montserrat Medium"/>
              </a:rPr>
              <a:t>Dollar Amount of HUD Reverse Mortgage Loans Serviced in 2022</a:t>
            </a:r>
            <a:endParaRPr b="0" i="0" sz="1500" u="none" cap="none" strike="noStrike">
              <a:solidFill>
                <a:schemeClr val="dk1"/>
              </a:solidFill>
              <a:latin typeface="Montserrat Medium"/>
              <a:ea typeface="Montserrat Medium"/>
              <a:cs typeface="Montserrat Medium"/>
              <a:sym typeface="Montserrat Medium"/>
            </a:endParaRPr>
          </a:p>
          <a:p>
            <a:pPr indent="-323850" lvl="0" marL="457200" marR="0" rtl="0" algn="l">
              <a:lnSpc>
                <a:spcPct val="100000"/>
              </a:lnSpc>
              <a:spcBef>
                <a:spcPts val="360"/>
              </a:spcBef>
              <a:spcAft>
                <a:spcPts val="0"/>
              </a:spcAft>
              <a:buClr>
                <a:schemeClr val="dk1"/>
              </a:buClr>
              <a:buSzPts val="1500"/>
              <a:buFont typeface="Montserrat Medium"/>
              <a:buChar char="●"/>
            </a:pPr>
            <a:r>
              <a:rPr b="0" i="0" lang="en-US" sz="1500" u="none" cap="none" strike="noStrike">
                <a:solidFill>
                  <a:schemeClr val="dk1"/>
                </a:solidFill>
                <a:latin typeface="Montserrat Medium"/>
                <a:ea typeface="Montserrat Medium"/>
                <a:cs typeface="Montserrat Medium"/>
                <a:sym typeface="Montserrat Medium"/>
              </a:rPr>
              <a:t>PHH Mortgage Corporation serviced HUD reverse mortgage loans with a total dollar amount of approximately </a:t>
            </a:r>
            <a:r>
              <a:rPr lang="en-US" sz="1500">
                <a:solidFill>
                  <a:srgbClr val="990000"/>
                </a:solidFill>
                <a:latin typeface="Montserrat Medium"/>
                <a:ea typeface="Montserrat Medium"/>
                <a:cs typeface="Montserrat Medium"/>
                <a:sym typeface="Montserrat Medium"/>
              </a:rPr>
              <a:t>$927.04 million</a:t>
            </a:r>
            <a:r>
              <a:rPr b="0" i="0" lang="en-US" sz="1500" u="none" cap="none" strike="noStrike">
                <a:solidFill>
                  <a:schemeClr val="dk1"/>
                </a:solidFill>
                <a:latin typeface="Montserrat Medium"/>
                <a:ea typeface="Montserrat Medium"/>
                <a:cs typeface="Montserrat Medium"/>
                <a:sym typeface="Montserrat Medium"/>
              </a:rPr>
              <a:t>.</a:t>
            </a:r>
            <a:endParaRPr b="0" i="0" sz="1500" u="none" cap="none" strike="noStrike">
              <a:solidFill>
                <a:schemeClr val="dk1"/>
              </a:solidFill>
              <a:latin typeface="Montserrat Medium"/>
              <a:ea typeface="Montserrat Medium"/>
              <a:cs typeface="Montserrat Medium"/>
              <a:sym typeface="Montserrat Medium"/>
            </a:endParaRPr>
          </a:p>
          <a:p>
            <a:pPr indent="-323850" lvl="0" marL="457200" marR="0" rtl="0" algn="l">
              <a:lnSpc>
                <a:spcPct val="100000"/>
              </a:lnSpc>
              <a:spcBef>
                <a:spcPts val="0"/>
              </a:spcBef>
              <a:spcAft>
                <a:spcPts val="0"/>
              </a:spcAft>
              <a:buClr>
                <a:schemeClr val="dk1"/>
              </a:buClr>
              <a:buSzPts val="1500"/>
              <a:buFont typeface="Montserrat Medium"/>
              <a:buChar char="●"/>
            </a:pPr>
            <a:r>
              <a:rPr b="0" i="0" lang="en-US" sz="1500" u="none" cap="none" strike="noStrike">
                <a:solidFill>
                  <a:schemeClr val="dk1"/>
                </a:solidFill>
                <a:latin typeface="Montserrat Medium"/>
                <a:ea typeface="Montserrat Medium"/>
                <a:cs typeface="Montserrat Medium"/>
                <a:sym typeface="Montserrat Medium"/>
              </a:rPr>
              <a:t>Nationstar Mortgage LLC serviced HUD reverse mortgage loans with a total dollar amount of approximately </a:t>
            </a:r>
            <a:r>
              <a:rPr lang="en-US" sz="1500">
                <a:solidFill>
                  <a:srgbClr val="990000"/>
                </a:solidFill>
                <a:latin typeface="Montserrat Medium"/>
                <a:ea typeface="Montserrat Medium"/>
                <a:cs typeface="Montserrat Medium"/>
                <a:sym typeface="Montserrat Medium"/>
              </a:rPr>
              <a:t>$467.65 million</a:t>
            </a:r>
            <a:r>
              <a:rPr b="0" i="0" lang="en-US" sz="1500" u="none" cap="none" strike="noStrike">
                <a:solidFill>
                  <a:schemeClr val="dk1"/>
                </a:solidFill>
                <a:latin typeface="Montserrat Medium"/>
                <a:ea typeface="Montserrat Medium"/>
                <a:cs typeface="Montserrat Medium"/>
                <a:sym typeface="Montserrat Medium"/>
              </a:rPr>
              <a:t>.</a:t>
            </a:r>
            <a:endParaRPr b="0" i="0" sz="15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360"/>
              </a:spcBef>
              <a:spcAft>
                <a:spcPts val="0"/>
              </a:spcAft>
              <a:buClr>
                <a:schemeClr val="dk1"/>
              </a:buClr>
              <a:buSzPts val="1100"/>
              <a:buFont typeface="Arial"/>
              <a:buNone/>
            </a:pPr>
            <a:r>
              <a:t/>
            </a:r>
            <a:endParaRPr b="0" i="0" sz="15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360"/>
              </a:spcBef>
              <a:spcAft>
                <a:spcPts val="0"/>
              </a:spcAft>
              <a:buClr>
                <a:srgbClr val="000000"/>
              </a:buClr>
              <a:buSzPts val="1500"/>
              <a:buFont typeface="Arial"/>
              <a:buNone/>
            </a:pPr>
            <a:r>
              <a:rPr b="0" i="0" lang="en-US" sz="1500" u="none" cap="none" strike="noStrike">
                <a:solidFill>
                  <a:schemeClr val="dk1"/>
                </a:solidFill>
                <a:latin typeface="Montserrat Medium"/>
                <a:ea typeface="Montserrat Medium"/>
                <a:cs typeface="Montserrat Medium"/>
                <a:sym typeface="Montserrat Medium"/>
              </a:rPr>
              <a:t>Number of HUD Reverse Mortgage Loans Serviced in 2022</a:t>
            </a:r>
            <a:endParaRPr b="0" i="0" sz="1500" u="none" cap="none" strike="noStrike">
              <a:solidFill>
                <a:schemeClr val="dk1"/>
              </a:solidFill>
              <a:latin typeface="Montserrat Medium"/>
              <a:ea typeface="Montserrat Medium"/>
              <a:cs typeface="Montserrat Medium"/>
              <a:sym typeface="Montserrat Medium"/>
            </a:endParaRPr>
          </a:p>
          <a:p>
            <a:pPr indent="-323850" lvl="0" marL="457200" marR="0" rtl="0" algn="l">
              <a:lnSpc>
                <a:spcPct val="100000"/>
              </a:lnSpc>
              <a:spcBef>
                <a:spcPts val="360"/>
              </a:spcBef>
              <a:spcAft>
                <a:spcPts val="0"/>
              </a:spcAft>
              <a:buClr>
                <a:schemeClr val="dk1"/>
              </a:buClr>
              <a:buSzPts val="1500"/>
              <a:buFont typeface="Montserrat Medium"/>
              <a:buChar char="●"/>
            </a:pPr>
            <a:r>
              <a:rPr b="0" i="0" lang="en-US" sz="1500" u="none" cap="none" strike="noStrike">
                <a:solidFill>
                  <a:schemeClr val="dk1"/>
                </a:solidFill>
                <a:latin typeface="Montserrat Medium"/>
                <a:ea typeface="Montserrat Medium"/>
                <a:cs typeface="Montserrat Medium"/>
                <a:sym typeface="Montserrat Medium"/>
              </a:rPr>
              <a:t>PHH Mortgage Corporation serviced </a:t>
            </a:r>
            <a:r>
              <a:rPr lang="en-US" sz="1500">
                <a:solidFill>
                  <a:srgbClr val="990000"/>
                </a:solidFill>
                <a:latin typeface="Montserrat Medium"/>
                <a:ea typeface="Montserrat Medium"/>
                <a:cs typeface="Montserrat Medium"/>
                <a:sym typeface="Montserrat Medium"/>
              </a:rPr>
              <a:t>3,510 HUD reverse mortgage loans</a:t>
            </a:r>
            <a:r>
              <a:rPr b="0" i="0" lang="en-US" sz="1500" u="none" cap="none" strike="noStrike">
                <a:solidFill>
                  <a:schemeClr val="dk1"/>
                </a:solidFill>
                <a:latin typeface="Montserrat Medium"/>
                <a:ea typeface="Montserrat Medium"/>
                <a:cs typeface="Montserrat Medium"/>
                <a:sym typeface="Montserrat Medium"/>
              </a:rPr>
              <a:t>.</a:t>
            </a:r>
            <a:endParaRPr b="0" i="0" sz="1500" u="none" cap="none" strike="noStrike">
              <a:solidFill>
                <a:schemeClr val="dk1"/>
              </a:solidFill>
              <a:latin typeface="Montserrat Medium"/>
              <a:ea typeface="Montserrat Medium"/>
              <a:cs typeface="Montserrat Medium"/>
              <a:sym typeface="Montserrat Medium"/>
            </a:endParaRPr>
          </a:p>
          <a:p>
            <a:pPr indent="-323850" lvl="0" marL="457200" marR="0" rtl="0" algn="l">
              <a:lnSpc>
                <a:spcPct val="100000"/>
              </a:lnSpc>
              <a:spcBef>
                <a:spcPts val="0"/>
              </a:spcBef>
              <a:spcAft>
                <a:spcPts val="0"/>
              </a:spcAft>
              <a:buClr>
                <a:schemeClr val="dk1"/>
              </a:buClr>
              <a:buSzPts val="1500"/>
              <a:buFont typeface="Montserrat Medium"/>
              <a:buChar char="●"/>
            </a:pPr>
            <a:r>
              <a:rPr b="0" i="0" lang="en-US" sz="1500" u="none" cap="none" strike="noStrike">
                <a:solidFill>
                  <a:schemeClr val="dk1"/>
                </a:solidFill>
                <a:latin typeface="Montserrat Medium"/>
                <a:ea typeface="Montserrat Medium"/>
                <a:cs typeface="Montserrat Medium"/>
                <a:sym typeface="Montserrat Medium"/>
              </a:rPr>
              <a:t>Nationstar Mortgage LLC serviced </a:t>
            </a:r>
            <a:r>
              <a:rPr lang="en-US" sz="1500">
                <a:solidFill>
                  <a:srgbClr val="990000"/>
                </a:solidFill>
                <a:latin typeface="Montserrat Medium"/>
                <a:ea typeface="Montserrat Medium"/>
                <a:cs typeface="Montserrat Medium"/>
                <a:sym typeface="Montserrat Medium"/>
              </a:rPr>
              <a:t>1,913 HUD reverse mortgage loans</a:t>
            </a:r>
            <a:r>
              <a:rPr b="0" i="0" lang="en-US" sz="1500" u="none" cap="none" strike="noStrike">
                <a:solidFill>
                  <a:schemeClr val="dk1"/>
                </a:solidFill>
                <a:latin typeface="Montserrat Medium"/>
                <a:ea typeface="Montserrat Medium"/>
                <a:cs typeface="Montserrat Medium"/>
                <a:sym typeface="Montserrat Medium"/>
              </a:rPr>
              <a:t>.</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cb2182425b_1_80"/>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194" name="Google Shape;194;g2cb2182425b_1_80"/>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Montserrat"/>
                <a:ea typeface="Montserrat"/>
                <a:cs typeface="Montserrat"/>
                <a:sym typeface="Montserrat"/>
              </a:rPr>
              <a:t>Things to note from the previous slide:</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800"/>
              <a:buFont typeface="Arial"/>
              <a:buNone/>
            </a:pPr>
            <a:r>
              <a:rPr b="0" i="0" lang="en-US" sz="1800" u="none" cap="none" strike="noStrike">
                <a:solidFill>
                  <a:srgbClr val="990000"/>
                </a:solidFill>
                <a:latin typeface="Montserrat"/>
                <a:ea typeface="Montserrat"/>
                <a:cs typeface="Montserrat"/>
                <a:sym typeface="Montserrat"/>
                <a:extLst>
                  <a:ext uri="http://customooxmlschemas.google.com/">
                    <go:slidesCustomData xmlns:go="http://customooxmlschemas.google.com/" textRoundtripDataId="1"/>
                  </a:ext>
                </a:extLst>
              </a:rPr>
              <a:t>HUD reverse mortgage loans serviced by dollar amount</a:t>
            </a:r>
            <a:r>
              <a:rPr b="0" i="0" lang="en-US" sz="1800" u="none" cap="none" strike="noStrike">
                <a:solidFill>
                  <a:schemeClr val="dk1"/>
                </a:solidFill>
                <a:latin typeface="Montserrat"/>
                <a:ea typeface="Montserrat"/>
                <a:cs typeface="Montserrat"/>
                <a:sym typeface="Montserrat"/>
                <a:extLst>
                  <a:ext uri="http://customooxmlschemas.google.com/">
                    <go:slidesCustomData xmlns:go="http://customooxmlschemas.google.com/" textRoundtripDataId="2"/>
                  </a:ext>
                </a:extLst>
              </a:rPr>
              <a:t> and by the </a:t>
            </a:r>
            <a:r>
              <a:rPr b="0" i="0" lang="en-US" sz="1800" u="none" cap="none" strike="noStrike">
                <a:solidFill>
                  <a:srgbClr val="990000"/>
                </a:solidFill>
                <a:latin typeface="Montserrat"/>
                <a:ea typeface="Montserrat"/>
                <a:cs typeface="Montserrat"/>
                <a:sym typeface="Montserrat"/>
                <a:extLst>
                  <a:ext uri="http://customooxmlschemas.google.com/">
                    <go:slidesCustomData xmlns:go="http://customooxmlschemas.google.com/" textRoundtripDataId="3"/>
                  </a:ext>
                </a:extLst>
              </a:rPr>
              <a:t>number of loans</a:t>
            </a:r>
            <a:r>
              <a:rPr b="0" i="0" lang="en-US" sz="1800" u="none" cap="none" strike="noStrike">
                <a:solidFill>
                  <a:schemeClr val="dk1"/>
                </a:solidFill>
                <a:latin typeface="Montserrat"/>
                <a:ea typeface="Montserrat"/>
                <a:cs typeface="Montserrat"/>
                <a:sym typeface="Montserrat"/>
                <a:extLst>
                  <a:ext uri="http://customooxmlschemas.google.com/">
                    <go:slidesCustomData xmlns:go="http://customooxmlschemas.google.com/" textRoundtripDataId="4"/>
                  </a:ext>
                </a:extLst>
              </a:rPr>
              <a:t>: </a:t>
            </a:r>
            <a:r>
              <a:rPr b="0" i="0" lang="en-US" sz="1800" u="none" cap="none" strike="noStrike">
                <a:solidFill>
                  <a:srgbClr val="990000"/>
                </a:solidFill>
                <a:latin typeface="Montserrat"/>
                <a:ea typeface="Montserrat"/>
                <a:cs typeface="Montserrat"/>
                <a:sym typeface="Montserrat"/>
                <a:extLst>
                  <a:ext uri="http://customooxmlschemas.google.com/">
                    <go:slidesCustomData xmlns:go="http://customooxmlschemas.google.com/" textRoundtripDataId="5"/>
                  </a:ext>
                </a:extLst>
              </a:rPr>
              <a:t>PHH Mortgage Corporation</a:t>
            </a:r>
            <a:r>
              <a:rPr b="0" i="0" lang="en-US" sz="1800" u="none" cap="none" strike="noStrike">
                <a:solidFill>
                  <a:schemeClr val="dk1"/>
                </a:solidFill>
                <a:latin typeface="Montserrat"/>
                <a:ea typeface="Montserrat"/>
                <a:cs typeface="Montserrat"/>
                <a:sym typeface="Montserrat"/>
                <a:extLst>
                  <a:ext uri="http://customooxmlschemas.google.com/">
                    <go:slidesCustomData xmlns:go="http://customooxmlschemas.google.com/" textRoundtripDataId="6"/>
                  </a:ext>
                </a:extLst>
              </a:rPr>
              <a:t> and </a:t>
            </a:r>
            <a:r>
              <a:rPr b="0" i="0" lang="en-US" sz="1800" u="none" cap="none" strike="noStrike">
                <a:solidFill>
                  <a:srgbClr val="990000"/>
                </a:solidFill>
                <a:latin typeface="Montserrat"/>
                <a:ea typeface="Montserrat"/>
                <a:cs typeface="Montserrat"/>
                <a:sym typeface="Montserrat"/>
                <a:extLst>
                  <a:ext uri="http://customooxmlschemas.google.com/">
                    <go:slidesCustomData xmlns:go="http://customooxmlschemas.google.com/" textRoundtripDataId="7"/>
                  </a:ext>
                </a:extLst>
              </a:rPr>
              <a:t>Nationstar Mortgage LLC</a:t>
            </a:r>
            <a:r>
              <a:rPr b="0" i="0" lang="en-US" sz="1800" u="none" cap="none" strike="noStrike">
                <a:solidFill>
                  <a:schemeClr val="dk1"/>
                </a:solidFill>
                <a:latin typeface="Montserrat"/>
                <a:ea typeface="Montserrat"/>
                <a:cs typeface="Montserrat"/>
                <a:sym typeface="Montserrat"/>
                <a:extLst>
                  <a:ext uri="http://customooxmlschemas.google.com/">
                    <go:slidesCustomData xmlns:go="http://customooxmlschemas.google.com/" textRoundtripDataId="8"/>
                  </a:ext>
                </a:extLst>
              </a:rPr>
              <a:t> are highlighted in both instances</a:t>
            </a:r>
            <a:r>
              <a:rPr b="0" i="0" lang="en-US" sz="1800" u="none" cap="none" strike="noStrike">
                <a:solidFill>
                  <a:schemeClr val="dk1"/>
                </a:solidFill>
                <a:latin typeface="Montserrat"/>
                <a:ea typeface="Montserrat"/>
                <a:cs typeface="Montserrat"/>
                <a:sym typeface="Montserrat"/>
              </a:rPr>
              <a:t>, while </a:t>
            </a:r>
            <a:r>
              <a:rPr b="0" i="0" lang="en-US" sz="1800" u="none" cap="none" strike="noStrike">
                <a:solidFill>
                  <a:srgbClr val="990000"/>
                </a:solidFill>
                <a:latin typeface="Montserrat"/>
                <a:ea typeface="Montserrat"/>
                <a:cs typeface="Montserrat"/>
                <a:sym typeface="Montserrat"/>
              </a:rPr>
              <a:t>Nationstar </a:t>
            </a:r>
            <a:r>
              <a:rPr b="0" i="0" lang="en-US" sz="1800" u="none" cap="none" strike="noStrike">
                <a:solidFill>
                  <a:schemeClr val="dk1"/>
                </a:solidFill>
                <a:latin typeface="Montserrat"/>
                <a:ea typeface="Montserrat"/>
                <a:cs typeface="Montserrat"/>
                <a:sym typeface="Montserrat"/>
              </a:rPr>
              <a:t>is highlighted in all the three instances</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201" name="Google Shape;201;p9"/>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US" sz="1500" u="sng" cap="none" strike="noStrike">
                <a:solidFill>
                  <a:schemeClr val="dk1"/>
                </a:solidFill>
                <a:latin typeface="Montserrat"/>
                <a:ea typeface="Montserrat"/>
                <a:cs typeface="Montserrat"/>
                <a:sym typeface="Montserrat"/>
              </a:rPr>
              <a:t>Non-mortgage debt collection, ranking companies by the number of debtor accounts they purchased in MA:</a:t>
            </a:r>
            <a:endParaRPr b="0" i="0" sz="1500" u="none" cap="none" strike="noStrike">
              <a:solidFill>
                <a:schemeClr val="dk1"/>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500"/>
              <a:buFont typeface="Arial"/>
              <a:buNone/>
            </a:pPr>
            <a:r>
              <a:rPr b="0" i="0" lang="en-US" sz="1500" u="none" cap="none" strike="noStrike">
                <a:solidFill>
                  <a:schemeClr val="dk1"/>
                </a:solidFill>
                <a:latin typeface="Montserrat"/>
                <a:ea typeface="Montserrat"/>
                <a:cs typeface="Montserrat"/>
                <a:sym typeface="Montserrat"/>
              </a:rPr>
              <a:t>We ranked these companies by the number of debtor accounts they purchased in Massachusetts in 2022, </a:t>
            </a:r>
            <a:r>
              <a:rPr b="0" i="0" lang="en-US" sz="1500" u="none" cap="none" strike="noStrike">
                <a:solidFill>
                  <a:srgbClr val="990000"/>
                </a:solidFill>
                <a:latin typeface="Montserrat"/>
                <a:ea typeface="Montserrat"/>
                <a:cs typeface="Montserrat"/>
                <a:sym typeface="Montserrat"/>
              </a:rPr>
              <a:t>providing a quantitative measure of their activity level in non-mortgage loan issuance and debt collection within the state, like credit cards, Student loans</a:t>
            </a:r>
            <a:r>
              <a:rPr b="0" i="0" lang="en-US" sz="1500" u="none" cap="none" strike="noStrike">
                <a:solidFill>
                  <a:schemeClr val="dk1"/>
                </a:solidFill>
                <a:latin typeface="Montserrat"/>
                <a:ea typeface="Montserrat"/>
                <a:cs typeface="Montserrat"/>
                <a:sym typeface="Montserrat"/>
              </a:rPr>
              <a:t> etc.</a:t>
            </a:r>
            <a:endParaRPr b="0" i="0" sz="1700" u="none" cap="none" strike="noStrike">
              <a:solidFill>
                <a:schemeClr val="dk1"/>
              </a:solidFill>
              <a:latin typeface="Montserrat"/>
              <a:ea typeface="Montserrat"/>
              <a:cs typeface="Montserrat"/>
              <a:sym typeface="Montserrat"/>
            </a:endParaRPr>
          </a:p>
          <a:p>
            <a:pPr indent="-323850" lvl="0" marL="457200" marR="0" rtl="0" algn="l">
              <a:lnSpc>
                <a:spcPct val="150000"/>
              </a:lnSpc>
              <a:spcBef>
                <a:spcPts val="1200"/>
              </a:spcBef>
              <a:spcAft>
                <a:spcPts val="0"/>
              </a:spcAft>
              <a:buClr>
                <a:schemeClr val="dk1"/>
              </a:buClr>
              <a:buSzPts val="1500"/>
              <a:buFont typeface="Montserrat"/>
              <a:buAutoNum type="arabicPeriod"/>
            </a:pPr>
            <a:r>
              <a:rPr b="0" i="0" lang="en-US" sz="1500" u="none" cap="none" strike="noStrike">
                <a:solidFill>
                  <a:schemeClr val="dk1"/>
                </a:solidFill>
                <a:latin typeface="Montserrat"/>
                <a:ea typeface="Montserrat"/>
                <a:cs typeface="Montserrat"/>
                <a:sym typeface="Montserrat"/>
              </a:rPr>
              <a:t>Midland Credit Management, Inc.: 55,102 accounts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50000"/>
              </a:lnSpc>
              <a:spcBef>
                <a:spcPts val="0"/>
              </a:spcBef>
              <a:spcAft>
                <a:spcPts val="0"/>
              </a:spcAft>
              <a:buClr>
                <a:schemeClr val="dk1"/>
              </a:buClr>
              <a:buSzPts val="1500"/>
              <a:buFont typeface="Montserrat"/>
              <a:buAutoNum type="arabicPeriod"/>
            </a:pPr>
            <a:r>
              <a:rPr b="0" i="0" lang="en-US" sz="1500" u="none" cap="none" strike="noStrike">
                <a:solidFill>
                  <a:schemeClr val="dk1"/>
                </a:solidFill>
                <a:latin typeface="Montserrat"/>
                <a:ea typeface="Montserrat"/>
                <a:cs typeface="Montserrat"/>
                <a:sym typeface="Montserrat"/>
              </a:rPr>
              <a:t>Jefferson Capital Systems, LLC: 27,590 accounts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50000"/>
              </a:lnSpc>
              <a:spcBef>
                <a:spcPts val="0"/>
              </a:spcBef>
              <a:spcAft>
                <a:spcPts val="0"/>
              </a:spcAft>
              <a:buClr>
                <a:schemeClr val="dk1"/>
              </a:buClr>
              <a:buSzPts val="1500"/>
              <a:buFont typeface="Montserrat"/>
              <a:buAutoNum type="arabicPeriod"/>
            </a:pPr>
            <a:r>
              <a:rPr b="0" i="0" lang="en-US" sz="1500" u="none" cap="none" strike="noStrike">
                <a:solidFill>
                  <a:schemeClr val="dk1"/>
                </a:solidFill>
                <a:latin typeface="Montserrat"/>
                <a:ea typeface="Montserrat"/>
                <a:cs typeface="Montserrat"/>
                <a:sym typeface="Montserrat"/>
              </a:rPr>
              <a:t>Portfolio Recovery Associates, LLC: 17,382 accounts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50000"/>
              </a:lnSpc>
              <a:spcBef>
                <a:spcPts val="0"/>
              </a:spcBef>
              <a:spcAft>
                <a:spcPts val="0"/>
              </a:spcAft>
              <a:buClr>
                <a:schemeClr val="dk1"/>
              </a:buClr>
              <a:buSzPts val="1500"/>
              <a:buFont typeface="Montserrat"/>
              <a:buAutoNum type="arabicPeriod"/>
            </a:pPr>
            <a:r>
              <a:rPr b="0" i="0" lang="en-US" sz="1500" u="none" cap="none" strike="noStrike">
                <a:solidFill>
                  <a:schemeClr val="dk1"/>
                </a:solidFill>
                <a:latin typeface="Montserrat"/>
                <a:ea typeface="Montserrat"/>
                <a:cs typeface="Montserrat"/>
                <a:sym typeface="Montserrat"/>
              </a:rPr>
              <a:t>Spring Oaks Capital, LLC: 11,243 accounts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50000"/>
              </a:lnSpc>
              <a:spcBef>
                <a:spcPts val="0"/>
              </a:spcBef>
              <a:spcAft>
                <a:spcPts val="0"/>
              </a:spcAft>
              <a:buClr>
                <a:schemeClr val="dk1"/>
              </a:buClr>
              <a:buSzPts val="1500"/>
              <a:buFont typeface="Montserrat"/>
              <a:buAutoNum type="arabicPeriod"/>
            </a:pPr>
            <a:r>
              <a:rPr b="0" i="0" lang="en-US" sz="1500" u="none" cap="none" strike="noStrike">
                <a:solidFill>
                  <a:schemeClr val="dk1"/>
                </a:solidFill>
                <a:latin typeface="Montserrat"/>
                <a:ea typeface="Montserrat"/>
                <a:cs typeface="Montserrat"/>
                <a:sym typeface="Montserrat"/>
              </a:rPr>
              <a:t>Credit Corp Solutions Inc.: 5,818 accounts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50000"/>
              </a:lnSpc>
              <a:spcBef>
                <a:spcPts val="0"/>
              </a:spcBef>
              <a:spcAft>
                <a:spcPts val="0"/>
              </a:spcAft>
              <a:buClr>
                <a:schemeClr val="dk1"/>
              </a:buClr>
              <a:buSzPts val="1500"/>
              <a:buFont typeface="Montserrat"/>
              <a:buAutoNum type="arabicPeriod"/>
            </a:pPr>
            <a:r>
              <a:rPr b="0" i="0" lang="en-US" sz="1500" u="none" cap="none" strike="noStrike">
                <a:solidFill>
                  <a:schemeClr val="dk1"/>
                </a:solidFill>
                <a:latin typeface="Montserrat"/>
                <a:ea typeface="Montserrat"/>
                <a:cs typeface="Montserrat"/>
                <a:sym typeface="Montserrat"/>
              </a:rPr>
              <a:t>Velocity Investments, L.L.C.: 3,258 accounts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50000"/>
              </a:lnSpc>
              <a:spcBef>
                <a:spcPts val="0"/>
              </a:spcBef>
              <a:spcAft>
                <a:spcPts val="0"/>
              </a:spcAft>
              <a:buClr>
                <a:schemeClr val="dk1"/>
              </a:buClr>
              <a:buSzPts val="1500"/>
              <a:buFont typeface="Montserrat"/>
              <a:buAutoNum type="arabicPeriod"/>
            </a:pPr>
            <a:r>
              <a:rPr b="0" i="0" lang="en-US" sz="1500" u="none" cap="none" strike="noStrike">
                <a:solidFill>
                  <a:schemeClr val="dk1"/>
                </a:solidFill>
                <a:latin typeface="Montserrat"/>
                <a:ea typeface="Montserrat"/>
                <a:cs typeface="Montserrat"/>
                <a:sym typeface="Montserrat"/>
              </a:rPr>
              <a:t>Andrew C Metcalf: 752 accounts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50000"/>
              </a:lnSpc>
              <a:spcBef>
                <a:spcPts val="0"/>
              </a:spcBef>
              <a:spcAft>
                <a:spcPts val="0"/>
              </a:spcAft>
              <a:buClr>
                <a:schemeClr val="dk1"/>
              </a:buClr>
              <a:buSzPts val="1500"/>
              <a:buFont typeface="Montserrat"/>
              <a:buAutoNum type="arabicPeriod"/>
            </a:pPr>
            <a:r>
              <a:rPr b="0" i="0" lang="en-US" sz="1500" u="none" cap="none" strike="noStrike">
                <a:solidFill>
                  <a:schemeClr val="dk1"/>
                </a:solidFill>
                <a:latin typeface="Montserrat"/>
                <a:ea typeface="Montserrat"/>
                <a:cs typeface="Montserrat"/>
                <a:sym typeface="Montserrat"/>
              </a:rPr>
              <a:t>Unifund Corporation: 330 accounts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50000"/>
              </a:lnSpc>
              <a:spcBef>
                <a:spcPts val="0"/>
              </a:spcBef>
              <a:spcAft>
                <a:spcPts val="0"/>
              </a:spcAft>
              <a:buClr>
                <a:schemeClr val="dk1"/>
              </a:buClr>
              <a:buSzPts val="1500"/>
              <a:buFont typeface="Montserrat"/>
              <a:buAutoNum type="arabicPeriod"/>
            </a:pPr>
            <a:r>
              <a:rPr b="0" i="0" lang="en-US" sz="1500" u="none" cap="none" strike="noStrike">
                <a:solidFill>
                  <a:schemeClr val="dk1"/>
                </a:solidFill>
                <a:latin typeface="Montserrat"/>
                <a:ea typeface="Montserrat"/>
                <a:cs typeface="Montserrat"/>
                <a:sym typeface="Montserrat"/>
              </a:rPr>
              <a:t>NCB Management Services, Inc.: 278 accounts</a:t>
            </a:r>
            <a:endParaRPr b="0" i="0" sz="1500" u="none" cap="none" strike="noStrike">
              <a:solidFill>
                <a:schemeClr val="dk1"/>
              </a:solidFill>
              <a:latin typeface="Montserrat"/>
              <a:ea typeface="Montserrat"/>
              <a:cs typeface="Montserrat"/>
              <a:sym typeface="Montserrat"/>
            </a:endParaRPr>
          </a:p>
          <a:p>
            <a:pPr indent="-323850" lvl="0" marL="457200" marR="0" rtl="0" algn="l">
              <a:lnSpc>
                <a:spcPct val="150000"/>
              </a:lnSpc>
              <a:spcBef>
                <a:spcPts val="0"/>
              </a:spcBef>
              <a:spcAft>
                <a:spcPts val="0"/>
              </a:spcAft>
              <a:buClr>
                <a:schemeClr val="dk1"/>
              </a:buClr>
              <a:buSzPts val="1500"/>
              <a:buFont typeface="Montserrat"/>
              <a:buAutoNum type="arabicPeriod"/>
            </a:pPr>
            <a:r>
              <a:rPr b="0" i="0" lang="en-US" sz="1500" u="none" cap="none" strike="noStrike">
                <a:solidFill>
                  <a:schemeClr val="dk1"/>
                </a:solidFill>
                <a:latin typeface="Montserrat"/>
                <a:ea typeface="Montserrat"/>
                <a:cs typeface="Montserrat"/>
                <a:sym typeface="Montserrat"/>
              </a:rPr>
              <a:t>Webcollex, LLC: 60 accounts</a:t>
            </a:r>
            <a:endParaRPr b="0" i="0" sz="2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cb2182425b_1_4"/>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208" name="Google Shape;208;g2cb2182425b_1_4"/>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700"/>
              <a:buFont typeface="Arial"/>
              <a:buNone/>
            </a:pPr>
            <a:r>
              <a:rPr b="0" i="0" lang="en-US" sz="1700" u="none" cap="none" strike="noStrike">
                <a:solidFill>
                  <a:schemeClr val="dk1"/>
                </a:solidFill>
                <a:latin typeface="Montserrat"/>
                <a:ea typeface="Montserrat"/>
                <a:cs typeface="Montserrat"/>
                <a:sym typeface="Montserrat"/>
              </a:rPr>
              <a:t>Things to note from the previous slide: </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latin typeface="Montserrat"/>
                <a:ea typeface="Montserrat"/>
                <a:cs typeface="Montserrat"/>
                <a:sym typeface="Montserrat"/>
              </a:rPr>
              <a:t>In terms of non-mortgage debts, the top 4 companies have the majority of the debt collection accounts. </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latin typeface="Montserrat"/>
                <a:ea typeface="Montserrat"/>
                <a:cs typeface="Montserrat"/>
                <a:sym typeface="Montserrat"/>
              </a:rPr>
              <a:t>Midland </a:t>
            </a:r>
            <a:r>
              <a:rPr b="0" i="0" lang="en-US" sz="1700" u="none" cap="none" strike="noStrike">
                <a:solidFill>
                  <a:schemeClr val="dk1"/>
                </a:solidFill>
                <a:latin typeface="Montserrat"/>
                <a:ea typeface="Montserrat"/>
                <a:cs typeface="Montserrat"/>
                <a:sym typeface="Montserrat"/>
                <a:extLst>
                  <a:ext uri="http://customooxmlschemas.google.com/">
                    <go:slidesCustomData xmlns:go="http://customooxmlschemas.google.com/" textRoundtripDataId="9"/>
                  </a:ext>
                </a:extLst>
              </a:rPr>
              <a:t>Credit</a:t>
            </a:r>
            <a:r>
              <a:rPr b="0" i="0" lang="en-US" sz="1700" u="none" cap="none" strike="noStrike">
                <a:solidFill>
                  <a:schemeClr val="dk1"/>
                </a:solidFill>
                <a:latin typeface="Montserrat"/>
                <a:ea typeface="Montserrat"/>
                <a:cs typeface="Montserrat"/>
                <a:sym typeface="Montserrat"/>
              </a:rPr>
              <a:t> Management, Inc. holds the top position with over 55,000 accounts</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15000"/>
              </a:lnSpc>
              <a:spcBef>
                <a:spcPts val="0"/>
              </a:spcBef>
              <a:spcAft>
                <a:spcPts val="0"/>
              </a:spcAft>
              <a:buClr>
                <a:srgbClr val="990000"/>
              </a:buClr>
              <a:buSzPts val="1700"/>
              <a:buFont typeface="Montserrat"/>
              <a:buChar char="●"/>
            </a:pPr>
            <a:r>
              <a:rPr b="0" i="0" lang="en-US" sz="1700" u="none" cap="none" strike="noStrike">
                <a:solidFill>
                  <a:srgbClr val="990000"/>
                </a:solidFill>
                <a:latin typeface="Montserrat"/>
                <a:ea typeface="Montserrat"/>
                <a:cs typeface="Montserrat"/>
                <a:sym typeface="Montserrat"/>
              </a:rPr>
              <a:t>Another thing to note here is that Andrew Metcalf in this instance has more debt collection accounts in his name (752) than even some corporations like Unifund corporation (330), NCB management Services Inc (278), and Webcollex LLC (60) {based on data provided for 2022}.</a:t>
            </a:r>
            <a:endParaRPr b="0" i="0" sz="2400" u="none" cap="none" strike="noStrike">
              <a:solidFill>
                <a:srgbClr val="99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215" name="Google Shape;215;p12"/>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Montserrat"/>
                <a:ea typeface="Montserrat"/>
                <a:cs typeface="Montserrat"/>
                <a:sym typeface="Montserrat"/>
              </a:rPr>
              <a:t>Next slide has the graph representing the percentage of cases filed in small claims and district courts by debt collectors. </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Montserrat"/>
                <a:ea typeface="Montserrat"/>
                <a:cs typeface="Montserrat"/>
                <a:sym typeface="Montserrat"/>
              </a:rPr>
              <a:t>Total number of debt collector cases filed in small claims and district courts = </a:t>
            </a:r>
            <a:r>
              <a:rPr b="0" i="0" lang="en-US" sz="1800" u="none" cap="none" strike="noStrike">
                <a:solidFill>
                  <a:srgbClr val="990000"/>
                </a:solidFill>
                <a:latin typeface="Montserrat"/>
                <a:ea typeface="Montserrat"/>
                <a:cs typeface="Montserrat"/>
                <a:sym typeface="Montserrat"/>
              </a:rPr>
              <a:t>177,248</a:t>
            </a:r>
            <a:r>
              <a:rPr b="0" i="0" lang="en-US" sz="1800" u="none" cap="none" strike="noStrike">
                <a:solidFill>
                  <a:schemeClr val="dk1"/>
                </a:solidFill>
                <a:latin typeface="Montserrat"/>
                <a:ea typeface="Montserrat"/>
                <a:cs typeface="Montserrat"/>
                <a:sym typeface="Montserrat"/>
              </a:rPr>
              <a:t>.</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22" name="Google Shape;222;p11"/>
          <p:cNvPicPr preferRelativeResize="0"/>
          <p:nvPr/>
        </p:nvPicPr>
        <p:blipFill rotWithShape="1">
          <a:blip r:embed="rId3">
            <a:alphaModFix/>
          </a:blip>
          <a:srcRect b="0" l="0" r="0" t="0"/>
          <a:stretch/>
        </p:blipFill>
        <p:spPr>
          <a:xfrm>
            <a:off x="2056175" y="1406175"/>
            <a:ext cx="8220075" cy="5029200"/>
          </a:xfrm>
          <a:prstGeom prst="rect">
            <a:avLst/>
          </a:prstGeom>
          <a:noFill/>
          <a:ln>
            <a:noFill/>
          </a:ln>
        </p:spPr>
      </p:pic>
      <p:sp>
        <p:nvSpPr>
          <p:cNvPr id="223" name="Google Shape;223;p11"/>
          <p:cNvSpPr txBox="1"/>
          <p:nvPr/>
        </p:nvSpPr>
        <p:spPr>
          <a:xfrm>
            <a:off x="4077175" y="766425"/>
            <a:ext cx="41781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Case Types by Percentage of Total Cases</a:t>
            </a:r>
            <a:endParaRPr b="1" i="0" sz="1600" u="none" cap="none" strike="noStrike">
              <a:solidFill>
                <a:srgbClr val="000000"/>
              </a:solidFill>
              <a:latin typeface="Arial"/>
              <a:ea typeface="Arial"/>
              <a:cs typeface="Arial"/>
              <a:sym typeface="Arial"/>
            </a:endParaRPr>
          </a:p>
        </p:txBody>
      </p:sp>
      <p:sp>
        <p:nvSpPr>
          <p:cNvPr id="224" name="Google Shape;224;p11"/>
          <p:cNvSpPr txBox="1"/>
          <p:nvPr/>
        </p:nvSpPr>
        <p:spPr>
          <a:xfrm>
            <a:off x="4152300" y="6342650"/>
            <a:ext cx="3887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990000"/>
                </a:solidFill>
                <a:latin typeface="Arial"/>
                <a:ea typeface="Arial"/>
                <a:cs typeface="Arial"/>
                <a:sym typeface="Arial"/>
              </a:rPr>
              <a:t>More detailed graph in the next slide</a:t>
            </a:r>
            <a:endParaRPr b="1" i="0" sz="1400" u="none" cap="none" strike="noStrike">
              <a:solidFill>
                <a:srgbClr val="99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cb2182425b_1_101"/>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31" name="Google Shape;231;g2cb2182425b_1_101"/>
          <p:cNvPicPr preferRelativeResize="0"/>
          <p:nvPr/>
        </p:nvPicPr>
        <p:blipFill rotWithShape="1">
          <a:blip r:embed="rId3">
            <a:alphaModFix/>
          </a:blip>
          <a:srcRect b="0" l="0" r="0" t="0"/>
          <a:stretch/>
        </p:blipFill>
        <p:spPr>
          <a:xfrm>
            <a:off x="397825" y="696025"/>
            <a:ext cx="11153851" cy="6161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cbd50437a2_0_5"/>
          <p:cNvSpPr txBox="1"/>
          <p:nvPr/>
        </p:nvSpPr>
        <p:spPr>
          <a:xfrm>
            <a:off x="387800" y="1003750"/>
            <a:ext cx="11448900" cy="54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Points to note from previous graph:</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342900" lvl="0" marL="457200" rtl="0" algn="l">
              <a:spcBef>
                <a:spcPts val="0"/>
              </a:spcBef>
              <a:spcAft>
                <a:spcPts val="0"/>
              </a:spcAft>
              <a:buClr>
                <a:schemeClr val="dk2"/>
              </a:buClr>
              <a:buSzPts val="1800"/>
              <a:buFont typeface="Montserrat Medium"/>
              <a:buChar char="●"/>
            </a:pPr>
            <a:r>
              <a:rPr lang="en-US" sz="1800">
                <a:solidFill>
                  <a:schemeClr val="dk2"/>
                </a:solidFill>
                <a:latin typeface="Montserrat Medium"/>
                <a:ea typeface="Montserrat Medium"/>
                <a:cs typeface="Montserrat Medium"/>
                <a:sym typeface="Montserrat Medium"/>
              </a:rPr>
              <a:t>The most common type of case, taking up a substantial margin compared to others, is '</a:t>
            </a:r>
            <a:r>
              <a:rPr lang="en-US" sz="1800">
                <a:solidFill>
                  <a:srgbClr val="990000"/>
                </a:solidFill>
                <a:latin typeface="Montserrat Medium"/>
                <a:ea typeface="Montserrat Medium"/>
                <a:cs typeface="Montserrat Medium"/>
                <a:sym typeface="Montserrat Medium"/>
              </a:rPr>
              <a:t>Small Claims</a:t>
            </a:r>
            <a:r>
              <a:rPr lang="en-US" sz="1800">
                <a:solidFill>
                  <a:schemeClr val="dk2"/>
                </a:solidFill>
                <a:latin typeface="Montserrat Medium"/>
                <a:ea typeface="Montserrat Medium"/>
                <a:cs typeface="Montserrat Medium"/>
                <a:sym typeface="Montserrat Medium"/>
              </a:rPr>
              <a:t>', indicating that this jurisdiction sees a lot of minor civil disputes involving small amounts of money. Following 'Small Claims' are 'Civil', 'Housing Court Summary Process', etc., all of which also make up a notable percentage of cases, but significantly less than small claims.</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Clr>
                <a:schemeClr val="dk1"/>
              </a:buClr>
              <a:buSzPts val="1100"/>
              <a:buFont typeface="Arial"/>
              <a:buNone/>
            </a:pPr>
            <a:r>
              <a:t/>
            </a:r>
            <a:endParaRPr sz="1800">
              <a:solidFill>
                <a:schemeClr val="dk2"/>
              </a:solidFill>
              <a:latin typeface="Montserrat Medium"/>
              <a:ea typeface="Montserrat Medium"/>
              <a:cs typeface="Montserrat Medium"/>
              <a:sym typeface="Montserrat Medium"/>
            </a:endParaRPr>
          </a:p>
          <a:p>
            <a:pPr indent="-342900" lvl="0" marL="457200" rtl="0" algn="l">
              <a:spcBef>
                <a:spcPts val="0"/>
              </a:spcBef>
              <a:spcAft>
                <a:spcPts val="0"/>
              </a:spcAft>
              <a:buClr>
                <a:schemeClr val="dk2"/>
              </a:buClr>
              <a:buSzPts val="1800"/>
              <a:buFont typeface="Montserrat Medium"/>
              <a:buChar char="●"/>
            </a:pPr>
            <a:r>
              <a:rPr lang="en-US" sz="1800">
                <a:solidFill>
                  <a:schemeClr val="dk2"/>
                </a:solidFill>
                <a:latin typeface="Montserrat Medium"/>
                <a:ea typeface="Montserrat Medium"/>
                <a:cs typeface="Montserrat Medium"/>
                <a:sym typeface="Montserrat Medium"/>
              </a:rPr>
              <a:t>As the chart progresses to the right, the percentage of total cases for each case type diminishes, showing less frequent case types in this particular system.</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6000"/>
              <a:buFont typeface="Bebas Neue"/>
              <a:buNone/>
            </a:pPr>
            <a:r>
              <a:rPr lang="en-US" sz="6000">
                <a:solidFill>
                  <a:schemeClr val="accent3"/>
                </a:solidFill>
                <a:latin typeface="Bebas Neue"/>
                <a:ea typeface="Bebas Neue"/>
                <a:cs typeface="Bebas Neue"/>
                <a:sym typeface="Bebas Neue"/>
              </a:rPr>
              <a:t>Team Breakdown</a:t>
            </a:r>
            <a:endParaRPr/>
          </a:p>
        </p:txBody>
      </p:sp>
      <p:pic>
        <p:nvPicPr>
          <p:cNvPr id="111" name="Google Shape;111;p2"/>
          <p:cNvPicPr preferRelativeResize="0"/>
          <p:nvPr/>
        </p:nvPicPr>
        <p:blipFill rotWithShape="1">
          <a:blip r:embed="rId3">
            <a:alphaModFix/>
          </a:blip>
          <a:srcRect b="50001" l="34016" r="32814" t="28441"/>
          <a:stretch/>
        </p:blipFill>
        <p:spPr>
          <a:xfrm>
            <a:off x="756209" y="2596903"/>
            <a:ext cx="1890600" cy="1998600"/>
          </a:xfrm>
          <a:prstGeom prst="ellipse">
            <a:avLst/>
          </a:prstGeom>
          <a:noFill/>
          <a:ln>
            <a:noFill/>
          </a:ln>
        </p:spPr>
      </p:pic>
      <p:sp>
        <p:nvSpPr>
          <p:cNvPr id="112" name="Google Shape;112;p2"/>
          <p:cNvSpPr txBox="1"/>
          <p:nvPr/>
        </p:nvSpPr>
        <p:spPr>
          <a:xfrm>
            <a:off x="581200" y="4728853"/>
            <a:ext cx="22407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Ayush Sharma (</a:t>
            </a:r>
            <a:r>
              <a:rPr b="1" i="0" lang="en-US" sz="1800" u="none" cap="none" strike="noStrike">
                <a:solidFill>
                  <a:srgbClr val="000000"/>
                </a:solidFill>
                <a:latin typeface="Calibri"/>
                <a:ea typeface="Calibri"/>
                <a:cs typeface="Calibri"/>
                <a:sym typeface="Calibri"/>
              </a:rPr>
              <a:t>Team Rep</a:t>
            </a: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MS – Artificial Intelligence</a:t>
            </a:r>
            <a:endParaRPr b="0" i="0" sz="1800" u="none" cap="none" strike="noStrike">
              <a:solidFill>
                <a:srgbClr val="000000"/>
              </a:solidFill>
              <a:latin typeface="Calibri"/>
              <a:ea typeface="Calibri"/>
              <a:cs typeface="Calibri"/>
              <a:sym typeface="Calibri"/>
            </a:endParaRPr>
          </a:p>
        </p:txBody>
      </p:sp>
      <p:pic>
        <p:nvPicPr>
          <p:cNvPr id="113" name="Google Shape;113;p2"/>
          <p:cNvPicPr preferRelativeResize="0"/>
          <p:nvPr/>
        </p:nvPicPr>
        <p:blipFill rotWithShape="1">
          <a:blip r:embed="rId4">
            <a:alphaModFix/>
          </a:blip>
          <a:srcRect b="35703" l="35036" r="35481" t="42815"/>
          <a:stretch/>
        </p:blipFill>
        <p:spPr>
          <a:xfrm>
            <a:off x="3349903" y="2596903"/>
            <a:ext cx="1890600" cy="1998600"/>
          </a:xfrm>
          <a:prstGeom prst="ellipse">
            <a:avLst/>
          </a:prstGeom>
          <a:noFill/>
          <a:ln>
            <a:noFill/>
          </a:ln>
        </p:spPr>
      </p:pic>
      <p:sp>
        <p:nvSpPr>
          <p:cNvPr id="114" name="Google Shape;114;p2"/>
          <p:cNvSpPr txBox="1"/>
          <p:nvPr/>
        </p:nvSpPr>
        <p:spPr>
          <a:xfrm>
            <a:off x="3268669" y="4728854"/>
            <a:ext cx="20529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Aru Pandey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MS – Computer Science</a:t>
            </a:r>
            <a:endParaRPr b="0" i="0" sz="1800" u="none" cap="none" strike="noStrike">
              <a:solidFill>
                <a:srgbClr val="000000"/>
              </a:solidFill>
              <a:latin typeface="Calibri"/>
              <a:ea typeface="Calibri"/>
              <a:cs typeface="Calibri"/>
              <a:sym typeface="Calibri"/>
            </a:endParaRPr>
          </a:p>
        </p:txBody>
      </p:sp>
      <p:pic>
        <p:nvPicPr>
          <p:cNvPr id="115" name="Google Shape;115;p2"/>
          <p:cNvPicPr preferRelativeResize="0"/>
          <p:nvPr/>
        </p:nvPicPr>
        <p:blipFill rotWithShape="1">
          <a:blip r:embed="rId5">
            <a:alphaModFix/>
          </a:blip>
          <a:srcRect b="0" l="0" r="0" t="4743"/>
          <a:stretch/>
        </p:blipFill>
        <p:spPr>
          <a:xfrm>
            <a:off x="6309059" y="2596900"/>
            <a:ext cx="1890600" cy="1998600"/>
          </a:xfrm>
          <a:prstGeom prst="ellipse">
            <a:avLst/>
          </a:prstGeom>
          <a:noFill/>
          <a:ln>
            <a:noFill/>
          </a:ln>
        </p:spPr>
      </p:pic>
      <p:sp>
        <p:nvSpPr>
          <p:cNvPr id="116" name="Google Shape;116;p2"/>
          <p:cNvSpPr txBox="1"/>
          <p:nvPr/>
        </p:nvSpPr>
        <p:spPr>
          <a:xfrm>
            <a:off x="6130918" y="4726261"/>
            <a:ext cx="22473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Shiven Sharma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MS – Artificial Intelligence</a:t>
            </a:r>
            <a:endParaRPr b="0" i="0" sz="1800" u="none" cap="none" strike="noStrike">
              <a:solidFill>
                <a:srgbClr val="000000"/>
              </a:solidFill>
              <a:latin typeface="Calibri"/>
              <a:ea typeface="Calibri"/>
              <a:cs typeface="Calibri"/>
              <a:sym typeface="Calibri"/>
            </a:endParaRPr>
          </a:p>
        </p:txBody>
      </p:sp>
      <p:pic>
        <p:nvPicPr>
          <p:cNvPr id="117" name="Google Shape;117;p2"/>
          <p:cNvPicPr preferRelativeResize="0"/>
          <p:nvPr/>
        </p:nvPicPr>
        <p:blipFill rotWithShape="1">
          <a:blip r:embed="rId6">
            <a:alphaModFix/>
          </a:blip>
          <a:srcRect b="50000" l="43165" r="0" t="0"/>
          <a:stretch/>
        </p:blipFill>
        <p:spPr>
          <a:xfrm>
            <a:off x="9451690" y="2596902"/>
            <a:ext cx="1890600" cy="1998600"/>
          </a:xfrm>
          <a:prstGeom prst="ellipse">
            <a:avLst/>
          </a:prstGeom>
          <a:noFill/>
          <a:ln>
            <a:noFill/>
          </a:ln>
        </p:spPr>
      </p:pic>
      <p:sp>
        <p:nvSpPr>
          <p:cNvPr id="118" name="Google Shape;118;p2"/>
          <p:cNvSpPr txBox="1"/>
          <p:nvPr/>
        </p:nvSpPr>
        <p:spPr>
          <a:xfrm>
            <a:off x="9370457" y="4728854"/>
            <a:ext cx="20529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Raktim Verma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MS – Computer Science</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g2cbd50437a2_0_0"/>
          <p:cNvPicPr preferRelativeResize="0"/>
          <p:nvPr/>
        </p:nvPicPr>
        <p:blipFill rotWithShape="1">
          <a:blip r:embed="rId3">
            <a:alphaModFix/>
          </a:blip>
          <a:srcRect b="0" l="0" r="0" t="0"/>
          <a:stretch/>
        </p:blipFill>
        <p:spPr>
          <a:xfrm>
            <a:off x="1590500" y="699800"/>
            <a:ext cx="9011000" cy="5987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cbd50437a2_0_11"/>
          <p:cNvSpPr txBox="1"/>
          <p:nvPr/>
        </p:nvSpPr>
        <p:spPr>
          <a:xfrm>
            <a:off x="402075" y="946725"/>
            <a:ext cx="11263800" cy="55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Points to note from previous graph:</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342900" lvl="0" marL="457200" rtl="0" algn="l">
              <a:spcBef>
                <a:spcPts val="0"/>
              </a:spcBef>
              <a:spcAft>
                <a:spcPts val="0"/>
              </a:spcAft>
              <a:buClr>
                <a:schemeClr val="dk2"/>
              </a:buClr>
              <a:buSzPts val="1800"/>
              <a:buFont typeface="Montserrat Medium"/>
              <a:buChar char="●"/>
            </a:pPr>
            <a:r>
              <a:rPr lang="en-US" sz="1800">
                <a:solidFill>
                  <a:schemeClr val="dk2"/>
                </a:solidFill>
                <a:latin typeface="Montserrat Medium"/>
                <a:ea typeface="Montserrat Medium"/>
                <a:cs typeface="Montserrat Medium"/>
                <a:sym typeface="Montserrat Medium"/>
              </a:rPr>
              <a:t>The case status with the highest percentage is "Disposed," suggesting that the majority of cases have been resolved in some manner. This is followed by </a:t>
            </a:r>
            <a:r>
              <a:rPr lang="en-US" sz="1800">
                <a:solidFill>
                  <a:schemeClr val="dk2"/>
                </a:solidFill>
                <a:latin typeface="Montserrat Medium"/>
                <a:ea typeface="Montserrat Medium"/>
                <a:cs typeface="Montserrat Medium"/>
                <a:sym typeface="Montserrat Medium"/>
              </a:rPr>
              <a:t>"Closed (Inactive)",</a:t>
            </a:r>
            <a:r>
              <a:rPr lang="en-US" sz="1800">
                <a:solidFill>
                  <a:schemeClr val="dk2"/>
                </a:solidFill>
                <a:latin typeface="Montserrat Medium"/>
                <a:ea typeface="Montserrat Medium"/>
                <a:cs typeface="Montserrat Medium"/>
                <a:sym typeface="Montserrat Medium"/>
              </a:rPr>
              <a:t> "Open", "Active", "Pending" which together indicate that a significant proportion of cases are either currently active, in some form of alternative dispute resolution, awaiting action, or inactive.</a:t>
            </a:r>
            <a:endParaRPr sz="1800">
              <a:solidFill>
                <a:schemeClr val="dk2"/>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342900" lvl="0" marL="457200" rtl="0" algn="l">
              <a:spcBef>
                <a:spcPts val="0"/>
              </a:spcBef>
              <a:spcAft>
                <a:spcPts val="0"/>
              </a:spcAft>
              <a:buClr>
                <a:schemeClr val="dk2"/>
              </a:buClr>
              <a:buSzPts val="1800"/>
              <a:buFont typeface="Montserrat Medium"/>
              <a:buChar char="●"/>
            </a:pPr>
            <a:r>
              <a:rPr lang="en-US" sz="1800">
                <a:solidFill>
                  <a:schemeClr val="dk2"/>
                </a:solidFill>
                <a:latin typeface="Montserrat Medium"/>
                <a:ea typeface="Montserrat Medium"/>
                <a:cs typeface="Montserrat Medium"/>
                <a:sym typeface="Montserrat Medium"/>
              </a:rPr>
              <a:t>A notable feature of this chart is the inclusion of several statuses related to COVID-19, such as "Suspended COVID-19", "COVID-19 XXX Notice Issued", etc. These categories are less in number meaning that Covid doesn’t have a significant impact on legal proceedings, i.e., a less number of cases being suspended due to COVID-19. This implies adjustments had to be made in the legal process to accommodate the challenges posed by the pandemic, and the adjustments were well made.</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cb2182425b_1_86"/>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256" name="Google Shape;256;g2cb2182425b_1_86"/>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900"/>
              <a:buFont typeface="Arial"/>
              <a:buNone/>
            </a:pPr>
            <a:r>
              <a:rPr b="1" i="0" lang="en-US" sz="1900" u="none" cap="none" strike="noStrike">
                <a:solidFill>
                  <a:schemeClr val="dk1"/>
                </a:solidFill>
                <a:latin typeface="Montserrat"/>
                <a:ea typeface="Montserrat"/>
                <a:cs typeface="Montserrat"/>
                <a:sym typeface="Montserrat"/>
              </a:rPr>
              <a:t>Some Important Insights:</a:t>
            </a:r>
            <a:endParaRPr b="1" i="0" sz="19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900"/>
              <a:buFont typeface="Arial"/>
              <a:buNone/>
            </a:pPr>
            <a:r>
              <a:t/>
            </a:r>
            <a:endParaRPr b="1" i="0" sz="19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700"/>
              <a:buFont typeface="Arial"/>
              <a:buNone/>
            </a:pPr>
            <a:r>
              <a:rPr b="1" i="0" lang="en-US" sz="1700" u="none" cap="none" strike="noStrike">
                <a:solidFill>
                  <a:schemeClr val="dk1"/>
                </a:solidFill>
                <a:latin typeface="Montserrat"/>
                <a:ea typeface="Montserrat"/>
                <a:cs typeface="Montserrat"/>
                <a:sym typeface="Montserrat"/>
              </a:rPr>
              <a:t>Dominance in Mortgage Servicing:</a:t>
            </a:r>
            <a:r>
              <a:rPr b="0" i="0" lang="en-US" sz="1700" u="none" cap="none" strike="noStrike">
                <a:solidFill>
                  <a:schemeClr val="dk1"/>
                </a:solidFill>
                <a:latin typeface="Montserrat"/>
                <a:ea typeface="Montserrat"/>
                <a:cs typeface="Montserrat"/>
                <a:sym typeface="Montserrat"/>
              </a:rPr>
              <a:t> </a:t>
            </a:r>
            <a:r>
              <a:rPr b="0" i="0" lang="en-US" sz="1700" u="none" cap="none" strike="noStrike">
                <a:solidFill>
                  <a:srgbClr val="990000"/>
                </a:solidFill>
                <a:latin typeface="Montserrat"/>
                <a:ea typeface="Montserrat"/>
                <a:cs typeface="Montserrat"/>
                <a:sym typeface="Montserrat"/>
              </a:rPr>
              <a:t>Nationstar Mortgage LLC</a:t>
            </a:r>
            <a:r>
              <a:rPr b="0" i="0" lang="en-US" sz="1700" u="none" cap="none" strike="noStrike">
                <a:solidFill>
                  <a:schemeClr val="dk1"/>
                </a:solidFill>
                <a:latin typeface="Montserrat"/>
                <a:ea typeface="Montserrat"/>
                <a:cs typeface="Montserrat"/>
                <a:sym typeface="Montserrat"/>
              </a:rPr>
              <a:t> appears to be a leading entity in the </a:t>
            </a:r>
            <a:r>
              <a:rPr b="0" i="0" lang="en-US" sz="1700" u="none" cap="none" strike="noStrike">
                <a:solidFill>
                  <a:srgbClr val="990000"/>
                </a:solidFill>
                <a:latin typeface="Montserrat"/>
                <a:ea typeface="Montserrat"/>
                <a:cs typeface="Montserrat"/>
                <a:sym typeface="Montserrat"/>
              </a:rPr>
              <a:t>mortgage servicing space within Massachusetts</a:t>
            </a:r>
            <a:r>
              <a:rPr b="0" i="0" lang="en-US" sz="1700" u="none" cap="none" strike="noStrike">
                <a:solidFill>
                  <a:schemeClr val="dk1"/>
                </a:solidFill>
                <a:latin typeface="Montserrat"/>
                <a:ea typeface="Montserrat"/>
                <a:cs typeface="Montserrat"/>
                <a:sym typeface="Montserrat"/>
              </a:rPr>
              <a:t>, topping multiple categories. </a:t>
            </a:r>
            <a:r>
              <a:rPr b="0" i="0" lang="en-US" sz="1700" u="none" cap="none" strike="noStrike">
                <a:solidFill>
                  <a:srgbClr val="990000"/>
                </a:solidFill>
                <a:latin typeface="Montserrat"/>
                <a:ea typeface="Montserrat"/>
                <a:cs typeface="Montserrat"/>
                <a:sym typeface="Montserrat"/>
              </a:rPr>
              <a:t>This suggests</a:t>
            </a:r>
            <a:r>
              <a:rPr b="0" i="0" lang="en-US" sz="1700" u="none" cap="none" strike="noStrike">
                <a:solidFill>
                  <a:schemeClr val="dk1"/>
                </a:solidFill>
                <a:latin typeface="Montserrat"/>
                <a:ea typeface="Montserrat"/>
                <a:cs typeface="Montserrat"/>
                <a:sym typeface="Montserrat"/>
              </a:rPr>
              <a:t> strong operational capacity and market penetration in residential mortgage loan servicing.</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700"/>
              <a:buFont typeface="Arial"/>
              <a:buNone/>
            </a:pPr>
            <a:r>
              <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700"/>
              <a:buFont typeface="Arial"/>
              <a:buNone/>
            </a:pPr>
            <a:r>
              <a:rPr b="1" i="0" lang="en-US" sz="1700" u="none" cap="none" strike="noStrike">
                <a:solidFill>
                  <a:schemeClr val="dk1"/>
                </a:solidFill>
                <a:latin typeface="Montserrat"/>
                <a:ea typeface="Montserrat"/>
                <a:cs typeface="Montserrat"/>
                <a:sym typeface="Montserrat"/>
              </a:rPr>
              <a:t>Non-Mortgage Debt Collection:</a:t>
            </a:r>
            <a:r>
              <a:rPr b="0" i="0" lang="en-US" sz="1700" u="none" cap="none" strike="noStrike">
                <a:solidFill>
                  <a:schemeClr val="dk1"/>
                </a:solidFill>
                <a:latin typeface="Montserrat"/>
                <a:ea typeface="Montserrat"/>
                <a:cs typeface="Montserrat"/>
                <a:sym typeface="Montserrat"/>
              </a:rPr>
              <a:t> </a:t>
            </a:r>
            <a:r>
              <a:rPr b="0" i="0" lang="en-US" sz="1700" u="none" cap="none" strike="noStrike">
                <a:solidFill>
                  <a:srgbClr val="990000"/>
                </a:solidFill>
                <a:latin typeface="Montserrat"/>
                <a:ea typeface="Montserrat"/>
                <a:cs typeface="Montserrat"/>
                <a:sym typeface="Montserrat"/>
              </a:rPr>
              <a:t>Midland Credit Management, Inc</a:t>
            </a:r>
            <a:r>
              <a:rPr b="0" i="0" lang="en-US" sz="1700" u="none" cap="none" strike="noStrike">
                <a:solidFill>
                  <a:schemeClr val="dk1"/>
                </a:solidFill>
                <a:latin typeface="Montserrat"/>
                <a:ea typeface="Montserrat"/>
                <a:cs typeface="Montserrat"/>
                <a:sym typeface="Montserrat"/>
              </a:rPr>
              <a:t>. has a significant presence in the non-mortgage debt collection market with the </a:t>
            </a:r>
            <a:r>
              <a:rPr b="0" i="0" lang="en-US" sz="1700" u="none" cap="none" strike="noStrike">
                <a:solidFill>
                  <a:srgbClr val="990000"/>
                </a:solidFill>
                <a:latin typeface="Montserrat"/>
                <a:ea typeface="Montserrat"/>
                <a:cs typeface="Montserrat"/>
                <a:sym typeface="Montserrat"/>
              </a:rPr>
              <a:t>highest number of accounts</a:t>
            </a:r>
            <a:r>
              <a:rPr b="0" i="0" lang="en-US" sz="1700" u="none" cap="none" strike="noStrike">
                <a:solidFill>
                  <a:schemeClr val="dk1"/>
                </a:solidFill>
                <a:latin typeface="Montserrat"/>
                <a:ea typeface="Montserrat"/>
                <a:cs typeface="Montserrat"/>
                <a:sym typeface="Montserrat"/>
              </a:rPr>
              <a:t>. </a:t>
            </a:r>
            <a:r>
              <a:rPr b="0" i="0" lang="en-US" sz="1700" u="none" cap="none" strike="noStrike">
                <a:solidFill>
                  <a:srgbClr val="990000"/>
                </a:solidFill>
                <a:latin typeface="Montserrat"/>
                <a:ea typeface="Montserrat"/>
                <a:cs typeface="Montserrat"/>
                <a:sym typeface="Montserrat"/>
              </a:rPr>
              <a:t>This indicates</a:t>
            </a:r>
            <a:r>
              <a:rPr b="0" i="0" lang="en-US" sz="1700" u="none" cap="none" strike="noStrike">
                <a:solidFill>
                  <a:schemeClr val="dk1"/>
                </a:solidFill>
                <a:latin typeface="Montserrat"/>
                <a:ea typeface="Montserrat"/>
                <a:cs typeface="Montserrat"/>
                <a:sym typeface="Montserrat"/>
              </a:rPr>
              <a:t> that a few companies manage a large portion of debt collection activities, which could mean these companies have specialized strategies or capabilities for debt collection in non-mortgage sectors.</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700"/>
              <a:buFont typeface="Arial"/>
              <a:buNone/>
            </a:pPr>
            <a:r>
              <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700"/>
              <a:buFont typeface="Arial"/>
              <a:buNone/>
            </a:pPr>
            <a:r>
              <a:rPr b="1" i="0" lang="en-US" sz="1700" u="none" cap="none" strike="noStrike">
                <a:solidFill>
                  <a:schemeClr val="dk1"/>
                </a:solidFill>
                <a:latin typeface="Montserrat"/>
                <a:ea typeface="Montserrat"/>
                <a:cs typeface="Montserrat"/>
                <a:sym typeface="Montserrat"/>
              </a:rPr>
              <a:t>Individual vs. Corporate Debt Collection</a:t>
            </a:r>
            <a:r>
              <a:rPr b="0" i="0" lang="en-US" sz="1700" u="none" cap="none" strike="noStrike">
                <a:solidFill>
                  <a:schemeClr val="dk1"/>
                </a:solidFill>
                <a:latin typeface="Montserrat"/>
                <a:ea typeface="Montserrat"/>
                <a:cs typeface="Montserrat"/>
                <a:sym typeface="Montserrat"/>
              </a:rPr>
              <a:t>: It’s unusual to see an individual, </a:t>
            </a:r>
            <a:r>
              <a:rPr b="0" i="0" lang="en-US" sz="1700" u="none" cap="none" strike="noStrike">
                <a:solidFill>
                  <a:srgbClr val="990000"/>
                </a:solidFill>
                <a:latin typeface="Montserrat"/>
                <a:ea typeface="Montserrat"/>
                <a:cs typeface="Montserrat"/>
                <a:sym typeface="Montserrat"/>
              </a:rPr>
              <a:t>Andrew Metcalf</a:t>
            </a:r>
            <a:r>
              <a:rPr b="0" i="0" lang="en-US" sz="1700" u="none" cap="none" strike="noStrike">
                <a:solidFill>
                  <a:schemeClr val="dk1"/>
                </a:solidFill>
                <a:latin typeface="Montserrat"/>
                <a:ea typeface="Montserrat"/>
                <a:cs typeface="Montserrat"/>
                <a:sym typeface="Montserrat"/>
              </a:rPr>
              <a:t>, holding more debt collection accounts than some corporations. </a:t>
            </a:r>
            <a:r>
              <a:rPr b="0" i="0" lang="en-US" sz="1700" u="none" cap="none" strike="noStrike">
                <a:solidFill>
                  <a:srgbClr val="990000"/>
                </a:solidFill>
                <a:latin typeface="Montserrat"/>
                <a:ea typeface="Montserrat"/>
                <a:cs typeface="Montserrat"/>
                <a:sym typeface="Montserrat"/>
              </a:rPr>
              <a:t>This might indicate</a:t>
            </a:r>
            <a:r>
              <a:rPr b="0" i="0" lang="en-US" sz="1700" u="none" cap="none" strike="noStrike">
                <a:solidFill>
                  <a:schemeClr val="dk1"/>
                </a:solidFill>
                <a:latin typeface="Montserrat"/>
                <a:ea typeface="Montserrat"/>
                <a:cs typeface="Montserrat"/>
                <a:sym typeface="Montserrat"/>
              </a:rPr>
              <a:t> that Mr. Metcalf operates a substantial private business in debt collection, or it could be an anomaly worth investigating for possible errors or specific reasons behind such a high number of accounts.</a:t>
            </a:r>
            <a:endParaRPr b="0" i="0" sz="11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7"/>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263" name="Google Shape;263;p17"/>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900"/>
              <a:buFont typeface="Arial"/>
              <a:buNone/>
            </a:pPr>
            <a:r>
              <a:rPr b="1" i="0" lang="en-US" sz="1900" u="none" cap="none" strike="noStrike">
                <a:solidFill>
                  <a:schemeClr val="dk1"/>
                </a:solidFill>
                <a:latin typeface="Montserrat"/>
                <a:ea typeface="Montserrat"/>
                <a:cs typeface="Montserrat"/>
                <a:sym typeface="Montserrat"/>
              </a:rPr>
              <a:t>Some Important Insights:</a:t>
            </a:r>
            <a:endParaRPr b="1"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t/>
            </a:r>
            <a:endParaRPr b="1"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rPr b="1" i="0" lang="en-US" sz="1700" u="none" cap="none" strike="noStrike">
                <a:solidFill>
                  <a:schemeClr val="dk1"/>
                </a:solidFill>
                <a:latin typeface="Montserrat"/>
                <a:ea typeface="Montserrat"/>
                <a:cs typeface="Montserrat"/>
                <a:sym typeface="Montserrat"/>
              </a:rPr>
              <a:t>Legal Actions:</a:t>
            </a:r>
            <a:r>
              <a:rPr b="0" i="0" lang="en-US" sz="1700" u="none" cap="none" strike="noStrike">
                <a:solidFill>
                  <a:schemeClr val="dk1"/>
                </a:solidFill>
                <a:latin typeface="Montserrat"/>
                <a:ea typeface="Montserrat"/>
                <a:cs typeface="Montserrat"/>
                <a:sym typeface="Montserrat"/>
              </a:rPr>
              <a:t> The large number of cases in small claims and district courts, along with the cases that lead to wage garnishments and Capias warrants, underscores the legal intensity of debt collection efforts. It also raises questions about the socio-economic impact of such legal measures on individuals.</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rPr b="1" i="0" lang="en-US" sz="1700" u="none" cap="none" strike="noStrike">
                <a:solidFill>
                  <a:schemeClr val="dk1"/>
                </a:solidFill>
                <a:latin typeface="Montserrat"/>
                <a:ea typeface="Montserrat"/>
                <a:cs typeface="Montserrat"/>
                <a:sym typeface="Montserrat"/>
              </a:rPr>
              <a:t>Overall Debt Collection Landscape:</a:t>
            </a:r>
            <a:r>
              <a:rPr b="0" i="0" lang="en-US" sz="1700" u="none" cap="none" strike="noStrike">
                <a:solidFill>
                  <a:schemeClr val="dk1"/>
                </a:solidFill>
                <a:latin typeface="Montserrat"/>
                <a:ea typeface="Montserrat"/>
                <a:cs typeface="Montserrat"/>
                <a:sym typeface="Montserrat"/>
              </a:rPr>
              <a:t> The provided data demonstrates a robust debt collection ecosystem with specific companies leading in various niches, whether it's servicing mortgage loans or handling non-mortgage related debts. The market seems concentrated with key players handling large volumes of accounts, which could have implications for competition and consumer experiences.</a:t>
            </a:r>
            <a:endParaRPr b="0" i="0" sz="17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f57c4785f5_1_0"/>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270" name="Google Shape;270;g1f57c4785f5_1_0"/>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500"/>
              </a:spcBef>
              <a:spcAft>
                <a:spcPts val="1500"/>
              </a:spcAft>
              <a:buClr>
                <a:srgbClr val="000000"/>
              </a:buClr>
              <a:buSzPts val="1700"/>
              <a:buFont typeface="Arial"/>
              <a:buNone/>
            </a:pPr>
            <a:r>
              <a:t/>
            </a:r>
            <a:endParaRPr b="1" i="0" sz="1700" u="none" cap="none" strike="noStrike">
              <a:solidFill>
                <a:schemeClr val="dk1"/>
              </a:solidFill>
              <a:latin typeface="Montserrat"/>
              <a:ea typeface="Montserrat"/>
              <a:cs typeface="Montserrat"/>
              <a:sym typeface="Montserrat"/>
            </a:endParaRPr>
          </a:p>
        </p:txBody>
      </p:sp>
      <p:pic>
        <p:nvPicPr>
          <p:cNvPr id="271" name="Google Shape;271;g1f57c4785f5_1_0"/>
          <p:cNvPicPr preferRelativeResize="0"/>
          <p:nvPr/>
        </p:nvPicPr>
        <p:blipFill rotWithShape="1">
          <a:blip r:embed="rId3">
            <a:alphaModFix/>
          </a:blip>
          <a:srcRect b="0" l="0" r="0" t="0"/>
          <a:stretch/>
        </p:blipFill>
        <p:spPr>
          <a:xfrm>
            <a:off x="2431150" y="1743375"/>
            <a:ext cx="7329705" cy="469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f57c4785f5_1_16"/>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278" name="Google Shape;278;g1f57c4785f5_1_16"/>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500"/>
              </a:spcBef>
              <a:spcAft>
                <a:spcPts val="0"/>
              </a:spcAft>
              <a:buClr>
                <a:srgbClr val="000000"/>
              </a:buClr>
              <a:buSzPts val="1700"/>
              <a:buFont typeface="Arial"/>
              <a:buNone/>
            </a:pPr>
            <a:r>
              <a:rPr b="0" i="0" lang="en-US" sz="1700" u="none" cap="none" strike="noStrike">
                <a:solidFill>
                  <a:schemeClr val="dk1"/>
                </a:solidFill>
                <a:highlight>
                  <a:schemeClr val="lt1"/>
                </a:highlight>
                <a:latin typeface="Montserrat"/>
                <a:ea typeface="Montserrat"/>
                <a:cs typeface="Montserrat"/>
                <a:sym typeface="Montserrat"/>
              </a:rPr>
              <a:t>Data from the previous slide:</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150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There are </a:t>
            </a:r>
            <a:r>
              <a:rPr b="0" i="0" lang="en-US" sz="1700" u="none" cap="none" strike="noStrike">
                <a:solidFill>
                  <a:srgbClr val="990000"/>
                </a:solidFill>
                <a:highlight>
                  <a:schemeClr val="lt1"/>
                </a:highlight>
                <a:latin typeface="Montserrat"/>
                <a:ea typeface="Montserrat"/>
                <a:cs typeface="Montserrat"/>
                <a:sym typeface="Montserrat"/>
              </a:rPr>
              <a:t>763 unique</a:t>
            </a:r>
            <a:r>
              <a:rPr b="0" i="0" lang="en-US" sz="1700" u="none" cap="none" strike="noStrike">
                <a:solidFill>
                  <a:schemeClr val="dk1"/>
                </a:solidFill>
                <a:highlight>
                  <a:schemeClr val="lt1"/>
                </a:highlight>
                <a:latin typeface="Montserrat"/>
                <a:ea typeface="Montserrat"/>
                <a:cs typeface="Montserrat"/>
                <a:sym typeface="Montserrat"/>
              </a:rPr>
              <a:t> debt collector companies based in the USA.</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For debt collectors based elsewhere, the distribution across different countries is as follows:</a:t>
            </a:r>
            <a:endParaRPr b="0" i="0" sz="1700" u="none" cap="none" strike="noStrike">
              <a:solidFill>
                <a:schemeClr val="dk1"/>
              </a:solidFill>
              <a:highlight>
                <a:schemeClr val="lt1"/>
              </a:highlight>
              <a:latin typeface="Montserrat"/>
              <a:ea typeface="Montserrat"/>
              <a:cs typeface="Montserrat"/>
              <a:sym typeface="Montserrat"/>
            </a:endParaRPr>
          </a:p>
          <a:p>
            <a:pPr indent="-336550" lvl="1" marL="9144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India (IND): 29</a:t>
            </a:r>
            <a:endParaRPr b="0" i="0" sz="1700" u="none" cap="none" strike="noStrike">
              <a:solidFill>
                <a:schemeClr val="dk1"/>
              </a:solidFill>
              <a:highlight>
                <a:schemeClr val="lt1"/>
              </a:highlight>
              <a:latin typeface="Montserrat"/>
              <a:ea typeface="Montserrat"/>
              <a:cs typeface="Montserrat"/>
              <a:sym typeface="Montserrat"/>
            </a:endParaRPr>
          </a:p>
          <a:p>
            <a:pPr indent="-336550" lvl="1" marL="9144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Philippines (PHL): 21</a:t>
            </a:r>
            <a:endParaRPr b="0" i="0" sz="1700" u="none" cap="none" strike="noStrike">
              <a:solidFill>
                <a:schemeClr val="dk1"/>
              </a:solidFill>
              <a:highlight>
                <a:schemeClr val="lt1"/>
              </a:highlight>
              <a:latin typeface="Montserrat"/>
              <a:ea typeface="Montserrat"/>
              <a:cs typeface="Montserrat"/>
              <a:sym typeface="Montserrat"/>
            </a:endParaRPr>
          </a:p>
          <a:p>
            <a:pPr indent="-336550" lvl="1" marL="9144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Jamaica (JAM): 10</a:t>
            </a:r>
            <a:endParaRPr b="0" i="0" sz="1700" u="none" cap="none" strike="noStrike">
              <a:solidFill>
                <a:schemeClr val="dk1"/>
              </a:solidFill>
              <a:highlight>
                <a:schemeClr val="lt1"/>
              </a:highlight>
              <a:latin typeface="Montserrat"/>
              <a:ea typeface="Montserrat"/>
              <a:cs typeface="Montserrat"/>
              <a:sym typeface="Montserrat"/>
            </a:endParaRPr>
          </a:p>
          <a:p>
            <a:pPr indent="-336550" lvl="1" marL="9144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Mexico (MEX): 6</a:t>
            </a:r>
            <a:endParaRPr b="0" i="0" sz="1700" u="none" cap="none" strike="noStrike">
              <a:solidFill>
                <a:schemeClr val="dk1"/>
              </a:solidFill>
              <a:highlight>
                <a:schemeClr val="lt1"/>
              </a:highlight>
              <a:latin typeface="Montserrat"/>
              <a:ea typeface="Montserrat"/>
              <a:cs typeface="Montserrat"/>
              <a:sym typeface="Montserrat"/>
            </a:endParaRPr>
          </a:p>
          <a:p>
            <a:pPr indent="-336550" lvl="1" marL="9144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Ontario, Canada (ONC), Guatemala (GTM): Each 5</a:t>
            </a:r>
            <a:endParaRPr b="0" i="0" sz="1700" u="none" cap="none" strike="noStrike">
              <a:solidFill>
                <a:schemeClr val="dk1"/>
              </a:solidFill>
              <a:highlight>
                <a:schemeClr val="lt1"/>
              </a:highlight>
              <a:latin typeface="Montserrat"/>
              <a:ea typeface="Montserrat"/>
              <a:cs typeface="Montserrat"/>
              <a:sym typeface="Montserrat"/>
            </a:endParaRPr>
          </a:p>
          <a:p>
            <a:pPr indent="-336550" lvl="1" marL="9144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Panama (PAN), Costa Rica (CRI): Each 4</a:t>
            </a:r>
            <a:endParaRPr b="0" i="0" sz="1700" u="none" cap="none" strike="noStrike">
              <a:solidFill>
                <a:schemeClr val="dk1"/>
              </a:solidFill>
              <a:highlight>
                <a:schemeClr val="lt1"/>
              </a:highlight>
              <a:latin typeface="Montserrat"/>
              <a:ea typeface="Montserrat"/>
              <a:cs typeface="Montserrat"/>
              <a:sym typeface="Montserrat"/>
            </a:endParaRPr>
          </a:p>
          <a:p>
            <a:pPr indent="-336550" lvl="1" marL="9144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Quebec, Canada (QCC): 3</a:t>
            </a:r>
            <a:endParaRPr b="0" i="0" sz="1700" u="none" cap="none" strike="noStrike">
              <a:solidFill>
                <a:schemeClr val="dk1"/>
              </a:solidFill>
              <a:highlight>
                <a:schemeClr val="lt1"/>
              </a:highlight>
              <a:latin typeface="Montserrat"/>
              <a:ea typeface="Montserrat"/>
              <a:cs typeface="Montserrat"/>
              <a:sym typeface="Montserrat"/>
            </a:endParaRPr>
          </a:p>
          <a:p>
            <a:pPr indent="-336550" lvl="1" marL="9144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British Columbia, Canada (BCC): 2</a:t>
            </a:r>
            <a:endParaRPr b="0" i="0" sz="1700" u="none" cap="none" strike="noStrike">
              <a:solidFill>
                <a:schemeClr val="dk1"/>
              </a:solidFill>
              <a:highlight>
                <a:schemeClr val="lt1"/>
              </a:highlight>
              <a:latin typeface="Montserrat"/>
              <a:ea typeface="Montserrat"/>
              <a:cs typeface="Montserrat"/>
              <a:sym typeface="Montserrat"/>
            </a:endParaRPr>
          </a:p>
          <a:p>
            <a:pPr indent="-336550" lvl="1" marL="9144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Nicaragua (NIC), Dominican Republic (DOM), Colombia (COL): Each 1</a:t>
            </a:r>
            <a:endParaRPr b="1" i="0" sz="17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f57c4785f5_1_23"/>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1500"/>
              </a:spcAft>
              <a:buClr>
                <a:srgbClr val="000000"/>
              </a:buClr>
              <a:buSzPts val="1700"/>
              <a:buFont typeface="Arial"/>
              <a:buNone/>
            </a:pPr>
            <a:r>
              <a:t/>
            </a:r>
            <a:endParaRPr b="1" i="0" sz="1700" u="none" cap="none" strike="noStrike">
              <a:solidFill>
                <a:schemeClr val="dk1"/>
              </a:solidFill>
              <a:latin typeface="Montserrat"/>
              <a:ea typeface="Montserrat"/>
              <a:cs typeface="Montserrat"/>
              <a:sym typeface="Montserrat"/>
            </a:endParaRPr>
          </a:p>
        </p:txBody>
      </p:sp>
      <p:pic>
        <p:nvPicPr>
          <p:cNvPr id="285" name="Google Shape;285;g1f57c4785f5_1_23"/>
          <p:cNvPicPr preferRelativeResize="0"/>
          <p:nvPr/>
        </p:nvPicPr>
        <p:blipFill rotWithShape="1">
          <a:blip r:embed="rId3">
            <a:alphaModFix/>
          </a:blip>
          <a:srcRect b="0" l="0" r="0" t="0"/>
          <a:stretch/>
        </p:blipFill>
        <p:spPr>
          <a:xfrm>
            <a:off x="3541413" y="597425"/>
            <a:ext cx="5249626" cy="62605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f57c4785f5_1_6"/>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292" name="Google Shape;292;g1f57c4785f5_1_6"/>
          <p:cNvSpPr txBox="1"/>
          <p:nvPr/>
        </p:nvSpPr>
        <p:spPr>
          <a:xfrm>
            <a:off x="397825" y="1743375"/>
            <a:ext cx="11484000" cy="52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00"/>
              </a:spcBef>
              <a:spcAft>
                <a:spcPts val="0"/>
              </a:spcAft>
              <a:buClr>
                <a:srgbClr val="000000"/>
              </a:buClr>
              <a:buSzPts val="1700"/>
              <a:buFont typeface="Arial"/>
              <a:buNone/>
            </a:pPr>
            <a:r>
              <a:rPr b="0" i="0" lang="en-US" sz="1700" u="none" cap="none" strike="noStrike">
                <a:solidFill>
                  <a:schemeClr val="dk1"/>
                </a:solidFill>
                <a:highlight>
                  <a:schemeClr val="lt1"/>
                </a:highlight>
                <a:latin typeface="Montserrat"/>
                <a:ea typeface="Montserrat"/>
                <a:cs typeface="Montserrat"/>
                <a:sym typeface="Montserrat"/>
              </a:rPr>
              <a:t>Data from previous slide:</a:t>
            </a:r>
            <a:endParaRPr b="0" i="0" sz="1700" u="none" cap="none" strike="noStrike">
              <a:solidFill>
                <a:schemeClr val="dk1"/>
              </a:solidFill>
              <a:highlight>
                <a:schemeClr val="lt1"/>
              </a:highlight>
              <a:latin typeface="Montserrat"/>
              <a:ea typeface="Montserrat"/>
              <a:cs typeface="Montserrat"/>
              <a:sym typeface="Montserrat"/>
            </a:endParaRPr>
          </a:p>
          <a:p>
            <a:pPr indent="0" lvl="0" marL="0" marR="0" rtl="0" algn="l">
              <a:lnSpc>
                <a:spcPct val="115000"/>
              </a:lnSpc>
              <a:spcBef>
                <a:spcPts val="1500"/>
              </a:spcBef>
              <a:spcAft>
                <a:spcPts val="1500"/>
              </a:spcAft>
              <a:buClr>
                <a:srgbClr val="000000"/>
              </a:buClr>
              <a:buSzPts val="1700"/>
              <a:buFont typeface="Arial"/>
              <a:buNone/>
            </a:pPr>
            <a:r>
              <a:rPr b="0" i="0" lang="en-US" sz="1700" u="none" cap="none" strike="noStrike">
                <a:solidFill>
                  <a:srgbClr val="990000"/>
                </a:solidFill>
                <a:highlight>
                  <a:schemeClr val="lt1"/>
                </a:highlight>
                <a:latin typeface="Montserrat"/>
                <a:ea typeface="Montserrat"/>
                <a:cs typeface="Montserrat"/>
                <a:sym typeface="Montserrat"/>
              </a:rPr>
              <a:t>State-wise in the US</a:t>
            </a:r>
            <a:r>
              <a:rPr b="0" i="0" lang="en-US" sz="1700" u="none" cap="none" strike="noStrike">
                <a:solidFill>
                  <a:schemeClr val="dk1"/>
                </a:solidFill>
                <a:highlight>
                  <a:schemeClr val="lt1"/>
                </a:highlight>
                <a:latin typeface="Montserrat"/>
                <a:ea typeface="Montserrat"/>
                <a:cs typeface="Montserrat"/>
                <a:sym typeface="Montserrat"/>
              </a:rPr>
              <a:t>, we have noted the no. of debt collection entities in these cases upto 2023:</a:t>
            </a:r>
            <a:endParaRPr b="0" i="0" sz="1700" u="none" cap="none" strike="noStrike">
              <a:solidFill>
                <a:schemeClr val="dk1"/>
              </a:solidFill>
              <a:highlight>
                <a:schemeClr val="lt1"/>
              </a:highlight>
              <a:latin typeface="Montserrat"/>
              <a:ea typeface="Montserrat"/>
              <a:cs typeface="Montserrat"/>
              <a:sym typeface="Montserrat"/>
            </a:endParaRPr>
          </a:p>
        </p:txBody>
      </p:sp>
      <p:sp>
        <p:nvSpPr>
          <p:cNvPr id="293" name="Google Shape;293;g1f57c4785f5_1_6"/>
          <p:cNvSpPr txBox="1"/>
          <p:nvPr/>
        </p:nvSpPr>
        <p:spPr>
          <a:xfrm>
            <a:off x="4096325" y="2651550"/>
            <a:ext cx="3000000" cy="40575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150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NC, AZ: 16</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VA, MI: 15</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CT, IN, NH: 14</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TN: 13</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SC: 12</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MO: 10</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MD, WA, WI: 8</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OR: 7</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IA: 6</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KS, NV, KY: 5</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AL, SD: 4</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OK, MS, DE, UT: 3</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NE, LA, AR, WY: 2</a:t>
            </a:r>
            <a:endParaRPr b="0" i="0" sz="1700" u="none" cap="none" strike="noStrike">
              <a:solidFill>
                <a:schemeClr val="dk1"/>
              </a:solidFill>
              <a:highlight>
                <a:schemeClr val="lt1"/>
              </a:highlight>
              <a:latin typeface="Montserrat"/>
              <a:ea typeface="Montserrat"/>
              <a:cs typeface="Montserrat"/>
              <a:sym typeface="Montserrat"/>
            </a:endParaRPr>
          </a:p>
        </p:txBody>
      </p:sp>
      <p:sp>
        <p:nvSpPr>
          <p:cNvPr id="294" name="Google Shape;294;g1f57c4785f5_1_6"/>
          <p:cNvSpPr txBox="1"/>
          <p:nvPr/>
        </p:nvSpPr>
        <p:spPr>
          <a:xfrm>
            <a:off x="118925" y="2651550"/>
            <a:ext cx="3000000" cy="40575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15000"/>
              </a:lnSpc>
              <a:spcBef>
                <a:spcPts val="150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CA: 83</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NY: 76</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TX: 73</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rgbClr val="990000"/>
                </a:solidFill>
                <a:highlight>
                  <a:schemeClr val="lt1"/>
                </a:highlight>
                <a:latin typeface="Montserrat"/>
                <a:ea typeface="Montserrat"/>
                <a:cs typeface="Montserrat"/>
                <a:sym typeface="Montserrat"/>
              </a:rPr>
              <a:t>MA: 49</a:t>
            </a:r>
            <a:endParaRPr b="0" i="0" sz="1700" u="none" cap="none" strike="noStrike">
              <a:solidFill>
                <a:srgbClr val="990000"/>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IL: 47</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PA: 46</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FL: 45</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MN: 31</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NJ: 28</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OH: 22</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CO: 21</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GA: 18</a:t>
            </a:r>
            <a:endParaRPr b="0" i="0" sz="1700" u="none" cap="none" strike="noStrike">
              <a:solidFill>
                <a:schemeClr val="dk1"/>
              </a:solidFill>
              <a:highlight>
                <a:schemeClr val="lt1"/>
              </a:highlight>
              <a:latin typeface="Montserrat"/>
              <a:ea typeface="Montserrat"/>
              <a:cs typeface="Montserrat"/>
              <a:sym typeface="Montserrat"/>
            </a:endParaRPr>
          </a:p>
          <a:p>
            <a:pPr indent="-336550" lvl="0" marL="457200" marR="0" rtl="0" algn="l">
              <a:lnSpc>
                <a:spcPct val="115000"/>
              </a:lnSpc>
              <a:spcBef>
                <a:spcPts val="0"/>
              </a:spcBef>
              <a:spcAft>
                <a:spcPts val="0"/>
              </a:spcAft>
              <a:buClr>
                <a:schemeClr val="dk1"/>
              </a:buClr>
              <a:buSzPts val="1700"/>
              <a:buFont typeface="Montserrat"/>
              <a:buChar char="●"/>
            </a:pPr>
            <a:r>
              <a:rPr b="0" i="0" lang="en-US" sz="1700" u="none" cap="none" strike="noStrike">
                <a:solidFill>
                  <a:schemeClr val="dk1"/>
                </a:solidFill>
                <a:highlight>
                  <a:schemeClr val="lt1"/>
                </a:highlight>
                <a:latin typeface="Montserrat"/>
                <a:ea typeface="Montserrat"/>
                <a:cs typeface="Montserrat"/>
                <a:sym typeface="Montserrat"/>
              </a:rPr>
              <a:t>ME, ND, RI, VI: 1</a:t>
            </a:r>
            <a:endParaRPr b="0" i="0" sz="1700" u="none" cap="none" strike="noStrike">
              <a:solidFill>
                <a:schemeClr val="dk1"/>
              </a:solidFill>
              <a:highlight>
                <a:schemeClr val="lt1"/>
              </a:highlight>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cb84fbf6bd_0_18"/>
          <p:cNvSpPr txBox="1"/>
          <p:nvPr/>
        </p:nvSpPr>
        <p:spPr>
          <a:xfrm>
            <a:off x="4832225" y="642325"/>
            <a:ext cx="30000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301" name="Google Shape;301;g2cb84fbf6bd_0_18"/>
          <p:cNvSpPr txBox="1"/>
          <p:nvPr/>
        </p:nvSpPr>
        <p:spPr>
          <a:xfrm>
            <a:off x="632450" y="1739200"/>
            <a:ext cx="11215800" cy="47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2"/>
                </a:solidFill>
                <a:latin typeface="Montserrat Medium"/>
                <a:ea typeface="Montserrat Medium"/>
                <a:cs typeface="Montserrat Medium"/>
                <a:sym typeface="Montserrat Medium"/>
              </a:rPr>
              <a:t>Points to note from the previous </a:t>
            </a:r>
            <a:r>
              <a:rPr lang="en-US" sz="1800">
                <a:solidFill>
                  <a:schemeClr val="dk2"/>
                </a:solidFill>
                <a:latin typeface="Montserrat Medium"/>
                <a:ea typeface="Montserrat Medium"/>
                <a:cs typeface="Montserrat Medium"/>
                <a:sym typeface="Montserrat Medium"/>
              </a:rPr>
              <a:t>two graphs</a:t>
            </a:r>
            <a:r>
              <a:rPr b="0" i="0" lang="en-US" sz="1800" u="none" cap="none" strike="noStrike">
                <a:solidFill>
                  <a:schemeClr val="dk2"/>
                </a:solidFill>
                <a:latin typeface="Montserrat Medium"/>
                <a:ea typeface="Montserrat Medium"/>
                <a:cs typeface="Montserrat Medium"/>
                <a:sym typeface="Montserrat Medium"/>
              </a:rPr>
              <a:t>:</a:t>
            </a:r>
            <a:endParaRPr b="0" i="0" sz="1800" u="none" cap="none" strike="noStrike">
              <a:solidFill>
                <a:schemeClr val="dk2"/>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ontserrat Medium"/>
              <a:ea typeface="Montserrat Medium"/>
              <a:cs typeface="Montserrat Medium"/>
              <a:sym typeface="Montserrat Medium"/>
            </a:endParaRPr>
          </a:p>
          <a:p>
            <a:pPr indent="-342900" lvl="0" marL="457200" marR="0" rtl="0" algn="l">
              <a:lnSpc>
                <a:spcPct val="100000"/>
              </a:lnSpc>
              <a:spcBef>
                <a:spcPts val="0"/>
              </a:spcBef>
              <a:spcAft>
                <a:spcPts val="0"/>
              </a:spcAft>
              <a:buClr>
                <a:schemeClr val="dk2"/>
              </a:buClr>
              <a:buSzPts val="1800"/>
              <a:buFont typeface="Montserrat Medium"/>
              <a:buChar char="●"/>
            </a:pPr>
            <a:r>
              <a:rPr b="0" i="0" lang="en-US" sz="1800" u="none" cap="none" strike="noStrike">
                <a:solidFill>
                  <a:schemeClr val="dk2"/>
                </a:solidFill>
                <a:latin typeface="Montserrat Medium"/>
                <a:ea typeface="Montserrat Medium"/>
                <a:cs typeface="Montserrat Medium"/>
                <a:sym typeface="Montserrat Medium"/>
              </a:rPr>
              <a:t>From the </a:t>
            </a:r>
            <a:r>
              <a:rPr b="0" i="0" lang="en-US" sz="1800" u="none" cap="none" strike="noStrike">
                <a:solidFill>
                  <a:srgbClr val="990000"/>
                </a:solidFill>
                <a:latin typeface="Montserrat Medium"/>
                <a:ea typeface="Montserrat Medium"/>
                <a:cs typeface="Montserrat Medium"/>
                <a:sym typeface="Montserrat Medium"/>
              </a:rPr>
              <a:t>countries’ data</a:t>
            </a:r>
            <a:r>
              <a:rPr b="0" i="0" lang="en-US" sz="1800" u="none" cap="none" strike="noStrike">
                <a:solidFill>
                  <a:schemeClr val="dk2"/>
                </a:solidFill>
                <a:latin typeface="Montserrat Medium"/>
                <a:ea typeface="Montserrat Medium"/>
                <a:cs typeface="Montserrat Medium"/>
                <a:sym typeface="Montserrat Medium"/>
              </a:rPr>
              <a:t>, we can see that there is not a big concern as most of the debt collection entities are </a:t>
            </a:r>
            <a:r>
              <a:rPr b="0" i="0" lang="en-US" sz="1800" u="none" cap="none" strike="noStrike">
                <a:solidFill>
                  <a:srgbClr val="990000"/>
                </a:solidFill>
                <a:latin typeface="Montserrat Medium"/>
                <a:ea typeface="Montserrat Medium"/>
                <a:cs typeface="Montserrat Medium"/>
                <a:sym typeface="Montserrat Medium"/>
              </a:rPr>
              <a:t>US-based</a:t>
            </a:r>
            <a:r>
              <a:rPr b="0" i="0" lang="en-US" sz="1800" u="none" cap="none" strike="noStrike">
                <a:solidFill>
                  <a:schemeClr val="dk2"/>
                </a:solidFill>
                <a:latin typeface="Montserrat Medium"/>
                <a:ea typeface="Montserrat Medium"/>
                <a:cs typeface="Montserrat Medium"/>
                <a:sym typeface="Montserrat Medium"/>
              </a:rPr>
              <a:t>, with </a:t>
            </a:r>
            <a:r>
              <a:rPr b="0" i="0" lang="en-US" sz="1800" u="none" cap="none" strike="noStrike">
                <a:solidFill>
                  <a:srgbClr val="990000"/>
                </a:solidFill>
                <a:latin typeface="Montserrat Medium"/>
                <a:ea typeface="Montserrat Medium"/>
                <a:cs typeface="Montserrat Medium"/>
                <a:sym typeface="Montserrat Medium"/>
              </a:rPr>
              <a:t>India </a:t>
            </a:r>
            <a:r>
              <a:rPr b="0" i="0" lang="en-US" sz="1800" u="none" cap="none" strike="noStrike">
                <a:solidFill>
                  <a:schemeClr val="dk2"/>
                </a:solidFill>
                <a:latin typeface="Montserrat Medium"/>
                <a:ea typeface="Montserrat Medium"/>
                <a:cs typeface="Montserrat Medium"/>
                <a:sym typeface="Montserrat Medium"/>
              </a:rPr>
              <a:t>and </a:t>
            </a:r>
            <a:r>
              <a:rPr b="0" i="0" lang="en-US" sz="1800" u="none" cap="none" strike="noStrike">
                <a:solidFill>
                  <a:srgbClr val="990000"/>
                </a:solidFill>
                <a:latin typeface="Montserrat Medium"/>
                <a:ea typeface="Montserrat Medium"/>
                <a:cs typeface="Montserrat Medium"/>
                <a:sym typeface="Montserrat Medium"/>
              </a:rPr>
              <a:t>Philippines </a:t>
            </a:r>
            <a:r>
              <a:rPr b="0" i="0" lang="en-US" sz="1800" u="none" cap="none" strike="noStrike">
                <a:solidFill>
                  <a:schemeClr val="dk2"/>
                </a:solidFill>
                <a:latin typeface="Montserrat Medium"/>
                <a:ea typeface="Montserrat Medium"/>
                <a:cs typeface="Montserrat Medium"/>
                <a:sym typeface="Montserrat Medium"/>
              </a:rPr>
              <a:t>being notable contributors to this list of debt collectors. </a:t>
            </a:r>
            <a:endParaRPr b="0" i="0" sz="1800" u="none" cap="none" strike="noStrike">
              <a:solidFill>
                <a:schemeClr val="dk2"/>
              </a:solidFill>
              <a:latin typeface="Montserrat Medium"/>
              <a:ea typeface="Montserrat Medium"/>
              <a:cs typeface="Montserrat Medium"/>
              <a:sym typeface="Montserrat Medium"/>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Montserrat Medium"/>
              <a:ea typeface="Montserrat Medium"/>
              <a:cs typeface="Montserrat Medium"/>
              <a:sym typeface="Montserrat Medium"/>
            </a:endParaRPr>
          </a:p>
          <a:p>
            <a:pPr indent="-342900" lvl="0" marL="457200" marR="0" rtl="0" algn="l">
              <a:lnSpc>
                <a:spcPct val="100000"/>
              </a:lnSpc>
              <a:spcBef>
                <a:spcPts val="0"/>
              </a:spcBef>
              <a:spcAft>
                <a:spcPts val="0"/>
              </a:spcAft>
              <a:buClr>
                <a:schemeClr val="dk2"/>
              </a:buClr>
              <a:buSzPts val="1800"/>
              <a:buFont typeface="Montserrat Medium"/>
              <a:buChar char="●"/>
            </a:pPr>
            <a:r>
              <a:rPr b="0" i="0" lang="en-US" sz="1800" u="none" cap="none" strike="noStrike">
                <a:solidFill>
                  <a:schemeClr val="dk2"/>
                </a:solidFill>
                <a:latin typeface="Montserrat Medium"/>
                <a:ea typeface="Montserrat Medium"/>
                <a:cs typeface="Montserrat Medium"/>
                <a:sym typeface="Montserrat Medium"/>
              </a:rPr>
              <a:t>However, noting from the </a:t>
            </a:r>
            <a:r>
              <a:rPr b="0" i="0" lang="en-US" sz="1800" u="none" cap="none" strike="noStrike">
                <a:solidFill>
                  <a:srgbClr val="990000"/>
                </a:solidFill>
                <a:latin typeface="Montserrat Medium"/>
                <a:ea typeface="Montserrat Medium"/>
                <a:cs typeface="Montserrat Medium"/>
                <a:sym typeface="Montserrat Medium"/>
              </a:rPr>
              <a:t>state data</a:t>
            </a:r>
            <a:r>
              <a:rPr b="0" i="0" lang="en-US" sz="1800" u="none" cap="none" strike="noStrike">
                <a:solidFill>
                  <a:schemeClr val="dk2"/>
                </a:solidFill>
                <a:latin typeface="Montserrat Medium"/>
                <a:ea typeface="Montserrat Medium"/>
                <a:cs typeface="Montserrat Medium"/>
                <a:sym typeface="Montserrat Medium"/>
              </a:rPr>
              <a:t>, we have noted that within the state of Massachusetts, the major debt collectors are not even from the state MA, instead they belong to </a:t>
            </a:r>
            <a:r>
              <a:rPr b="0" i="0" lang="en-US" sz="1800" u="none" cap="none" strike="noStrike">
                <a:solidFill>
                  <a:srgbClr val="990000"/>
                </a:solidFill>
                <a:latin typeface="Montserrat Medium"/>
                <a:ea typeface="Montserrat Medium"/>
                <a:cs typeface="Montserrat Medium"/>
                <a:sym typeface="Montserrat Medium"/>
              </a:rPr>
              <a:t>California</a:t>
            </a:r>
            <a:r>
              <a:rPr b="0" i="0" lang="en-US" sz="1800" u="none" cap="none" strike="noStrike">
                <a:solidFill>
                  <a:schemeClr val="dk2"/>
                </a:solidFill>
                <a:latin typeface="Montserrat Medium"/>
                <a:ea typeface="Montserrat Medium"/>
                <a:cs typeface="Montserrat Medium"/>
                <a:sym typeface="Montserrat Medium"/>
              </a:rPr>
              <a:t>, </a:t>
            </a:r>
            <a:r>
              <a:rPr b="0" i="0" lang="en-US" sz="1800" u="none" cap="none" strike="noStrike">
                <a:solidFill>
                  <a:srgbClr val="990000"/>
                </a:solidFill>
                <a:latin typeface="Montserrat Medium"/>
                <a:ea typeface="Montserrat Medium"/>
                <a:cs typeface="Montserrat Medium"/>
                <a:sym typeface="Montserrat Medium"/>
              </a:rPr>
              <a:t>New York</a:t>
            </a:r>
            <a:r>
              <a:rPr b="0" i="0" lang="en-US" sz="1800" u="none" cap="none" strike="noStrike">
                <a:solidFill>
                  <a:schemeClr val="dk2"/>
                </a:solidFill>
                <a:latin typeface="Montserrat Medium"/>
                <a:ea typeface="Montserrat Medium"/>
                <a:cs typeface="Montserrat Medium"/>
                <a:sym typeface="Montserrat Medium"/>
              </a:rPr>
              <a:t>, and </a:t>
            </a:r>
            <a:r>
              <a:rPr b="0" i="0" lang="en-US" sz="1800" u="none" cap="none" strike="noStrike">
                <a:solidFill>
                  <a:srgbClr val="990000"/>
                </a:solidFill>
                <a:latin typeface="Montserrat Medium"/>
                <a:ea typeface="Montserrat Medium"/>
                <a:cs typeface="Montserrat Medium"/>
                <a:sym typeface="Montserrat Medium"/>
              </a:rPr>
              <a:t>Texas </a:t>
            </a:r>
            <a:r>
              <a:rPr b="0" i="0" lang="en-US" sz="1800" u="none" cap="none" strike="noStrike">
                <a:solidFill>
                  <a:schemeClr val="dk2"/>
                </a:solidFill>
                <a:latin typeface="Montserrat Medium"/>
                <a:ea typeface="Montserrat Medium"/>
                <a:cs typeface="Montserrat Medium"/>
                <a:sym typeface="Montserrat Medium"/>
              </a:rPr>
              <a:t>respectively. Also, a significant amount of debt collectors are based out of </a:t>
            </a:r>
            <a:r>
              <a:rPr b="0" i="0" lang="en-US" sz="1800" u="none" cap="none" strike="noStrike">
                <a:solidFill>
                  <a:srgbClr val="990000"/>
                </a:solidFill>
                <a:latin typeface="Montserrat Medium"/>
                <a:ea typeface="Montserrat Medium"/>
                <a:cs typeface="Montserrat Medium"/>
                <a:sym typeface="Montserrat Medium"/>
              </a:rPr>
              <a:t>Illinois</a:t>
            </a:r>
            <a:r>
              <a:rPr b="0" i="0" lang="en-US" sz="1800" u="none" cap="none" strike="noStrike">
                <a:solidFill>
                  <a:schemeClr val="dk2"/>
                </a:solidFill>
                <a:latin typeface="Montserrat Medium"/>
                <a:ea typeface="Montserrat Medium"/>
                <a:cs typeface="Montserrat Medium"/>
                <a:sym typeface="Montserrat Medium"/>
              </a:rPr>
              <a:t>, </a:t>
            </a:r>
            <a:r>
              <a:rPr b="0" i="0" lang="en-US" sz="1800" u="none" cap="none" strike="noStrike">
                <a:solidFill>
                  <a:srgbClr val="990000"/>
                </a:solidFill>
                <a:latin typeface="Montserrat Medium"/>
                <a:ea typeface="Montserrat Medium"/>
                <a:cs typeface="Montserrat Medium"/>
                <a:sym typeface="Montserrat Medium"/>
              </a:rPr>
              <a:t>Philadelphia</a:t>
            </a:r>
            <a:r>
              <a:rPr b="0" i="0" lang="en-US" sz="1800" u="none" cap="none" strike="noStrike">
                <a:solidFill>
                  <a:schemeClr val="dk2"/>
                </a:solidFill>
                <a:latin typeface="Montserrat Medium"/>
                <a:ea typeface="Montserrat Medium"/>
                <a:cs typeface="Montserrat Medium"/>
                <a:sym typeface="Montserrat Medium"/>
              </a:rPr>
              <a:t>, </a:t>
            </a:r>
            <a:r>
              <a:rPr b="0" i="0" lang="en-US" sz="1800" u="none" cap="none" strike="noStrike">
                <a:solidFill>
                  <a:srgbClr val="990000"/>
                </a:solidFill>
                <a:latin typeface="Montserrat Medium"/>
                <a:ea typeface="Montserrat Medium"/>
                <a:cs typeface="Montserrat Medium"/>
                <a:sym typeface="Montserrat Medium"/>
              </a:rPr>
              <a:t>Florida </a:t>
            </a:r>
            <a:r>
              <a:rPr b="0" i="0" lang="en-US" sz="1800" u="none" cap="none" strike="noStrike">
                <a:solidFill>
                  <a:schemeClr val="dk2"/>
                </a:solidFill>
                <a:latin typeface="Montserrat Medium"/>
                <a:ea typeface="Montserrat Medium"/>
                <a:cs typeface="Montserrat Medium"/>
                <a:sym typeface="Montserrat Medium"/>
              </a:rPr>
              <a:t>and other states.</a:t>
            </a:r>
            <a:endParaRPr b="0" i="0" sz="1800" u="none" cap="none" strike="noStrike">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3"/>
          <p:cNvPicPr preferRelativeResize="0"/>
          <p:nvPr/>
        </p:nvPicPr>
        <p:blipFill rotWithShape="1">
          <a:blip r:embed="rId3">
            <a:alphaModFix/>
          </a:blip>
          <a:srcRect b="3199" l="0" r="0" t="-3200"/>
          <a:stretch/>
        </p:blipFill>
        <p:spPr>
          <a:xfrm>
            <a:off x="1829400" y="590275"/>
            <a:ext cx="8333549" cy="5332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Project Overview</a:t>
            </a:r>
            <a:endParaRPr b="0" i="0" sz="7500" u="none" cap="none" strike="noStrike">
              <a:solidFill>
                <a:schemeClr val="accent2"/>
              </a:solidFill>
              <a:latin typeface="Bebas Neue"/>
              <a:ea typeface="Bebas Neue"/>
              <a:cs typeface="Bebas Neue"/>
              <a:sym typeface="Bebas Neue"/>
            </a:endParaRPr>
          </a:p>
        </p:txBody>
      </p:sp>
      <p:sp>
        <p:nvSpPr>
          <p:cNvPr id="125" name="Google Shape;125;p3"/>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Avenir"/>
                <a:ea typeface="Avenir"/>
                <a:cs typeface="Avenir"/>
                <a:sym typeface="Avenir"/>
              </a:rPr>
              <a:t>The primary objective of this analysis is to conduct a comprehensive examination of the debt collection practices within the Massachusetts court system.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100"/>
              <a:buFont typeface="Arial"/>
              <a:buNone/>
            </a:pPr>
            <a:r>
              <a:t/>
            </a:r>
            <a:endParaRPr b="0" i="0" sz="2400" u="none" cap="none" strike="noStrike">
              <a:solidFill>
                <a:schemeClr val="dk1"/>
              </a:solidFill>
              <a:latin typeface="Avenir"/>
              <a:ea typeface="Avenir"/>
              <a:cs typeface="Avenir"/>
              <a:sym typeface="Aveni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Avenir"/>
                <a:ea typeface="Avenir"/>
                <a:cs typeface="Avenir"/>
                <a:sym typeface="Avenir"/>
              </a:rPr>
              <a:t>Our project involves a comprehensive data analysis of the debt collections court system data supplied by WGBH. We aim to address the critical questions posed by WGBH through this in-depth examination.</a:t>
            </a:r>
            <a:endParaRPr b="0" i="0" sz="2400"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2"/>
              </a:solidFill>
              <a:latin typeface="Montserrat Medium"/>
              <a:ea typeface="Montserrat Medium"/>
              <a:cs typeface="Montserrat Medium"/>
              <a:sym typeface="Montserrat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4"/>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314" name="Google Shape;314;p14"/>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n-US" sz="1800" u="none" cap="none" strike="noStrike">
                <a:solidFill>
                  <a:schemeClr val="dk1"/>
                </a:solidFill>
                <a:latin typeface="Montserrat"/>
                <a:ea typeface="Montserrat"/>
                <a:cs typeface="Montserrat"/>
                <a:sym typeface="Montserrat"/>
              </a:rPr>
              <a:t>Things to note from the previous slide:</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rPr b="0" i="0" lang="en-US" sz="1700" u="none" cap="none" strike="noStrike">
                <a:solidFill>
                  <a:schemeClr val="dk1"/>
                </a:solidFill>
                <a:latin typeface="Montserrat"/>
                <a:ea typeface="Montserrat"/>
                <a:cs typeface="Montserrat"/>
                <a:sym typeface="Montserrat"/>
              </a:rPr>
              <a:t>It reports a total of </a:t>
            </a:r>
            <a:r>
              <a:rPr b="0" i="0" lang="en-US" sz="1700" u="none" cap="none" strike="noStrike">
                <a:solidFill>
                  <a:srgbClr val="990000"/>
                </a:solidFill>
                <a:latin typeface="Montserrat"/>
                <a:ea typeface="Montserrat"/>
                <a:cs typeface="Montserrat"/>
                <a:sym typeface="Montserrat"/>
              </a:rPr>
              <a:t>2,912</a:t>
            </a:r>
            <a:r>
              <a:rPr b="0" i="0" lang="en-US" sz="1700" u="none" cap="none" strike="noStrike">
                <a:solidFill>
                  <a:schemeClr val="dk1"/>
                </a:solidFill>
                <a:latin typeface="Montserrat"/>
                <a:ea typeface="Montserrat"/>
                <a:cs typeface="Montserrat"/>
                <a:sym typeface="Montserrat"/>
              </a:rPr>
              <a:t> </a:t>
            </a:r>
            <a:r>
              <a:rPr b="0" i="0" lang="en-US" sz="1700" u="none" cap="none" strike="noStrike">
                <a:solidFill>
                  <a:srgbClr val="990000"/>
                </a:solidFill>
                <a:latin typeface="Montserrat"/>
                <a:ea typeface="Montserrat"/>
                <a:cs typeface="Montserrat"/>
                <a:sym typeface="Montserrat"/>
              </a:rPr>
              <a:t>cases involving wage garnishment</a:t>
            </a:r>
            <a:r>
              <a:rPr b="0" i="0" lang="en-US" sz="1700" u="none" cap="none" strike="noStrike">
                <a:solidFill>
                  <a:schemeClr val="dk1"/>
                </a:solidFill>
                <a:latin typeface="Montserrat"/>
                <a:ea typeface="Montserrat"/>
                <a:cs typeface="Montserrat"/>
                <a:sym typeface="Montserrat"/>
              </a:rPr>
              <a:t>, with </a:t>
            </a:r>
            <a:r>
              <a:rPr b="0" i="0" lang="en-US" sz="1700" u="none" cap="none" strike="noStrike">
                <a:solidFill>
                  <a:srgbClr val="990000"/>
                </a:solidFill>
                <a:latin typeface="Montserrat"/>
                <a:ea typeface="Montserrat"/>
                <a:cs typeface="Montserrat"/>
                <a:sym typeface="Montserrat"/>
              </a:rPr>
              <a:t>almost all</a:t>
            </a:r>
            <a:r>
              <a:rPr b="0" i="0" lang="en-US" sz="1700" u="none" cap="none" strike="noStrike">
                <a:solidFill>
                  <a:schemeClr val="dk1"/>
                </a:solidFill>
                <a:latin typeface="Montserrat"/>
                <a:ea typeface="Montserrat"/>
                <a:cs typeface="Montserrat"/>
                <a:sym typeface="Montserrat"/>
              </a:rPr>
              <a:t> resulting in actual garnishments.</a:t>
            </a:r>
            <a:endParaRPr b="0" i="0" sz="17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5"/>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321" name="Google Shape;321;p15"/>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22" name="Google Shape;322;p15"/>
          <p:cNvPicPr preferRelativeResize="0"/>
          <p:nvPr/>
        </p:nvPicPr>
        <p:blipFill rotWithShape="1">
          <a:blip r:embed="rId3">
            <a:alphaModFix/>
          </a:blip>
          <a:srcRect b="0" l="0" r="0" t="0"/>
          <a:stretch/>
        </p:blipFill>
        <p:spPr>
          <a:xfrm>
            <a:off x="1600838" y="1626375"/>
            <a:ext cx="8990325" cy="52316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6"/>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329" name="Google Shape;329;p16"/>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n-US" sz="1700" u="none" cap="none" strike="noStrike">
                <a:solidFill>
                  <a:schemeClr val="dk1"/>
                </a:solidFill>
                <a:latin typeface="Montserrat"/>
                <a:ea typeface="Montserrat"/>
                <a:cs typeface="Montserrat"/>
                <a:sym typeface="Montserrat"/>
              </a:rPr>
              <a:t>Things to note from the previous slide:</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700"/>
              <a:buFont typeface="Arial"/>
              <a:buNone/>
            </a:pPr>
            <a:r>
              <a:rPr b="0" i="0" lang="en-US" sz="1700" u="none" cap="none" strike="noStrike">
                <a:solidFill>
                  <a:schemeClr val="dk1"/>
                </a:solidFill>
                <a:latin typeface="Montserrat"/>
                <a:ea typeface="Montserrat"/>
                <a:cs typeface="Montserrat"/>
                <a:sym typeface="Montserrat"/>
              </a:rPr>
              <a:t>It notes that there were </a:t>
            </a:r>
            <a:r>
              <a:rPr b="0" i="0" lang="en-US" sz="1700" u="none" cap="none" strike="noStrike">
                <a:solidFill>
                  <a:srgbClr val="990000"/>
                </a:solidFill>
                <a:latin typeface="Montserrat"/>
                <a:ea typeface="Montserrat"/>
                <a:cs typeface="Montserrat"/>
                <a:sym typeface="Montserrat"/>
              </a:rPr>
              <a:t>233,074 cases involving Capias warrants</a:t>
            </a:r>
            <a:r>
              <a:rPr b="0" i="0" lang="en-US" sz="1700" u="none" cap="none" strike="noStrike">
                <a:solidFill>
                  <a:schemeClr val="dk1"/>
                </a:solidFill>
                <a:latin typeface="Montserrat"/>
                <a:ea typeface="Montserrat"/>
                <a:cs typeface="Montserrat"/>
                <a:sym typeface="Montserrat"/>
              </a:rPr>
              <a:t>, with </a:t>
            </a:r>
            <a:r>
              <a:rPr b="0" i="0" lang="en-US" sz="1700" u="none" cap="none" strike="noStrike">
                <a:solidFill>
                  <a:srgbClr val="990000"/>
                </a:solidFill>
                <a:latin typeface="Montserrat"/>
                <a:ea typeface="Montserrat"/>
                <a:cs typeface="Montserrat"/>
                <a:sym typeface="Montserrat"/>
              </a:rPr>
              <a:t>only a small fraction</a:t>
            </a:r>
            <a:r>
              <a:rPr b="0" i="0" lang="en-US" sz="1700" u="none" cap="none" strike="noStrike">
                <a:solidFill>
                  <a:schemeClr val="dk1"/>
                </a:solidFill>
                <a:latin typeface="Montserrat"/>
                <a:ea typeface="Montserrat"/>
                <a:cs typeface="Montserrat"/>
                <a:sym typeface="Montserrat"/>
              </a:rPr>
              <a:t> resulting in the lifting or expiring of the warrants.</a:t>
            </a:r>
            <a:endParaRPr b="0" i="0" sz="11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8"/>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Future steps</a:t>
            </a:r>
            <a:endParaRPr b="0" i="0" sz="7500" u="none" cap="none" strike="noStrike">
              <a:solidFill>
                <a:schemeClr val="accent2"/>
              </a:solidFill>
              <a:latin typeface="Bebas Neue"/>
              <a:ea typeface="Bebas Neue"/>
              <a:cs typeface="Bebas Neue"/>
              <a:sym typeface="Bebas Neue"/>
            </a:endParaRPr>
          </a:p>
        </p:txBody>
      </p:sp>
      <p:sp>
        <p:nvSpPr>
          <p:cNvPr id="336" name="Google Shape;336;p18"/>
          <p:cNvSpPr txBox="1"/>
          <p:nvPr>
            <p:ph idx="1" type="body"/>
          </p:nvPr>
        </p:nvSpPr>
        <p:spPr>
          <a:xfrm>
            <a:off x="581192" y="2180496"/>
            <a:ext cx="11029500" cy="3678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360"/>
              </a:spcBef>
              <a:spcAft>
                <a:spcPts val="0"/>
              </a:spcAft>
              <a:buSzPts val="1656"/>
              <a:buNone/>
            </a:pPr>
            <a:r>
              <a:t/>
            </a:r>
            <a:endParaRPr/>
          </a:p>
          <a:p>
            <a:pPr indent="-333756" lvl="0" marL="457200" rtl="0" algn="l">
              <a:lnSpc>
                <a:spcPct val="150000"/>
              </a:lnSpc>
              <a:spcBef>
                <a:spcPts val="360"/>
              </a:spcBef>
              <a:spcAft>
                <a:spcPts val="0"/>
              </a:spcAft>
              <a:buSzPts val="1656"/>
              <a:buChar char="◼"/>
            </a:pPr>
            <a:r>
              <a:rPr lang="en-US"/>
              <a:t>Tracking the companies' home bases</a:t>
            </a:r>
            <a:endParaRPr/>
          </a:p>
          <a:p>
            <a:pPr indent="-333756" lvl="0" marL="457200" rtl="0" algn="l">
              <a:lnSpc>
                <a:spcPct val="150000"/>
              </a:lnSpc>
              <a:spcBef>
                <a:spcPts val="0"/>
              </a:spcBef>
              <a:spcAft>
                <a:spcPts val="0"/>
              </a:spcAft>
              <a:buSzPts val="1656"/>
              <a:buChar char="◼"/>
            </a:pPr>
            <a:r>
              <a:rPr lang="en-US"/>
              <a:t>Calculating the ranges of different amounts of debt cases</a:t>
            </a:r>
            <a:endParaRPr/>
          </a:p>
          <a:p>
            <a:pPr indent="-333756" lvl="0" marL="457200" rtl="0" algn="l">
              <a:lnSpc>
                <a:spcPct val="150000"/>
              </a:lnSpc>
              <a:spcBef>
                <a:spcPts val="0"/>
              </a:spcBef>
              <a:spcAft>
                <a:spcPts val="0"/>
              </a:spcAft>
              <a:buSzPts val="1656"/>
              <a:buChar char="◼"/>
            </a:pPr>
            <a:r>
              <a:rPr lang="en-US">
                <a:extLst>
                  <a:ext uri="http://customooxmlschemas.google.com/">
                    <go:slidesCustomData xmlns:go="http://customooxmlschemas.google.com/" textRoundtripDataId="10"/>
                  </a:ext>
                </a:extLst>
              </a:rPr>
              <a:t>Biggest companies in terms of dollars.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9"/>
          <p:cNvSpPr txBox="1"/>
          <p:nvPr/>
        </p:nvSpPr>
        <p:spPr>
          <a:xfrm>
            <a:off x="2608656" y="1298185"/>
            <a:ext cx="6829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b="0" i="0" lang="en-US" sz="4800" u="none" cap="none" strike="noStrike">
                <a:solidFill>
                  <a:srgbClr val="13A694"/>
                </a:solidFill>
                <a:latin typeface="Montserrat Medium"/>
                <a:ea typeface="Montserrat Medium"/>
                <a:cs typeface="Montserrat Medium"/>
                <a:sym typeface="Montserrat Medium"/>
              </a:rPr>
              <a:t>Thank you!</a:t>
            </a:r>
            <a:endParaRPr b="0" i="0" sz="1400" u="none" cap="none" strike="noStrike">
              <a:solidFill>
                <a:srgbClr val="000000"/>
              </a:solidFill>
              <a:latin typeface="Arial"/>
              <a:ea typeface="Arial"/>
              <a:cs typeface="Arial"/>
              <a:sym typeface="Arial"/>
            </a:endParaRPr>
          </a:p>
        </p:txBody>
      </p:sp>
      <p:pic>
        <p:nvPicPr>
          <p:cNvPr id="342" name="Google Shape;342;p19"/>
          <p:cNvPicPr preferRelativeResize="0"/>
          <p:nvPr/>
        </p:nvPicPr>
        <p:blipFill rotWithShape="1">
          <a:blip r:embed="rId3">
            <a:alphaModFix/>
          </a:blip>
          <a:srcRect b="0" l="0" r="0" t="0"/>
          <a:stretch/>
        </p:blipFill>
        <p:spPr>
          <a:xfrm>
            <a:off x="4420650" y="2651328"/>
            <a:ext cx="3350700" cy="3285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Project Deliverables</a:t>
            </a:r>
            <a:endParaRPr b="0" i="0" sz="7500" u="none" cap="none" strike="noStrike">
              <a:solidFill>
                <a:schemeClr val="accent2"/>
              </a:solidFill>
              <a:latin typeface="Bebas Neue"/>
              <a:ea typeface="Bebas Neue"/>
              <a:cs typeface="Bebas Neue"/>
              <a:sym typeface="Bebas Neue"/>
            </a:endParaRPr>
          </a:p>
        </p:txBody>
      </p:sp>
      <p:sp>
        <p:nvSpPr>
          <p:cNvPr id="132" name="Google Shape;132;p4"/>
          <p:cNvSpPr txBox="1"/>
          <p:nvPr>
            <p:ph idx="1" type="body"/>
          </p:nvPr>
        </p:nvSpPr>
        <p:spPr>
          <a:xfrm>
            <a:off x="581192" y="2180496"/>
            <a:ext cx="11029500" cy="3678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000"/>
              <a:buFont typeface="Avenir"/>
              <a:buChar char="•"/>
            </a:pPr>
            <a:r>
              <a:rPr lang="en-US" sz="2000">
                <a:solidFill>
                  <a:schemeClr val="dk1"/>
                </a:solidFill>
                <a:latin typeface="Avenir"/>
                <a:ea typeface="Avenir"/>
                <a:cs typeface="Avenir"/>
                <a:sym typeface="Avenir"/>
              </a:rPr>
              <a:t>What are the biggest organizations in debt collection?</a:t>
            </a:r>
            <a:endParaRPr sz="2000">
              <a:solidFill>
                <a:schemeClr val="dk1"/>
              </a:solidFill>
              <a:latin typeface="Avenir"/>
              <a:ea typeface="Avenir"/>
              <a:cs typeface="Avenir"/>
              <a:sym typeface="Avenir"/>
            </a:endParaRPr>
          </a:p>
          <a:p>
            <a:pPr indent="-228600" lvl="0" marL="228600" rtl="0" algn="l">
              <a:lnSpc>
                <a:spcPct val="100000"/>
              </a:lnSpc>
              <a:spcBef>
                <a:spcPts val="0"/>
              </a:spcBef>
              <a:spcAft>
                <a:spcPts val="0"/>
              </a:spcAft>
              <a:buClr>
                <a:schemeClr val="dk1"/>
              </a:buClr>
              <a:buSzPts val="2000"/>
              <a:buFont typeface="Avenir"/>
              <a:buChar char="•"/>
            </a:pPr>
            <a:r>
              <a:rPr lang="en-US" sz="2000">
                <a:solidFill>
                  <a:schemeClr val="dk1"/>
                </a:solidFill>
                <a:latin typeface="Avenir"/>
                <a:ea typeface="Avenir"/>
                <a:cs typeface="Avenir"/>
                <a:sym typeface="Avenir"/>
              </a:rPr>
              <a:t>Some specific insights about these companies?</a:t>
            </a:r>
            <a:endParaRPr sz="2000">
              <a:solidFill>
                <a:schemeClr val="dk1"/>
              </a:solidFill>
              <a:latin typeface="Avenir"/>
              <a:ea typeface="Avenir"/>
              <a:cs typeface="Avenir"/>
              <a:sym typeface="Avenir"/>
            </a:endParaRPr>
          </a:p>
          <a:p>
            <a:pPr indent="-228600" lvl="0" marL="228600" rtl="0" algn="l">
              <a:lnSpc>
                <a:spcPct val="100000"/>
              </a:lnSpc>
              <a:spcBef>
                <a:spcPts val="0"/>
              </a:spcBef>
              <a:spcAft>
                <a:spcPts val="0"/>
              </a:spcAft>
              <a:buClr>
                <a:schemeClr val="dk1"/>
              </a:buClr>
              <a:buSzPts val="2000"/>
              <a:buFont typeface="Avenir"/>
              <a:buChar char="•"/>
            </a:pPr>
            <a:r>
              <a:rPr lang="en-US" sz="2000">
                <a:solidFill>
                  <a:schemeClr val="dk1"/>
                </a:solidFill>
                <a:latin typeface="Avenir"/>
                <a:ea typeface="Avenir"/>
                <a:cs typeface="Avenir"/>
                <a:sym typeface="Avenir"/>
              </a:rPr>
              <a:t>How many cases end up with wage garnishes?</a:t>
            </a:r>
            <a:endParaRPr sz="2000">
              <a:solidFill>
                <a:schemeClr val="dk1"/>
              </a:solidFill>
              <a:latin typeface="Avenir"/>
              <a:ea typeface="Avenir"/>
              <a:cs typeface="Avenir"/>
              <a:sym typeface="Avenir"/>
            </a:endParaRPr>
          </a:p>
          <a:p>
            <a:pPr indent="-228600" lvl="0" marL="228600" rtl="0" algn="l">
              <a:lnSpc>
                <a:spcPct val="100000"/>
              </a:lnSpc>
              <a:spcBef>
                <a:spcPts val="0"/>
              </a:spcBef>
              <a:spcAft>
                <a:spcPts val="0"/>
              </a:spcAft>
              <a:buClr>
                <a:schemeClr val="dk1"/>
              </a:buClr>
              <a:buSzPts val="2000"/>
              <a:buFont typeface="Avenir"/>
              <a:buChar char="•"/>
            </a:pPr>
            <a:r>
              <a:rPr lang="en-US" sz="2000">
                <a:solidFill>
                  <a:schemeClr val="dk1"/>
                </a:solidFill>
                <a:latin typeface="Avenir"/>
                <a:ea typeface="Avenir"/>
                <a:cs typeface="Avenir"/>
                <a:sym typeface="Avenir"/>
              </a:rPr>
              <a:t>How many cases lead to Capias Warrants?</a:t>
            </a:r>
            <a:endParaRPr sz="2000">
              <a:solidFill>
                <a:schemeClr val="dk1"/>
              </a:solidFill>
              <a:latin typeface="Avenir"/>
              <a:ea typeface="Avenir"/>
              <a:cs typeface="Avenir"/>
              <a:sym typeface="Avenir"/>
            </a:endParaRPr>
          </a:p>
          <a:p>
            <a:pPr indent="-228600" lvl="0" marL="228600" rtl="0" algn="l">
              <a:lnSpc>
                <a:spcPct val="100000"/>
              </a:lnSpc>
              <a:spcBef>
                <a:spcPts val="0"/>
              </a:spcBef>
              <a:spcAft>
                <a:spcPts val="0"/>
              </a:spcAft>
              <a:buClr>
                <a:schemeClr val="dk1"/>
              </a:buClr>
              <a:buSzPts val="2000"/>
              <a:buFont typeface="Avenir"/>
              <a:buChar char="•"/>
            </a:pPr>
            <a:r>
              <a:rPr lang="en-US" sz="2000">
                <a:solidFill>
                  <a:schemeClr val="dk1"/>
                </a:solidFill>
                <a:latin typeface="Avenir"/>
                <a:ea typeface="Avenir"/>
                <a:cs typeface="Avenir"/>
                <a:sym typeface="Avenir"/>
              </a:rPr>
              <a:t>How many cases have been filed each year over the last ten years in each court?</a:t>
            </a:r>
            <a:endParaRPr sz="2000">
              <a:solidFill>
                <a:schemeClr val="dk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cbd50437a2_0_17"/>
          <p:cNvSpPr txBox="1"/>
          <p:nvPr/>
        </p:nvSpPr>
        <p:spPr>
          <a:xfrm>
            <a:off x="655200" y="541800"/>
            <a:ext cx="10881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solidFill>
                  <a:schemeClr val="dk1"/>
                </a:solidFill>
                <a:latin typeface="Avenir"/>
                <a:ea typeface="Avenir"/>
                <a:cs typeface="Avenir"/>
                <a:sym typeface="Avenir"/>
              </a:rPr>
              <a:t>How many cases have been filed each year over the last ten years in each court?</a:t>
            </a:r>
            <a:endParaRPr sz="2400">
              <a:solidFill>
                <a:schemeClr val="dk1"/>
              </a:solidFill>
              <a:latin typeface="Calibri"/>
              <a:ea typeface="Calibri"/>
              <a:cs typeface="Calibri"/>
              <a:sym typeface="Calibri"/>
            </a:endParaRPr>
          </a:p>
        </p:txBody>
      </p:sp>
      <p:graphicFrame>
        <p:nvGraphicFramePr>
          <p:cNvPr id="139" name="Google Shape;139;g2cbd50437a2_0_17"/>
          <p:cNvGraphicFramePr/>
          <p:nvPr/>
        </p:nvGraphicFramePr>
        <p:xfrm>
          <a:off x="1435098" y="1543044"/>
          <a:ext cx="3000000" cy="3000000"/>
        </p:xfrm>
        <a:graphic>
          <a:graphicData uri="http://schemas.openxmlformats.org/drawingml/2006/table">
            <a:tbl>
              <a:tblPr bandRow="1" firstRow="1">
                <a:noFill/>
                <a:tableStyleId>{4983E898-ABDC-47F0-B8A2-1189AF995818}</a:tableStyleId>
              </a:tblPr>
              <a:tblGrid>
                <a:gridCol w="4660900"/>
                <a:gridCol w="4660900"/>
              </a:tblGrid>
              <a:tr h="457325">
                <a:tc>
                  <a:txBody>
                    <a:bodyPr/>
                    <a:lstStyle/>
                    <a:p>
                      <a:pPr indent="0" lvl="0" marL="0" marR="0" rtl="0" algn="ctr">
                        <a:spcBef>
                          <a:spcPts val="0"/>
                        </a:spcBef>
                        <a:spcAft>
                          <a:spcPts val="0"/>
                        </a:spcAft>
                        <a:buNone/>
                      </a:pPr>
                      <a:r>
                        <a:rPr lang="en-US" sz="1800" u="none" cap="none" strike="noStrike"/>
                        <a:t>Year</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Cases filed</a:t>
                      </a:r>
                      <a:endParaRPr sz="1800" u="none" cap="none" strike="noStrike"/>
                    </a:p>
                  </a:txBody>
                  <a:tcPr marT="45725" marB="45725" marR="91450" marL="91450"/>
                </a:tc>
              </a:tr>
              <a:tr h="4573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2015</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249336</a:t>
                      </a:r>
                      <a:endParaRPr sz="1800" u="none" cap="none" strike="noStrike"/>
                    </a:p>
                  </a:txBody>
                  <a:tcPr marT="45725" marB="45725" marR="91450" marL="91450"/>
                </a:tc>
              </a:tr>
              <a:tr h="4573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2016</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212631</a:t>
                      </a:r>
                      <a:endParaRPr sz="1800" u="none" cap="none" strike="noStrike"/>
                    </a:p>
                  </a:txBody>
                  <a:tcPr marT="45725" marB="45725" marR="91450" marL="91450"/>
                </a:tc>
              </a:tr>
              <a:tr h="4573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2017</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204275</a:t>
                      </a:r>
                      <a:endParaRPr sz="1800" u="none" cap="none" strike="noStrike"/>
                    </a:p>
                  </a:txBody>
                  <a:tcPr marT="45725" marB="45725" marR="91450" marL="91450"/>
                </a:tc>
              </a:tr>
              <a:tr h="4573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2018</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203849</a:t>
                      </a:r>
                      <a:endParaRPr sz="1800" u="none" cap="none" strike="noStrike"/>
                    </a:p>
                  </a:txBody>
                  <a:tcPr marT="45725" marB="45725" marR="91450" marL="91450"/>
                </a:tc>
              </a:tr>
              <a:tr h="4573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2019</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204445</a:t>
                      </a:r>
                      <a:endParaRPr sz="1800" u="none" cap="none" strike="noStrike"/>
                    </a:p>
                  </a:txBody>
                  <a:tcPr marT="45725" marB="45725" marR="91450" marL="91450"/>
                </a:tc>
              </a:tr>
              <a:tr h="4573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2020</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124730</a:t>
                      </a:r>
                      <a:endParaRPr sz="1800" u="none" cap="none" strike="noStrike"/>
                    </a:p>
                  </a:txBody>
                  <a:tcPr marT="45725" marB="45725" marR="91450" marL="91450"/>
                </a:tc>
              </a:tr>
              <a:tr h="4573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2021</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170731</a:t>
                      </a:r>
                      <a:endParaRPr sz="1800" u="none" cap="none" strike="noStrike"/>
                    </a:p>
                  </a:txBody>
                  <a:tcPr marT="45725" marB="45725" marR="91450" marL="91450"/>
                </a:tc>
              </a:tr>
              <a:tr h="4573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2022</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170498</a:t>
                      </a:r>
                      <a:endParaRPr sz="1800" u="none" cap="none" strike="noStrike"/>
                    </a:p>
                  </a:txBody>
                  <a:tcPr marT="45725" marB="45725" marR="91450" marL="91450"/>
                </a:tc>
              </a:tr>
              <a:tr h="4573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2023</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208288</a:t>
                      </a:r>
                      <a:endParaRPr sz="1800" u="none" cap="none" strike="noStrike"/>
                    </a:p>
                  </a:txBody>
                  <a:tcPr marT="45725" marB="45725" marR="91450" marL="91450"/>
                </a:tc>
              </a:tr>
              <a:tr h="457325">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2024</a:t>
                      </a:r>
                      <a:endParaRPr sz="1800" u="none" cap="none" strike="noStrike"/>
                    </a:p>
                  </a:txBody>
                  <a:tcPr marT="45725" marB="45725" marR="91450" marL="91450"/>
                </a:tc>
                <a:tc>
                  <a:txBody>
                    <a:bodyPr/>
                    <a:lstStyle/>
                    <a:p>
                      <a:pPr indent="0" lvl="0" marL="0" marR="0" rtl="0" algn="ctr">
                        <a:spcBef>
                          <a:spcPts val="0"/>
                        </a:spcBef>
                        <a:spcAft>
                          <a:spcPts val="0"/>
                        </a:spcAft>
                        <a:buNone/>
                      </a:pPr>
                      <a:r>
                        <a:rPr b="0" i="0" lang="en-US" sz="1800" u="none" cap="none" strike="noStrike">
                          <a:solidFill>
                            <a:srgbClr val="000000"/>
                          </a:solidFill>
                          <a:latin typeface="Calibri"/>
                          <a:ea typeface="Calibri"/>
                          <a:cs typeface="Calibri"/>
                          <a:sym typeface="Calibri"/>
                        </a:rPr>
                        <a:t>30787</a:t>
                      </a:r>
                      <a:endParaRPr sz="18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2cbd50437a2_0_24"/>
          <p:cNvPicPr preferRelativeResize="0"/>
          <p:nvPr/>
        </p:nvPicPr>
        <p:blipFill rotWithShape="1">
          <a:blip r:embed="rId3">
            <a:alphaModFix/>
          </a:blip>
          <a:srcRect b="0" l="0" r="0" t="0"/>
          <a:stretch/>
        </p:blipFill>
        <p:spPr>
          <a:xfrm>
            <a:off x="1163745" y="822297"/>
            <a:ext cx="9864509" cy="58847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cbd50437a2_0_29"/>
          <p:cNvSpPr txBox="1"/>
          <p:nvPr/>
        </p:nvSpPr>
        <p:spPr>
          <a:xfrm>
            <a:off x="804900" y="654900"/>
            <a:ext cx="10582200" cy="620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t>Points to note from previous graph and table: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1. General Trend (2015-2019): There was a gradual decline in the number of cases filed from 2015 to 2018, starting at 249,336 cases in 2015 and decreasing each year until it reached 203,849 in 2018. In 2019, there was a slight uptick to 204,445.</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2. Significant Drop in 2020: There is a noticeable drop in the number of cases filed in 2020, where the figures plummeted to 124,730. This drop is likely due to the impact of the </a:t>
            </a:r>
            <a:r>
              <a:rPr lang="en-US" sz="1700">
                <a:solidFill>
                  <a:srgbClr val="990000"/>
                </a:solidFill>
              </a:rPr>
              <a:t>COVID-19 pandemic</a:t>
            </a:r>
            <a:r>
              <a:rPr lang="en-US" sz="1700"/>
              <a:t>, which caused disruptions in many legal systems worldwide—courts were closed, cases were delayed, and there were limitations on legal proceedings due to lockdowns and social distancing measures.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3. Recovery Post-2020: The numbers start to recover in 2021 with 170,731 cases filed and remain relatively stable in 2022 with 170,498 cases. This could indicate the legal system's adaptation to the new normal, possibly incorporating more virtual proceedings and catching up on the backlog created in 2020.</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4. Increase in 2023: There's a significant increase in cases filed in 2023 to 208,288. This could signify a return to pre-pandemic levels, suggesting that the backlog has been addressed, or it could reflect an increase in litigation possibly due to ongoing disputes arising as a result of the pandemic's long-term effects.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US" sz="1700"/>
              <a:t>5. Partial Data for 2024: The figure for 2024 is notably lower at 30,787 cases. However, since 2024 is the current year and we do not have complete data, this number represents only part of the year. If this is data from the first quarter, for example, it might project an increase once the year is complete. If the current rate continues, 2024 could see a significantly higher total than previous years.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158" name="Google Shape;158;p5"/>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58"/>
              <a:buFont typeface="Arial"/>
              <a:buNone/>
            </a:pPr>
            <a:r>
              <a:rPr b="0" i="0" lang="en-US" sz="1700" u="none" cap="none" strike="noStrike">
                <a:solidFill>
                  <a:schemeClr val="dk1"/>
                </a:solidFill>
                <a:latin typeface="Montserrat"/>
                <a:ea typeface="Montserrat"/>
                <a:cs typeface="Montserrat"/>
                <a:sym typeface="Montserrat"/>
              </a:rPr>
              <a:t>The top 10 companies in terms of the dollar amount of residential mortgage loans they serviced in 2022 in the Commonwealth of Massachusetts are as follows:</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50000"/>
              </a:lnSpc>
              <a:spcBef>
                <a:spcPts val="1200"/>
              </a:spcBef>
              <a:spcAft>
                <a:spcPts val="0"/>
              </a:spcAft>
              <a:buClr>
                <a:schemeClr val="dk1"/>
              </a:buClr>
              <a:buSzPts val="1700"/>
              <a:buFont typeface="Montserrat"/>
              <a:buAutoNum type="arabicPeriod"/>
            </a:pPr>
            <a:r>
              <a:rPr b="0" i="0" lang="en-US" sz="1700" u="none" cap="none" strike="noStrike">
                <a:solidFill>
                  <a:schemeClr val="dk1"/>
                </a:solidFill>
                <a:latin typeface="Montserrat"/>
                <a:ea typeface="Montserrat"/>
                <a:cs typeface="Montserrat"/>
                <a:sym typeface="Montserrat"/>
              </a:rPr>
              <a:t>Nationstar Mortgage LLC: $21,415,050,000</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1"/>
              </a:buClr>
              <a:buSzPts val="1700"/>
              <a:buFont typeface="Montserrat"/>
              <a:buAutoNum type="arabicPeriod"/>
            </a:pPr>
            <a:r>
              <a:rPr b="0" i="0" lang="en-US" sz="1700" u="none" cap="none" strike="noStrike">
                <a:solidFill>
                  <a:schemeClr val="dk1"/>
                </a:solidFill>
                <a:latin typeface="Montserrat"/>
                <a:ea typeface="Montserrat"/>
                <a:cs typeface="Montserrat"/>
                <a:sym typeface="Montserrat"/>
              </a:rPr>
              <a:t>Rocket Mortgage, LLC: $14,101,560,000</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1"/>
              </a:buClr>
              <a:buSzPts val="1700"/>
              <a:buFont typeface="Montserrat"/>
              <a:buAutoNum type="arabicPeriod"/>
            </a:pPr>
            <a:r>
              <a:rPr b="0" i="0" lang="en-US" sz="1700" u="none" cap="none" strike="noStrike">
                <a:solidFill>
                  <a:schemeClr val="dk1"/>
                </a:solidFill>
                <a:latin typeface="Montserrat"/>
                <a:ea typeface="Montserrat"/>
                <a:cs typeface="Montserrat"/>
                <a:sym typeface="Montserrat"/>
              </a:rPr>
              <a:t>LoanCare, LLC: $13,003,850,000</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1"/>
              </a:buClr>
              <a:buSzPts val="1700"/>
              <a:buFont typeface="Montserrat"/>
              <a:buAutoNum type="arabicPeriod"/>
            </a:pPr>
            <a:r>
              <a:rPr b="0" i="0" lang="en-US" sz="1700" u="none" cap="none" strike="noStrike">
                <a:solidFill>
                  <a:schemeClr val="dk1"/>
                </a:solidFill>
                <a:latin typeface="Montserrat"/>
                <a:ea typeface="Montserrat"/>
                <a:cs typeface="Montserrat"/>
                <a:sym typeface="Montserrat"/>
              </a:rPr>
              <a:t>ServiceMac, LLC: $11,695,070,000</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1"/>
              </a:buClr>
              <a:buSzPts val="1700"/>
              <a:buFont typeface="Montserrat"/>
              <a:buAutoNum type="arabicPeriod"/>
            </a:pPr>
            <a:r>
              <a:rPr b="0" i="0" lang="en-US" sz="1700" u="none" cap="none" strike="noStrike">
                <a:solidFill>
                  <a:schemeClr val="dk1"/>
                </a:solidFill>
                <a:latin typeface="Montserrat"/>
                <a:ea typeface="Montserrat"/>
                <a:cs typeface="Montserrat"/>
                <a:sym typeface="Montserrat"/>
              </a:rPr>
              <a:t>NewRez LLC: $11,126,100,000</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1"/>
              </a:buClr>
              <a:buSzPts val="1700"/>
              <a:buFont typeface="Montserrat"/>
              <a:buAutoNum type="arabicPeriod"/>
            </a:pPr>
            <a:r>
              <a:rPr b="0" i="0" lang="en-US" sz="1700" u="none" cap="none" strike="noStrike">
                <a:solidFill>
                  <a:schemeClr val="dk1"/>
                </a:solidFill>
                <a:latin typeface="Montserrat"/>
                <a:ea typeface="Montserrat"/>
                <a:cs typeface="Montserrat"/>
                <a:sym typeface="Montserrat"/>
              </a:rPr>
              <a:t>Freedom Mortgage Corporation: $9,943,681,000</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1"/>
              </a:buClr>
              <a:buSzPts val="1700"/>
              <a:buFont typeface="Montserrat"/>
              <a:buAutoNum type="arabicPeriod"/>
            </a:pPr>
            <a:r>
              <a:rPr b="0" i="0" lang="en-US" sz="1700" u="none" cap="none" strike="noStrike">
                <a:solidFill>
                  <a:schemeClr val="dk1"/>
                </a:solidFill>
                <a:latin typeface="Montserrat"/>
                <a:ea typeface="Montserrat"/>
                <a:cs typeface="Montserrat"/>
                <a:sym typeface="Montserrat"/>
              </a:rPr>
              <a:t>PennyMac Loan Services, LLC: $8,563,333,000</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1"/>
              </a:buClr>
              <a:buSzPts val="1700"/>
              <a:buFont typeface="Montserrat"/>
              <a:buAutoNum type="arabicPeriod"/>
            </a:pPr>
            <a:r>
              <a:rPr b="0" i="0" lang="en-US" sz="1700" u="none" cap="none" strike="noStrike">
                <a:solidFill>
                  <a:schemeClr val="dk1"/>
                </a:solidFill>
                <a:latin typeface="Montserrat"/>
                <a:ea typeface="Montserrat"/>
                <a:cs typeface="Montserrat"/>
                <a:sym typeface="Montserrat"/>
              </a:rPr>
              <a:t>PHH Mortgage Corporation: $7,906,210,000</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1"/>
              </a:buClr>
              <a:buSzPts val="1700"/>
              <a:buFont typeface="Montserrat"/>
              <a:buAutoNum type="arabicPeriod"/>
            </a:pPr>
            <a:r>
              <a:rPr b="0" i="0" lang="en-US" sz="1700" u="none" cap="none" strike="noStrike">
                <a:solidFill>
                  <a:schemeClr val="dk1"/>
                </a:solidFill>
                <a:latin typeface="Montserrat"/>
                <a:ea typeface="Montserrat"/>
                <a:cs typeface="Montserrat"/>
                <a:sym typeface="Montserrat"/>
              </a:rPr>
              <a:t>Select Portfolio Servicing, Inc.: $4,009,109,000</a:t>
            </a:r>
            <a:endParaRPr b="0" i="0" sz="1700" u="none" cap="none" strike="noStrike">
              <a:solidFill>
                <a:schemeClr val="dk1"/>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1"/>
              </a:buClr>
              <a:buSzPts val="1700"/>
              <a:buFont typeface="Montserrat"/>
              <a:buAutoNum type="arabicPeriod"/>
            </a:pPr>
            <a:r>
              <a:rPr b="0" i="0" lang="en-US" sz="1700" u="none" cap="none" strike="noStrike">
                <a:solidFill>
                  <a:schemeClr val="dk1"/>
                </a:solidFill>
                <a:latin typeface="Montserrat"/>
                <a:ea typeface="Montserrat"/>
                <a:cs typeface="Montserrat"/>
                <a:sym typeface="Montserrat"/>
              </a:rPr>
              <a:t>RoundPoint Mortgage Servicing Corporation: $3,618,304,000</a:t>
            </a:r>
            <a:endParaRPr b="0" i="0" sz="2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500"/>
              <a:buFont typeface="Arial"/>
              <a:buNone/>
            </a:pPr>
            <a:r>
              <a:rPr b="0" i="0" lang="en-US" sz="7500" u="none" cap="none" strike="noStrike">
                <a:solidFill>
                  <a:schemeClr val="accent2"/>
                </a:solidFill>
                <a:latin typeface="Bebas Neue"/>
                <a:ea typeface="Bebas Neue"/>
                <a:cs typeface="Bebas Neue"/>
                <a:sym typeface="Bebas Neue"/>
              </a:rPr>
              <a:t>Findings</a:t>
            </a:r>
            <a:endParaRPr b="0" i="0" sz="7500" u="none" cap="none" strike="noStrike">
              <a:solidFill>
                <a:schemeClr val="accent2"/>
              </a:solidFill>
              <a:latin typeface="Bebas Neue"/>
              <a:ea typeface="Bebas Neue"/>
              <a:cs typeface="Bebas Neue"/>
              <a:sym typeface="Bebas Neue"/>
            </a:endParaRPr>
          </a:p>
        </p:txBody>
      </p:sp>
      <p:sp>
        <p:nvSpPr>
          <p:cNvPr id="165" name="Google Shape;165;p8"/>
          <p:cNvSpPr txBox="1"/>
          <p:nvPr/>
        </p:nvSpPr>
        <p:spPr>
          <a:xfrm>
            <a:off x="397825" y="1743375"/>
            <a:ext cx="11536800" cy="469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Montserrat"/>
                <a:ea typeface="Montserrat"/>
                <a:cs typeface="Montserrat"/>
                <a:sym typeface="Montserrat"/>
                <a:extLst>
                  <a:ext uri="http://customooxmlschemas.google.com/">
                    <go:slidesCustomData xmlns:go="http://customooxmlschemas.google.com/" textRoundtripDataId="0"/>
                  </a:ext>
                </a:extLst>
              </a:rPr>
              <a:t>The bar chart in the next slide visualizes </a:t>
            </a:r>
            <a:r>
              <a:rPr b="0" i="0" lang="en-US" sz="1700" u="none" cap="none" strike="noStrike">
                <a:solidFill>
                  <a:schemeClr val="dk1"/>
                </a:solidFill>
                <a:latin typeface="Montserrat"/>
                <a:ea typeface="Montserrat"/>
                <a:cs typeface="Montserrat"/>
                <a:sym typeface="Montserrat"/>
              </a:rPr>
              <a:t>the </a:t>
            </a:r>
            <a:r>
              <a:rPr b="0" i="0" lang="en-US" sz="1700" u="none" cap="none" strike="noStrike">
                <a:solidFill>
                  <a:srgbClr val="990000"/>
                </a:solidFill>
                <a:latin typeface="Montserrat"/>
                <a:ea typeface="Montserrat"/>
                <a:cs typeface="Montserrat"/>
                <a:sym typeface="Montserrat"/>
              </a:rPr>
              <a:t>top 10 companies in Massachusetts by the dollar amount of residential mortgage loans they serviced in 2022</a:t>
            </a:r>
            <a:r>
              <a:rPr b="0" i="0" lang="en-US" sz="1700" u="none" cap="none" strike="noStrike">
                <a:solidFill>
                  <a:schemeClr val="dk1"/>
                </a:solidFill>
                <a:latin typeface="Montserrat"/>
                <a:ea typeface="Montserrat"/>
                <a:cs typeface="Montserrat"/>
                <a:sym typeface="Montserrat"/>
              </a:rPr>
              <a:t>.</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4">
      <a:dk1>
        <a:srgbClr val="000000"/>
      </a:dk1>
      <a:lt1>
        <a:srgbClr val="FFFFFF"/>
      </a:lt1>
      <a:dk2>
        <a:srgbClr val="3D3D3D"/>
      </a:dk2>
      <a:lt2>
        <a:srgbClr val="EBEBEB"/>
      </a:lt2>
      <a:accent1>
        <a:srgbClr val="000000"/>
      </a:accent1>
      <a:accent2>
        <a:srgbClr val="13A694"/>
      </a:accent2>
      <a:accent3>
        <a:srgbClr val="D9E5D8"/>
      </a:accent3>
      <a:accent4>
        <a:srgbClr val="A9A9A9"/>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