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gif" ContentType="image/gi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3"/>
    <p:sldId id="412" r:id="rId4"/>
    <p:sldId id="258" r:id="rId5"/>
    <p:sldId id="336" r:id="rId6"/>
    <p:sldId id="347" r:id="rId7"/>
    <p:sldId id="271" r:id="rId8"/>
    <p:sldId id="269" r:id="rId9"/>
    <p:sldId id="379" r:id="rId10"/>
    <p:sldId id="272" r:id="rId11"/>
    <p:sldId id="381" r:id="rId12"/>
    <p:sldId id="382" r:id="rId13"/>
    <p:sldId id="275" r:id="rId14"/>
    <p:sldId id="424" r:id="rId15"/>
    <p:sldId id="276" r:id="rId16"/>
    <p:sldId id="354" r:id="rId17"/>
    <p:sldId id="350" r:id="rId18"/>
    <p:sldId id="295" r:id="rId19"/>
    <p:sldId id="357" r:id="rId20"/>
    <p:sldId id="358" r:id="rId21"/>
    <p:sldId id="42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793" autoAdjust="0"/>
    <p:restoredTop sz="94660"/>
  </p:normalViewPr>
  <p:slideViewPr>
    <p:cSldViewPr>
      <p:cViewPr>
        <p:scale>
          <a:sx n="70" d="100"/>
          <a:sy n="70" d="100"/>
        </p:scale>
        <p:origin x="-1446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156C3-7B78-43E1-B5BB-BB9B12944A1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B172E-3547-43E8-A4F6-9A5C58A2FEB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781D-A1ED-4E02-8FE2-7BB9DAD293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1D95-CAE5-447D-8A92-855FBF9357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781D-A1ED-4E02-8FE2-7BB9DAD293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1D95-CAE5-447D-8A92-855FBF9357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781D-A1ED-4E02-8FE2-7BB9DAD293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1D95-CAE5-447D-8A92-855FBF9357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DBD1AE3-175E-417D-B1C8-85358C03565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781D-A1ED-4E02-8FE2-7BB9DAD293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1D95-CAE5-447D-8A92-855FBF9357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781D-A1ED-4E02-8FE2-7BB9DAD293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1D95-CAE5-447D-8A92-855FBF9357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781D-A1ED-4E02-8FE2-7BB9DAD293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1D95-CAE5-447D-8A92-855FBF9357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781D-A1ED-4E02-8FE2-7BB9DAD2934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1D95-CAE5-447D-8A92-855FBF9357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781D-A1ED-4E02-8FE2-7BB9DAD2934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1D95-CAE5-447D-8A92-855FBF9357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781D-A1ED-4E02-8FE2-7BB9DAD2934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1D95-CAE5-447D-8A92-855FBF9357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781D-A1ED-4E02-8FE2-7BB9DAD293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1D95-CAE5-447D-8A92-855FBF9357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781D-A1ED-4E02-8FE2-7BB9DAD293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1D95-CAE5-447D-8A92-855FBF9357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9781D-A1ED-4E02-8FE2-7BB9DAD293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91D95-CAE5-447D-8A92-855FBF9357D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jpeg"/><Relationship Id="rId8" Type="http://schemas.openxmlformats.org/officeDocument/2006/relationships/image" Target="../media/image11.jpeg"/><Relationship Id="rId7" Type="http://schemas.openxmlformats.org/officeDocument/2006/relationships/image" Target="../media/image10.GIF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4800" b="1" dirty="0" smtClean="0"/>
              <a:t>Co-occurrence Matrix</a:t>
            </a:r>
            <a:endParaRPr lang="en-US" sz="4800" b="1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20574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Slides from Dr. </a:t>
            </a:r>
            <a:r>
              <a:rPr lang="en-US" sz="1400" dirty="0" err="1" smtClean="0"/>
              <a:t>Shahera</a:t>
            </a:r>
            <a:r>
              <a:rPr lang="en-US" sz="1400" dirty="0" smtClean="0"/>
              <a:t> </a:t>
            </a:r>
            <a:r>
              <a:rPr lang="en-US" sz="1400" dirty="0" err="1" smtClean="0"/>
              <a:t>Hossain</a:t>
            </a:r>
            <a:endParaRPr lang="en-US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74"/>
          <p:cNvGraphicFramePr>
            <a:graphicFrameLocks noGrp="1"/>
          </p:cNvGraphicFramePr>
          <p:nvPr>
            <p:ph sz="half" idx="2"/>
          </p:nvPr>
        </p:nvGraphicFramePr>
        <p:xfrm>
          <a:off x="5562600" y="2499360"/>
          <a:ext cx="2286000" cy="2072640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571500"/>
                <a:gridCol w="571500"/>
              </a:tblGrid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4"/>
          <p:cNvGraphicFramePr>
            <a:graphicFrameLocks noGrp="1"/>
          </p:cNvGraphicFramePr>
          <p:nvPr>
            <p:ph sz="half" idx="1"/>
          </p:nvPr>
        </p:nvGraphicFramePr>
        <p:xfrm>
          <a:off x="1676400" y="2484436"/>
          <a:ext cx="2133600" cy="2087564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" y="838200"/>
          <a:ext cx="1554163" cy="1285876"/>
        </p:xfrm>
        <a:graphic>
          <a:graphicData uri="http://schemas.openxmlformats.org/drawingml/2006/table">
            <a:tbl>
              <a:tblPr/>
              <a:tblGrid>
                <a:gridCol w="777875"/>
                <a:gridCol w="776288"/>
              </a:tblGrid>
              <a:tr h="636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i/j</a:t>
                      </a:r>
                      <a:endParaRPr kumimoji="0" 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9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#(0,0)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057400" y="1047690"/>
                <a:ext cx="50292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ko-KR" sz="2000" i="1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ea typeface="Gulim" pitchFamily="34" charset="-127"/>
                    <a:cs typeface="Times New Roman" panose="02020603050405020304" pitchFamily="18" charset="0"/>
                  </a:rPr>
                  <a:t>d </a:t>
                </a: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ko-K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	</a:t>
                </a:r>
                <a:r>
                  <a:rPr lang="en-US" altLang="ko-KR" sz="2000" i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Gulim" pitchFamily="34" charset="-127"/>
                    <a:cs typeface="Times New Roman" panose="02020603050405020304" pitchFamily="18" charset="0"/>
                  </a:rPr>
                  <a:t>	θ </a:t>
                </a: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horizontal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/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/>
                          </a:rPr>
                          <m:t>°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1047690"/>
                <a:ext cx="5029200" cy="400110"/>
              </a:xfrm>
              <a:prstGeom prst="rect">
                <a:avLst/>
              </a:prstGeom>
              <a:blipFill rotWithShape="1">
                <a:blip r:embed="rId1"/>
                <a:stretch>
                  <a:fillRect t="-14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76"/>
          <p:cNvSpPr txBox="1">
            <a:spLocks noChangeArrowheads="1"/>
          </p:cNvSpPr>
          <p:nvPr/>
        </p:nvSpPr>
        <p:spPr>
          <a:xfrm>
            <a:off x="457200" y="0"/>
            <a:ext cx="8229600" cy="914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Example: Computation</a:t>
            </a:r>
            <a:r>
              <a:rPr lang="en-US" sz="1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 (</a:t>
            </a:r>
            <a:r>
              <a:rPr lang="en-US" sz="1800" i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contd</a:t>
            </a:r>
            <a:r>
              <a:rPr lang="en-US" sz="1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.)</a:t>
            </a:r>
            <a:endParaRPr lang="en-US" sz="4800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Line 62"/>
          <p:cNvSpPr>
            <a:spLocks noChangeShapeType="1"/>
          </p:cNvSpPr>
          <p:nvPr/>
        </p:nvSpPr>
        <p:spPr bwMode="auto">
          <a:xfrm>
            <a:off x="2057400" y="2743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62"/>
          <p:cNvSpPr>
            <a:spLocks noChangeShapeType="1"/>
          </p:cNvSpPr>
          <p:nvPr/>
        </p:nvSpPr>
        <p:spPr bwMode="auto">
          <a:xfrm>
            <a:off x="2057400" y="3276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62"/>
          <p:cNvSpPr>
            <a:spLocks noChangeShapeType="1"/>
          </p:cNvSpPr>
          <p:nvPr/>
        </p:nvSpPr>
        <p:spPr bwMode="auto">
          <a:xfrm>
            <a:off x="1191904" y="1981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62"/>
          <p:cNvSpPr>
            <a:spLocks noChangeShapeType="1"/>
          </p:cNvSpPr>
          <p:nvPr/>
        </p:nvSpPr>
        <p:spPr bwMode="auto">
          <a:xfrm flipV="1">
            <a:off x="4612944" y="1508948"/>
            <a:ext cx="1752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962400" y="3429000"/>
            <a:ext cx="1295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2" name="Group 4"/>
          <p:cNvGraphicFramePr>
            <a:graphicFrameLocks noGrp="1"/>
          </p:cNvGraphicFramePr>
          <p:nvPr/>
        </p:nvGraphicFramePr>
        <p:xfrm>
          <a:off x="2057400" y="1143000"/>
          <a:ext cx="2133600" cy="2087564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279" name="Group 31"/>
          <p:cNvGraphicFramePr>
            <a:graphicFrameLocks noGrp="1"/>
          </p:cNvGraphicFramePr>
          <p:nvPr/>
        </p:nvGraphicFramePr>
        <p:xfrm>
          <a:off x="6096000" y="1143000"/>
          <a:ext cx="2286000" cy="2072640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571500"/>
                <a:gridCol w="571500"/>
              </a:tblGrid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310" name="Text Box 62"/>
          <p:cNvSpPr txBox="1">
            <a:spLocks noChangeArrowheads="1"/>
          </p:cNvSpPr>
          <p:nvPr/>
        </p:nvSpPr>
        <p:spPr bwMode="auto">
          <a:xfrm>
            <a:off x="914400" y="1982337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53311" name="Text Box 63"/>
          <p:cNvSpPr txBox="1">
            <a:spLocks noChangeArrowheads="1"/>
          </p:cNvSpPr>
          <p:nvPr/>
        </p:nvSpPr>
        <p:spPr bwMode="auto">
          <a:xfrm>
            <a:off x="6019800" y="3200400"/>
            <a:ext cx="2438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Image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6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  <a:noFill/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Example: Computation</a:t>
            </a:r>
            <a:r>
              <a:rPr lang="en-US" sz="16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cs typeface="Times New Roman" panose="02020603050405020304" pitchFamily="18" charset="0"/>
              </a:rPr>
              <a:t>(</a:t>
            </a:r>
            <a:r>
              <a:rPr lang="en-US" sz="1600" i="1" dirty="0">
                <a:solidFill>
                  <a:srgbClr val="0070C0"/>
                </a:solidFill>
                <a:cs typeface="Times New Roman" panose="02020603050405020304" pitchFamily="18" charset="0"/>
              </a:rPr>
              <a:t>contd</a:t>
            </a:r>
            <a:r>
              <a:rPr lang="en-US" sz="1600" dirty="0">
                <a:solidFill>
                  <a:srgbClr val="0070C0"/>
                </a:solidFill>
                <a:cs typeface="Times New Roman" panose="02020603050405020304" pitchFamily="18" charset="0"/>
              </a:rPr>
              <a:t>.)</a:t>
            </a:r>
            <a:endParaRPr lang="en-US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4495800" y="2030104"/>
            <a:ext cx="1219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Group 68"/>
          <p:cNvGraphicFramePr>
            <a:graphicFrameLocks noGrp="1"/>
          </p:cNvGraphicFramePr>
          <p:nvPr>
            <p:ph sz="half" idx="1"/>
          </p:nvPr>
        </p:nvGraphicFramePr>
        <p:xfrm>
          <a:off x="27296" y="3616654"/>
          <a:ext cx="3886200" cy="3200402"/>
        </p:xfrm>
        <a:graphic>
          <a:graphicData uri="http://schemas.openxmlformats.org/drawingml/2006/table">
            <a:tbl>
              <a:tblPr/>
              <a:tblGrid>
                <a:gridCol w="777875"/>
                <a:gridCol w="776288"/>
                <a:gridCol w="777875"/>
                <a:gridCol w="776287"/>
                <a:gridCol w="777875"/>
              </a:tblGrid>
              <a:tr h="636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i/j</a:t>
                      </a:r>
                      <a:endParaRPr kumimoji="0" 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9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#(0,1)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#(0,2)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#(0,3)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6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Line 62"/>
          <p:cNvSpPr>
            <a:spLocks noChangeShapeType="1"/>
          </p:cNvSpPr>
          <p:nvPr/>
        </p:nvSpPr>
        <p:spPr bwMode="auto">
          <a:xfrm>
            <a:off x="2985448" y="192660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62"/>
          <p:cNvSpPr>
            <a:spLocks noChangeShapeType="1"/>
          </p:cNvSpPr>
          <p:nvPr/>
        </p:nvSpPr>
        <p:spPr bwMode="auto">
          <a:xfrm>
            <a:off x="2971800" y="139889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62"/>
          <p:cNvSpPr>
            <a:spLocks noChangeShapeType="1"/>
          </p:cNvSpPr>
          <p:nvPr/>
        </p:nvSpPr>
        <p:spPr bwMode="auto">
          <a:xfrm>
            <a:off x="2438400" y="2438400"/>
            <a:ext cx="304800" cy="0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2057400" y="762000"/>
                <a:ext cx="50292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ko-KR" sz="2000" i="1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ea typeface="Gulim" pitchFamily="34" charset="-127"/>
                    <a:cs typeface="Times New Roman" panose="02020603050405020304" pitchFamily="18" charset="0"/>
                  </a:rPr>
                  <a:t>d </a:t>
                </a: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ko-K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	</a:t>
                </a:r>
                <a:r>
                  <a:rPr lang="en-US" altLang="ko-KR" sz="2000" i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Gulim" pitchFamily="34" charset="-127"/>
                    <a:cs typeface="Times New Roman" panose="02020603050405020304" pitchFamily="18" charset="0"/>
                  </a:rPr>
                  <a:t>	θ </a:t>
                </a: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horizontal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/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/>
                          </a:rPr>
                          <m:t>°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762000"/>
                <a:ext cx="5029200" cy="400110"/>
              </a:xfrm>
              <a:prstGeom prst="rect">
                <a:avLst/>
              </a:prstGeom>
              <a:blipFill rotWithShape="1">
                <a:blip r:embed="rId1"/>
                <a:stretch>
                  <a:fillRect b="1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2" name="Group 4"/>
          <p:cNvGraphicFramePr>
            <a:graphicFrameLocks noGrp="1"/>
          </p:cNvGraphicFramePr>
          <p:nvPr/>
        </p:nvGraphicFramePr>
        <p:xfrm>
          <a:off x="2057400" y="1143000"/>
          <a:ext cx="2133600" cy="2087564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279" name="Group 31"/>
          <p:cNvGraphicFramePr>
            <a:graphicFrameLocks noGrp="1"/>
          </p:cNvGraphicFramePr>
          <p:nvPr/>
        </p:nvGraphicFramePr>
        <p:xfrm>
          <a:off x="6096000" y="1143000"/>
          <a:ext cx="2286000" cy="2072640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571500"/>
                <a:gridCol w="571500"/>
              </a:tblGrid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310" name="Text Box 62"/>
          <p:cNvSpPr txBox="1">
            <a:spLocks noChangeArrowheads="1"/>
          </p:cNvSpPr>
          <p:nvPr/>
        </p:nvSpPr>
        <p:spPr bwMode="auto">
          <a:xfrm>
            <a:off x="914400" y="1982337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53311" name="Text Box 63"/>
          <p:cNvSpPr txBox="1">
            <a:spLocks noChangeArrowheads="1"/>
          </p:cNvSpPr>
          <p:nvPr/>
        </p:nvSpPr>
        <p:spPr bwMode="auto">
          <a:xfrm>
            <a:off x="6019800" y="3200400"/>
            <a:ext cx="2438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Image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6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  <a:noFill/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Example: Computation</a:t>
            </a:r>
            <a:r>
              <a:rPr lang="en-US" sz="14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cs typeface="Times New Roman" panose="02020603050405020304" pitchFamily="18" charset="0"/>
              </a:rPr>
              <a:t>(</a:t>
            </a:r>
            <a:r>
              <a:rPr lang="en-US" sz="1600" i="1" dirty="0">
                <a:solidFill>
                  <a:srgbClr val="0070C0"/>
                </a:solidFill>
                <a:cs typeface="Times New Roman" panose="02020603050405020304" pitchFamily="18" charset="0"/>
              </a:rPr>
              <a:t>contd</a:t>
            </a:r>
            <a:r>
              <a:rPr lang="en-US" sz="1600" dirty="0">
                <a:solidFill>
                  <a:srgbClr val="0070C0"/>
                </a:solidFill>
                <a:cs typeface="Times New Roman" panose="02020603050405020304" pitchFamily="18" charset="0"/>
              </a:rPr>
              <a:t>.)</a:t>
            </a:r>
            <a:endParaRPr lang="en-US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4495800" y="2030104"/>
            <a:ext cx="1219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Group 68"/>
          <p:cNvGraphicFramePr>
            <a:graphicFrameLocks noGrp="1"/>
          </p:cNvGraphicFramePr>
          <p:nvPr>
            <p:ph sz="half" idx="1"/>
          </p:nvPr>
        </p:nvGraphicFramePr>
        <p:xfrm>
          <a:off x="27296" y="3616654"/>
          <a:ext cx="3886200" cy="3200402"/>
        </p:xfrm>
        <a:graphic>
          <a:graphicData uri="http://schemas.openxmlformats.org/drawingml/2006/table">
            <a:tbl>
              <a:tblPr/>
              <a:tblGrid>
                <a:gridCol w="777875"/>
                <a:gridCol w="776288"/>
                <a:gridCol w="777875"/>
                <a:gridCol w="776287"/>
                <a:gridCol w="777875"/>
              </a:tblGrid>
              <a:tr h="636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i/j</a:t>
                      </a:r>
                      <a:endParaRPr kumimoji="0" 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9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#(0,0)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#(0,1)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#(0,2)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#(0,3)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#(1,0)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#(1,1)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#(1,2)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#(1,3)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#(2,0)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#(2,1)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#(2,2)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#(2,3)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6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#(3,0)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#(3,1)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#(3,2)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#(3,3)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Line 62"/>
          <p:cNvSpPr>
            <a:spLocks noChangeShapeType="1"/>
          </p:cNvSpPr>
          <p:nvPr/>
        </p:nvSpPr>
        <p:spPr bwMode="auto">
          <a:xfrm>
            <a:off x="3505200" y="2971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62"/>
          <p:cNvSpPr>
            <a:spLocks noChangeShapeType="1"/>
          </p:cNvSpPr>
          <p:nvPr/>
        </p:nvSpPr>
        <p:spPr bwMode="auto">
          <a:xfrm>
            <a:off x="3429000" y="6629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62"/>
          <p:cNvSpPr>
            <a:spLocks noChangeShapeType="1"/>
          </p:cNvSpPr>
          <p:nvPr/>
        </p:nvSpPr>
        <p:spPr bwMode="auto">
          <a:xfrm>
            <a:off x="7924800" y="3124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2057400" y="762000"/>
                <a:ext cx="50292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ko-KR" sz="2000" i="1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ea typeface="Gulim" pitchFamily="34" charset="-127"/>
                    <a:cs typeface="Times New Roman" panose="02020603050405020304" pitchFamily="18" charset="0"/>
                  </a:rPr>
                  <a:t>d </a:t>
                </a: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ko-K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	</a:t>
                </a:r>
                <a:r>
                  <a:rPr lang="en-US" altLang="ko-KR" sz="2000" i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Gulim" pitchFamily="34" charset="-127"/>
                    <a:cs typeface="Times New Roman" panose="02020603050405020304" pitchFamily="18" charset="0"/>
                  </a:rPr>
                  <a:t>	θ </a:t>
                </a: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horizontal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/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/>
                          </a:rPr>
                          <m:t>°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762000"/>
                <a:ext cx="5029200" cy="400110"/>
              </a:xfrm>
              <a:prstGeom prst="rect">
                <a:avLst/>
              </a:prstGeom>
              <a:blipFill rotWithShape="1">
                <a:blip r:embed="rId1"/>
                <a:stretch>
                  <a:fillRect b="1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2" name="Group 4"/>
          <p:cNvGraphicFramePr>
            <a:graphicFrameLocks noGrp="1"/>
          </p:cNvGraphicFramePr>
          <p:nvPr/>
        </p:nvGraphicFramePr>
        <p:xfrm>
          <a:off x="2057400" y="1143000"/>
          <a:ext cx="2133600" cy="2087564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279" name="Group 31"/>
          <p:cNvGraphicFramePr>
            <a:graphicFrameLocks noGrp="1"/>
          </p:cNvGraphicFramePr>
          <p:nvPr/>
        </p:nvGraphicFramePr>
        <p:xfrm>
          <a:off x="6096000" y="1143000"/>
          <a:ext cx="2286000" cy="2072640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571500"/>
                <a:gridCol w="571500"/>
              </a:tblGrid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310" name="Text Box 62"/>
          <p:cNvSpPr txBox="1">
            <a:spLocks noChangeArrowheads="1"/>
          </p:cNvSpPr>
          <p:nvPr/>
        </p:nvSpPr>
        <p:spPr bwMode="auto">
          <a:xfrm>
            <a:off x="914400" y="1982337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53311" name="Text Box 63"/>
          <p:cNvSpPr txBox="1">
            <a:spLocks noChangeArrowheads="1"/>
          </p:cNvSpPr>
          <p:nvPr/>
        </p:nvSpPr>
        <p:spPr bwMode="auto">
          <a:xfrm>
            <a:off x="6019800" y="3200400"/>
            <a:ext cx="2438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Image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6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143000"/>
          </a:xfrm>
          <a:noFill/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Example: Computation</a:t>
            </a:r>
            <a:r>
              <a:rPr lang="en-US" sz="14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cs typeface="Times New Roman" panose="02020603050405020304" pitchFamily="18" charset="0"/>
              </a:rPr>
              <a:t>(</a:t>
            </a:r>
            <a:r>
              <a:rPr lang="en-US" sz="1600" i="1" dirty="0">
                <a:solidFill>
                  <a:srgbClr val="0070C0"/>
                </a:solidFill>
                <a:cs typeface="Times New Roman" panose="02020603050405020304" pitchFamily="18" charset="0"/>
              </a:rPr>
              <a:t>contd</a:t>
            </a:r>
            <a:r>
              <a:rPr lang="en-US" sz="16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.)</a:t>
            </a:r>
            <a:endParaRPr lang="en-US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4495800" y="2030104"/>
            <a:ext cx="1219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Group 68"/>
          <p:cNvGraphicFramePr>
            <a:graphicFrameLocks noGrp="1"/>
          </p:cNvGraphicFramePr>
          <p:nvPr>
            <p:ph sz="half" idx="1"/>
          </p:nvPr>
        </p:nvGraphicFramePr>
        <p:xfrm>
          <a:off x="27296" y="3616654"/>
          <a:ext cx="3886200" cy="3200402"/>
        </p:xfrm>
        <a:graphic>
          <a:graphicData uri="http://schemas.openxmlformats.org/drawingml/2006/table">
            <a:tbl>
              <a:tblPr/>
              <a:tblGrid>
                <a:gridCol w="777875"/>
                <a:gridCol w="776288"/>
                <a:gridCol w="777875"/>
                <a:gridCol w="776287"/>
                <a:gridCol w="777875"/>
              </a:tblGrid>
              <a:tr h="636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i/j</a:t>
                      </a:r>
                      <a:endParaRPr kumimoji="0" 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9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#(0,0)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#(0,1)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#(0,2)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#(0,3)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#(1,0)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#(1,1)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#(1,2)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#(1,3)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#(2,0)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#(2,1)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#(2,2)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#(2,3)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6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#(3,0)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#(3,1)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#(3,2)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#(3,3)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2133600" y="742890"/>
                <a:ext cx="50292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ko-KR" sz="2000" i="1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ea typeface="Gulim" pitchFamily="34" charset="-127"/>
                    <a:cs typeface="Times New Roman" panose="02020603050405020304" pitchFamily="18" charset="0"/>
                  </a:rPr>
                  <a:t>d </a:t>
                </a: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ko-K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	</a:t>
                </a:r>
                <a:r>
                  <a:rPr lang="en-US" altLang="ko-KR" sz="2000" i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Gulim" pitchFamily="34" charset="-127"/>
                    <a:cs typeface="Times New Roman" panose="02020603050405020304" pitchFamily="18" charset="0"/>
                  </a:rPr>
                  <a:t>	θ </a:t>
                </a: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ko-KR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vertica</a:t>
                </a:r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/>
                          </a:rPr>
                          <m:t>9</m:t>
                        </m:r>
                        <m:r>
                          <a:rPr lang="en-US" sz="2000" i="1">
                            <a:latin typeface="Cambria Math" panose="02040503050406030204"/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/>
                          </a:rPr>
                          <m:t>°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742890"/>
                <a:ext cx="5029200" cy="400110"/>
              </a:xfrm>
              <a:prstGeom prst="rect">
                <a:avLst/>
              </a:prstGeom>
              <a:blipFill rotWithShape="1">
                <a:blip r:embed="rId1"/>
                <a:stretch>
                  <a:fillRect t="-14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Features</a:t>
            </a:r>
            <a:r>
              <a:rPr lang="en-US" sz="40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 on co-occurrence matrix</a:t>
            </a:r>
            <a:endParaRPr lang="en-US" sz="4000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53340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Co-occurrence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matrices capture properties of a texture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But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directly useful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further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(e.g., comparison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two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textures)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Numeric 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computed from a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matrix</a:t>
            </a:r>
            <a:endParaRPr lang="en-US" sz="28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E:\0-Thesis-PPT\flowDia f1-1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" y="2819400"/>
            <a:ext cx="8716963" cy="182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0070C0"/>
                </a:solidFill>
                <a:cs typeface="Times New Roman" panose="02020603050405020304" pitchFamily="18" charset="0"/>
              </a:rPr>
              <a:t>Features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 on co-occurrence </a:t>
            </a:r>
            <a:r>
              <a:rPr lang="en-US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matrix </a:t>
            </a:r>
            <a:r>
              <a:rPr lang="en-US" sz="1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(</a:t>
            </a:r>
            <a:r>
              <a:rPr lang="en-US" sz="1800" i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contd.</a:t>
            </a:r>
            <a:r>
              <a:rPr lang="en-US" sz="1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Moment (ASM)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F2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F3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Entropy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F4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F5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F6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Inverse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Moment (IDM) feature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F7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feature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F8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feature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F9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 feature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F10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of Correlation feature –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(IMC1)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of Correlation feature –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(IMC2)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own Arrow 3">
            <a:hlinkClick r:id="" action="ppaction://noaction"/>
          </p:cNvPr>
          <p:cNvSpPr/>
          <p:nvPr/>
        </p:nvSpPr>
        <p:spPr>
          <a:xfrm>
            <a:off x="8686800" y="6096000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981200" y="1981200"/>
                <a:ext cx="1524000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dirty="0" err="1">
                    <a:solidFill>
                      <a:schemeClr val="tx1"/>
                    </a:solidFill>
                  </a:rPr>
                  <a:t>d,θ</a:t>
                </a:r>
                <a:r>
                  <a:rPr lang="en-US" dirty="0">
                    <a:solidFill>
                      <a:schemeClr val="tx1"/>
                    </a:solidFill>
                  </a:rPr>
                  <a:t>) = (1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°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981200"/>
                <a:ext cx="1524000" cy="609600"/>
              </a:xfrm>
              <a:prstGeom prst="rect">
                <a:avLst/>
              </a:prstGeom>
              <a:blipFill rotWithShape="1">
                <a:blip r:embed="rId1"/>
                <a:stretch>
                  <a:fillRect l="-833" t="-2083" r="-833" b="-2083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1981200" y="3048000"/>
                <a:ext cx="1539922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dirty="0" err="1">
                    <a:solidFill>
                      <a:schemeClr val="tx1"/>
                    </a:solidFill>
                  </a:rPr>
                  <a:t>d,θ</a:t>
                </a:r>
                <a:r>
                  <a:rPr lang="en-US" dirty="0">
                    <a:solidFill>
                      <a:schemeClr val="tx1"/>
                    </a:solidFill>
                  </a:rPr>
                  <a:t>) = (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1,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45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°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048000"/>
                <a:ext cx="1539922" cy="609600"/>
              </a:xfrm>
              <a:prstGeom prst="rect">
                <a:avLst/>
              </a:prstGeom>
              <a:blipFill rotWithShape="1">
                <a:blip r:embed="rId2"/>
                <a:stretch>
                  <a:fillRect l="-825" t="-2083" r="-822" b="-2083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1981200" y="4038600"/>
                <a:ext cx="1524000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dirty="0" err="1">
                    <a:solidFill>
                      <a:schemeClr val="tx1"/>
                    </a:solidFill>
                  </a:rPr>
                  <a:t>d,θ</a:t>
                </a:r>
                <a:r>
                  <a:rPr lang="en-US" dirty="0">
                    <a:solidFill>
                      <a:schemeClr val="tx1"/>
                    </a:solidFill>
                  </a:rPr>
                  <a:t>) = (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1,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90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°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038600"/>
                <a:ext cx="1524000" cy="609600"/>
              </a:xfrm>
              <a:prstGeom prst="rect">
                <a:avLst/>
              </a:prstGeom>
              <a:blipFill rotWithShape="1">
                <a:blip r:embed="rId3"/>
                <a:stretch>
                  <a:fillRect l="-833" t="-2083" r="-833" b="-2083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1981200" y="4953000"/>
                <a:ext cx="1524000" cy="609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dirty="0" err="1">
                    <a:solidFill>
                      <a:schemeClr val="tx1"/>
                    </a:solidFill>
                  </a:rPr>
                  <a:t>d,θ</a:t>
                </a:r>
                <a:r>
                  <a:rPr lang="en-US" dirty="0">
                    <a:solidFill>
                      <a:schemeClr val="tx1"/>
                    </a:solidFill>
                  </a:rPr>
                  <a:t>)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=(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1,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135</m:t>
                    </m:r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°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)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953000"/>
                <a:ext cx="1524000" cy="609600"/>
              </a:xfrm>
              <a:prstGeom prst="rect">
                <a:avLst/>
              </a:prstGeom>
              <a:blipFill rotWithShape="1">
                <a:blip r:embed="rId4"/>
                <a:stretch>
                  <a:fillRect l="-833" t="-2083" r="-833" b="-2083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3837296" y="2528248"/>
            <a:ext cx="4114800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Second Moment (ASM)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Contrast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Entropy feature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Inverse Difference Moment (IDM)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Average feature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Variance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Entropy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Measures of Correlation feature – 1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Measures of Correlation feature –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Bent-Up Arrow 32"/>
          <p:cNvSpPr/>
          <p:nvPr/>
        </p:nvSpPr>
        <p:spPr>
          <a:xfrm flipV="1">
            <a:off x="3505200" y="2209800"/>
            <a:ext cx="2362200" cy="31844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Bent-Up Arrow 33"/>
          <p:cNvSpPr/>
          <p:nvPr/>
        </p:nvSpPr>
        <p:spPr>
          <a:xfrm>
            <a:off x="3505200" y="5001904"/>
            <a:ext cx="2389496" cy="3048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Multidocument 34"/>
          <p:cNvSpPr/>
          <p:nvPr/>
        </p:nvSpPr>
        <p:spPr>
          <a:xfrm rot="10988469">
            <a:off x="8359607" y="3200400"/>
            <a:ext cx="762000" cy="83820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3518848" y="3227696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3505200" y="4218296"/>
            <a:ext cx="31006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9848" y="2762828"/>
            <a:ext cx="1332393" cy="1631213"/>
            <a:chOff x="89848" y="2762828"/>
            <a:chExt cx="1332393" cy="163121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3124200"/>
              <a:ext cx="1269841" cy="1269841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89848" y="276282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image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524000" y="1611868"/>
            <a:ext cx="247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Co-occurrence Matrices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153400" y="269182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Vector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7965744" y="36576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0070C0"/>
                </a:solidFill>
                <a:cs typeface="Times New Roman" panose="02020603050405020304" pitchFamily="18" charset="0"/>
              </a:rPr>
              <a:t>Features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 on co-occurrence </a:t>
            </a:r>
            <a:r>
              <a:rPr lang="en-US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matrix </a:t>
            </a:r>
            <a:r>
              <a:rPr lang="en-US" sz="1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(</a:t>
            </a:r>
            <a:r>
              <a:rPr lang="en-US" sz="1800" i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contd.</a:t>
            </a:r>
            <a:r>
              <a:rPr lang="en-US" sz="1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34152" y="2168856"/>
            <a:ext cx="578056" cy="3247032"/>
            <a:chOff x="1434152" y="2168856"/>
            <a:chExt cx="578056" cy="3247032"/>
          </a:xfrm>
        </p:grpSpPr>
        <p:sp>
          <p:nvSpPr>
            <p:cNvPr id="14" name="Left Arrow Callout 13"/>
            <p:cNvSpPr/>
            <p:nvPr/>
          </p:nvSpPr>
          <p:spPr>
            <a:xfrm>
              <a:off x="1434152" y="2237096"/>
              <a:ext cx="271518" cy="3124200"/>
            </a:xfrm>
            <a:prstGeom prst="leftArrowCallou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1537648" y="2168856"/>
              <a:ext cx="474560" cy="22860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1524000" y="3249304"/>
              <a:ext cx="474560" cy="22860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1524000" y="4231944"/>
              <a:ext cx="474560" cy="22860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Arrow 26"/>
            <p:cNvSpPr/>
            <p:nvPr/>
          </p:nvSpPr>
          <p:spPr>
            <a:xfrm>
              <a:off x="1524000" y="5187288"/>
              <a:ext cx="474560" cy="22860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21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40" grpId="0"/>
      <p:bldP spid="41" grpId="0"/>
      <p:bldP spid="4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>
            <a:noAutofit/>
          </a:bodyPr>
          <a:lstStyle/>
          <a:p>
            <a:endParaRPr lang="en-US" sz="4000" i="1" dirty="0">
              <a:solidFill>
                <a:srgbClr val="0070C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2081784"/>
          <a:ext cx="6908562" cy="341093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095854"/>
                <a:gridCol w="4812708"/>
              </a:tblGrid>
              <a:tr h="36248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4757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F2: Contrast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Have discriminating ability.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Rotationally-variant.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4757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F3: Entropy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Have strong discriminating ability.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Almost 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rotational-invariant.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4757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F4: Variance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Have discriminating ability.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Rotational-invariant.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4757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F5:</a:t>
                      </a:r>
                      <a:r>
                        <a:rPr lang="en-US" sz="2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Correlation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Have strong discriminating ability.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Rotational-dependent feature.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Up Arrow 3">
            <a:hlinkClick r:id="" action="ppaction://noaction"/>
          </p:cNvPr>
          <p:cNvSpPr/>
          <p:nvPr/>
        </p:nvSpPr>
        <p:spPr>
          <a:xfrm>
            <a:off x="8153400" y="6400800"/>
            <a:ext cx="990600" cy="457200"/>
          </a:xfrm>
          <a:prstGeom prst="up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top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811208"/>
          <a:ext cx="6810756" cy="393045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153156"/>
                <a:gridCol w="3657600"/>
              </a:tblGrid>
              <a:tr h="36486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Feature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Comment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0243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F7: Sum </a:t>
                      </a: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Characteristics 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similar to ‘variance’/F4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Rotational-invariant.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954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F10: Information </a:t>
                      </a: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Measure of Correlation–1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It has almost similar pattern of ‘sum average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’/F7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but vary for various classes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Varies significantly with rotation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19011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F11: Information </a:t>
                      </a: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Measure of Correlation–2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It is computationally expensive compare to 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others.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Rotation-variant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Down Arrow 2">
            <a:hlinkClick r:id="" action="ppaction://noaction"/>
          </p:cNvPr>
          <p:cNvSpPr/>
          <p:nvPr/>
        </p:nvSpPr>
        <p:spPr>
          <a:xfrm>
            <a:off x="8458200" y="6096000"/>
            <a:ext cx="304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94456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1" y="2057400"/>
          <a:ext cx="5486275" cy="3352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90675"/>
                <a:gridCol w="2895600"/>
              </a:tblGrid>
              <a:tr h="4445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Feature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Comment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271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F1: Angular </a:t>
                      </a: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Second Moment / Energy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No distinguishing ability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144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F6: Inverse </a:t>
                      </a: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Different Moment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Similar to ‘angular second moment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’/F1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334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F8: Sum </a:t>
                      </a: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Variance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Similar to ‘variance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’/F4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334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F9: Sum </a:t>
                      </a: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Entropy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Similar to ‘entropy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’/F3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Up Arrow 2">
            <a:hlinkClick r:id="" action="ppaction://noaction"/>
          </p:cNvPr>
          <p:cNvSpPr/>
          <p:nvPr/>
        </p:nvSpPr>
        <p:spPr>
          <a:xfrm>
            <a:off x="8534400" y="3657600"/>
            <a:ext cx="152400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>
            <a:hlinkClick r:id="" action="ppaction://noaction"/>
          </p:cNvPr>
          <p:cNvSpPr/>
          <p:nvPr/>
        </p:nvSpPr>
        <p:spPr>
          <a:xfrm>
            <a:off x="8534400" y="4495800"/>
            <a:ext cx="15240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>
            <a:hlinkClick r:id="" action="ppaction://noaction"/>
          </p:cNvPr>
          <p:cNvSpPr/>
          <p:nvPr/>
        </p:nvSpPr>
        <p:spPr>
          <a:xfrm>
            <a:off x="8534400" y="5029200"/>
            <a:ext cx="152400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1600200"/>
            <a:ext cx="8915400" cy="1662542"/>
          </a:xfrm>
        </p:spPr>
        <p:txBody>
          <a:bodyPr/>
          <a:lstStyle/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ACER\Desktop\Thesis writing\TEXTURE-papers\prl-final 2012\Dataset -Texture\kth_tips_col_200x200\KTH_TIPS\brown_bread\48-scale_2_im_3_col.png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28600" y="1447800"/>
            <a:ext cx="2895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CER\Desktop\Thesis writing\TEXTURE-papers\prl-final 2012\Dataset -Texture\kth_tips_col_200x200\KTH_TIPS\cotton\46-scale_2_im_3_col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447800"/>
            <a:ext cx="2971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ACER\Desktop\Thesis writing\TEXTURE-papers\prl-final 2012\Dataset -Texture\kth_tips_col_200x200\KTH_TIPS\corduroy\42-scale_2_im_3_col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447800"/>
            <a:ext cx="2667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4876800"/>
            <a:ext cx="8915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texture is an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mage that follows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statistical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has similar structures 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repeated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over and over again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Texture</a:t>
            </a:r>
            <a:endParaRPr lang="en-US" sz="4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1"/>
            <a:ext cx="8229600" cy="9906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latin typeface="Baskerville Old Face" panose="02020602080505020303" pitchFamily="18" charset="0"/>
              </a:rPr>
              <a:t>Thank you very much for your kind attention</a:t>
            </a:r>
            <a:endParaRPr lang="en-US" b="1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0"/>
            <a:ext cx="9296399" cy="9144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Application Areas of Texture Analysis</a:t>
            </a:r>
            <a:endParaRPr lang="en-US" sz="4000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08"/>
          <a:stretch>
            <a:fillRect/>
          </a:stretch>
        </p:blipFill>
        <p:spPr>
          <a:xfrm>
            <a:off x="228600" y="1447505"/>
            <a:ext cx="1828800" cy="156530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72"/>
          <a:stretch>
            <a:fillRect/>
          </a:stretch>
        </p:blipFill>
        <p:spPr>
          <a:xfrm>
            <a:off x="2179320" y="1436133"/>
            <a:ext cx="2468880" cy="15766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974" y="1713131"/>
            <a:ext cx="1529084" cy="11062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383" y="2189215"/>
            <a:ext cx="1115122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2849813"/>
            <a:ext cx="1828800" cy="10241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49" y="4556125"/>
            <a:ext cx="2589451" cy="182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550" y="4724400"/>
            <a:ext cx="2296250" cy="1828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568" y="1713131"/>
            <a:ext cx="1289832" cy="11062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556125"/>
            <a:ext cx="2438400" cy="1828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1066800"/>
            <a:ext cx="296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Food processing industry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143000" y="41264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Medical image analysis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791200" y="10668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Biometrics analysis (fingerprint, iris or retina, etc.)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791200" y="4078069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Global information system (GIS) (for land, etc. analysis)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85800" y="914400"/>
            <a:ext cx="7467600" cy="5791200"/>
            <a:chOff x="638120" y="1101085"/>
            <a:chExt cx="7467600" cy="5552043"/>
          </a:xfrm>
        </p:grpSpPr>
        <p:sp>
          <p:nvSpPr>
            <p:cNvPr id="86" name="Rounded Rectangle 85"/>
            <p:cNvSpPr/>
            <p:nvPr/>
          </p:nvSpPr>
          <p:spPr>
            <a:xfrm>
              <a:off x="5410200" y="3238500"/>
              <a:ext cx="1181100" cy="5715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38120" y="1101085"/>
              <a:ext cx="7467600" cy="5552043"/>
              <a:chOff x="905691" y="15798"/>
              <a:chExt cx="8162109" cy="6666466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914400" y="76200"/>
                <a:ext cx="1752600" cy="762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 Pre-processing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990600" y="1371600"/>
                <a:ext cx="1676400" cy="79394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 evaluation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990600" y="2819400"/>
                <a:ext cx="1676400" cy="8382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 assortment</a:t>
                </a:r>
                <a:endPara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905691" y="4356463"/>
                <a:ext cx="1676400" cy="762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Classification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914400" y="5791200"/>
                <a:ext cx="1676400" cy="8382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Evaluation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2667000" y="228600"/>
                <a:ext cx="9906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2667000" y="762000"/>
                <a:ext cx="9906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2590800" y="1371600"/>
                <a:ext cx="10668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endCxn id="69" idx="2"/>
              </p:cNvCxnSpPr>
              <p:nvPr/>
            </p:nvCxnSpPr>
            <p:spPr>
              <a:xfrm flipV="1">
                <a:off x="2667000" y="1790700"/>
                <a:ext cx="2286000" cy="381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2590800" y="2165547"/>
                <a:ext cx="9906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oup 54"/>
              <p:cNvGrpSpPr/>
              <p:nvPr/>
            </p:nvGrpSpPr>
            <p:grpSpPr>
              <a:xfrm>
                <a:off x="6553200" y="1295400"/>
                <a:ext cx="1257300" cy="1219200"/>
                <a:chOff x="5638800" y="1828800"/>
                <a:chExt cx="965200" cy="762000"/>
              </a:xfrm>
            </p:grpSpPr>
            <p:cxnSp>
              <p:nvCxnSpPr>
                <p:cNvPr id="35" name="Straight Arrow Connector 34"/>
                <p:cNvCxnSpPr/>
                <p:nvPr/>
              </p:nvCxnSpPr>
              <p:spPr>
                <a:xfrm flipV="1">
                  <a:off x="5638800" y="1828800"/>
                  <a:ext cx="838200" cy="33132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5689600" y="2162175"/>
                  <a:ext cx="914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/>
                <p:nvPr/>
              </p:nvCxnSpPr>
              <p:spPr>
                <a:xfrm>
                  <a:off x="5638800" y="2160124"/>
                  <a:ext cx="838200" cy="43067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Oval 55"/>
              <p:cNvSpPr/>
              <p:nvPr/>
            </p:nvSpPr>
            <p:spPr>
              <a:xfrm>
                <a:off x="3657599" y="76200"/>
                <a:ext cx="2247899" cy="381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924300" y="15798"/>
                <a:ext cx="1981200" cy="42515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 selection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657599" y="533401"/>
                <a:ext cx="2590801" cy="57150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657600" y="609599"/>
                <a:ext cx="2766928" cy="425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Convert into Gray level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Down Arrow 61"/>
              <p:cNvSpPr/>
              <p:nvPr/>
            </p:nvSpPr>
            <p:spPr>
              <a:xfrm>
                <a:off x="1447800" y="5105400"/>
                <a:ext cx="609600" cy="6858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Down Arrow 62"/>
              <p:cNvSpPr/>
              <p:nvPr/>
            </p:nvSpPr>
            <p:spPr>
              <a:xfrm>
                <a:off x="1528490" y="838200"/>
                <a:ext cx="609600" cy="5334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Down Arrow 63"/>
              <p:cNvSpPr/>
              <p:nvPr/>
            </p:nvSpPr>
            <p:spPr>
              <a:xfrm>
                <a:off x="1524000" y="2165547"/>
                <a:ext cx="609600" cy="65385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Down Arrow 64"/>
              <p:cNvSpPr/>
              <p:nvPr/>
            </p:nvSpPr>
            <p:spPr>
              <a:xfrm>
                <a:off x="1447800" y="3627120"/>
                <a:ext cx="609600" cy="71628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657600" y="1143000"/>
                <a:ext cx="1600200" cy="381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581400" y="1967355"/>
                <a:ext cx="1600200" cy="381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4953000" y="1600200"/>
                <a:ext cx="1600200" cy="381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879669" y="1143000"/>
                <a:ext cx="1295400" cy="425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Syntactic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175226" y="1608129"/>
                <a:ext cx="1295400" cy="42515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Statistical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886200" y="1945564"/>
                <a:ext cx="1143000" cy="425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Spectral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7810500" y="762000"/>
                <a:ext cx="1181100" cy="6858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7810500" y="1562100"/>
                <a:ext cx="1181100" cy="5715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7829550" y="2350532"/>
                <a:ext cx="1181100" cy="64008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7925105" y="948936"/>
                <a:ext cx="990600" cy="352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4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7962900" y="1678988"/>
                <a:ext cx="914400" cy="354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4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7867650" y="2468437"/>
                <a:ext cx="1200150" cy="354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Higher order 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3" name="Elbow Connector 82"/>
              <p:cNvCxnSpPr>
                <a:stCxn id="68" idx="6"/>
              </p:cNvCxnSpPr>
              <p:nvPr/>
            </p:nvCxnSpPr>
            <p:spPr>
              <a:xfrm>
                <a:off x="5181600" y="2157855"/>
                <a:ext cx="914400" cy="832757"/>
              </a:xfrm>
              <a:prstGeom prst="bentConnector3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6341242" y="2647298"/>
                <a:ext cx="1042737" cy="602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Fourier,</a:t>
                </a:r>
                <a:endPara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Wavelet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3124200" y="4038600"/>
                <a:ext cx="3546566" cy="1842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LDA</a:t>
                </a:r>
                <a:endPara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Neural Network</a:t>
                </a:r>
                <a:endPara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Bayes Decision</a:t>
                </a:r>
                <a:endPara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Support Vector Machine</a:t>
                </a:r>
                <a:endPara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Logistic Regression</a:t>
                </a:r>
                <a:endPara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 Trees</a:t>
                </a:r>
                <a:endPara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 Nearest  Neighbor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Left Brace 98"/>
              <p:cNvSpPr/>
              <p:nvPr/>
            </p:nvSpPr>
            <p:spPr>
              <a:xfrm>
                <a:off x="2590800" y="3985260"/>
                <a:ext cx="990600" cy="1805940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3136232" y="5814536"/>
                <a:ext cx="3721768" cy="850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K-means / Hierarchical clustering</a:t>
                </a:r>
                <a:endPara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Leave – one –out</a:t>
                </a:r>
                <a:endPara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Test/Training set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Left Brace 101"/>
              <p:cNvSpPr/>
              <p:nvPr/>
            </p:nvSpPr>
            <p:spPr>
              <a:xfrm>
                <a:off x="2857500" y="5791200"/>
                <a:ext cx="419100" cy="891064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067050" y="2743200"/>
                <a:ext cx="3181350" cy="1346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Manual selection</a:t>
                </a:r>
                <a:endPara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 features of same type</a:t>
                </a:r>
                <a:endPara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PCA</a:t>
                </a:r>
                <a:endPara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Step-wise discriminant analysis</a:t>
                </a:r>
                <a:endPara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/>
              </a:p>
            </p:txBody>
          </p:sp>
          <p:sp>
            <p:nvSpPr>
              <p:cNvPr id="104" name="Left Brace 103"/>
              <p:cNvSpPr/>
              <p:nvPr/>
            </p:nvSpPr>
            <p:spPr>
              <a:xfrm>
                <a:off x="2857500" y="2574233"/>
                <a:ext cx="419100" cy="1311967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152400" y="83127"/>
            <a:ext cx="899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Flowchart for  Texture Analysis</a:t>
            </a:r>
            <a:endParaRPr lang="en-US" sz="4000" dirty="0">
              <a:solidFill>
                <a:srgbClr val="0070C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Methods for Texture </a:t>
            </a:r>
            <a:r>
              <a:rPr lang="en-US" sz="4000" dirty="0">
                <a:solidFill>
                  <a:srgbClr val="0070C0"/>
                </a:solidFill>
                <a:cs typeface="Times New Roman" panose="02020603050405020304" pitchFamily="18" charset="0"/>
              </a:rPr>
              <a:t>F</a:t>
            </a:r>
            <a:r>
              <a:rPr lang="en-US" sz="40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eatures</a:t>
            </a:r>
            <a:endParaRPr lang="en-US" sz="4000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44824" y="1143000"/>
            <a:ext cx="1901952" cy="609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Texture features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8600" y="2362200"/>
            <a:ext cx="1901952" cy="5961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71800" y="2971800"/>
            <a:ext cx="1905000" cy="5943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Structural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648200" y="3977640"/>
            <a:ext cx="1901952" cy="5943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715000" y="1905000"/>
            <a:ext cx="1905000" cy="5943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>
            <a:stCxn id="5" idx="2"/>
            <a:endCxn id="7" idx="3"/>
          </p:cNvCxnSpPr>
          <p:nvPr/>
        </p:nvCxnSpPr>
        <p:spPr>
          <a:xfrm flipH="1">
            <a:off x="2130552" y="1752600"/>
            <a:ext cx="2365248" cy="90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9" idx="0"/>
          </p:cNvCxnSpPr>
          <p:nvPr/>
        </p:nvCxnSpPr>
        <p:spPr>
          <a:xfrm>
            <a:off x="4495800" y="1752600"/>
            <a:ext cx="1103376" cy="2225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962400" y="1752600"/>
            <a:ext cx="533400" cy="120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</p:cNvCxnSpPr>
          <p:nvPr/>
        </p:nvCxnSpPr>
        <p:spPr>
          <a:xfrm>
            <a:off x="4495800" y="1752600"/>
            <a:ext cx="1192911" cy="453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8600" y="3060680"/>
            <a:ext cx="2667000" cy="3416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statistical parameters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Autocorrelation features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Laws texture energy features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Co-occurrence matrix-based features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LBP features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19800" y="5068669"/>
            <a:ext cx="3124200" cy="7078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smtClean="0"/>
              <a:t>Fractal features</a:t>
            </a:r>
            <a:endParaRPr lang="en-US" sz="20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smtClean="0"/>
              <a:t>Random fields features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7162800" y="2819400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smtClean="0"/>
              <a:t>Gabor filters</a:t>
            </a:r>
            <a:endParaRPr lang="en-US" sz="20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smtClean="0"/>
              <a:t>Wavelet</a:t>
            </a:r>
            <a:endParaRPr lang="en-US" sz="2000" dirty="0"/>
          </a:p>
        </p:txBody>
      </p:sp>
      <p:cxnSp>
        <p:nvCxnSpPr>
          <p:cNvPr id="54" name="Straight Connector 53"/>
          <p:cNvCxnSpPr>
            <a:stCxn id="9" idx="2"/>
          </p:cNvCxnSpPr>
          <p:nvPr/>
        </p:nvCxnSpPr>
        <p:spPr>
          <a:xfrm>
            <a:off x="5599176" y="4572000"/>
            <a:ext cx="0" cy="795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Left Brace 56"/>
          <p:cNvSpPr/>
          <p:nvPr/>
        </p:nvSpPr>
        <p:spPr>
          <a:xfrm>
            <a:off x="6050281" y="5068669"/>
            <a:ext cx="45719" cy="6463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5562600" y="5334000"/>
            <a:ext cx="24917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Left Brace 61"/>
          <p:cNvSpPr/>
          <p:nvPr/>
        </p:nvSpPr>
        <p:spPr>
          <a:xfrm>
            <a:off x="7086600" y="2819400"/>
            <a:ext cx="45719" cy="7834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/>
          <p:cNvCxnSpPr>
            <a:stCxn id="10" idx="2"/>
          </p:cNvCxnSpPr>
          <p:nvPr/>
        </p:nvCxnSpPr>
        <p:spPr>
          <a:xfrm>
            <a:off x="6667500" y="2499360"/>
            <a:ext cx="0" cy="70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6629400" y="3200400"/>
            <a:ext cx="38260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eft Brace 21"/>
          <p:cNvSpPr/>
          <p:nvPr/>
        </p:nvSpPr>
        <p:spPr>
          <a:xfrm>
            <a:off x="0" y="3165144"/>
            <a:ext cx="533400" cy="32658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126523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Statistical: </a:t>
            </a:r>
            <a:br>
              <a:rPr lang="en-US" sz="3600" b="1" dirty="0" smtClean="0">
                <a:solidFill>
                  <a:srgbClr val="0070C0"/>
                </a:solidFill>
                <a:cs typeface="Times New Roman" panose="02020603050405020304" pitchFamily="18" charset="0"/>
              </a:rPr>
            </a:br>
            <a:r>
              <a:rPr lang="en-US" sz="36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Co-occurrence </a:t>
            </a:r>
            <a:r>
              <a:rPr lang="en-US" sz="3600" dirty="0">
                <a:solidFill>
                  <a:srgbClr val="0070C0"/>
                </a:solidFill>
                <a:cs typeface="Times New Roman" panose="02020603050405020304" pitchFamily="18" charset="0"/>
              </a:rPr>
              <a:t>M</a:t>
            </a:r>
            <a:r>
              <a:rPr lang="en-US" sz="36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atrix-based </a:t>
            </a:r>
            <a:r>
              <a:rPr lang="en-US" sz="3600" dirty="0">
                <a:solidFill>
                  <a:srgbClr val="0070C0"/>
                </a:solidFill>
                <a:cs typeface="Times New Roman" panose="02020603050405020304" pitchFamily="18" charset="0"/>
              </a:rPr>
              <a:t>F</a:t>
            </a:r>
            <a:r>
              <a:rPr lang="en-US" sz="36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eatures</a:t>
            </a:r>
            <a:endParaRPr lang="en-US" sz="3600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438400"/>
            <a:ext cx="8382000" cy="76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Co-occurrence matrix is defined as,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584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024187" y="3771900"/>
          <a:ext cx="2995613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Microsoft Equation 3.0" r:id="rId1" imgW="39014400" imgH="21336000" progId="Equation.3">
                  <p:embed/>
                </p:oleObj>
              </mc:Choice>
              <mc:Fallback>
                <p:oleObj name="Microsoft Equation 3.0" r:id="rId1" imgW="39014400" imgH="21336000" progId="Equation.3">
                  <p:embed/>
                  <p:pic>
                    <p:nvPicPr>
                      <p:cNvPr id="0" name="Picture 1024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24187" y="3771900"/>
                        <a:ext cx="2995613" cy="1638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9" name="Object 1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601788" y="5830888"/>
          <a:ext cx="5710237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Microsoft Equation 3.0" r:id="rId3" imgW="71628000" imgH="10972800" progId="Equation.3">
                  <p:embed/>
                </p:oleObj>
              </mc:Choice>
              <mc:Fallback>
                <p:oleObj name="Microsoft Equation 3.0" r:id="rId3" imgW="71628000" imgH="10972800" progId="Equation.3">
                  <p:embed/>
                  <p:pic>
                    <p:nvPicPr>
                      <p:cNvPr id="0" name="Picture 1025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1788" y="5830888"/>
                        <a:ext cx="5710237" cy="8747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685800" y="5424488"/>
            <a:ext cx="137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Garamond" panose="02020404030301010803" pitchFamily="18" charset="0"/>
              </a:rPr>
              <a:t>where,</a:t>
            </a:r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685800" y="3944938"/>
            <a:ext cx="11430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Garamond" panose="02020404030301010803" pitchFamily="18" charset="0"/>
              </a:rPr>
              <a:t>where,</a:t>
            </a:r>
            <a:endParaRPr lang="en-US" dirty="0">
              <a:latin typeface="Garamond" panose="02020404030301010803" pitchFamily="18" charset="0"/>
            </a:endParaRPr>
          </a:p>
          <a:p>
            <a:pPr>
              <a:spcBef>
                <a:spcPct val="50000"/>
              </a:spcBef>
            </a:pPr>
            <a:endParaRPr lang="en-US" dirty="0">
              <a:latin typeface="Garamond" panose="02020404030301010803" pitchFamily="18" charset="0"/>
            </a:endParaRPr>
          </a:p>
        </p:txBody>
      </p:sp>
      <p:graphicFrame>
        <p:nvGraphicFramePr>
          <p:cNvPr id="35863" name="Object 23"/>
          <p:cNvGraphicFramePr>
            <a:graphicFrameLocks noChangeAspect="1"/>
          </p:cNvGraphicFramePr>
          <p:nvPr/>
        </p:nvGraphicFramePr>
        <p:xfrm>
          <a:off x="2506663" y="3095625"/>
          <a:ext cx="420528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43281600" imgH="5791200" progId="Equation.3">
                  <p:embed/>
                </p:oleObj>
              </mc:Choice>
              <mc:Fallback>
                <p:oleObj name="Equation" r:id="rId5" imgW="43281600" imgH="5791200" progId="Equation.3">
                  <p:embed/>
                  <p:pic>
                    <p:nvPicPr>
                      <p:cNvPr id="0" name="Picture 102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06663" y="3095625"/>
                        <a:ext cx="4205287" cy="5619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1371600"/>
            <a:ext cx="84582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matrix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frequencies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which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pixels, separated by a certain vector, occur in the image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3820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 Computation of Co-occurrence </a:t>
            </a:r>
            <a:r>
              <a:rPr lang="en-US" sz="4000" dirty="0">
                <a:solidFill>
                  <a:srgbClr val="0070C0"/>
                </a:solidFill>
                <a:cs typeface="Times New Roman" panose="02020603050405020304" pitchFamily="18" charset="0"/>
              </a:rPr>
              <a:t>Matrix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has size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N×N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gray-values) i.e., the rows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represent the set of possible pixel values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altLang="ko-KR" sz="28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It is computed based on </a:t>
            </a:r>
            <a:r>
              <a:rPr lang="en-US" altLang="ko-KR" sz="2800" u="sng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two</a:t>
            </a:r>
            <a:r>
              <a:rPr lang="en-US" altLang="ko-KR" sz="28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parameters:</a:t>
            </a:r>
            <a:endParaRPr lang="en-US" altLang="ko-KR" sz="2800" dirty="0"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ko-KR" sz="2800" i="1" dirty="0" smtClean="0">
              <a:solidFill>
                <a:schemeClr val="accent2"/>
              </a:solidFill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ko-KR" sz="2800" i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d</a:t>
            </a:r>
            <a:r>
              <a:rPr lang="en-US" altLang="ko-KR" sz="28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28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  <a:sym typeface="Wingdings" panose="05000000000000000000" pitchFamily="2" charset="2"/>
              </a:rPr>
              <a:t> R</a:t>
            </a:r>
            <a:r>
              <a:rPr lang="en-US" altLang="ko-KR" sz="28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elative </a:t>
            </a:r>
            <a:r>
              <a:rPr lang="en-US" altLang="ko-KR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distance</a:t>
            </a:r>
            <a:r>
              <a:rPr lang="en-US" altLang="ko-KR" sz="28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between the </a:t>
            </a:r>
            <a:r>
              <a:rPr lang="en-US" altLang="ko-KR" sz="28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pixel pair</a:t>
            </a:r>
            <a:endParaRPr lang="en-US" altLang="ko-KR" sz="2800" dirty="0" smtClean="0"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       (measured </a:t>
            </a:r>
            <a:r>
              <a:rPr lang="en-US" altLang="ko-KR" sz="24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in pixel </a:t>
            </a:r>
            <a: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number. e.g., 1, 2, …)</a:t>
            </a:r>
            <a:endParaRPr lang="en-US" altLang="ko-KR" sz="2400" dirty="0"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ko-KR" sz="2800" i="1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2800" i="1" dirty="0">
                <a:solidFill>
                  <a:schemeClr val="accent2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θ</a:t>
            </a:r>
            <a:r>
              <a:rPr lang="en-US" altLang="ko-KR" sz="2800" i="1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28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ko-KR" sz="28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Relative </a:t>
            </a:r>
            <a:r>
              <a:rPr lang="en-US" altLang="ko-KR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orientation</a:t>
            </a:r>
            <a:r>
              <a:rPr lang="en-US" altLang="ko-KR" sz="2800" b="1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28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/ rotational angle. </a:t>
            </a:r>
            <a:endParaRPr lang="en-US" altLang="ko-KR" sz="2800" dirty="0" smtClean="0"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       (</a:t>
            </a:r>
            <a:r>
              <a:rPr lang="en-US" altLang="ko-KR" sz="24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e.g., 0º, </a:t>
            </a:r>
            <a: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45º</a:t>
            </a:r>
            <a:r>
              <a:rPr lang="en-US" altLang="ko-KR" sz="24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, </a:t>
            </a:r>
            <a:r>
              <a:rPr lang="en-US" altLang="ko-KR" sz="24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90º, 135º, …)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8 Directions/orientations (</a:t>
            </a:r>
            <a:r>
              <a:rPr lang="en-US" altLang="ko-KR" sz="4000" i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θ</a:t>
            </a:r>
            <a:r>
              <a:rPr lang="en-US" altLang="ko-KR" sz="4000" dirty="0" smtClean="0">
                <a:solidFill>
                  <a:srgbClr val="0070C0"/>
                </a:solidFill>
                <a:ea typeface="Gulim" pitchFamily="34" charset="-127"/>
                <a:cs typeface="Times New Roman" panose="02020603050405020304" pitchFamily="18" charset="0"/>
              </a:rPr>
              <a:t>)</a:t>
            </a:r>
            <a:r>
              <a:rPr lang="en-US" sz="40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sz="4000" dirty="0">
                <a:solidFill>
                  <a:srgbClr val="0070C0"/>
                </a:solidFill>
                <a:cs typeface="Times New Roman" panose="02020603050405020304" pitchFamily="18" charset="0"/>
              </a:rPr>
              <a:t>of </a:t>
            </a:r>
            <a:r>
              <a:rPr lang="en-US" sz="40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Adjacency</a:t>
            </a:r>
            <a:endParaRPr lang="en-US" sz="4000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 bwMode="auto">
          <a:xfrm>
            <a:off x="2590800" y="1447800"/>
            <a:ext cx="4001059" cy="3200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57200" y="5029200"/>
                <a:ext cx="8534400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thesis, we consider </a:t>
                </a:r>
                <a:r>
                  <a:rPr lang="en-US" altLang="ko-KR" sz="2800" i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Gulim" pitchFamily="34" charset="-127"/>
                    <a:cs typeface="Times New Roman" panose="02020603050405020304" pitchFamily="18" charset="0"/>
                  </a:rPr>
                  <a:t>θ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horizontal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/>
                          </a:rPr>
                          <m:t>0</m:t>
                        </m:r>
                        <m:r>
                          <a:rPr lang="en-US" sz="2800" i="1">
                            <a:latin typeface="Cambria Math" panose="02040503050406030204"/>
                          </a:rPr>
                          <m:t>°</m:t>
                        </m:r>
                      </m:e>
                    </m:d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front diagonal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/>
                          </a:rPr>
                          <m:t>45</m:t>
                        </m:r>
                        <m:r>
                          <a:rPr lang="en-US" sz="2800" i="1">
                            <a:latin typeface="Cambria Math" panose="02040503050406030204"/>
                          </a:rPr>
                          <m:t>°</m:t>
                        </m:r>
                      </m:e>
                    </m:d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vertical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/>
                          </a:rPr>
                          <m:t>90</m:t>
                        </m:r>
                        <m:r>
                          <a:rPr lang="en-US" sz="2800" i="1">
                            <a:latin typeface="Cambria Math" panose="02040503050406030204"/>
                          </a:rPr>
                          <m:t>°</m:t>
                        </m:r>
                      </m:e>
                    </m:d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back diagonal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/>
                          </a:rPr>
                          <m:t>135</m:t>
                        </m:r>
                        <m:r>
                          <a:rPr lang="en-US" sz="2800" i="1">
                            <a:latin typeface="Cambria Math" panose="02040503050406030204"/>
                          </a:rPr>
                          <m:t>°</m:t>
                        </m:r>
                      </m:e>
                    </m:d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029200"/>
                <a:ext cx="8534400" cy="1231106"/>
              </a:xfrm>
              <a:prstGeom prst="rect">
                <a:avLst/>
              </a:prstGeom>
              <a:blipFill rotWithShape="1">
                <a:blip r:embed="rId2"/>
                <a:stretch>
                  <a:fillRect b="3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2819400" y="1676400"/>
            <a:ext cx="3581400" cy="1600200"/>
            <a:chOff x="2819400" y="1676400"/>
            <a:chExt cx="3581400" cy="1600200"/>
          </a:xfrm>
        </p:grpSpPr>
        <p:sp>
          <p:nvSpPr>
            <p:cNvPr id="10" name="TextBox 9"/>
            <p:cNvSpPr txBox="1"/>
            <p:nvPr/>
          </p:nvSpPr>
          <p:spPr>
            <a:xfrm>
              <a:off x="2819400" y="1676400"/>
              <a:ext cx="990600" cy="5334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14800" y="1676400"/>
              <a:ext cx="990600" cy="5334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10200" y="1676400"/>
              <a:ext cx="990600" cy="5334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10200" y="2743200"/>
              <a:ext cx="990600" cy="5334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2590800" y="2514600"/>
            <a:ext cx="1371600" cy="2133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20310382">
            <a:off x="3695219" y="2536698"/>
            <a:ext cx="882622" cy="76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62400" y="3009900"/>
            <a:ext cx="1371600" cy="1638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334000" y="3433899"/>
            <a:ext cx="1219200" cy="12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33400" y="5029200"/>
            <a:ext cx="1905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11430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Computation</a:t>
            </a:r>
            <a:r>
              <a:rPr lang="en-US" sz="40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sz="4000" dirty="0">
                <a:solidFill>
                  <a:srgbClr val="0070C0"/>
                </a:solidFill>
                <a:cs typeface="Times New Roman" panose="02020603050405020304" pitchFamily="18" charset="0"/>
              </a:rPr>
              <a:t>of </a:t>
            </a:r>
            <a:r>
              <a:rPr lang="en-US" sz="40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Co-occurrence Matrix</a:t>
            </a:r>
            <a:endParaRPr lang="en-US" sz="4000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41028" name="Group 68"/>
          <p:cNvGraphicFramePr>
            <a:graphicFrameLocks noGrp="1"/>
          </p:cNvGraphicFramePr>
          <p:nvPr>
            <p:ph sz="half" idx="1"/>
          </p:nvPr>
        </p:nvGraphicFramePr>
        <p:xfrm>
          <a:off x="5105400" y="2590800"/>
          <a:ext cx="3886200" cy="3200402"/>
        </p:xfrm>
        <a:graphic>
          <a:graphicData uri="http://schemas.openxmlformats.org/drawingml/2006/table">
            <a:tbl>
              <a:tblPr/>
              <a:tblGrid>
                <a:gridCol w="777875"/>
                <a:gridCol w="776288"/>
                <a:gridCol w="777875"/>
                <a:gridCol w="776287"/>
                <a:gridCol w="777875"/>
              </a:tblGrid>
              <a:tr h="636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i/j</a:t>
                      </a:r>
                      <a:endParaRPr kumimoji="0" 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9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#(0,0)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#(0,1)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#(0,2)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#(0,3)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#(1,0)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#(1,1)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#(1,2)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#(1,3)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#(2,0)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#(2,1)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#(2,2)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#(2,3)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6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#(3,0)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#(3,1)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#(3,2)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#(3,3)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062" name="Group 102"/>
          <p:cNvGraphicFramePr>
            <a:graphicFrameLocks noGrp="1"/>
          </p:cNvGraphicFramePr>
          <p:nvPr>
            <p:ph sz="half" idx="2"/>
          </p:nvPr>
        </p:nvGraphicFramePr>
        <p:xfrm>
          <a:off x="457200" y="2197100"/>
          <a:ext cx="1981200" cy="2072640"/>
        </p:xfrm>
        <a:graphic>
          <a:graphicData uri="http://schemas.openxmlformats.org/drawingml/2006/table">
            <a:tbl>
              <a:tblPr/>
              <a:tblGrid>
                <a:gridCol w="495300"/>
                <a:gridCol w="495300"/>
                <a:gridCol w="495300"/>
                <a:gridCol w="495300"/>
              </a:tblGrid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3276600" y="1600200"/>
            <a:ext cx="6248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co-occurrences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pixel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neighboring pixel value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304800" y="1752600"/>
            <a:ext cx="2209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matrix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063" name="Text Box 103"/>
              <p:cNvSpPr txBox="1">
                <a:spLocks noChangeArrowheads="1"/>
              </p:cNvSpPr>
              <p:nvPr/>
            </p:nvSpPr>
            <p:spPr bwMode="auto">
              <a:xfrm>
                <a:off x="381000" y="4343400"/>
                <a:ext cx="4572000" cy="2123658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Pixel values: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0,1,2,3.    </a:t>
                </a: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size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4x4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altLang="ko-KR" sz="2400" i="1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ea typeface="Gulim" pitchFamily="34" charset="-127"/>
                    <a:cs typeface="Times New Roman" panose="02020603050405020304" pitchFamily="18" charset="0"/>
                  </a:rPr>
                  <a:t>	d </a:t>
                </a:r>
                <a:r>
                  <a:rPr lang="en-US" altLang="ko-K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</a:t>
                </a:r>
                <a:endParaRPr lang="en-US" altLang="ko-KR" sz="2400" i="1" dirty="0" smtClean="0">
                  <a:solidFill>
                    <a:schemeClr val="accent2"/>
                  </a:solidFill>
                  <a:latin typeface="Times New Roman" panose="02020603050405020304" pitchFamily="18" charset="0"/>
                  <a:ea typeface="Gulim" pitchFamily="34" charset="-127"/>
                  <a:cs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altLang="ko-KR" sz="2400" i="1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ea typeface="Gulim" pitchFamily="34" charset="-127"/>
                    <a:cs typeface="Times New Roman" panose="02020603050405020304" pitchFamily="18" charset="0"/>
                  </a:rPr>
                  <a:t>	θ </a:t>
                </a: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horizontal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/>
                          </a:rPr>
                          <m:t>0</m:t>
                        </m:r>
                        <m:r>
                          <a:rPr lang="en-US" sz="2400" i="1">
                            <a:latin typeface="Cambria Math" panose="02040503050406030204"/>
                          </a:rPr>
                          <m:t>°</m:t>
                        </m:r>
                      </m:e>
                    </m:d>
                  </m:oMath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1063" name="Text 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4343400"/>
                <a:ext cx="4572000" cy="2123658"/>
              </a:xfrm>
              <a:prstGeom prst="rect">
                <a:avLst/>
              </a:prstGeom>
              <a:blipFill rotWithShape="1">
                <a:blip r:embed="rId1"/>
                <a:stretch>
                  <a:fillRect b="1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/>
      <p:bldP spid="4106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4815</Words>
  <Application>WPS Presentation</Application>
  <PresentationFormat>On-screen Show (4:3)</PresentationFormat>
  <Paragraphs>702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40" baseType="lpstr">
      <vt:lpstr>Arial</vt:lpstr>
      <vt:lpstr>SimSun</vt:lpstr>
      <vt:lpstr>Wingdings</vt:lpstr>
      <vt:lpstr>Times New Roman</vt:lpstr>
      <vt:lpstr>Courier New</vt:lpstr>
      <vt:lpstr>MS Mincho</vt:lpstr>
      <vt:lpstr>Yu Gothic</vt:lpstr>
      <vt:lpstr>Garamond</vt:lpstr>
      <vt:lpstr>Gulim</vt:lpstr>
      <vt:lpstr>Malgun Gothic</vt:lpstr>
      <vt:lpstr>Calibri</vt:lpstr>
      <vt:lpstr>Microsoft YaHei</vt:lpstr>
      <vt:lpstr>Arial Unicode MS</vt:lpstr>
      <vt:lpstr>Cambria Math</vt:lpstr>
      <vt:lpstr>Calibri</vt:lpstr>
      <vt:lpstr>Baskerville Old Face</vt:lpstr>
      <vt:lpstr>Office Theme</vt:lpstr>
      <vt:lpstr>Equation.3</vt:lpstr>
      <vt:lpstr>Equation.3</vt:lpstr>
      <vt:lpstr>Equation.3</vt:lpstr>
      <vt:lpstr>Co-occurrence Matrix</vt:lpstr>
      <vt:lpstr>Texture</vt:lpstr>
      <vt:lpstr>Application Areas of Texture Analysis</vt:lpstr>
      <vt:lpstr>PowerPoint 演示文稿</vt:lpstr>
      <vt:lpstr>Methods for Texture Features</vt:lpstr>
      <vt:lpstr>Statistical:  Co-occurrence Matrix-based Features</vt:lpstr>
      <vt:lpstr> Computation of Co-occurrence Matrix</vt:lpstr>
      <vt:lpstr>8 Directions/orientations (θ) of Adjacency</vt:lpstr>
      <vt:lpstr>Computation of Co-occurrence Matrix</vt:lpstr>
      <vt:lpstr>PowerPoint 演示文稿</vt:lpstr>
      <vt:lpstr>Example: Computation (contd.)</vt:lpstr>
      <vt:lpstr>Example: Computation (contd.)</vt:lpstr>
      <vt:lpstr>Example: Computation (contd.)</vt:lpstr>
      <vt:lpstr>Features on co-occurrence matrix</vt:lpstr>
      <vt:lpstr>Features on co-occurrence matrix (contd.)</vt:lpstr>
      <vt:lpstr>Features on co-occurrence matrix (contd.)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tabi</dc:creator>
  <cp:lastModifiedBy>iamca</cp:lastModifiedBy>
  <cp:revision>341</cp:revision>
  <dcterms:created xsi:type="dcterms:W3CDTF">2013-06-21T15:10:00Z</dcterms:created>
  <dcterms:modified xsi:type="dcterms:W3CDTF">2022-04-23T00:02:47Z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6EC4D50F339D4517A02706AA976F830C</vt:lpwstr>
  </property>
  <property fmtid="{D5CDD505-2E9C-101B-9397-08002B2CF9AE}" pid="3" name="KSOProductBuildVer">
    <vt:lpwstr>1033-11.2.0.10451</vt:lpwstr>
  </property>
</Properties>
</file>