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2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3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4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5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6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7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8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9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10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74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57" r:id="rId20"/>
    <p:sldId id="256" r:id="rId2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0" autoAdjust="0"/>
    <p:restoredTop sz="95448" autoAdjust="0"/>
  </p:normalViewPr>
  <p:slideViewPr>
    <p:cSldViewPr snapToGrid="0" snapToObjects="1">
      <p:cViewPr>
        <p:scale>
          <a:sx n="110" d="100"/>
          <a:sy n="110" d="100"/>
        </p:scale>
        <p:origin x="1098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arasoleksyk\Dropbox\Sea%20Urchin\ChiSquare_DataBySpreadsheet.2020.TK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arasoleksyk\Dropbox\Sea%20Urchin\ChiSquare_DataBySpreadsheet.2020.TK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arasoleksyk\Dropbox\Sea%20Urchin\ChiSquare_DataBySpreadsheet.2020.TK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arasoleksyk\Dropbox\Sea%20Urchin\ChiSquare_DataBySpreadsheet.2020.TK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arasoleksyk\Dropbox\Sea%20Urchin\ChiSquare_DataBySpreadsheet.2020.TK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arasoleksyk\Dropbox\Sea%20Urchin\ANOVA%20_DataBySpreadsheet.2020.TK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arasoleksyk\Dropbox\Sea%20Urchin\ANOVA%20_DataBySpreadsheet.2020.TK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\\Users\tarasoleksyk\Dropbox\Sea%20Urchin\ANOVA%20_DataBySpreadsheet.2020.TK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Alignment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alignment!$L$4</c:f>
              <c:strCache>
                <c:ptCount val="1"/>
                <c:pt idx="0">
                  <c:v>Bacteroidetes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alignment!$M$3:$P$3</c:f>
              <c:strCache>
                <c:ptCount val="4"/>
                <c:pt idx="0">
                  <c:v>West</c:v>
                </c:pt>
                <c:pt idx="1">
                  <c:v>South</c:v>
                </c:pt>
                <c:pt idx="2">
                  <c:v>North</c:v>
                </c:pt>
                <c:pt idx="3">
                  <c:v>East</c:v>
                </c:pt>
              </c:strCache>
            </c:strRef>
          </c:cat>
          <c:val>
            <c:numRef>
              <c:f>alignment!$M$4:$P$4</c:f>
              <c:numCache>
                <c:formatCode>0.00000</c:formatCode>
                <c:ptCount val="4"/>
                <c:pt idx="0">
                  <c:v>2.1789769472931693</c:v>
                </c:pt>
                <c:pt idx="1">
                  <c:v>2.012837224705172</c:v>
                </c:pt>
                <c:pt idx="2">
                  <c:v>1.9084850188786497</c:v>
                </c:pt>
                <c:pt idx="3">
                  <c:v>1.1139433523068367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73-AF4F-8C64-D407C9CB1748}"/>
            </c:ext>
          </c:extLst>
        </c:ser>
        <c:ser>
          <c:idx val="1"/>
          <c:order val="1"/>
          <c:tx>
            <c:strRef>
              <c:f>alignment!$L$5</c:f>
              <c:strCache>
                <c:ptCount val="1"/>
                <c:pt idx="0">
                  <c:v>Proteobacteria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alignment!$M$3:$P$3</c:f>
              <c:strCache>
                <c:ptCount val="4"/>
                <c:pt idx="0">
                  <c:v>West</c:v>
                </c:pt>
                <c:pt idx="1">
                  <c:v>South</c:v>
                </c:pt>
                <c:pt idx="2">
                  <c:v>North</c:v>
                </c:pt>
                <c:pt idx="3">
                  <c:v>East</c:v>
                </c:pt>
              </c:strCache>
            </c:strRef>
          </c:cat>
          <c:val>
            <c:numRef>
              <c:f>alignment!$M$5:$P$5</c:f>
              <c:numCache>
                <c:formatCode>0.00000</c:formatCode>
                <c:ptCount val="4"/>
                <c:pt idx="0">
                  <c:v>4.5667084733924668</c:v>
                </c:pt>
                <c:pt idx="1">
                  <c:v>4.5220789073568772</c:v>
                </c:pt>
                <c:pt idx="2">
                  <c:v>4.9294649074016244</c:v>
                </c:pt>
                <c:pt idx="3">
                  <c:v>4.4022441823326197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73-AF4F-8C64-D407C9CB1748}"/>
            </c:ext>
          </c:extLst>
        </c:ser>
        <c:ser>
          <c:idx val="2"/>
          <c:order val="2"/>
          <c:tx>
            <c:strRef>
              <c:f>alignment!$L$6</c:f>
              <c:strCache>
                <c:ptCount val="1"/>
                <c:pt idx="0">
                  <c:v>Firmicutes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alignment!$M$3:$P$3</c:f>
              <c:strCache>
                <c:ptCount val="4"/>
                <c:pt idx="0">
                  <c:v>West</c:v>
                </c:pt>
                <c:pt idx="1">
                  <c:v>South</c:v>
                </c:pt>
                <c:pt idx="2">
                  <c:v>North</c:v>
                </c:pt>
                <c:pt idx="3">
                  <c:v>East</c:v>
                </c:pt>
              </c:strCache>
            </c:strRef>
          </c:cat>
          <c:val>
            <c:numRef>
              <c:f>alignment!$M$6:$P$6</c:f>
              <c:numCache>
                <c:formatCode>0.00000</c:formatCode>
                <c:ptCount val="4"/>
                <c:pt idx="0">
                  <c:v>2.8020892578817329</c:v>
                </c:pt>
                <c:pt idx="1">
                  <c:v>2.6444385894678386</c:v>
                </c:pt>
                <c:pt idx="2">
                  <c:v>2.357934847000454</c:v>
                </c:pt>
                <c:pt idx="3">
                  <c:v>1.1760912590556813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73-AF4F-8C64-D407C9CB1748}"/>
            </c:ext>
          </c:extLst>
        </c:ser>
        <c:ser>
          <c:idx val="3"/>
          <c:order val="3"/>
          <c:tx>
            <c:strRef>
              <c:f>alignment!$L$7</c:f>
              <c:strCache>
                <c:ptCount val="1"/>
                <c:pt idx="0">
                  <c:v>Tenericutes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alignment!$M$3:$P$3</c:f>
              <c:strCache>
                <c:ptCount val="4"/>
                <c:pt idx="0">
                  <c:v>West</c:v>
                </c:pt>
                <c:pt idx="1">
                  <c:v>South</c:v>
                </c:pt>
                <c:pt idx="2">
                  <c:v>North</c:v>
                </c:pt>
                <c:pt idx="3">
                  <c:v>East</c:v>
                </c:pt>
              </c:strCache>
            </c:strRef>
          </c:cat>
          <c:val>
            <c:numRef>
              <c:f>alignment!$M$7:$P$7</c:f>
              <c:numCache>
                <c:formatCode>0.00000</c:formatCode>
                <c:ptCount val="4"/>
                <c:pt idx="0">
                  <c:v>0.3010299956639812</c:v>
                </c:pt>
                <c:pt idx="1">
                  <c:v>0.47712125471966244</c:v>
                </c:pt>
                <c:pt idx="2">
                  <c:v>0.95424250943932487</c:v>
                </c:pt>
                <c:pt idx="3">
                  <c:v>0.90308998699194354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73-AF4F-8C64-D407C9CB1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6724111"/>
        <c:axId val="346654031"/>
      </c:barChart>
      <c:catAx>
        <c:axId val="346724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54031"/>
        <c:crosses val="autoZero"/>
        <c:auto val="1"/>
        <c:lblAlgn val="ctr"/>
        <c:lblOffset val="100"/>
        <c:noMultiLvlLbl val="0"/>
      </c:catAx>
      <c:valAx>
        <c:axId val="34665403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724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Current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current!$O$6</c:f>
              <c:strCache>
                <c:ptCount val="1"/>
                <c:pt idx="0">
                  <c:v>Bacteroidetes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current!$P$5:$R$5</c:f>
              <c:strCache>
                <c:ptCount val="3"/>
                <c:pt idx="0">
                  <c:v>Calm</c:v>
                </c:pt>
                <c:pt idx="1">
                  <c:v>Medium</c:v>
                </c:pt>
                <c:pt idx="2">
                  <c:v>Strong</c:v>
                </c:pt>
              </c:strCache>
            </c:strRef>
          </c:cat>
          <c:val>
            <c:numRef>
              <c:f>current!$P$6:$R$6</c:f>
              <c:numCache>
                <c:formatCode>General</c:formatCode>
                <c:ptCount val="3"/>
                <c:pt idx="0">
                  <c:v>2.0086001717619175</c:v>
                </c:pt>
                <c:pt idx="1">
                  <c:v>2.2966651902615309</c:v>
                </c:pt>
                <c:pt idx="2">
                  <c:v>1.6434526764861874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7-8A40-864E-92890746BD47}"/>
            </c:ext>
          </c:extLst>
        </c:ser>
        <c:ser>
          <c:idx val="1"/>
          <c:order val="1"/>
          <c:tx>
            <c:strRef>
              <c:f>current!$O$7</c:f>
              <c:strCache>
                <c:ptCount val="1"/>
                <c:pt idx="0">
                  <c:v>Proteobacteria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current!$P$5:$R$5</c:f>
              <c:strCache>
                <c:ptCount val="3"/>
                <c:pt idx="0">
                  <c:v>Calm</c:v>
                </c:pt>
                <c:pt idx="1">
                  <c:v>Medium</c:v>
                </c:pt>
                <c:pt idx="2">
                  <c:v>Strong</c:v>
                </c:pt>
              </c:strCache>
            </c:strRef>
          </c:cat>
          <c:val>
            <c:numRef>
              <c:f>current!$P$7:$R$7</c:f>
              <c:numCache>
                <c:formatCode>General</c:formatCode>
                <c:ptCount val="3"/>
                <c:pt idx="0">
                  <c:v>4.5220658543090151</c:v>
                </c:pt>
                <c:pt idx="1">
                  <c:v>5.0065601648432292</c:v>
                </c:pt>
                <c:pt idx="2">
                  <c:v>4.6590219829160668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C7-8A40-864E-92890746BD47}"/>
            </c:ext>
          </c:extLst>
        </c:ser>
        <c:ser>
          <c:idx val="2"/>
          <c:order val="2"/>
          <c:tx>
            <c:strRef>
              <c:f>current!$O$8</c:f>
              <c:strCache>
                <c:ptCount val="1"/>
                <c:pt idx="0">
                  <c:v>Firmicutes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current!$P$5:$R$5</c:f>
              <c:strCache>
                <c:ptCount val="3"/>
                <c:pt idx="0">
                  <c:v>Calm</c:v>
                </c:pt>
                <c:pt idx="1">
                  <c:v>Medium</c:v>
                </c:pt>
                <c:pt idx="2">
                  <c:v>Strong</c:v>
                </c:pt>
              </c:strCache>
            </c:strRef>
          </c:cat>
          <c:val>
            <c:numRef>
              <c:f>current!$P$8:$R$8</c:f>
              <c:numCache>
                <c:formatCode>General</c:formatCode>
                <c:ptCount val="3"/>
                <c:pt idx="0">
                  <c:v>2.6434526764861874</c:v>
                </c:pt>
                <c:pt idx="1">
                  <c:v>2.8254261177678233</c:v>
                </c:pt>
                <c:pt idx="2">
                  <c:v>2.3117538610557542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C7-8A40-864E-92890746BD47}"/>
            </c:ext>
          </c:extLst>
        </c:ser>
        <c:ser>
          <c:idx val="3"/>
          <c:order val="3"/>
          <c:tx>
            <c:strRef>
              <c:f>current!$O$9</c:f>
              <c:strCache>
                <c:ptCount val="1"/>
                <c:pt idx="0">
                  <c:v>Tenericutes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current!$P$5:$R$5</c:f>
              <c:strCache>
                <c:ptCount val="3"/>
                <c:pt idx="0">
                  <c:v>Calm</c:v>
                </c:pt>
                <c:pt idx="1">
                  <c:v>Medium</c:v>
                </c:pt>
                <c:pt idx="2">
                  <c:v>Strong</c:v>
                </c:pt>
              </c:strCache>
            </c:strRef>
          </c:cat>
          <c:val>
            <c:numRef>
              <c:f>current!$P$9:$R$9</c:f>
              <c:numCache>
                <c:formatCode>General</c:formatCode>
                <c:ptCount val="3"/>
                <c:pt idx="0">
                  <c:v>0.3010299956639812</c:v>
                </c:pt>
                <c:pt idx="1">
                  <c:v>1.0791812460476249</c:v>
                </c:pt>
                <c:pt idx="2">
                  <c:v>0.6020599913279624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C7-8A40-864E-92890746B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5072255"/>
        <c:axId val="386270239"/>
      </c:barChart>
      <c:catAx>
        <c:axId val="23507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70239"/>
        <c:crosses val="autoZero"/>
        <c:auto val="1"/>
        <c:lblAlgn val="ctr"/>
        <c:lblOffset val="100"/>
        <c:noMultiLvlLbl val="0"/>
      </c:catAx>
      <c:valAx>
        <c:axId val="386270239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07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location!$R$2</c:f>
              <c:strCache>
                <c:ptCount val="1"/>
                <c:pt idx="0">
                  <c:v>Bacteroidetes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location!$S$1:$Z$1</c:f>
              <c:strCache>
                <c:ptCount val="8"/>
                <c:pt idx="0">
                  <c:v>Rincon</c:v>
                </c:pt>
                <c:pt idx="1">
                  <c:v>Guanica</c:v>
                </c:pt>
                <c:pt idx="2">
                  <c:v>Ponce</c:v>
                </c:pt>
                <c:pt idx="3">
                  <c:v>Isabella</c:v>
                </c:pt>
                <c:pt idx="4">
                  <c:v>Luquillo</c:v>
                </c:pt>
                <c:pt idx="5">
                  <c:v>Culebra</c:v>
                </c:pt>
                <c:pt idx="6">
                  <c:v>Ceiba</c:v>
                </c:pt>
                <c:pt idx="7">
                  <c:v>Guayama</c:v>
                </c:pt>
              </c:strCache>
            </c:strRef>
          </c:cat>
          <c:val>
            <c:numRef>
              <c:f>location!$S$2:$Z$2</c:f>
              <c:numCache>
                <c:formatCode>General</c:formatCode>
                <c:ptCount val="8"/>
                <c:pt idx="0">
                  <c:v>2.1789769472931693</c:v>
                </c:pt>
                <c:pt idx="1">
                  <c:v>1.414973347970818</c:v>
                </c:pt>
                <c:pt idx="2">
                  <c:v>1.3979400086720377</c:v>
                </c:pt>
                <c:pt idx="3">
                  <c:v>1.4623979978989561</c:v>
                </c:pt>
                <c:pt idx="4">
                  <c:v>1.2304489213782739</c:v>
                </c:pt>
                <c:pt idx="5">
                  <c:v>1.1139433523068367</c:v>
                </c:pt>
                <c:pt idx="6">
                  <c:v>1.568201724066995</c:v>
                </c:pt>
                <c:pt idx="7">
                  <c:v>1.7323937598229686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5-EF43-A804-F65CBA42726A}"/>
            </c:ext>
          </c:extLst>
        </c:ser>
        <c:ser>
          <c:idx val="1"/>
          <c:order val="1"/>
          <c:tx>
            <c:strRef>
              <c:f>location!$R$3</c:f>
              <c:strCache>
                <c:ptCount val="1"/>
                <c:pt idx="0">
                  <c:v>Proteobacteria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location!$S$1:$Z$1</c:f>
              <c:strCache>
                <c:ptCount val="8"/>
                <c:pt idx="0">
                  <c:v>Rincon</c:v>
                </c:pt>
                <c:pt idx="1">
                  <c:v>Guanica</c:v>
                </c:pt>
                <c:pt idx="2">
                  <c:v>Ponce</c:v>
                </c:pt>
                <c:pt idx="3">
                  <c:v>Isabella</c:v>
                </c:pt>
                <c:pt idx="4">
                  <c:v>Luquillo</c:v>
                </c:pt>
                <c:pt idx="5">
                  <c:v>Culebra</c:v>
                </c:pt>
                <c:pt idx="6">
                  <c:v>Ceiba</c:v>
                </c:pt>
                <c:pt idx="7">
                  <c:v>Guayama</c:v>
                </c:pt>
              </c:strCache>
            </c:strRef>
          </c:cat>
          <c:val>
            <c:numRef>
              <c:f>location!$S$3:$Z$3</c:f>
              <c:numCache>
                <c:formatCode>General</c:formatCode>
                <c:ptCount val="8"/>
                <c:pt idx="0">
                  <c:v>4.5667084733924668</c:v>
                </c:pt>
                <c:pt idx="1">
                  <c:v>3.9391696796251776</c:v>
                </c:pt>
                <c:pt idx="2">
                  <c:v>4.2165089781866003</c:v>
                </c:pt>
                <c:pt idx="3">
                  <c:v>4.3181885941517963</c:v>
                </c:pt>
                <c:pt idx="4">
                  <c:v>4.3944867031625847</c:v>
                </c:pt>
                <c:pt idx="5">
                  <c:v>4.4022441823326197</c:v>
                </c:pt>
                <c:pt idx="6">
                  <c:v>4.5955292886744594</c:v>
                </c:pt>
                <c:pt idx="7">
                  <c:v>3.9094490469812664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55-EF43-A804-F65CBA42726A}"/>
            </c:ext>
          </c:extLst>
        </c:ser>
        <c:ser>
          <c:idx val="2"/>
          <c:order val="2"/>
          <c:tx>
            <c:strRef>
              <c:f>location!$R$4</c:f>
              <c:strCache>
                <c:ptCount val="1"/>
                <c:pt idx="0">
                  <c:v>Firmicutes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location!$S$1:$Z$1</c:f>
              <c:strCache>
                <c:ptCount val="8"/>
                <c:pt idx="0">
                  <c:v>Rincon</c:v>
                </c:pt>
                <c:pt idx="1">
                  <c:v>Guanica</c:v>
                </c:pt>
                <c:pt idx="2">
                  <c:v>Ponce</c:v>
                </c:pt>
                <c:pt idx="3">
                  <c:v>Isabella</c:v>
                </c:pt>
                <c:pt idx="4">
                  <c:v>Luquillo</c:v>
                </c:pt>
                <c:pt idx="5">
                  <c:v>Culebra</c:v>
                </c:pt>
                <c:pt idx="6">
                  <c:v>Ceiba</c:v>
                </c:pt>
                <c:pt idx="7">
                  <c:v>Guayama</c:v>
                </c:pt>
              </c:strCache>
            </c:strRef>
          </c:cat>
          <c:val>
            <c:numRef>
              <c:f>location!$S$4:$Z$4</c:f>
              <c:numCache>
                <c:formatCode>General</c:formatCode>
                <c:ptCount val="8"/>
                <c:pt idx="0">
                  <c:v>2.8020892578817329</c:v>
                </c:pt>
                <c:pt idx="1">
                  <c:v>2.5599066250361124</c:v>
                </c:pt>
                <c:pt idx="2">
                  <c:v>1.8633228601204559</c:v>
                </c:pt>
                <c:pt idx="3">
                  <c:v>2.1003705451175629</c:v>
                </c:pt>
                <c:pt idx="4">
                  <c:v>1.9084850188786497</c:v>
                </c:pt>
                <c:pt idx="5">
                  <c:v>1.1760912590556813</c:v>
                </c:pt>
                <c:pt idx="6">
                  <c:v>1.3617278360175928</c:v>
                </c:pt>
                <c:pt idx="7">
                  <c:v>0.84509804001425681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55-EF43-A804-F65CBA42726A}"/>
            </c:ext>
          </c:extLst>
        </c:ser>
        <c:ser>
          <c:idx val="3"/>
          <c:order val="3"/>
          <c:tx>
            <c:strRef>
              <c:f>location!$R$5</c:f>
              <c:strCache>
                <c:ptCount val="1"/>
                <c:pt idx="0">
                  <c:v>Tenericutes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location!$S$1:$Z$1</c:f>
              <c:strCache>
                <c:ptCount val="8"/>
                <c:pt idx="0">
                  <c:v>Rincon</c:v>
                </c:pt>
                <c:pt idx="1">
                  <c:v>Guanica</c:v>
                </c:pt>
                <c:pt idx="2">
                  <c:v>Ponce</c:v>
                </c:pt>
                <c:pt idx="3">
                  <c:v>Isabella</c:v>
                </c:pt>
                <c:pt idx="4">
                  <c:v>Luquillo</c:v>
                </c:pt>
                <c:pt idx="5">
                  <c:v>Culebra</c:v>
                </c:pt>
                <c:pt idx="6">
                  <c:v>Ceiba</c:v>
                </c:pt>
                <c:pt idx="7">
                  <c:v>Guayama</c:v>
                </c:pt>
              </c:strCache>
            </c:strRef>
          </c:cat>
          <c:val>
            <c:numRef>
              <c:f>location!$S$5:$Z$5</c:f>
              <c:numCache>
                <c:formatCode>General</c:formatCode>
                <c:ptCount val="8"/>
                <c:pt idx="0">
                  <c:v>0.3010299956639812</c:v>
                </c:pt>
                <c:pt idx="1">
                  <c:v>0.47712125471966244</c:v>
                </c:pt>
                <c:pt idx="2">
                  <c:v>0</c:v>
                </c:pt>
                <c:pt idx="3">
                  <c:v>0</c:v>
                </c:pt>
                <c:pt idx="4">
                  <c:v>0.69897000433601886</c:v>
                </c:pt>
                <c:pt idx="5">
                  <c:v>0.90308998699194354</c:v>
                </c:pt>
                <c:pt idx="6">
                  <c:v>0.69897000433601886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55-EF43-A804-F65CBA427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90411215"/>
        <c:axId val="2030833584"/>
      </c:barChart>
      <c:catAx>
        <c:axId val="29041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33584"/>
        <c:crosses val="autoZero"/>
        <c:auto val="1"/>
        <c:lblAlgn val="ctr"/>
        <c:lblOffset val="100"/>
        <c:noMultiLvlLbl val="0"/>
      </c:catAx>
      <c:valAx>
        <c:axId val="20308335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41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proportion!$L$3</c:f>
              <c:strCache>
                <c:ptCount val="1"/>
                <c:pt idx="0">
                  <c:v>Bacteroidetes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proportion!$M$2:$O$2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proportion!$M$3:$O$3</c:f>
              <c:numCache>
                <c:formatCode>General</c:formatCode>
                <c:ptCount val="3"/>
                <c:pt idx="0">
                  <c:v>1.5910646070264991</c:v>
                </c:pt>
                <c:pt idx="1">
                  <c:v>2.4608978427565478</c:v>
                </c:pt>
                <c:pt idx="2">
                  <c:v>1.2787536009528289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5-FA4F-BFA1-D2528B2F1843}"/>
            </c:ext>
          </c:extLst>
        </c:ser>
        <c:ser>
          <c:idx val="1"/>
          <c:order val="1"/>
          <c:tx>
            <c:strRef>
              <c:f>proportion!$L$4</c:f>
              <c:strCache>
                <c:ptCount val="1"/>
                <c:pt idx="0">
                  <c:v>Proteobacteria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proportion!$M$2:$O$2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proportion!$M$4:$O$4</c:f>
              <c:numCache>
                <c:formatCode>General</c:formatCode>
                <c:ptCount val="3"/>
                <c:pt idx="0">
                  <c:v>4.6568357800788114</c:v>
                </c:pt>
                <c:pt idx="1">
                  <c:v>5.1008838121567779</c:v>
                </c:pt>
                <c:pt idx="2">
                  <c:v>3.9482172935599706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5-FA4F-BFA1-D2528B2F1843}"/>
            </c:ext>
          </c:extLst>
        </c:ser>
        <c:ser>
          <c:idx val="2"/>
          <c:order val="2"/>
          <c:tx>
            <c:strRef>
              <c:f>proportion!$L$5</c:f>
              <c:strCache>
                <c:ptCount val="1"/>
                <c:pt idx="0">
                  <c:v>Firmicutes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proportion!$M$2:$O$2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proportion!$M$5:$O$5</c:f>
              <c:numCache>
                <c:formatCode>General</c:formatCode>
                <c:ptCount val="3"/>
                <c:pt idx="0">
                  <c:v>1.8325089127062364</c:v>
                </c:pt>
                <c:pt idx="1">
                  <c:v>3.0576661039098294</c:v>
                </c:pt>
                <c:pt idx="2">
                  <c:v>2.0293837776852097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5-FA4F-BFA1-D2528B2F1843}"/>
            </c:ext>
          </c:extLst>
        </c:ser>
        <c:ser>
          <c:idx val="3"/>
          <c:order val="3"/>
          <c:tx>
            <c:strRef>
              <c:f>proportion!$L$6</c:f>
              <c:strCache>
                <c:ptCount val="1"/>
                <c:pt idx="0">
                  <c:v>Tenericutes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proportion!$M$2:$O$2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proportion!$M$6:$O$6</c:f>
              <c:numCache>
                <c:formatCode>General</c:formatCode>
                <c:ptCount val="3"/>
                <c:pt idx="0">
                  <c:v>0</c:v>
                </c:pt>
                <c:pt idx="1">
                  <c:v>1.2787536009528289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A5-FA4F-BFA1-D2528B2F1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64708943"/>
        <c:axId val="387666447"/>
      </c:barChart>
      <c:catAx>
        <c:axId val="26470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66447"/>
        <c:crosses val="autoZero"/>
        <c:auto val="1"/>
        <c:lblAlgn val="ctr"/>
        <c:lblOffset val="100"/>
        <c:noMultiLvlLbl val="0"/>
      </c:catAx>
      <c:valAx>
        <c:axId val="387666447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70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size!$L$5</c:f>
              <c:strCache>
                <c:ptCount val="1"/>
                <c:pt idx="0">
                  <c:v>Bacteroidetes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size!$M$4:$R$4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size!$M$5:$R$5</c:f>
              <c:numCache>
                <c:formatCode>General</c:formatCode>
                <c:ptCount val="6"/>
                <c:pt idx="0">
                  <c:v>1.2304489213782739</c:v>
                </c:pt>
                <c:pt idx="1">
                  <c:v>1.3617278360175928</c:v>
                </c:pt>
                <c:pt idx="2">
                  <c:v>2.2764618041732443</c:v>
                </c:pt>
                <c:pt idx="3">
                  <c:v>2.0043213737826426</c:v>
                </c:pt>
                <c:pt idx="4">
                  <c:v>0.69897000433601886</c:v>
                </c:pt>
                <c:pt idx="5">
                  <c:v>1.1760912590556813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7-5E46-B1E5-E6A3608E734E}"/>
            </c:ext>
          </c:extLst>
        </c:ser>
        <c:ser>
          <c:idx val="1"/>
          <c:order val="1"/>
          <c:tx>
            <c:strRef>
              <c:f>size!$L$6</c:f>
              <c:strCache>
                <c:ptCount val="1"/>
                <c:pt idx="0">
                  <c:v>Proteobacteria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size!$M$4:$R$4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size!$M$6:$R$6</c:f>
              <c:numCache>
                <c:formatCode>General</c:formatCode>
                <c:ptCount val="6"/>
                <c:pt idx="0">
                  <c:v>4.2005221918021132</c:v>
                </c:pt>
                <c:pt idx="1">
                  <c:v>4.4699692094999595</c:v>
                </c:pt>
                <c:pt idx="2">
                  <c:v>4.769259134625714</c:v>
                </c:pt>
                <c:pt idx="3">
                  <c:v>4.8284407609566431</c:v>
                </c:pt>
                <c:pt idx="4">
                  <c:v>3.8109713998222077</c:v>
                </c:pt>
                <c:pt idx="5">
                  <c:v>3.381295623003826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7-5E46-B1E5-E6A3608E734E}"/>
            </c:ext>
          </c:extLst>
        </c:ser>
        <c:ser>
          <c:idx val="2"/>
          <c:order val="2"/>
          <c:tx>
            <c:strRef>
              <c:f>size!$L$7</c:f>
              <c:strCache>
                <c:ptCount val="1"/>
                <c:pt idx="0">
                  <c:v>Firmicutes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size!$M$4:$R$4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size!$M$7:$R$7</c:f>
              <c:numCache>
                <c:formatCode>General</c:formatCode>
                <c:ptCount val="6"/>
                <c:pt idx="0">
                  <c:v>0</c:v>
                </c:pt>
                <c:pt idx="1">
                  <c:v>1.8325089127062364</c:v>
                </c:pt>
                <c:pt idx="2">
                  <c:v>2.8254261177678233</c:v>
                </c:pt>
                <c:pt idx="3">
                  <c:v>2.6757783416740852</c:v>
                </c:pt>
                <c:pt idx="4">
                  <c:v>0.69897000433601886</c:v>
                </c:pt>
                <c:pt idx="5">
                  <c:v>2.012837224705172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27-5E46-B1E5-E6A3608E734E}"/>
            </c:ext>
          </c:extLst>
        </c:ser>
        <c:ser>
          <c:idx val="3"/>
          <c:order val="3"/>
          <c:tx>
            <c:strRef>
              <c:f>size!$L$8</c:f>
              <c:strCache>
                <c:ptCount val="1"/>
                <c:pt idx="0">
                  <c:v>Tenericutes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size!$M$4:$R$4</c:f>
              <c:strCache>
                <c:ptCount val="6"/>
                <c:pt idx="0">
                  <c:v>OnePointFive</c:v>
                </c:pt>
                <c:pt idx="1">
                  <c:v>Two</c:v>
                </c:pt>
                <c:pt idx="2">
                  <c:v>TwoPointFive</c:v>
                </c:pt>
                <c:pt idx="3">
                  <c:v>Three</c:v>
                </c:pt>
                <c:pt idx="4">
                  <c:v>ThreePointFive</c:v>
                </c:pt>
                <c:pt idx="5">
                  <c:v>FourPointFive</c:v>
                </c:pt>
              </c:strCache>
            </c:strRef>
          </c:cat>
          <c:val>
            <c:numRef>
              <c:f>size!$M$8:$R$8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0.95424250943932487</c:v>
                </c:pt>
                <c:pt idx="3">
                  <c:v>1.0413926851582251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27-5E46-B1E5-E6A3608E7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43711679"/>
        <c:axId val="387413311"/>
      </c:barChart>
      <c:catAx>
        <c:axId val="24371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413311"/>
        <c:crosses val="autoZero"/>
        <c:auto val="1"/>
        <c:lblAlgn val="ctr"/>
        <c:lblOffset val="100"/>
        <c:noMultiLvlLbl val="0"/>
      </c:catAx>
      <c:valAx>
        <c:axId val="38741331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71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Size/Shannon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'current and size'!$O$1</c:f>
              <c:strCache>
                <c:ptCount val="1"/>
                <c:pt idx="0">
                  <c:v>Shannon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4.4006999125109358E-2"/>
                  <c:y val="-0.3301254009915427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'current and size'!$E$2:$E$44</c:f>
              <c:numCache>
                <c:formatCode>General</c:formatCode>
                <c:ptCount val="43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2.5</c:v>
                </c:pt>
                <c:pt idx="10">
                  <c:v>2.5</c:v>
                </c:pt>
                <c:pt idx="11">
                  <c:v>2.5</c:v>
                </c:pt>
                <c:pt idx="12">
                  <c:v>2.5</c:v>
                </c:pt>
                <c:pt idx="13">
                  <c:v>2.5</c:v>
                </c:pt>
                <c:pt idx="1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  <c:pt idx="20">
                  <c:v>2.5</c:v>
                </c:pt>
                <c:pt idx="21">
                  <c:v>2.5</c:v>
                </c:pt>
                <c:pt idx="22">
                  <c:v>2.5</c:v>
                </c:pt>
                <c:pt idx="23">
                  <c:v>2.5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3.5</c:v>
                </c:pt>
                <c:pt idx="41">
                  <c:v>3.5</c:v>
                </c:pt>
                <c:pt idx="42">
                  <c:v>4.5</c:v>
                </c:pt>
              </c:numCache>
            </c:numRef>
          </c:xVal>
          <c:yVal>
            <c:numRef>
              <c:f>'current and size'!$O$2:$O$44</c:f>
              <c:numCache>
                <c:formatCode>0.000</c:formatCode>
                <c:ptCount val="43"/>
                <c:pt idx="0">
                  <c:v>8.7648150011438126</c:v>
                </c:pt>
                <c:pt idx="1">
                  <c:v>8.5256071934433244</c:v>
                </c:pt>
                <c:pt idx="2">
                  <c:v>8.3714735370668318</c:v>
                </c:pt>
                <c:pt idx="3" formatCode="0.000000">
                  <c:v>8.2998972329883962</c:v>
                </c:pt>
                <c:pt idx="4">
                  <c:v>8.285638641849145</c:v>
                </c:pt>
                <c:pt idx="5">
                  <c:v>9.0620588734999004</c:v>
                </c:pt>
                <c:pt idx="6">
                  <c:v>8.7952793701945708</c:v>
                </c:pt>
                <c:pt idx="7">
                  <c:v>8.3454200767336069</c:v>
                </c:pt>
                <c:pt idx="8">
                  <c:v>7.3591546112117605</c:v>
                </c:pt>
                <c:pt idx="9">
                  <c:v>8.2051223499684998</c:v>
                </c:pt>
                <c:pt idx="10">
                  <c:v>8.3138522673982074</c:v>
                </c:pt>
                <c:pt idx="11">
                  <c:v>7.3423462367236105</c:v>
                </c:pt>
                <c:pt idx="12">
                  <c:v>8.3836224381256716</c:v>
                </c:pt>
                <c:pt idx="13">
                  <c:v>8.0934622745011797</c:v>
                </c:pt>
                <c:pt idx="14">
                  <c:v>8.6292256503856652</c:v>
                </c:pt>
                <c:pt idx="15">
                  <c:v>8.6273631020716994</c:v>
                </c:pt>
                <c:pt idx="16">
                  <c:v>7.9186262326389887</c:v>
                </c:pt>
                <c:pt idx="17">
                  <c:v>7.9360420553053181</c:v>
                </c:pt>
                <c:pt idx="18">
                  <c:v>8.3021359869943741</c:v>
                </c:pt>
                <c:pt idx="19">
                  <c:v>7.5124953909572119</c:v>
                </c:pt>
                <c:pt idx="20">
                  <c:v>8.458292083496076</c:v>
                </c:pt>
                <c:pt idx="21">
                  <c:v>8.5493008252767879</c:v>
                </c:pt>
                <c:pt idx="22">
                  <c:v>7.878643774395603</c:v>
                </c:pt>
                <c:pt idx="23">
                  <c:v>8.5932278776922342</c:v>
                </c:pt>
                <c:pt idx="24">
                  <c:v>7.7481427834909224</c:v>
                </c:pt>
                <c:pt idx="25">
                  <c:v>7.1311094176204008</c:v>
                </c:pt>
                <c:pt idx="26">
                  <c:v>8.384266110204031</c:v>
                </c:pt>
                <c:pt idx="27">
                  <c:v>8.6300125852238097</c:v>
                </c:pt>
                <c:pt idx="28">
                  <c:v>8.165042674612577</c:v>
                </c:pt>
                <c:pt idx="29">
                  <c:v>8.1294895302488968</c:v>
                </c:pt>
                <c:pt idx="30">
                  <c:v>7.9291395754904501</c:v>
                </c:pt>
                <c:pt idx="31">
                  <c:v>8.6519739159283429</c:v>
                </c:pt>
                <c:pt idx="32">
                  <c:v>8.3493149021671407</c:v>
                </c:pt>
                <c:pt idx="33">
                  <c:v>8.712089313577243</c:v>
                </c:pt>
                <c:pt idx="34">
                  <c:v>8.3557800510140279</c:v>
                </c:pt>
                <c:pt idx="35">
                  <c:v>8.706159290928861</c:v>
                </c:pt>
                <c:pt idx="36">
                  <c:v>8.2876447441017511</c:v>
                </c:pt>
                <c:pt idx="37">
                  <c:v>8.3753652140023309</c:v>
                </c:pt>
                <c:pt idx="38">
                  <c:v>8.400659375160286</c:v>
                </c:pt>
                <c:pt idx="39">
                  <c:v>7.886472224363593</c:v>
                </c:pt>
                <c:pt idx="40">
                  <c:v>8.1772177257048604</c:v>
                </c:pt>
                <c:pt idx="41">
                  <c:v>7.9578190397659414</c:v>
                </c:pt>
                <c:pt idx="42">
                  <c:v>7.6288587836485426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99-6D4E-8421-09ED520A4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415983"/>
        <c:axId val="1548114399"/>
      </c:scatterChart>
      <c:valAx>
        <c:axId val="154841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114399"/>
        <c:crosses val="autoZero"/>
        <c:crossBetween val="midCat"/>
      </c:valAx>
      <c:valAx>
        <c:axId val="1548114399"/>
        <c:scaling>
          <c:orientation val="minMax"/>
          <c:min val="7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415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Size/Simpson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'current and size'!$N$1</c:f>
              <c:strCache>
                <c:ptCount val="1"/>
                <c:pt idx="0">
                  <c:v>Simpson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884524140880327E-2"/>
                  <c:y val="-0.3670139953587218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'current and size'!$E$2:$E$44</c:f>
              <c:numCache>
                <c:formatCode>General</c:formatCode>
                <c:ptCount val="43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2.5</c:v>
                </c:pt>
                <c:pt idx="10">
                  <c:v>2.5</c:v>
                </c:pt>
                <c:pt idx="11">
                  <c:v>2.5</c:v>
                </c:pt>
                <c:pt idx="12">
                  <c:v>2.5</c:v>
                </c:pt>
                <c:pt idx="13">
                  <c:v>2.5</c:v>
                </c:pt>
                <c:pt idx="1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  <c:pt idx="20">
                  <c:v>2.5</c:v>
                </c:pt>
                <c:pt idx="21">
                  <c:v>2.5</c:v>
                </c:pt>
                <c:pt idx="22">
                  <c:v>2.5</c:v>
                </c:pt>
                <c:pt idx="23">
                  <c:v>2.5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3.5</c:v>
                </c:pt>
                <c:pt idx="41">
                  <c:v>3.5</c:v>
                </c:pt>
                <c:pt idx="42">
                  <c:v>4.5</c:v>
                </c:pt>
              </c:numCache>
            </c:numRef>
          </c:xVal>
          <c:yVal>
            <c:numRef>
              <c:f>'current and size'!$N$2:$N$44</c:f>
              <c:numCache>
                <c:formatCode>0.000</c:formatCode>
                <c:ptCount val="43"/>
                <c:pt idx="0">
                  <c:v>1.00062295586543</c:v>
                </c:pt>
                <c:pt idx="1">
                  <c:v>1.0054644400815187</c:v>
                </c:pt>
                <c:pt idx="2">
                  <c:v>1</c:v>
                </c:pt>
                <c:pt idx="3" formatCode="0.000000">
                  <c:v>1.2167739703072593</c:v>
                </c:pt>
                <c:pt idx="4">
                  <c:v>1.0015045126892328</c:v>
                </c:pt>
                <c:pt idx="5">
                  <c:v>1.0145503826888957</c:v>
                </c:pt>
                <c:pt idx="6">
                  <c:v>1</c:v>
                </c:pt>
                <c:pt idx="7">
                  <c:v>1.0074361585746681</c:v>
                </c:pt>
                <c:pt idx="8">
                  <c:v>1.0062538475437905</c:v>
                </c:pt>
                <c:pt idx="9">
                  <c:v>1.0471520172565421</c:v>
                </c:pt>
                <c:pt idx="10">
                  <c:v>1</c:v>
                </c:pt>
                <c:pt idx="11">
                  <c:v>1.0256115711560168</c:v>
                </c:pt>
                <c:pt idx="12">
                  <c:v>1.0128033293689198</c:v>
                </c:pt>
                <c:pt idx="13">
                  <c:v>1</c:v>
                </c:pt>
                <c:pt idx="14">
                  <c:v>1.0042357734466745</c:v>
                </c:pt>
                <c:pt idx="15">
                  <c:v>1.0097462684740806</c:v>
                </c:pt>
                <c:pt idx="16">
                  <c:v>1.0028839161377148</c:v>
                </c:pt>
                <c:pt idx="17">
                  <c:v>1.0301171725631686</c:v>
                </c:pt>
                <c:pt idx="18">
                  <c:v>1.0068109159027503</c:v>
                </c:pt>
                <c:pt idx="19">
                  <c:v>1.0147087412411468</c:v>
                </c:pt>
                <c:pt idx="20">
                  <c:v>1</c:v>
                </c:pt>
                <c:pt idx="21">
                  <c:v>1.0034482656115766</c:v>
                </c:pt>
                <c:pt idx="22">
                  <c:v>1.0066795438454188</c:v>
                </c:pt>
                <c:pt idx="23">
                  <c:v>1</c:v>
                </c:pt>
                <c:pt idx="24">
                  <c:v>1.0008602148946302</c:v>
                </c:pt>
                <c:pt idx="25">
                  <c:v>1.0690824665276124</c:v>
                </c:pt>
                <c:pt idx="26">
                  <c:v>1.0009105393059226</c:v>
                </c:pt>
                <c:pt idx="27">
                  <c:v>1.0007126313009365</c:v>
                </c:pt>
                <c:pt idx="28">
                  <c:v>1.0147687415961355</c:v>
                </c:pt>
                <c:pt idx="29">
                  <c:v>1.0158420502884993</c:v>
                </c:pt>
                <c:pt idx="30">
                  <c:v>1.0111688433807042</c:v>
                </c:pt>
                <c:pt idx="31">
                  <c:v>1.0065129606161094</c:v>
                </c:pt>
                <c:pt idx="32">
                  <c:v>1.0042002517952846</c:v>
                </c:pt>
                <c:pt idx="33">
                  <c:v>1.0148860917335714</c:v>
                </c:pt>
                <c:pt idx="34">
                  <c:v>1.0009367679443715</c:v>
                </c:pt>
                <c:pt idx="35">
                  <c:v>1</c:v>
                </c:pt>
                <c:pt idx="36">
                  <c:v>1.004463412120409</c:v>
                </c:pt>
                <c:pt idx="37">
                  <c:v>1.0063226535869241</c:v>
                </c:pt>
                <c:pt idx="38">
                  <c:v>1</c:v>
                </c:pt>
                <c:pt idx="39">
                  <c:v>1.0158883269554209</c:v>
                </c:pt>
                <c:pt idx="40">
                  <c:v>1.0022308951606806</c:v>
                </c:pt>
                <c:pt idx="41">
                  <c:v>1.0027739197679295</c:v>
                </c:pt>
                <c:pt idx="42">
                  <c:v>1.0967821041050976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29-9147-A74F-AB4D0DEF3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6009247"/>
        <c:axId val="1529581071"/>
      </c:scatterChart>
      <c:valAx>
        <c:axId val="154600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581071"/>
        <c:crosses val="autoZero"/>
        <c:crossBetween val="midCat"/>
      </c:valAx>
      <c:valAx>
        <c:axId val="1529581071"/>
        <c:scaling>
          <c:orientation val="minMax"/>
          <c:min val="0.9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009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'current and size'!$L$49:$L$91</cx:f>
        <cx:lvl ptCount="43">
          <cx:pt idx="0">Rocks</cx:pt>
          <cx:pt idx="1">Rocks</cx:pt>
          <cx:pt idx="2">Rocks</cx:pt>
          <cx:pt idx="3">Rocks</cx:pt>
          <cx:pt idx="4">Rocks</cx:pt>
          <cx:pt idx="5">Rocks</cx:pt>
          <cx:pt idx="6">Rocks</cx:pt>
          <cx:pt idx="7">Rocks</cx:pt>
          <cx:pt idx="8">Patch Reef</cx:pt>
          <cx:pt idx="9">Patch Reef</cx:pt>
          <cx:pt idx="10">Patch Reef</cx:pt>
          <cx:pt idx="11">Patch Reef</cx:pt>
          <cx:pt idx="12">Patch Reef</cx:pt>
          <cx:pt idx="13">Patch Reef</cx:pt>
          <cx:pt idx="14">Patch Reef</cx:pt>
          <cx:pt idx="15">Reef Rubble</cx:pt>
          <cx:pt idx="16">Reef Rubble</cx:pt>
          <cx:pt idx="17">Reef Rubble</cx:pt>
          <cx:pt idx="18">Reef Rubble</cx:pt>
          <cx:pt idx="19">Reef Rubble</cx:pt>
          <cx:pt idx="20">Reef Rubble</cx:pt>
          <cx:pt idx="21">Rocky Reef</cx:pt>
          <cx:pt idx="22">Rocky Reef</cx:pt>
          <cx:pt idx="23">Rocky Reef</cx:pt>
          <cx:pt idx="24">Rocky Reef</cx:pt>
          <cx:pt idx="25">Rocky Reef</cx:pt>
          <cx:pt idx="26">Rocky Reef</cx:pt>
          <cx:pt idx="27">Rocky Reef</cx:pt>
          <cx:pt idx="28">Rocky Reef</cx:pt>
          <cx:pt idx="29">Rocky Reef</cx:pt>
          <cx:pt idx="30">Rocky Reef</cx:pt>
          <cx:pt idx="31">Spur &amp; Groove Reef</cx:pt>
          <cx:pt idx="32">Spur &amp; Groove Reef</cx:pt>
          <cx:pt idx="33">Seagrass</cx:pt>
          <cx:pt idx="34">Seagrass</cx:pt>
          <cx:pt idx="35">Seagrass</cx:pt>
          <cx:pt idx="36">Seagrass</cx:pt>
          <cx:pt idx="37">Seagrass</cx:pt>
          <cx:pt idx="38">Spur &amp; Groove Reef</cx:pt>
          <cx:pt idx="39">Spur &amp; Groove Reef</cx:pt>
          <cx:pt idx="40">Spur &amp; Groove Reef</cx:pt>
          <cx:pt idx="41">Spur &amp; Groove Reef</cx:pt>
          <cx:pt idx="42">Spur &amp; Groove Reef</cx:pt>
        </cx:lvl>
      </cx:strDim>
      <cx:numDim type="val">
        <cx:f>'current and size'!$N$49:$N$91</cx:f>
        <cx:lvl ptCount="43" formatCode="General">
          <cx:pt idx="0">1.0054644400815187</cx:pt>
          <cx:pt idx="1">1</cx:pt>
          <cx:pt idx="2">1.0015045126892328</cx:pt>
          <cx:pt idx="3">1.0145503826888957</cx:pt>
          <cx:pt idx="4">1.0062538475437905</cx:pt>
          <cx:pt idx="5">1.0301171725631686</cx:pt>
          <cx:pt idx="6">1.0158420502884993</cx:pt>
          <cx:pt idx="7">1.0158883269554209</cx:pt>
          <cx:pt idx="8">1</cx:pt>
          <cx:pt idx="9">1.0074361585746681</cx:pt>
          <cx:pt idx="10">1.0068109159027503</cx:pt>
          <cx:pt idx="11">1</cx:pt>
          <cx:pt idx="12">1.0066795438454188</cx:pt>
          <cx:pt idx="13">1</cx:pt>
          <cx:pt idx="14">1</cx:pt>
          <cx:pt idx="15">1.0009367679443715</cx:pt>
          <cx:pt idx="16">1</cx:pt>
          <cx:pt idx="17">1.004463412120409</cx:pt>
          <cx:pt idx="18">1.0063226535869241</cx:pt>
          <cx:pt idx="19">1.0022308951606806</cx:pt>
          <cx:pt idx="20">1.0027739197679295</cx:pt>
          <cx:pt idx="21">1.2167739703072593</cx:pt>
          <cx:pt idx="22">1.0471520172565421</cx:pt>
          <cx:pt idx="23">1</cx:pt>
          <cx:pt idx="24">1.0256115711560168</cx:pt>
          <cx:pt idx="25">1.0128033293689198</cx:pt>
          <cx:pt idx="26">1.0008602148946302</cx:pt>
          <cx:pt idx="27">1.0690824665276124</cx:pt>
          <cx:pt idx="28">1.0009105393059226</cx:pt>
          <cx:pt idx="29">1.0007126313009365</cx:pt>
          <cx:pt idx="30">1.0147687415961355</cx:pt>
          <cx:pt idx="31">1.0147087412411468</cx:pt>
          <cx:pt idx="32">1.0034482656115766</cx:pt>
          <cx:pt idx="33">1.0042357734466745</cx:pt>
          <cx:pt idx="34">1.0097462684740806</cx:pt>
          <cx:pt idx="35">1.0028839161377148</cx:pt>
          <cx:pt idx="36">1.0042002517952846</cx:pt>
          <cx:pt idx="37">1.0148860917335714</cx:pt>
          <cx:pt idx="38">1.00062295586543</cx:pt>
          <cx:pt idx="39">1</cx:pt>
          <cx:pt idx="40">1.0111688433807042</cx:pt>
          <cx:pt idx="41">1.0065129606161094</cx:pt>
          <cx:pt idx="42">1.0967821041051</cx:pt>
        </cx:lvl>
      </cx:numDim>
    </cx:data>
  </cx:chartData>
  <cx:chart>
    <cx:title pos="t" align="ctr" overlay="0">
      <cx:tx>
        <cx:txData>
          <cx:v>Reef/Simpson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Reef/Simpson</a:t>
          </a:r>
        </a:p>
      </cx:txPr>
    </cx:title>
    <cx:plotArea>
      <cx:plotAreaRegion>
        <cx:series layoutId="boxWhisker" uniqueId="{C5F23F14-B203-7B46-A0D1-CE7BF5F0D6DE}">
          <cx:tx>
            <cx:txData>
              <cx:f>'current and size'!$N$48</cx:f>
              <cx:v>Simpson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.25" min="0.95000000000000007"/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'pops and sides'!$R$2:$R$44</cx:f>
        <cx:lvl ptCount="43">
          <cx:pt idx="0">Rincon</cx:pt>
          <cx:pt idx="1">Rincon</cx:pt>
          <cx:pt idx="2">Rincon</cx:pt>
          <cx:pt idx="3">Rincon</cx:pt>
          <cx:pt idx="4">Rincon</cx:pt>
          <cx:pt idx="5">Rincon</cx:pt>
          <cx:pt idx="6">Rincon</cx:pt>
          <cx:pt idx="7">Rincon</cx:pt>
          <cx:pt idx="8">Rincon</cx:pt>
          <cx:pt idx="9">Rincon</cx:pt>
          <cx:pt idx="10">Ponce</cx:pt>
          <cx:pt idx="11">Ponce</cx:pt>
          <cx:pt idx="12">Ponce</cx:pt>
          <cx:pt idx="13">Isabella</cx:pt>
          <cx:pt idx="14">Isabella</cx:pt>
          <cx:pt idx="15">Isabella</cx:pt>
          <cx:pt idx="16">Isabella</cx:pt>
          <cx:pt idx="17">Isabella</cx:pt>
          <cx:pt idx="18">Luquillo</cx:pt>
          <cx:pt idx="19">Luquillo</cx:pt>
          <cx:pt idx="20">Luquillo</cx:pt>
          <cx:pt idx="21">Luquillo</cx:pt>
          <cx:pt idx="22">Luquillo</cx:pt>
          <cx:pt idx="23">Culebra</cx:pt>
          <cx:pt idx="24">Culebra</cx:pt>
          <cx:pt idx="25">Culebra</cx:pt>
          <cx:pt idx="26">Culebra</cx:pt>
          <cx:pt idx="27">Culebra</cx:pt>
          <cx:pt idx="28">Culebra</cx:pt>
          <cx:pt idx="29">Guayama</cx:pt>
          <cx:pt idx="30">Guayama</cx:pt>
          <cx:pt idx="31">Ceiba</cx:pt>
          <cx:pt idx="32">Ceiba</cx:pt>
          <cx:pt idx="33">Ceiba</cx:pt>
          <cx:pt idx="34">Ceiba</cx:pt>
          <cx:pt idx="35">Ceiba</cx:pt>
          <cx:pt idx="36">Ceiba</cx:pt>
          <cx:pt idx="37">Ceiba</cx:pt>
          <cx:pt idx="38">Ceiba</cx:pt>
          <cx:pt idx="39">Ceiba</cx:pt>
          <cx:pt idx="40">Guanica</cx:pt>
          <cx:pt idx="41">Guanica</cx:pt>
          <cx:pt idx="42">Guanica</cx:pt>
        </cx:lvl>
      </cx:strDim>
      <cx:numDim type="val">
        <cx:f>'pops and sides'!$T$2:$T$44</cx:f>
        <cx:lvl ptCount="43" formatCode="0.00">
          <cx:pt idx="0">8.1772177257048604</cx:pt>
          <cx:pt idx="1">8.3557800510140279</cx:pt>
          <cx:pt idx="2">8.706159290928861</cx:pt>
          <cx:pt idx="3">8.2876447441017511</cx:pt>
          <cx:pt idx="4">8.3753652140023309</cx:pt>
          <cx:pt idx="5">7.9578190397659414</cx:pt>
          <cx:pt idx="6">8.7648150011438126</cx:pt>
          <cx:pt idx="7">8.0934622745011797</cx:pt>
          <cx:pt idx="8">7.9291395754904501</cx:pt>
          <cx:pt idx="9">7.6288587836485426</cx:pt>
          <cx:pt idx="10">8.6519739159283429</cx:pt>
          <cx:pt idx="11">8.6292256503856652</cx:pt>
          <cx:pt idx="12">8.3493149021671407</cx:pt>
          <cx:pt idx="13">8.712089313577243</cx:pt>
          <cx:pt idx="14">8.6273631020716994</cx:pt>
          <cx:pt idx="15">7.9186262326389887</cx:pt>
          <cx:pt idx="16">8.3021359869943741</cx:pt>
          <cx:pt idx="17">8.400659375160286</cx:pt>
          <cx:pt idx="18">8.7952793701945708</cx:pt>
          <cx:pt idx="19">7.5124953909572119</cx:pt>
          <cx:pt idx="20">8.458292083496076</cx:pt>
          <cx:pt idx="21">8.5493008252767879</cx:pt>
          <cx:pt idx="22">7.878643774395603</cx:pt>
          <cx:pt idx="23">8.5932278776922342</cx:pt>
          <cx:pt idx="24">8.3454200767336069</cx:pt>
          <cx:pt idx="25">8.285638641849145</cx:pt>
          <cx:pt idx="26">9.0620588734999004</cx:pt>
          <cx:pt idx="27">8.1294895302488968</cx:pt>
          <cx:pt idx="28">7.9360420553053181</cx:pt>
          <cx:pt idx="29">8.5256071934433244</cx:pt>
          <cx:pt idx="30">7.3591546112117605</cx:pt>
          <cx:pt idx="31">7.886472224363593</cx:pt>
          <cx:pt idx="32">8.3714735370668318</cx:pt>
          <cx:pt idx="33">7.7481427834909224</cx:pt>
          <cx:pt idx="34">8.2051223499684998</cx:pt>
          <cx:pt idx="35">8.3138522673982074</cx:pt>
          <cx:pt idx="36">8.2998972329883962</cx:pt>
          <cx:pt idx="37">7.3423462367236105</cx:pt>
          <cx:pt idx="38">7.1311094176204008</cx:pt>
          <cx:pt idx="39">8.3836224381256716</cx:pt>
          <cx:pt idx="40">8.384266110204031</cx:pt>
          <cx:pt idx="41">8.6300125852238097</cx:pt>
          <cx:pt idx="42">8.165042674612577</cx:pt>
        </cx:lvl>
      </cx:numDim>
    </cx:data>
  </cx:chartData>
  <cx:chart>
    <cx:title pos="t" align="ctr" overlay="0">
      <cx:tx>
        <cx:txData>
          <cx:v>Location/ Shannon DIversity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Location/ Shannon DIversity</a:t>
          </a:r>
        </a:p>
      </cx:txPr>
    </cx:title>
    <cx:plotArea>
      <cx:plotAreaRegion>
        <cx:series layoutId="boxWhisker" uniqueId="{C6CB78B0-7AE0-2141-B4D1-A523E77E612D}">
          <cx:tx>
            <cx:txData>
              <cx:f>'pops and sides'!$T$1</cx:f>
              <cx:v>Shannon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9.5" min="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'current and size'!$L$49:$L$91</cx:f>
        <cx:lvl ptCount="43">
          <cx:pt idx="0">Rocks</cx:pt>
          <cx:pt idx="1">Rocks</cx:pt>
          <cx:pt idx="2">Rocks</cx:pt>
          <cx:pt idx="3">Rocks</cx:pt>
          <cx:pt idx="4">Rocks</cx:pt>
          <cx:pt idx="5">Rocks</cx:pt>
          <cx:pt idx="6">Rocks</cx:pt>
          <cx:pt idx="7">Rocks</cx:pt>
          <cx:pt idx="8">Patch Reef</cx:pt>
          <cx:pt idx="9">Patch Reef</cx:pt>
          <cx:pt idx="10">Patch Reef</cx:pt>
          <cx:pt idx="11">Patch Reef</cx:pt>
          <cx:pt idx="12">Patch Reef</cx:pt>
          <cx:pt idx="13">Patch Reef</cx:pt>
          <cx:pt idx="14">Patch Reef</cx:pt>
          <cx:pt idx="15">Reef Rubble</cx:pt>
          <cx:pt idx="16">Reef Rubble</cx:pt>
          <cx:pt idx="17">Reef Rubble</cx:pt>
          <cx:pt idx="18">Reef Rubble</cx:pt>
          <cx:pt idx="19">Reef Rubble</cx:pt>
          <cx:pt idx="20">Reef Rubble</cx:pt>
          <cx:pt idx="21">Rocky Reef</cx:pt>
          <cx:pt idx="22">Rocky Reef</cx:pt>
          <cx:pt idx="23">Rocky Reef</cx:pt>
          <cx:pt idx="24">Rocky Reef</cx:pt>
          <cx:pt idx="25">Rocky Reef</cx:pt>
          <cx:pt idx="26">Rocky Reef</cx:pt>
          <cx:pt idx="27">Rocky Reef</cx:pt>
          <cx:pt idx="28">Rocky Reef</cx:pt>
          <cx:pt idx="29">Rocky Reef</cx:pt>
          <cx:pt idx="30">Rocky Reef</cx:pt>
          <cx:pt idx="31">Spur &amp; Groove Reef</cx:pt>
          <cx:pt idx="32">Spur &amp; Groove Reef</cx:pt>
          <cx:pt idx="33">Seagrass</cx:pt>
          <cx:pt idx="34">Seagrass</cx:pt>
          <cx:pt idx="35">Seagrass</cx:pt>
          <cx:pt idx="36">Seagrass</cx:pt>
          <cx:pt idx="37">Seagrass</cx:pt>
          <cx:pt idx="38">Spur &amp; Groove Reef</cx:pt>
          <cx:pt idx="39">Spur &amp; Groove Reef</cx:pt>
          <cx:pt idx="40">Spur &amp; Groove Reef</cx:pt>
          <cx:pt idx="41">Spur &amp; Groove Reef</cx:pt>
          <cx:pt idx="42">Spur &amp; Groove Reef</cx:pt>
        </cx:lvl>
      </cx:strDim>
      <cx:numDim type="val">
        <cx:f>'current and size'!$O$49:$O$91</cx:f>
        <cx:lvl ptCount="43" formatCode="General">
          <cx:pt idx="0">8.5256071934433244</cx:pt>
          <cx:pt idx="1">8.3714735370668318</cx:pt>
          <cx:pt idx="2">8.285638641849145</cx:pt>
          <cx:pt idx="3">9.0620588734999004</cx:pt>
          <cx:pt idx="4">7.3591546112117605</cx:pt>
          <cx:pt idx="5">7.9360420553053181</cx:pt>
          <cx:pt idx="6">8.1294895302488968</cx:pt>
          <cx:pt idx="7">7.886472224363593</cx:pt>
          <cx:pt idx="8">8.7952793701945708</cx:pt>
          <cx:pt idx="9">8.3454200767336069</cx:pt>
          <cx:pt idx="10">8.3021359869943741</cx:pt>
          <cx:pt idx="11">8.458292083496076</cx:pt>
          <cx:pt idx="12">7.878643774395603</cx:pt>
          <cx:pt idx="13">8.5932278776922342</cx:pt>
          <cx:pt idx="14">8.400659375160286</cx:pt>
          <cx:pt idx="15">8.3557800510140279</cx:pt>
          <cx:pt idx="16">8.706159290928861</cx:pt>
          <cx:pt idx="17">8.2876447441017511</cx:pt>
          <cx:pt idx="18">8.3753652140023309</cx:pt>
          <cx:pt idx="19">8.1772177257048604</cx:pt>
          <cx:pt idx="20">7.9578190397659414</cx:pt>
          <cx:pt idx="21">8.2998972329883962</cx:pt>
          <cx:pt idx="22">8.2051223499684998</cx:pt>
          <cx:pt idx="23">8.3138522673982074</cx:pt>
          <cx:pt idx="24">7.3423462367236105</cx:pt>
          <cx:pt idx="25">8.3836224381256716</cx:pt>
          <cx:pt idx="26">7.7481427834909224</cx:pt>
          <cx:pt idx="27">7.1311094176204008</cx:pt>
          <cx:pt idx="28">8.384266110204031</cx:pt>
          <cx:pt idx="29">8.6300125852238097</cx:pt>
          <cx:pt idx="30">8.165042674612577</cx:pt>
          <cx:pt idx="31">7.5124953909572119</cx:pt>
          <cx:pt idx="32">8.5493008252767879</cx:pt>
          <cx:pt idx="33">8.6292256503856652</cx:pt>
          <cx:pt idx="34">8.6273631020716994</cx:pt>
          <cx:pt idx="35">7.9186262326389887</cx:pt>
          <cx:pt idx="36">8.3493149021671407</cx:pt>
          <cx:pt idx="37">8.712089313577243</cx:pt>
          <cx:pt idx="38">8.7648150011438126</cx:pt>
          <cx:pt idx="39">8.0934622745011797</cx:pt>
          <cx:pt idx="40">7.9291395754904501</cx:pt>
          <cx:pt idx="41">8.6519739159283429</cx:pt>
          <cx:pt idx="42">7.6288587836485426</cx:pt>
        </cx:lvl>
      </cx:numDim>
    </cx:data>
  </cx:chartData>
  <cx:chart>
    <cx:title pos="t" align="ctr" overlay="0">
      <cx:tx>
        <cx:txData>
          <cx:v>Reef/Shannon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Reef/Shannon</a:t>
          </a:r>
        </a:p>
      </cx:txPr>
    </cx:title>
    <cx:plotArea>
      <cx:plotAreaRegion>
        <cx:series layoutId="boxWhisker" uniqueId="{0F996660-12F2-E24C-B81B-991B5B457646}">
          <cx:tx>
            <cx:txData>
              <cx:f>'current and size'!$O$48</cx:f>
              <cx:v>Shannon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9.5" min="7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'current and size'!$M$49:$M$91</cx:f>
        <cx:lvl ptCount="43">
          <cx:pt idx="0">Calm</cx:pt>
          <cx:pt idx="1">Calm</cx:pt>
          <cx:pt idx="2">Calm</cx:pt>
          <cx:pt idx="3">Calm</cx:pt>
          <cx:pt idx="4">Calm</cx:pt>
          <cx:pt idx="5">Calm</cx:pt>
          <cx:pt idx="6">Calm</cx:pt>
          <cx:pt idx="7">Calm</cx:pt>
          <cx:pt idx="8">Medium</cx:pt>
          <cx:pt idx="9">Medium</cx:pt>
          <cx:pt idx="10">Medium</cx:pt>
          <cx:pt idx="11">Medium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Medium</cx:pt>
          <cx:pt idx="25">Medium</cx:pt>
          <cx:pt idx="26">Medium</cx:pt>
          <cx:pt idx="27">Medium</cx:pt>
          <cx:pt idx="28">Medium</cx:pt>
          <cx:pt idx="29">Medium</cx:pt>
          <cx:pt idx="30">Medium</cx:pt>
          <cx:pt idx="31">Medium</cx:pt>
          <cx:pt idx="32">Medium</cx:pt>
          <cx:pt idx="33">Strong</cx:pt>
          <cx:pt idx="34">Strong</cx:pt>
          <cx:pt idx="35">Strong</cx:pt>
          <cx:pt idx="36">Strong</cx:pt>
          <cx:pt idx="37">Strong</cx:pt>
          <cx:pt idx="38">Strong</cx:pt>
          <cx:pt idx="39">Strong</cx:pt>
          <cx:pt idx="40">Strong</cx:pt>
          <cx:pt idx="41">Strong</cx:pt>
          <cx:pt idx="42">Strong</cx:pt>
        </cx:lvl>
      </cx:strDim>
      <cx:numDim type="val">
        <cx:f>'current and size'!$N$49:$N$91</cx:f>
        <cx:lvl ptCount="43" formatCode="General">
          <cx:pt idx="0">1.0054644400815187</cx:pt>
          <cx:pt idx="1">1</cx:pt>
          <cx:pt idx="2">1.0015045126892328</cx:pt>
          <cx:pt idx="3">1.0145503826888957</cx:pt>
          <cx:pt idx="4">1.0062538475437905</cx:pt>
          <cx:pt idx="5">1.0301171725631686</cx:pt>
          <cx:pt idx="6">1.0158420502884993</cx:pt>
          <cx:pt idx="7">1.0158883269554209</cx:pt>
          <cx:pt idx="8">1</cx:pt>
          <cx:pt idx="9">1.0074361585746681</cx:pt>
          <cx:pt idx="10">1.0068109159027503</cx:pt>
          <cx:pt idx="11">1</cx:pt>
          <cx:pt idx="12">1.0066795438454188</cx:pt>
          <cx:pt idx="13">1</cx:pt>
          <cx:pt idx="14">1</cx:pt>
          <cx:pt idx="15">1.0009367679443715</cx:pt>
          <cx:pt idx="16">1</cx:pt>
          <cx:pt idx="17">1.004463412120409</cx:pt>
          <cx:pt idx="18">1.0063226535869241</cx:pt>
          <cx:pt idx="19">1.0022308951606806</cx:pt>
          <cx:pt idx="20">1.0027739197679295</cx:pt>
          <cx:pt idx="21">1.2167739703072593</cx:pt>
          <cx:pt idx="22">1.0471520172565421</cx:pt>
          <cx:pt idx="23">1</cx:pt>
          <cx:pt idx="24">1.0256115711560168</cx:pt>
          <cx:pt idx="25">1.0128033293689198</cx:pt>
          <cx:pt idx="26">1.0008602148946302</cx:pt>
          <cx:pt idx="27">1.0690824665276124</cx:pt>
          <cx:pt idx="28">1.0009105393059226</cx:pt>
          <cx:pt idx="29">1.0007126313009365</cx:pt>
          <cx:pt idx="30">1.0147687415961355</cx:pt>
          <cx:pt idx="31">1.0147087412411468</cx:pt>
          <cx:pt idx="32">1.0034482656115766</cx:pt>
          <cx:pt idx="33">1.0042357734466745</cx:pt>
          <cx:pt idx="34">1.0097462684740806</cx:pt>
          <cx:pt idx="35">1.0028839161377148</cx:pt>
          <cx:pt idx="36">1.0042002517952846</cx:pt>
          <cx:pt idx="37">1.0148860917335714</cx:pt>
          <cx:pt idx="38">1.00062295586543</cx:pt>
          <cx:pt idx="39">1</cx:pt>
          <cx:pt idx="40">1.0111688433807042</cx:pt>
          <cx:pt idx="41">1.0065129606161094</cx:pt>
          <cx:pt idx="42">1.0967821041051</cx:pt>
        </cx:lvl>
      </cx:numDim>
    </cx:data>
  </cx:chartData>
  <cx:chart>
    <cx:title pos="t" align="ctr" overlay="0">
      <cx:tx>
        <cx:txData>
          <cx:v>Current/Simpson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Current/Simpson</a:t>
          </a:r>
        </a:p>
      </cx:txPr>
    </cx:title>
    <cx:plotArea>
      <cx:plotAreaRegion>
        <cx:series layoutId="boxWhisker" uniqueId="{A488EDF8-4FEF-AF40-B901-547DAAB35D1D}">
          <cx:tx>
            <cx:txData>
              <cx:f>'current and size'!$N$48</cx:f>
              <cx:v>Simpson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.25" min="0.95000000000000007"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'current and size'!$M$49:$M$91</cx:f>
        <cx:lvl ptCount="43">
          <cx:pt idx="0">Calm</cx:pt>
          <cx:pt idx="1">Calm</cx:pt>
          <cx:pt idx="2">Calm</cx:pt>
          <cx:pt idx="3">Calm</cx:pt>
          <cx:pt idx="4">Calm</cx:pt>
          <cx:pt idx="5">Calm</cx:pt>
          <cx:pt idx="6">Calm</cx:pt>
          <cx:pt idx="7">Calm</cx:pt>
          <cx:pt idx="8">Medium</cx:pt>
          <cx:pt idx="9">Medium</cx:pt>
          <cx:pt idx="10">Medium</cx:pt>
          <cx:pt idx="11">Medium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Medium</cx:pt>
          <cx:pt idx="25">Medium</cx:pt>
          <cx:pt idx="26">Medium</cx:pt>
          <cx:pt idx="27">Medium</cx:pt>
          <cx:pt idx="28">Medium</cx:pt>
          <cx:pt idx="29">Medium</cx:pt>
          <cx:pt idx="30">Medium</cx:pt>
          <cx:pt idx="31">Medium</cx:pt>
          <cx:pt idx="32">Medium</cx:pt>
          <cx:pt idx="33">Strong</cx:pt>
          <cx:pt idx="34">Strong</cx:pt>
          <cx:pt idx="35">Strong</cx:pt>
          <cx:pt idx="36">Strong</cx:pt>
          <cx:pt idx="37">Strong</cx:pt>
          <cx:pt idx="38">Strong</cx:pt>
          <cx:pt idx="39">Strong</cx:pt>
          <cx:pt idx="40">Strong</cx:pt>
          <cx:pt idx="41">Strong</cx:pt>
          <cx:pt idx="42">Strong</cx:pt>
        </cx:lvl>
      </cx:strDim>
      <cx:numDim type="val">
        <cx:f>'current and size'!$O$49:$O$91</cx:f>
        <cx:lvl ptCount="43" formatCode="General">
          <cx:pt idx="0">8.5256071934433244</cx:pt>
          <cx:pt idx="1">8.3714735370668318</cx:pt>
          <cx:pt idx="2">8.285638641849145</cx:pt>
          <cx:pt idx="3">9.0620588734999004</cx:pt>
          <cx:pt idx="4">7.3591546112117605</cx:pt>
          <cx:pt idx="5">7.9360420553053181</cx:pt>
          <cx:pt idx="6">8.1294895302488968</cx:pt>
          <cx:pt idx="7">7.886472224363593</cx:pt>
          <cx:pt idx="8">8.7952793701945708</cx:pt>
          <cx:pt idx="9">8.3454200767336069</cx:pt>
          <cx:pt idx="10">8.3021359869943741</cx:pt>
          <cx:pt idx="11">8.458292083496076</cx:pt>
          <cx:pt idx="12">7.878643774395603</cx:pt>
          <cx:pt idx="13">8.5932278776922342</cx:pt>
          <cx:pt idx="14">8.400659375160286</cx:pt>
          <cx:pt idx="15">8.3557800510140279</cx:pt>
          <cx:pt idx="16">8.706159290928861</cx:pt>
          <cx:pt idx="17">8.2876447441017511</cx:pt>
          <cx:pt idx="18">8.3753652140023309</cx:pt>
          <cx:pt idx="19">8.1772177257048604</cx:pt>
          <cx:pt idx="20">7.9578190397659414</cx:pt>
          <cx:pt idx="21">8.2998972329883962</cx:pt>
          <cx:pt idx="22">8.2051223499684998</cx:pt>
          <cx:pt idx="23">8.3138522673982074</cx:pt>
          <cx:pt idx="24">7.3423462367236105</cx:pt>
          <cx:pt idx="25">8.3836224381256716</cx:pt>
          <cx:pt idx="26">7.7481427834909224</cx:pt>
          <cx:pt idx="27">7.1311094176204008</cx:pt>
          <cx:pt idx="28">8.384266110204031</cx:pt>
          <cx:pt idx="29">8.6300125852238097</cx:pt>
          <cx:pt idx="30">8.165042674612577</cx:pt>
          <cx:pt idx="31">7.5124953909572119</cx:pt>
          <cx:pt idx="32">8.5493008252767879</cx:pt>
          <cx:pt idx="33">8.6292256503856652</cx:pt>
          <cx:pt idx="34">8.6273631020716994</cx:pt>
          <cx:pt idx="35">7.9186262326389887</cx:pt>
          <cx:pt idx="36">8.3493149021671407</cx:pt>
          <cx:pt idx="37">8.712089313577243</cx:pt>
          <cx:pt idx="38">8.7648150011438126</cx:pt>
          <cx:pt idx="39">8.0934622745011797</cx:pt>
          <cx:pt idx="40">7.9291395754904501</cx:pt>
          <cx:pt idx="41">8.6519739159283429</cx:pt>
          <cx:pt idx="42">7.6288587836485426</cx:pt>
        </cx:lvl>
      </cx:numDim>
    </cx:data>
  </cx:chartData>
  <cx:chart>
    <cx:title pos="t" align="ctr" overlay="0">
      <cx:tx>
        <cx:txData>
          <cx:v>Current/Shannnon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Current/Shannnon</a:t>
          </a:r>
        </a:p>
      </cx:txPr>
    </cx:title>
    <cx:plotArea>
      <cx:plotAreaRegion>
        <cx:series layoutId="boxWhisker" uniqueId="{0839FF0B-CBBC-BD42-9C3D-D777191D1C69}">
          <cx:tx>
            <cx:txData>
              <cx:f>'current and size'!$O$48</cx:f>
              <cx:v>Shannon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1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9.5" min="7"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phylogeny!$N$2:$N$21</cx:f>
        <cx:lvl ptCount="20">
          <cx:pt idx="0">four</cx:pt>
          <cx:pt idx="1">four</cx:pt>
          <cx:pt idx="2">four</cx:pt>
          <cx:pt idx="3">four</cx:pt>
          <cx:pt idx="4">four</cx:pt>
          <cx:pt idx="5">four</cx:pt>
          <cx:pt idx="6">one</cx:pt>
          <cx:pt idx="7">one</cx:pt>
          <cx:pt idx="8">one</cx:pt>
          <cx:pt idx="9">three</cx:pt>
          <cx:pt idx="10">three</cx:pt>
          <cx:pt idx="11">three</cx:pt>
          <cx:pt idx="12">three</cx:pt>
          <cx:pt idx="13">three</cx:pt>
          <cx:pt idx="14">two</cx:pt>
          <cx:pt idx="15">two</cx:pt>
          <cx:pt idx="16">two</cx:pt>
          <cx:pt idx="17">two</cx:pt>
          <cx:pt idx="18">two</cx:pt>
          <cx:pt idx="19">two</cx:pt>
        </cx:lvl>
      </cx:strDim>
      <cx:numDim type="val">
        <cx:f>phylogeny!$P$2:$P$21</cx:f>
        <cx:lvl ptCount="20" formatCode="0.00">
          <cx:pt idx="0">1.0009105393059226</cx:pt>
          <cx:pt idx="1">1.0007126313009365</cx:pt>
          <cx:pt idx="2">1.0042002517952846</cx:pt>
          <cx:pt idx="3">1.0009367679443715</cx:pt>
          <cx:pt idx="4">1.0301171725631686</cx:pt>
          <cx:pt idx="5">1</cx:pt>
          <cx:pt idx="6">1.0471520172565421</cx:pt>
          <cx:pt idx="7">1.0128033293689198</cx:pt>
          <cx:pt idx="8">1.0111688433807042</cx:pt>
          <cx:pt idx="9">1</cx:pt>
          <cx:pt idx="10">1</cx:pt>
          <cx:pt idx="11">1.0054644400815187</cx:pt>
          <cx:pt idx="12">1</cx:pt>
          <cx:pt idx="13">1.0147087412411468</cx:pt>
          <cx:pt idx="14">1.2167739703072593</cx:pt>
          <cx:pt idx="15">1.0690824665276124</cx:pt>
          <cx:pt idx="16">1.0097462684740806</cx:pt>
          <cx:pt idx="17">1.0068109159027503</cx:pt>
          <cx:pt idx="18">1</cx:pt>
          <cx:pt idx="19">1.0074361585746681</cx:pt>
        </cx:lvl>
      </cx:numDim>
    </cx:data>
  </cx:chartData>
  <cx:chart>
    <cx:title pos="t" align="ctr" overlay="0">
      <cx:tx>
        <cx:txData>
          <cx:v>Phylogeny/Simpson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Phylogeny/Simpson</a:t>
          </a:r>
        </a:p>
      </cx:txPr>
    </cx:title>
    <cx:plotArea>
      <cx:plotAreaRegion>
        <cx:series layoutId="boxWhisker" uniqueId="{D4773289-5F23-9643-B2CB-6F680BDA8B5C}">
          <cx:tx>
            <cx:txData>
              <cx:f>phylogeny!$P$1</cx:f>
              <cx:v>Simpson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.25" min="0.95000000000000007"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phylogeny!$N$2:$N$21</cx:f>
        <cx:lvl ptCount="20">
          <cx:pt idx="0">four</cx:pt>
          <cx:pt idx="1">four</cx:pt>
          <cx:pt idx="2">four</cx:pt>
          <cx:pt idx="3">four</cx:pt>
          <cx:pt idx="4">four</cx:pt>
          <cx:pt idx="5">four</cx:pt>
          <cx:pt idx="6">one</cx:pt>
          <cx:pt idx="7">one</cx:pt>
          <cx:pt idx="8">one</cx:pt>
          <cx:pt idx="9">three</cx:pt>
          <cx:pt idx="10">three</cx:pt>
          <cx:pt idx="11">three</cx:pt>
          <cx:pt idx="12">three</cx:pt>
          <cx:pt idx="13">three</cx:pt>
          <cx:pt idx="14">two</cx:pt>
          <cx:pt idx="15">two</cx:pt>
          <cx:pt idx="16">two</cx:pt>
          <cx:pt idx="17">two</cx:pt>
          <cx:pt idx="18">two</cx:pt>
          <cx:pt idx="19">two</cx:pt>
        </cx:lvl>
      </cx:strDim>
      <cx:numDim type="val">
        <cx:f>phylogeny!$O$2:$O$21</cx:f>
        <cx:lvl ptCount="20" formatCode="0.00">
          <cx:pt idx="0">8.384266110204031</cx:pt>
          <cx:pt idx="1">8.6300125852238097</cx:pt>
          <cx:pt idx="2">8.3493149021671407</cx:pt>
          <cx:pt idx="3">8.3557800510140279</cx:pt>
          <cx:pt idx="4">7.9360420553053181</cx:pt>
          <cx:pt idx="5">8.3714735370668318</cx:pt>
          <cx:pt idx="6">8.2051223499684998</cx:pt>
          <cx:pt idx="7">8.3836224381256716</cx:pt>
          <cx:pt idx="8">7.9291395754904501</cx:pt>
          <cx:pt idx="9">8.3138522673982074</cx:pt>
          <cx:pt idx="10">8.706159290928861</cx:pt>
          <cx:pt idx="11">8.5256071934433244</cx:pt>
          <cx:pt idx="12">8.7952793701945708</cx:pt>
          <cx:pt idx="13">7.5124953909572119</cx:pt>
          <cx:pt idx="14">8.2998972329883962</cx:pt>
          <cx:pt idx="15">7.1311094176204008</cx:pt>
          <cx:pt idx="16">8.6273631020716994</cx:pt>
          <cx:pt idx="17">8.3021359869943741</cx:pt>
          <cx:pt idx="18">8.400659375160286</cx:pt>
          <cx:pt idx="19">8.3454200767336069</cx:pt>
        </cx:lvl>
      </cx:numDim>
    </cx:data>
  </cx:chartData>
  <cx:chart>
    <cx:title pos="t" align="ctr" overlay="0">
      <cx:tx>
        <cx:txData>
          <cx:v>Phylogeny/Shannon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Phylogeny/Shannon</a:t>
          </a:r>
        </a:p>
      </cx:txPr>
    </cx:title>
    <cx:plotArea>
      <cx:plotAreaRegion>
        <cx:series layoutId="boxWhisker" uniqueId="{B4BB82C8-0AC4-B344-A453-893C9FF89865}">
          <cx:tx>
            <cx:txData>
              <cx:f>phylogeny!$O$1</cx:f>
              <cx:v>Shannon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7"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'pops and sides'!$Q$2:$Q$44</cx:f>
        <cx:lvl ptCount="43">
          <cx:pt idx="0">east</cx:pt>
          <cx:pt idx="1">east</cx:pt>
          <cx:pt idx="2">east</cx:pt>
          <cx:pt idx="3">east</cx:pt>
          <cx:pt idx="4">east</cx:pt>
          <cx:pt idx="5">east</cx:pt>
          <cx:pt idx="6">north</cx:pt>
          <cx:pt idx="7">north</cx:pt>
          <cx:pt idx="8">north</cx:pt>
          <cx:pt idx="9">north</cx:pt>
          <cx:pt idx="10">north</cx:pt>
          <cx:pt idx="11">north</cx:pt>
          <cx:pt idx="12">north</cx:pt>
          <cx:pt idx="13">north</cx:pt>
          <cx:pt idx="14">north</cx:pt>
          <cx:pt idx="15">north</cx:pt>
          <cx:pt idx="16">north</cx:pt>
          <cx:pt idx="17">north</cx:pt>
          <cx:pt idx="18">north</cx:pt>
          <cx:pt idx="19">north</cx:pt>
          <cx:pt idx="20">north</cx:pt>
          <cx:pt idx="21">north</cx:pt>
          <cx:pt idx="22">north</cx:pt>
          <cx:pt idx="23">north</cx:pt>
          <cx:pt idx="24">north</cx:pt>
          <cx:pt idx="25">south</cx:pt>
          <cx:pt idx="26">south</cx:pt>
          <cx:pt idx="27">south</cx:pt>
          <cx:pt idx="28">south</cx:pt>
          <cx:pt idx="29">south</cx:pt>
          <cx:pt idx="30">south</cx:pt>
          <cx:pt idx="31">south</cx:pt>
          <cx:pt idx="32">south</cx:pt>
          <cx:pt idx="33">west</cx:pt>
          <cx:pt idx="34">west</cx:pt>
          <cx:pt idx="35">west</cx:pt>
          <cx:pt idx="36">west</cx:pt>
          <cx:pt idx="37">west</cx:pt>
          <cx:pt idx="38">west</cx:pt>
          <cx:pt idx="39">west</cx:pt>
          <cx:pt idx="40">west</cx:pt>
          <cx:pt idx="41">west</cx:pt>
          <cx:pt idx="42">west</cx:pt>
        </cx:lvl>
      </cx:strDim>
      <cx:numDim type="val">
        <cx:f>'pops and sides'!$S$2:$S$44</cx:f>
        <cx:lvl ptCount="43" formatCode="0.00">
          <cx:pt idx="0">1.0022308951606806</cx:pt>
          <cx:pt idx="1">1.0009367679443715</cx:pt>
          <cx:pt idx="2">1</cx:pt>
          <cx:pt idx="3">1.004463412120409</cx:pt>
          <cx:pt idx="4">1.0063226535869241</cx:pt>
          <cx:pt idx="5">1.0027739197679295</cx:pt>
          <cx:pt idx="6">1.00062295586543</cx:pt>
          <cx:pt idx="7">1</cx:pt>
          <cx:pt idx="8">1.0111688433807042</cx:pt>
          <cx:pt idx="9">1.0967821041050976</cx:pt>
          <cx:pt idx="10">1.0065129606161094</cx:pt>
          <cx:pt idx="11">1.0042357734466745</cx:pt>
          <cx:pt idx="12">1.0042002517952846</cx:pt>
          <cx:pt idx="13">1.0148860917335714</cx:pt>
          <cx:pt idx="14">1.0097462684740806</cx:pt>
          <cx:pt idx="15">1.0028839161377148</cx:pt>
          <cx:pt idx="16">1.0068109159027503</cx:pt>
          <cx:pt idx="17">1</cx:pt>
          <cx:pt idx="18">1</cx:pt>
          <cx:pt idx="19">1.0147087412411468</cx:pt>
          <cx:pt idx="20">1</cx:pt>
          <cx:pt idx="21">1.0034482656115766</cx:pt>
          <cx:pt idx="22">1.0066795438454188</cx:pt>
          <cx:pt idx="23">1</cx:pt>
          <cx:pt idx="24">1.0074361585746681</cx:pt>
          <cx:pt idx="25">1.0015045126892328</cx:pt>
          <cx:pt idx="26">1.0145503826888957</cx:pt>
          <cx:pt idx="27">1.0158420502884993</cx:pt>
          <cx:pt idx="28">1.0301171725631686</cx:pt>
          <cx:pt idx="29">1.0054644400815187</cx:pt>
          <cx:pt idx="30">1.0062538475437905</cx:pt>
          <cx:pt idx="31">1.0158883269554209</cx:pt>
          <cx:pt idx="32">1</cx:pt>
          <cx:pt idx="33">1.0008602148946302</cx:pt>
          <cx:pt idx="34">1.0471520172565421</cx:pt>
          <cx:pt idx="35">1</cx:pt>
          <cx:pt idx="36">1.2167739703072593</cx:pt>
          <cx:pt idx="37">1.0256115711560168</cx:pt>
          <cx:pt idx="38">1.0690824665276124</cx:pt>
          <cx:pt idx="39">1.0128033293689198</cx:pt>
          <cx:pt idx="40">1.0009105393059226</cx:pt>
          <cx:pt idx="41">1.0007126313009365</cx:pt>
          <cx:pt idx="42">1.0147687415961355</cx:pt>
        </cx:lvl>
      </cx:numDim>
    </cx:data>
  </cx:chartData>
  <cx:chart>
    <cx:title pos="t" align="ctr" overlay="0">
      <cx:tx>
        <cx:txData>
          <cx:v>Alignment/Simpson Diversity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Alignment/Simpson Diversity</a:t>
          </a:r>
        </a:p>
      </cx:txPr>
    </cx:title>
    <cx:plotArea>
      <cx:plotAreaRegion>
        <cx:series layoutId="boxWhisker" uniqueId="{33060501-C86E-5C44-A9C8-7A8FF744F077}">
          <cx:tx>
            <cx:txData>
              <cx:f>'pops and sides'!$S$1</cx:f>
              <cx:v>Simpson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.1000000000000001" min="0.95000000000000007"/>
        <cx:majorTickMarks type="in"/>
        <cx:minorTickMarks type="in"/>
        <cx:tickLabels/>
        <cx:numFmt formatCode="0.00" sourceLinked="0"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'pops and sides'!$Q$2:$Q$44</cx:f>
        <cx:lvl ptCount="43">
          <cx:pt idx="0">east</cx:pt>
          <cx:pt idx="1">east</cx:pt>
          <cx:pt idx="2">east</cx:pt>
          <cx:pt idx="3">east</cx:pt>
          <cx:pt idx="4">east</cx:pt>
          <cx:pt idx="5">east</cx:pt>
          <cx:pt idx="6">north</cx:pt>
          <cx:pt idx="7">north</cx:pt>
          <cx:pt idx="8">north</cx:pt>
          <cx:pt idx="9">north</cx:pt>
          <cx:pt idx="10">north</cx:pt>
          <cx:pt idx="11">north</cx:pt>
          <cx:pt idx="12">north</cx:pt>
          <cx:pt idx="13">north</cx:pt>
          <cx:pt idx="14">north</cx:pt>
          <cx:pt idx="15">north</cx:pt>
          <cx:pt idx="16">north</cx:pt>
          <cx:pt idx="17">north</cx:pt>
          <cx:pt idx="18">north</cx:pt>
          <cx:pt idx="19">north</cx:pt>
          <cx:pt idx="20">north</cx:pt>
          <cx:pt idx="21">north</cx:pt>
          <cx:pt idx="22">north</cx:pt>
          <cx:pt idx="23">north</cx:pt>
          <cx:pt idx="24">north</cx:pt>
          <cx:pt idx="25">south</cx:pt>
          <cx:pt idx="26">south</cx:pt>
          <cx:pt idx="27">south</cx:pt>
          <cx:pt idx="28">south</cx:pt>
          <cx:pt idx="29">south</cx:pt>
          <cx:pt idx="30">south</cx:pt>
          <cx:pt idx="31">south</cx:pt>
          <cx:pt idx="32">south</cx:pt>
          <cx:pt idx="33">west</cx:pt>
          <cx:pt idx="34">west</cx:pt>
          <cx:pt idx="35">west</cx:pt>
          <cx:pt idx="36">west</cx:pt>
          <cx:pt idx="37">west</cx:pt>
          <cx:pt idx="38">west</cx:pt>
          <cx:pt idx="39">west</cx:pt>
          <cx:pt idx="40">west</cx:pt>
          <cx:pt idx="41">west</cx:pt>
          <cx:pt idx="42">west</cx:pt>
        </cx:lvl>
      </cx:strDim>
      <cx:numDim type="val">
        <cx:f>'pops and sides'!$T$2:$T$44</cx:f>
        <cx:lvl ptCount="43" formatCode="0.00">
          <cx:pt idx="0">8.1772177257048604</cx:pt>
          <cx:pt idx="1">8.3557800510140279</cx:pt>
          <cx:pt idx="2">8.706159290928861</cx:pt>
          <cx:pt idx="3">8.2876447441017511</cx:pt>
          <cx:pt idx="4">8.3753652140023309</cx:pt>
          <cx:pt idx="5">7.9578190397659414</cx:pt>
          <cx:pt idx="6">8.7648150011438126</cx:pt>
          <cx:pt idx="7">8.0934622745011797</cx:pt>
          <cx:pt idx="8">7.9291395754904501</cx:pt>
          <cx:pt idx="9">7.6288587836485426</cx:pt>
          <cx:pt idx="10">8.6519739159283429</cx:pt>
          <cx:pt idx="11">8.6292256503856652</cx:pt>
          <cx:pt idx="12">8.3493149021671407</cx:pt>
          <cx:pt idx="13">8.712089313577243</cx:pt>
          <cx:pt idx="14">8.6273631020716994</cx:pt>
          <cx:pt idx="15">7.9186262326389887</cx:pt>
          <cx:pt idx="16">8.3021359869943741</cx:pt>
          <cx:pt idx="17">8.400659375160286</cx:pt>
          <cx:pt idx="18">8.7952793701945708</cx:pt>
          <cx:pt idx="19">7.5124953909572119</cx:pt>
          <cx:pt idx="20">8.458292083496076</cx:pt>
          <cx:pt idx="21">8.5493008252767879</cx:pt>
          <cx:pt idx="22">7.878643774395603</cx:pt>
          <cx:pt idx="23">8.5932278776922342</cx:pt>
          <cx:pt idx="24">8.3454200767336069</cx:pt>
          <cx:pt idx="25">8.285638641849145</cx:pt>
          <cx:pt idx="26">9.0620588734999004</cx:pt>
          <cx:pt idx="27">8.1294895302488968</cx:pt>
          <cx:pt idx="28">7.9360420553053181</cx:pt>
          <cx:pt idx="29">8.5256071934433244</cx:pt>
          <cx:pt idx="30">7.3591546112117605</cx:pt>
          <cx:pt idx="31">7.886472224363593</cx:pt>
          <cx:pt idx="32">8.3714735370668318</cx:pt>
          <cx:pt idx="33">7.7481427834909224</cx:pt>
          <cx:pt idx="34">8.2051223499684998</cx:pt>
          <cx:pt idx="35">8.3138522673982074</cx:pt>
          <cx:pt idx="36">8.2998972329883962</cx:pt>
          <cx:pt idx="37">7.3423462367236105</cx:pt>
          <cx:pt idx="38">7.1311094176204008</cx:pt>
          <cx:pt idx="39">8.3836224381256716</cx:pt>
          <cx:pt idx="40">8.384266110204031</cx:pt>
          <cx:pt idx="41">8.6300125852238097</cx:pt>
          <cx:pt idx="42">8.165042674612577</cx:pt>
        </cx:lvl>
      </cx:numDim>
    </cx:data>
  </cx:chartData>
  <cx:chart>
    <cx:title pos="t" align="ctr" overlay="0">
      <cx:tx>
        <cx:txData>
          <cx:v>Alignment/ Shannon Diversity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Alignment/ Shannon Diversity</a:t>
          </a:r>
        </a:p>
      </cx:txPr>
    </cx:title>
    <cx:plotArea>
      <cx:plotAreaRegion>
        <cx:series layoutId="boxWhisker" uniqueId="{5FF2B930-93E2-CF4F-B8A9-008C8C07EB5B}">
          <cx:tx>
            <cx:txData>
              <cx:f>'pops and sides'!$T$1</cx:f>
              <cx:v>Shannon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9.5" min="7"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'pops and sides'!$R$2:$R$44</cx:f>
        <cx:lvl ptCount="43">
          <cx:pt idx="0">Rincon</cx:pt>
          <cx:pt idx="1">Rincon</cx:pt>
          <cx:pt idx="2">Rincon</cx:pt>
          <cx:pt idx="3">Rincon</cx:pt>
          <cx:pt idx="4">Rincon</cx:pt>
          <cx:pt idx="5">Rincon</cx:pt>
          <cx:pt idx="6">Rincon</cx:pt>
          <cx:pt idx="7">Rincon</cx:pt>
          <cx:pt idx="8">Rincon</cx:pt>
          <cx:pt idx="9">Rincon</cx:pt>
          <cx:pt idx="10">Ponce</cx:pt>
          <cx:pt idx="11">Ponce</cx:pt>
          <cx:pt idx="12">Ponce</cx:pt>
          <cx:pt idx="13">Isabella</cx:pt>
          <cx:pt idx="14">Isabella</cx:pt>
          <cx:pt idx="15">Isabella</cx:pt>
          <cx:pt idx="16">Isabella</cx:pt>
          <cx:pt idx="17">Isabella</cx:pt>
          <cx:pt idx="18">Luquillo</cx:pt>
          <cx:pt idx="19">Luquillo</cx:pt>
          <cx:pt idx="20">Luquillo</cx:pt>
          <cx:pt idx="21">Luquillo</cx:pt>
          <cx:pt idx="22">Luquillo</cx:pt>
          <cx:pt idx="23">Culebra</cx:pt>
          <cx:pt idx="24">Culebra</cx:pt>
          <cx:pt idx="25">Culebra</cx:pt>
          <cx:pt idx="26">Culebra</cx:pt>
          <cx:pt idx="27">Culebra</cx:pt>
          <cx:pt idx="28">Culebra</cx:pt>
          <cx:pt idx="29">Guayama</cx:pt>
          <cx:pt idx="30">Guayama</cx:pt>
          <cx:pt idx="31">Ceiba</cx:pt>
          <cx:pt idx="32">Ceiba</cx:pt>
          <cx:pt idx="33">Ceiba</cx:pt>
          <cx:pt idx="34">Ceiba</cx:pt>
          <cx:pt idx="35">Ceiba</cx:pt>
          <cx:pt idx="36">Ceiba</cx:pt>
          <cx:pt idx="37">Ceiba</cx:pt>
          <cx:pt idx="38">Ceiba</cx:pt>
          <cx:pt idx="39">Ceiba</cx:pt>
          <cx:pt idx="40">Guanica</cx:pt>
          <cx:pt idx="41">Guanica</cx:pt>
          <cx:pt idx="42">Guanica</cx:pt>
        </cx:lvl>
      </cx:strDim>
      <cx:numDim type="val">
        <cx:f>'pops and sides'!$S$2:$S$44</cx:f>
        <cx:lvl ptCount="43" formatCode="0.00">
          <cx:pt idx="0">1.0022308951606806</cx:pt>
          <cx:pt idx="1">1.0009367679443715</cx:pt>
          <cx:pt idx="2">1</cx:pt>
          <cx:pt idx="3">1.004463412120409</cx:pt>
          <cx:pt idx="4">1.0063226535869241</cx:pt>
          <cx:pt idx="5">1.0027739197679295</cx:pt>
          <cx:pt idx="6">1.00062295586543</cx:pt>
          <cx:pt idx="7">1</cx:pt>
          <cx:pt idx="8">1.0111688433807042</cx:pt>
          <cx:pt idx="9">1.0967821041050976</cx:pt>
          <cx:pt idx="10">1.0065129606161094</cx:pt>
          <cx:pt idx="11">1.0042357734466745</cx:pt>
          <cx:pt idx="12">1.0042002517952846</cx:pt>
          <cx:pt idx="13">1.0148860917335714</cx:pt>
          <cx:pt idx="14">1.0097462684740806</cx:pt>
          <cx:pt idx="15">1.0028839161377148</cx:pt>
          <cx:pt idx="16">1.0068109159027503</cx:pt>
          <cx:pt idx="17">1</cx:pt>
          <cx:pt idx="18">1</cx:pt>
          <cx:pt idx="19">1.0147087412411468</cx:pt>
          <cx:pt idx="20">1</cx:pt>
          <cx:pt idx="21">1.0034482656115766</cx:pt>
          <cx:pt idx="22">1.0066795438454188</cx:pt>
          <cx:pt idx="23">1</cx:pt>
          <cx:pt idx="24">1.0074361585746681</cx:pt>
          <cx:pt idx="25">1.0015045126892328</cx:pt>
          <cx:pt idx="26">1.0145503826888957</cx:pt>
          <cx:pt idx="27">1.0158420502884993</cx:pt>
          <cx:pt idx="28">1.0301171725631686</cx:pt>
          <cx:pt idx="29">1.0054644400815187</cx:pt>
          <cx:pt idx="30">1.0062538475437905</cx:pt>
          <cx:pt idx="31">1.0158883269554209</cx:pt>
          <cx:pt idx="32">1</cx:pt>
          <cx:pt idx="33">1.0008602148946302</cx:pt>
          <cx:pt idx="34">1.0471520172565421</cx:pt>
          <cx:pt idx="35">1</cx:pt>
          <cx:pt idx="36">1.2167739703072593</cx:pt>
          <cx:pt idx="37">1.0256115711560168</cx:pt>
          <cx:pt idx="38">1.0690824665276124</cx:pt>
          <cx:pt idx="39">1.0128033293689198</cx:pt>
          <cx:pt idx="40">1.0009105393059226</cx:pt>
          <cx:pt idx="41">1.0007126313009365</cx:pt>
          <cx:pt idx="42">1.0147687415961355</cx:pt>
        </cx:lvl>
      </cx:numDim>
    </cx:data>
  </cx:chartData>
  <cx:chart>
    <cx:title pos="t" align="ctr" overlay="0">
      <cx:tx>
        <cx:txData>
          <cx:v>Location/Simpson Diversity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cs typeface="Calibri"/>
            </a:rPr>
            <a:t>Location/Simpson Diversity</a:t>
          </a:r>
        </a:p>
      </cx:txPr>
    </cx:title>
    <cx:plotArea>
      <cx:plotAreaRegion>
        <cx:series layoutId="boxWhisker" uniqueId="{E80EF240-568C-CA4F-9FC9-26B00AFD103F}">
          <cx:tx>
            <cx:txData>
              <cx:f>'pops and sides'!$S$1</cx:f>
              <cx:v>Simpson</cx:v>
            </cx:txData>
          </cx:tx>
          <cx:spPr>
            <a:solidFill>
              <a:schemeClr val="bg2"/>
            </a:solidFill>
            <a:ln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.1000000000000001" min="0.9500000000000000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1725B-168C-4C0D-AE31-F29F45218D0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D45E3-1CC9-4279-9073-327D2514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D45E3-1CC9-4279-9073-327D251403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956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24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387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032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22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28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671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3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99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67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8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120B-65D8-044E-AA7E-9E5B2A83F916}" type="datetimeFigureOut">
              <a:rPr lang="uk-UA" smtClean="0"/>
              <a:t>30.10.2020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1FAF-C7B4-0F4A-A36B-B0EEADCDEE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889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nar.oxfordjournals.org/content/43/W1/W566.full" TargetMode="Externa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ar.oxfordjournals.org/content/43/W1/W566.ful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2A6EDB-2276-904B-9A9D-336E8707D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477831"/>
              </p:ext>
            </p:extLst>
          </p:nvPr>
        </p:nvGraphicFramePr>
        <p:xfrm>
          <a:off x="1143000" y="10618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8489C3-3D18-DE44-A04E-088DF8D4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73356"/>
              </p:ext>
            </p:extLst>
          </p:nvPr>
        </p:nvGraphicFramePr>
        <p:xfrm>
          <a:off x="1549400" y="4171950"/>
          <a:ext cx="37592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100785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5363757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10517171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5579755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South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798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0.8391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0.1049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</a:t>
                      </a:r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0.0000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222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South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0.3701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</a:t>
                      </a:r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0.0005 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8378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0.0692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28722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F5D017-8A41-9C4D-BD62-80E1B7B4C4C7}"/>
              </a:ext>
            </a:extLst>
          </p:cNvPr>
          <p:cNvSpPr/>
          <p:nvPr/>
        </p:nvSpPr>
        <p:spPr>
          <a:xfrm rot="16200000">
            <a:off x="577140" y="221918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Optima" panose="02000503060000020004" pitchFamily="2" charset="0"/>
              </a:rPr>
              <a:t>log</a:t>
            </a:r>
            <a:r>
              <a:rPr lang="en-US" sz="1200" baseline="-25000" dirty="0">
                <a:latin typeface="Optima" panose="02000503060000020004" pitchFamily="2" charset="0"/>
              </a:rPr>
              <a:t>10</a:t>
            </a:r>
            <a:r>
              <a:rPr lang="en-US" sz="1200" dirty="0">
                <a:latin typeface="Optima" panose="02000503060000020004" pitchFamily="2" charset="0"/>
              </a:rPr>
              <a:t>(p+1)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267404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FDF7ED8D-7C4A-774C-85D2-7B21FFB5BF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5064440"/>
                  </p:ext>
                </p:extLst>
              </p:nvPr>
            </p:nvGraphicFramePr>
            <p:xfrm>
              <a:off x="1153047" y="777845"/>
              <a:ext cx="4551905" cy="27803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FDF7ED8D-7C4A-774C-85D2-7B21FFB5BF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047" y="777845"/>
                <a:ext cx="4551905" cy="278033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81EB1F-1AB3-5E4F-8183-7DEF56758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01531"/>
              </p:ext>
            </p:extLst>
          </p:nvPr>
        </p:nvGraphicFramePr>
        <p:xfrm>
          <a:off x="471485" y="4073935"/>
          <a:ext cx="5915028" cy="3561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3752484732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74277987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737733336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023443160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228058165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69186319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087328390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44257321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85236149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Patch Reef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58.7736585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8.39623693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0.08020845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75358006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Reef Rubble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49.8599861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8.30999768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0.06109459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60569050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65.5559367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8.19449208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0.25223231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75986465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Rocky Reef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80.6034141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8.06034141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0.24044432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992540014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Seagrass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42.2366192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8.44732384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0.10618252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878625779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Spur &amp; Groove Reef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57.1300458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8.16143511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0.25307954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11127168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86768200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320355768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5781369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923668464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0.79713285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0.15942657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0.88576222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0.5003934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2.46964965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836288992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6.65955598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0.179988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38800352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816535791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7.45668883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5046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9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D508B41-3F12-5B45-868D-ADD20D6829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0337194"/>
                  </p:ext>
                </p:extLst>
              </p:nvPr>
            </p:nvGraphicFramePr>
            <p:xfrm>
              <a:off x="1153047" y="909735"/>
              <a:ext cx="4551905" cy="28115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D508B41-3F12-5B45-868D-ADD20D6829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047" y="909735"/>
                <a:ext cx="4551905" cy="281152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D19F31-08C9-4D40-B022-3C546CA4B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92017"/>
              </p:ext>
            </p:extLst>
          </p:nvPr>
        </p:nvGraphicFramePr>
        <p:xfrm>
          <a:off x="471485" y="4572000"/>
          <a:ext cx="5915028" cy="2868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125345191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080507024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644778565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70831088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34903621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863015583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437992945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8070785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75598842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8.08962073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1.01120259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9.8488E-05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734530416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25.4444868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1.01777947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0.00198217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443309019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10.1510392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1.01510392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0.00084595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03837679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8578026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300311269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751641776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954882449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0.00027112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0.00013556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0.09704683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0.90772652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3.23172699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916700035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0.05587492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0.00139687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152206876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203806896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0.05614604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48567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4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36607512-1F75-FE40-A139-21A72E435B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19584"/>
                  </p:ext>
                </p:extLst>
              </p:nvPr>
            </p:nvGraphicFramePr>
            <p:xfrm>
              <a:off x="1153047" y="688509"/>
              <a:ext cx="4551905" cy="28115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36607512-1F75-FE40-A139-21A72E435B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047" y="688509"/>
                <a:ext cx="4551905" cy="281152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2D1D4B-F716-B144-9995-74437D720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86463"/>
              </p:ext>
            </p:extLst>
          </p:nvPr>
        </p:nvGraphicFramePr>
        <p:xfrm>
          <a:off x="471485" y="4318359"/>
          <a:ext cx="5915028" cy="2868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311963178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47154162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201650345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657034810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548994253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66020905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718306716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385511344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85891505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65.5559367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8.19449208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0.25223231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7723851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205.298855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8.2119542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0.16995951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618081475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83.3048688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8.33048688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0.16605795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797412076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06575285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162990040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184375802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339084055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0.11751281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0.0587564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0.32023433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0.72782283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3.23172699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878009270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7.33917602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0.1834794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94646940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761457207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7.45668883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26601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9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5E660DF-0D26-C74D-9672-3A55B2F534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7459716"/>
                  </p:ext>
                </p:extLst>
              </p:nvPr>
            </p:nvGraphicFramePr>
            <p:xfrm>
              <a:off x="1143000" y="106188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5E660DF-0D26-C74D-9672-3A55B2F534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000" y="1061884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621474-6A15-564A-BFC9-9BDDB35F1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65850"/>
              </p:ext>
            </p:extLst>
          </p:nvPr>
        </p:nvGraphicFramePr>
        <p:xfrm>
          <a:off x="471486" y="4572000"/>
          <a:ext cx="5915028" cy="3048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185761311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862576862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5664111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4240395916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017414938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780026975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205116761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203724894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76003037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3.07112419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1.02370806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0.00041288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07539748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two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6.30984978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1.05164163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0.00719177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980194476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5.02017318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1.00403464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4.1204E-05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319344917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6.03687736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1.00614623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0.00014005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63952692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62854325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189752988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287220121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509226968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0.00840214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0.00280071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1.19021974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0.34492726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3.23887152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221121745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0.03764969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0.00235311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59569462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089804833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0.04605183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2568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62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49D2207E-AECD-2247-8B26-60AA4633DC8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9935773"/>
                  </p:ext>
                </p:extLst>
              </p:nvPr>
            </p:nvGraphicFramePr>
            <p:xfrm>
              <a:off x="1143000" y="97339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49D2207E-AECD-2247-8B26-60AA4633DC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000" y="973394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B47EAA-364B-ED49-9EA3-DE442E6AB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72209"/>
              </p:ext>
            </p:extLst>
          </p:nvPr>
        </p:nvGraphicFramePr>
        <p:xfrm>
          <a:off x="471486" y="4449096"/>
          <a:ext cx="5915028" cy="3048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4066458775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662031292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601764505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174567853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49291274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607484194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370508679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27861876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91865810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24.5178844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8.17262812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0.05243057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20990857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two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49.1065852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8.18443087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0.28110686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91032721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41.8533935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8.3706787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0.26413591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783810961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50.0268892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8.33781487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0.0501093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85327694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706276976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485910365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389703384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426979440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0.15010181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0.05003394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0.28413382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0.8361136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3.23887152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342558110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2.81748561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0.17609285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68450692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507586123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2.96758742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97818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00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C8410674-E9AF-6F43-AE09-50EB97F835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0501431"/>
                  </p:ext>
                </p:extLst>
              </p:nvPr>
            </p:nvGraphicFramePr>
            <p:xfrm>
              <a:off x="1143000" y="87015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C8410674-E9AF-6F43-AE09-50EB97F835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000" y="870154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8DECBA-2DE9-7B40-830D-CD7206D45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74960"/>
              </p:ext>
            </p:extLst>
          </p:nvPr>
        </p:nvGraphicFramePr>
        <p:xfrm>
          <a:off x="471486" y="4154129"/>
          <a:ext cx="5915028" cy="3048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2684430724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43130497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228600146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4160809403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7771686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73313761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838176132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233800438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88419290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6.01672765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1.00278794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5.3623E-06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971229114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19.1901228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1.01000646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0.00046483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562318976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8.08962073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1.01120259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9.8488E-05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722231685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10.3886755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1.03886755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0.00443554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81673999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66019904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87344262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302532475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880555297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0.00714306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0.00238102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1.89498149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0.14640524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2.84506781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986337050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0.04900298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0.00125649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78355614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718769323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0.05614604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5958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75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ECB24530-8253-CB41-B3DC-7E0F07E9D0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4640551"/>
                  </p:ext>
                </p:extLst>
              </p:nvPr>
            </p:nvGraphicFramePr>
            <p:xfrm>
              <a:off x="1143000" y="679048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ECB24530-8253-CB41-B3DC-7E0F07E9D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000" y="679048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1DDA06-DABB-CD4D-A38D-A68E30411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47574"/>
              </p:ext>
            </p:extLst>
          </p:nvPr>
        </p:nvGraphicFramePr>
        <p:xfrm>
          <a:off x="471486" y="4021394"/>
          <a:ext cx="5915028" cy="3048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306426873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95981004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662241274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734529383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5771759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676612100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570249764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84512976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56422680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49.8599861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8.30999768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0.06109459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54847442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158.140324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8.32317492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0.15122264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24505605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65.5559367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8.19449208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0.25223231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66687784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80.6034141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8.06034141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0.24044432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91162834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56320187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710472274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843368713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554359069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0.49958331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0.16652777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0.93351797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0.43369438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2.84506781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550333217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6.95710552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0.17838732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447010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984742675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7.45668883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3481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5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4F936B43-84B5-D74D-BD48-3354C3B9BD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1654575"/>
                  </p:ext>
                </p:extLst>
              </p:nvPr>
            </p:nvGraphicFramePr>
            <p:xfrm>
              <a:off x="1143000" y="73742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4F936B43-84B5-D74D-BD48-3354C3B9BD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000" y="737420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198057-6440-E945-816F-E3AE1267F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39861"/>
              </p:ext>
            </p:extLst>
          </p:nvPr>
        </p:nvGraphicFramePr>
        <p:xfrm>
          <a:off x="633720" y="4029741"/>
          <a:ext cx="5915028" cy="3769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2898359926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492500574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4114545882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615100186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823416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745047704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291174278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69369908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66347075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Ceiba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8.37228357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1.04653545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0.0053547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985514918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Culebra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6.06945028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1.01157505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0.00012468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94327327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Guanica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3.01639191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1.00546397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6.4944E-05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51805467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Guayama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2.01171829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1.00585914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3.1158E-07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8794980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Isabella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5.03432719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1.00686544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3.3905E-05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78523239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Luquillo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5.02483655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1.00496731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3.7371E-05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59098030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3.01494899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1.004983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1.7559E-06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35567729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Rincon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10.1253016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1.01253016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0.00088837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554389014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05670259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315059555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02298000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452275429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0.00962563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0.00137509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1.00500123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0.44494662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2.29383216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482003692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0.04652041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0.00136825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16585823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65900528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0.05614604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46942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64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6D22C782-1F60-F84D-9C65-21AA9E3D6E9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2422283"/>
                  </p:ext>
                </p:extLst>
              </p:nvPr>
            </p:nvGraphicFramePr>
            <p:xfrm>
              <a:off x="1275736" y="9144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6D22C782-1F60-F84D-9C65-21AA9E3D6E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736" y="914400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7091A2-8F93-4C45-A80B-03A8C5BF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40708"/>
              </p:ext>
            </p:extLst>
          </p:nvPr>
        </p:nvGraphicFramePr>
        <p:xfrm>
          <a:off x="604222" y="4250967"/>
          <a:ext cx="5915028" cy="3769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232906418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97884846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11904686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443916286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418224961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504657190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753613985"/>
                    </a:ext>
                  </a:extLst>
                </a:gridCol>
              </a:tblGrid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122780148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9893860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Ceiba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71.6820385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7.96467094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0.22103027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101687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Culebra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50.3518771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8.39197951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0.15595267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45841124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Guanica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25.1793214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8.39310712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0.05410788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918236006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Guayama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15.8847618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7.9423809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0.68030581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57622504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Isabella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41.960874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8.3921748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0.09752151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18313961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Luquillo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41.1940114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8.23880229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0.27787193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70387828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25.6305145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8.54350482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0.02841166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62305309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Rincon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82.2762617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8.22762617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0.12226353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79999110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0557129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600246444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997602237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986778157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1.46139286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0.20877041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1.21878291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0.31875825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2.28523517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234477793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5.99529597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0.17129417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4826025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878339988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7.45668883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845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4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FE9357-8447-6C40-969A-DC15A511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74" y="221226"/>
            <a:ext cx="3539614" cy="2831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B0485-FD48-9546-8DAF-D53FC747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874" y="3156155"/>
            <a:ext cx="3539613" cy="2831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73DD5-57EA-1640-995A-C26FF7ABE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74" y="6091083"/>
            <a:ext cx="3539613" cy="28316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7C3D90-1BB6-A249-819C-84A298D5606E}"/>
              </a:ext>
            </a:extLst>
          </p:cNvPr>
          <p:cNvSpPr/>
          <p:nvPr/>
        </p:nvSpPr>
        <p:spPr>
          <a:xfrm>
            <a:off x="130144" y="2688166"/>
            <a:ext cx="1273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262626"/>
                </a:solidFill>
                <a:latin typeface="HelveticaNeue-Bold" panose="02000503000000020004" pitchFamily="2" charset="0"/>
              </a:rPr>
              <a:t>Metsalu</a:t>
            </a:r>
            <a:r>
              <a:rPr lang="en-US" sz="1200" b="1" dirty="0">
                <a:solidFill>
                  <a:srgbClr val="262626"/>
                </a:solidFill>
                <a:latin typeface="HelveticaNeue-Bold" panose="02000503000000020004" pitchFamily="2" charset="0"/>
              </a:rPr>
              <a:t>, </a:t>
            </a:r>
            <a:r>
              <a:rPr lang="en-US" sz="1200" b="1" dirty="0" err="1">
                <a:solidFill>
                  <a:srgbClr val="262626"/>
                </a:solidFill>
                <a:latin typeface="HelveticaNeue-Bold" panose="02000503000000020004" pitchFamily="2" charset="0"/>
              </a:rPr>
              <a:t>Tauno</a:t>
            </a:r>
            <a:r>
              <a:rPr lang="en-US" sz="1200" b="1" dirty="0">
                <a:solidFill>
                  <a:srgbClr val="262626"/>
                </a:solidFill>
                <a:latin typeface="HelveticaNeue-Bold" panose="02000503000000020004" pitchFamily="2" charset="0"/>
              </a:rPr>
              <a:t> and </a:t>
            </a:r>
            <a:r>
              <a:rPr lang="en-US" sz="1200" b="1" dirty="0" err="1">
                <a:solidFill>
                  <a:srgbClr val="262626"/>
                </a:solidFill>
                <a:latin typeface="HelveticaNeue-Bold" panose="02000503000000020004" pitchFamily="2" charset="0"/>
              </a:rPr>
              <a:t>Vilo</a:t>
            </a:r>
            <a:r>
              <a:rPr lang="en-US" sz="1200" b="1" dirty="0">
                <a:solidFill>
                  <a:srgbClr val="262626"/>
                </a:solidFill>
                <a:latin typeface="HelveticaNeue-Bold" panose="02000503000000020004" pitchFamily="2" charset="0"/>
              </a:rPr>
              <a:t>, </a:t>
            </a:r>
            <a:r>
              <a:rPr lang="en-US" sz="1200" b="1" dirty="0" err="1">
                <a:solidFill>
                  <a:srgbClr val="262626"/>
                </a:solidFill>
                <a:latin typeface="HelveticaNeue-Bold" panose="02000503000000020004" pitchFamily="2" charset="0"/>
              </a:rPr>
              <a:t>Jaak</a:t>
            </a:r>
            <a:r>
              <a:rPr lang="en-US" sz="1200" b="1" dirty="0">
                <a:solidFill>
                  <a:srgbClr val="262626"/>
                </a:solidFill>
                <a:latin typeface="HelveticaNeue-Bold" panose="02000503000000020004" pitchFamily="2" charset="0"/>
              </a:rPr>
              <a:t>. </a:t>
            </a:r>
            <a:r>
              <a:rPr lang="en-US" sz="1200" b="1" dirty="0">
                <a:solidFill>
                  <a:srgbClr val="2965A8"/>
                </a:solidFill>
                <a:latin typeface="HelveticaNeue-Bold" panose="02000503000000020004" pitchFamily="2" charset="0"/>
                <a:hlinkClick r:id="rId6"/>
              </a:rPr>
              <a:t>Clustvis: a web tool for visualizing clustering of multivariate data using Principal Component Analysis and heatmap.</a:t>
            </a:r>
            <a:r>
              <a:rPr lang="en-US" sz="1200" b="1" dirty="0">
                <a:solidFill>
                  <a:srgbClr val="262626"/>
                </a:solidFill>
                <a:latin typeface="HelveticaNeue-Bold" panose="02000503000000020004" pitchFamily="2" charset="0"/>
                <a:hlinkClick r:id="rId6"/>
              </a:rPr>
              <a:t> Nucleic Acids Research, 43(W1):W566–W570, 2015. doi: 10.1093/nar/gkv468.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12587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438C91-C2BE-0041-9F16-64038C380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116311"/>
              </p:ext>
            </p:extLst>
          </p:nvPr>
        </p:nvGraphicFramePr>
        <p:xfrm>
          <a:off x="1143000" y="14453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28B6F3-6070-4A46-B845-7240503B9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45739"/>
              </p:ext>
            </p:extLst>
          </p:nvPr>
        </p:nvGraphicFramePr>
        <p:xfrm>
          <a:off x="1606345" y="4596427"/>
          <a:ext cx="2819400" cy="60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38867191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35578863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500275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860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0.18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0.42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1604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0.47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93719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8AA9E5B-8EDA-C14E-8A6A-C3F57E67A3C0}"/>
              </a:ext>
            </a:extLst>
          </p:cNvPr>
          <p:cNvSpPr/>
          <p:nvPr/>
        </p:nvSpPr>
        <p:spPr>
          <a:xfrm rot="16200000">
            <a:off x="577140" y="267844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Optima" panose="02000503060000020004" pitchFamily="2" charset="0"/>
              </a:rPr>
              <a:t>log</a:t>
            </a:r>
            <a:r>
              <a:rPr lang="en-US" sz="1200" baseline="-25000" dirty="0">
                <a:latin typeface="Optima" panose="02000503060000020004" pitchFamily="2" charset="0"/>
              </a:rPr>
              <a:t>10</a:t>
            </a:r>
            <a:r>
              <a:rPr lang="en-US" sz="1200" dirty="0">
                <a:latin typeface="Optima" panose="02000503060000020004" pitchFamily="2" charset="0"/>
              </a:rPr>
              <a:t>(p+1)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687067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59C2A-1FDE-6648-A906-BE3EF355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9089"/>
            <a:ext cx="6858000" cy="5482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58B341-E3CD-574F-803E-74043530B7CC}"/>
              </a:ext>
            </a:extLst>
          </p:cNvPr>
          <p:cNvSpPr/>
          <p:nvPr/>
        </p:nvSpPr>
        <p:spPr>
          <a:xfrm>
            <a:off x="537549" y="1013274"/>
            <a:ext cx="3429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 err="1">
                <a:solidFill>
                  <a:srgbClr val="262626"/>
                </a:solidFill>
                <a:latin typeface="HelveticaNeue-Bold" panose="02000503000000020004" pitchFamily="2" charset="0"/>
              </a:rPr>
              <a:t>Metsalu</a:t>
            </a:r>
            <a:r>
              <a:rPr lang="en-US" sz="1050" b="1" dirty="0">
                <a:solidFill>
                  <a:srgbClr val="262626"/>
                </a:solidFill>
                <a:latin typeface="HelveticaNeue-Bold" panose="02000503000000020004" pitchFamily="2" charset="0"/>
              </a:rPr>
              <a:t>, </a:t>
            </a:r>
            <a:r>
              <a:rPr lang="en-US" sz="1050" b="1" dirty="0" err="1">
                <a:solidFill>
                  <a:srgbClr val="262626"/>
                </a:solidFill>
                <a:latin typeface="HelveticaNeue-Bold" panose="02000503000000020004" pitchFamily="2" charset="0"/>
              </a:rPr>
              <a:t>Tauno</a:t>
            </a:r>
            <a:r>
              <a:rPr lang="en-US" sz="1050" b="1" dirty="0">
                <a:solidFill>
                  <a:srgbClr val="262626"/>
                </a:solidFill>
                <a:latin typeface="HelveticaNeue-Bold" panose="02000503000000020004" pitchFamily="2" charset="0"/>
              </a:rPr>
              <a:t> and </a:t>
            </a:r>
            <a:r>
              <a:rPr lang="en-US" sz="1050" b="1" dirty="0" err="1">
                <a:solidFill>
                  <a:srgbClr val="262626"/>
                </a:solidFill>
                <a:latin typeface="HelveticaNeue-Bold" panose="02000503000000020004" pitchFamily="2" charset="0"/>
              </a:rPr>
              <a:t>Vilo</a:t>
            </a:r>
            <a:r>
              <a:rPr lang="en-US" sz="1050" b="1" dirty="0">
                <a:solidFill>
                  <a:srgbClr val="262626"/>
                </a:solidFill>
                <a:latin typeface="HelveticaNeue-Bold" panose="02000503000000020004" pitchFamily="2" charset="0"/>
              </a:rPr>
              <a:t>, </a:t>
            </a:r>
            <a:r>
              <a:rPr lang="en-US" sz="1050" b="1" dirty="0" err="1">
                <a:solidFill>
                  <a:srgbClr val="262626"/>
                </a:solidFill>
                <a:latin typeface="HelveticaNeue-Bold" panose="02000503000000020004" pitchFamily="2" charset="0"/>
              </a:rPr>
              <a:t>Jaak</a:t>
            </a:r>
            <a:r>
              <a:rPr lang="en-US" sz="1050" b="1" dirty="0">
                <a:solidFill>
                  <a:srgbClr val="262626"/>
                </a:solidFill>
                <a:latin typeface="HelveticaNeue-Bold" panose="02000503000000020004" pitchFamily="2" charset="0"/>
              </a:rPr>
              <a:t>. </a:t>
            </a:r>
            <a:r>
              <a:rPr lang="en-US" sz="1050" b="1" dirty="0">
                <a:solidFill>
                  <a:srgbClr val="2965A8"/>
                </a:solidFill>
                <a:latin typeface="HelveticaNeue-Bold" panose="02000503000000020004" pitchFamily="2" charset="0"/>
                <a:hlinkClick r:id="rId3"/>
              </a:rPr>
              <a:t>Clustvis: a web tool for visualizing clustering of multivariate data using Principal Component Analysis and heatmap.</a:t>
            </a:r>
            <a:r>
              <a:rPr lang="en-US" sz="1050" b="1" dirty="0">
                <a:solidFill>
                  <a:srgbClr val="262626"/>
                </a:solidFill>
                <a:latin typeface="HelveticaNeue-Bold" panose="02000503000000020004" pitchFamily="2" charset="0"/>
                <a:hlinkClick r:id="rId3"/>
              </a:rPr>
              <a:t> Nucleic Acids Research, 43(W1):W566–W570, 2015. doi: 10.1093/nar/gkv468.</a:t>
            </a:r>
            <a:endParaRPr lang="uk-UA" sz="1050" dirty="0"/>
          </a:p>
        </p:txBody>
      </p:sp>
    </p:spTree>
    <p:extLst>
      <p:ext uri="{BB962C8B-B14F-4D97-AF65-F5344CB8AC3E}">
        <p14:creationId xmlns:p14="http://schemas.microsoft.com/office/powerpoint/2010/main" val="39432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499684B-1CEE-B849-928A-C4AC95EB3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004785"/>
              </p:ext>
            </p:extLst>
          </p:nvPr>
        </p:nvGraphicFramePr>
        <p:xfrm>
          <a:off x="841375" y="931299"/>
          <a:ext cx="5175250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82A233-B8EE-8044-89D3-D6CBC8968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20875"/>
              </p:ext>
            </p:extLst>
          </p:nvPr>
        </p:nvGraphicFramePr>
        <p:xfrm>
          <a:off x="471488" y="5447685"/>
          <a:ext cx="5915024" cy="1258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378">
                  <a:extLst>
                    <a:ext uri="{9D8B030D-6E8A-4147-A177-3AD203B41FA5}">
                      <a16:colId xmlns:a16="http://schemas.microsoft.com/office/drawing/2014/main" val="109313494"/>
                    </a:ext>
                  </a:extLst>
                </a:gridCol>
                <a:gridCol w="739378">
                  <a:extLst>
                    <a:ext uri="{9D8B030D-6E8A-4147-A177-3AD203B41FA5}">
                      <a16:colId xmlns:a16="http://schemas.microsoft.com/office/drawing/2014/main" val="1988573597"/>
                    </a:ext>
                  </a:extLst>
                </a:gridCol>
                <a:gridCol w="739378">
                  <a:extLst>
                    <a:ext uri="{9D8B030D-6E8A-4147-A177-3AD203B41FA5}">
                      <a16:colId xmlns:a16="http://schemas.microsoft.com/office/drawing/2014/main" val="206694596"/>
                    </a:ext>
                  </a:extLst>
                </a:gridCol>
                <a:gridCol w="739378">
                  <a:extLst>
                    <a:ext uri="{9D8B030D-6E8A-4147-A177-3AD203B41FA5}">
                      <a16:colId xmlns:a16="http://schemas.microsoft.com/office/drawing/2014/main" val="4273508053"/>
                    </a:ext>
                  </a:extLst>
                </a:gridCol>
                <a:gridCol w="739378">
                  <a:extLst>
                    <a:ext uri="{9D8B030D-6E8A-4147-A177-3AD203B41FA5}">
                      <a16:colId xmlns:a16="http://schemas.microsoft.com/office/drawing/2014/main" val="662647530"/>
                    </a:ext>
                  </a:extLst>
                </a:gridCol>
                <a:gridCol w="739378">
                  <a:extLst>
                    <a:ext uri="{9D8B030D-6E8A-4147-A177-3AD203B41FA5}">
                      <a16:colId xmlns:a16="http://schemas.microsoft.com/office/drawing/2014/main" val="443657074"/>
                    </a:ext>
                  </a:extLst>
                </a:gridCol>
                <a:gridCol w="739378">
                  <a:extLst>
                    <a:ext uri="{9D8B030D-6E8A-4147-A177-3AD203B41FA5}">
                      <a16:colId xmlns:a16="http://schemas.microsoft.com/office/drawing/2014/main" val="2598441824"/>
                    </a:ext>
                  </a:extLst>
                </a:gridCol>
                <a:gridCol w="739378">
                  <a:extLst>
                    <a:ext uri="{9D8B030D-6E8A-4147-A177-3AD203B41FA5}">
                      <a16:colId xmlns:a16="http://schemas.microsoft.com/office/drawing/2014/main" val="3239430240"/>
                    </a:ext>
                  </a:extLst>
                </a:gridCol>
              </a:tblGrid>
              <a:tr h="15736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Isabella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Luquillo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Culebra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Guayama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Ceiba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Guanica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extLst>
                  <a:ext uri="{0D108BD9-81ED-4DB2-BD59-A6C34878D82A}">
                    <a16:rowId xmlns:a16="http://schemas.microsoft.com/office/drawing/2014/main" val="1345686285"/>
                  </a:ext>
                </a:extLst>
              </a:tr>
              <a:tr h="15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Rincon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</a:t>
                      </a:r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0.0068 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</a:t>
                      </a:r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0.0098 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0.0385 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0.0001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0.0042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0.4360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extLst>
                  <a:ext uri="{0D108BD9-81ED-4DB2-BD59-A6C34878D82A}">
                    <a16:rowId xmlns:a16="http://schemas.microsoft.com/office/drawing/2014/main" val="216126866"/>
                  </a:ext>
                </a:extLst>
              </a:tr>
              <a:tr h="15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0.9845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0.0325 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0.0006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0.0055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0.0089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</a:t>
                      </a:r>
                      <a:r>
                        <a:rPr lang="en-US" sz="9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0.0487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extLst>
                  <a:ext uri="{0D108BD9-81ED-4DB2-BD59-A6C34878D82A}">
                    <a16:rowId xmlns:a16="http://schemas.microsoft.com/office/drawing/2014/main" val="607657458"/>
                  </a:ext>
                </a:extLst>
              </a:tr>
              <a:tr h="15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Isabella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0.0300 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0.0002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0.0011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0.0038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0.0802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extLst>
                  <a:ext uri="{0D108BD9-81ED-4DB2-BD59-A6C34878D82A}">
                    <a16:rowId xmlns:a16="http://schemas.microsoft.com/office/drawing/2014/main" val="1939056758"/>
                  </a:ext>
                </a:extLst>
              </a:tr>
              <a:tr h="15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Luquillo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0.1829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0.3265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0.2671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extLst>
                  <a:ext uri="{0D108BD9-81ED-4DB2-BD59-A6C34878D82A}">
                    <a16:rowId xmlns:a16="http://schemas.microsoft.com/office/drawing/2014/main" val="1423562091"/>
                  </a:ext>
                </a:extLst>
              </a:tr>
              <a:tr h="15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Culebra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0.5091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0.0013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extLst>
                  <a:ext uri="{0D108BD9-81ED-4DB2-BD59-A6C34878D82A}">
                    <a16:rowId xmlns:a16="http://schemas.microsoft.com/office/drawing/2014/main" val="1477184218"/>
                  </a:ext>
                </a:extLst>
              </a:tr>
              <a:tr h="15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Guayama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0.0091 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extLst>
                  <a:ext uri="{0D108BD9-81ED-4DB2-BD59-A6C34878D82A}">
                    <a16:rowId xmlns:a16="http://schemas.microsoft.com/office/drawing/2014/main" val="566707843"/>
                  </a:ext>
                </a:extLst>
              </a:tr>
              <a:tr h="15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Ceiba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</a:t>
                      </a:r>
                      <a:r>
                        <a:rPr lang="en-US" sz="9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0.0256 </a:t>
                      </a:r>
                      <a:endParaRPr lang="en-US" sz="9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4" marR="7494" marT="7494" marB="0" anchor="b"/>
                </a:tc>
                <a:extLst>
                  <a:ext uri="{0D108BD9-81ED-4DB2-BD59-A6C34878D82A}">
                    <a16:rowId xmlns:a16="http://schemas.microsoft.com/office/drawing/2014/main" val="345513892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661CF8E-0427-FB41-9014-CA2061EA0391}"/>
              </a:ext>
            </a:extLst>
          </p:cNvPr>
          <p:cNvSpPr/>
          <p:nvPr/>
        </p:nvSpPr>
        <p:spPr>
          <a:xfrm rot="16200000">
            <a:off x="275515" y="276144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Optima" panose="02000503060000020004" pitchFamily="2" charset="0"/>
              </a:rPr>
              <a:t>log</a:t>
            </a:r>
            <a:r>
              <a:rPr lang="en-US" sz="1200" baseline="-25000" dirty="0">
                <a:latin typeface="Optima" panose="02000503060000020004" pitchFamily="2" charset="0"/>
              </a:rPr>
              <a:t>10</a:t>
            </a:r>
            <a:r>
              <a:rPr lang="en-US" sz="1200" dirty="0">
                <a:latin typeface="Optima" panose="02000503060000020004" pitchFamily="2" charset="0"/>
              </a:rPr>
              <a:t>(p+1)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77936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7F77D8-DB2A-BD4A-AFFE-FE485B1B1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445307"/>
              </p:ext>
            </p:extLst>
          </p:nvPr>
        </p:nvGraphicFramePr>
        <p:xfrm>
          <a:off x="1673225" y="1356852"/>
          <a:ext cx="35115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4B55A8-9130-5A49-9E55-B301B9966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6372"/>
              </p:ext>
            </p:extLst>
          </p:nvPr>
        </p:nvGraphicFramePr>
        <p:xfrm>
          <a:off x="2019300" y="4271963"/>
          <a:ext cx="2819400" cy="60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146681459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84390486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667186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Large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539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small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0.0017 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0.7097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5525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956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9A032F0-3233-2545-8F2A-C66233557827}"/>
              </a:ext>
            </a:extLst>
          </p:cNvPr>
          <p:cNvSpPr/>
          <p:nvPr/>
        </p:nvSpPr>
        <p:spPr>
          <a:xfrm rot="16200000">
            <a:off x="1107365" y="258995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Optima" panose="02000503060000020004" pitchFamily="2" charset="0"/>
              </a:rPr>
              <a:t>log</a:t>
            </a:r>
            <a:r>
              <a:rPr lang="en-US" sz="1200" baseline="-25000" dirty="0">
                <a:latin typeface="Optima" panose="02000503060000020004" pitchFamily="2" charset="0"/>
              </a:rPr>
              <a:t>10</a:t>
            </a:r>
            <a:r>
              <a:rPr lang="en-US" sz="1200" dirty="0">
                <a:latin typeface="Optima" panose="02000503060000020004" pitchFamily="2" charset="0"/>
              </a:rPr>
              <a:t>(p+1)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398754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2B973E-17CD-FF4C-90FD-780141BC8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510967"/>
              </p:ext>
            </p:extLst>
          </p:nvPr>
        </p:nvGraphicFramePr>
        <p:xfrm>
          <a:off x="1879600" y="623017"/>
          <a:ext cx="3098800" cy="347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817B6F-B46E-2040-9F1A-00DB70BA2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51454"/>
              </p:ext>
            </p:extLst>
          </p:nvPr>
        </p:nvGraphicFramePr>
        <p:xfrm>
          <a:off x="471486" y="4425989"/>
          <a:ext cx="5915028" cy="1243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2096490295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08796884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121359051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62572179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25449262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914302045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544647846"/>
                    </a:ext>
                  </a:extLst>
                </a:gridCol>
              </a:tblGrid>
              <a:tr h="33743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Two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TwoPointFive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ThreePointFive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FourPointFive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extLst>
                  <a:ext uri="{0D108BD9-81ED-4DB2-BD59-A6C34878D82A}">
                    <a16:rowId xmlns:a16="http://schemas.microsoft.com/office/drawing/2014/main" val="1057061851"/>
                  </a:ext>
                </a:extLst>
              </a:tr>
              <a:tr h="17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OnePointFive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0.0003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extLst>
                  <a:ext uri="{0D108BD9-81ED-4DB2-BD59-A6C34878D82A}">
                    <a16:rowId xmlns:a16="http://schemas.microsoft.com/office/drawing/2014/main" val="3283939696"/>
                  </a:ext>
                </a:extLst>
              </a:tr>
              <a:tr h="17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Two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0.0044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0.0059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0.0077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0.5073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extLst>
                  <a:ext uri="{0D108BD9-81ED-4DB2-BD59-A6C34878D82A}">
                    <a16:rowId xmlns:a16="http://schemas.microsoft.com/office/drawing/2014/main" val="754259173"/>
                  </a:ext>
                </a:extLst>
              </a:tr>
              <a:tr h="17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TwoPointFive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0.9419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extLst>
                  <a:ext uri="{0D108BD9-81ED-4DB2-BD59-A6C34878D82A}">
                    <a16:rowId xmlns:a16="http://schemas.microsoft.com/office/drawing/2014/main" val="4026933563"/>
                  </a:ext>
                </a:extLst>
              </a:tr>
              <a:tr h="17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0.0000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extLst>
                  <a:ext uri="{0D108BD9-81ED-4DB2-BD59-A6C34878D82A}">
                    <a16:rowId xmlns:a16="http://schemas.microsoft.com/office/drawing/2014/main" val="83311015"/>
                  </a:ext>
                </a:extLst>
              </a:tr>
              <a:tr h="1798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ThreePointFive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64" marR="8564" marT="85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0.0002 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4" marR="8564" marT="8564" marB="0" anchor="b"/>
                </a:tc>
                <a:extLst>
                  <a:ext uri="{0D108BD9-81ED-4DB2-BD59-A6C34878D82A}">
                    <a16:rowId xmlns:a16="http://schemas.microsoft.com/office/drawing/2014/main" val="37139481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62EB30F-4886-6F44-8312-3273FC56488B}"/>
              </a:ext>
            </a:extLst>
          </p:cNvPr>
          <p:cNvSpPr/>
          <p:nvPr/>
        </p:nvSpPr>
        <p:spPr>
          <a:xfrm rot="16200000">
            <a:off x="1353907" y="179388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Optima" panose="02000503060000020004" pitchFamily="2" charset="0"/>
              </a:rPr>
              <a:t>log</a:t>
            </a:r>
            <a:r>
              <a:rPr lang="en-US" sz="1200" baseline="-25000" dirty="0">
                <a:latin typeface="Optima" panose="02000503060000020004" pitchFamily="2" charset="0"/>
              </a:rPr>
              <a:t>10</a:t>
            </a:r>
            <a:r>
              <a:rPr lang="en-US" sz="1200" dirty="0">
                <a:latin typeface="Optima" panose="02000503060000020004" pitchFamily="2" charset="0"/>
              </a:rPr>
              <a:t>(p+1)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374460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22C89F1-7023-1941-AD41-39786B282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5802"/>
              </p:ext>
            </p:extLst>
          </p:nvPr>
        </p:nvGraphicFramePr>
        <p:xfrm>
          <a:off x="1258988" y="828440"/>
          <a:ext cx="4340024" cy="2767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F653E9-5C8D-0342-926A-BCF8D0D18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359820"/>
              </p:ext>
            </p:extLst>
          </p:nvPr>
        </p:nvGraphicFramePr>
        <p:xfrm>
          <a:off x="1258988" y="4339760"/>
          <a:ext cx="4340024" cy="2824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059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CFC111-0DAE-1048-8B9A-02F9DB6E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2" y="1629623"/>
            <a:ext cx="5900786" cy="66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75E878-D3C6-E843-8D55-2C7903BF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2412999"/>
            <a:ext cx="5204925" cy="53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95179A9-7487-2F4A-B5BD-63B0658C0DB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35070127"/>
                  </p:ext>
                </p:extLst>
              </p:nvPr>
            </p:nvGraphicFramePr>
            <p:xfrm>
              <a:off x="1153047" y="482877"/>
              <a:ext cx="4551905" cy="27803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195179A9-7487-2F4A-B5BD-63B0658C0D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047" y="482877"/>
                <a:ext cx="4551905" cy="278033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6C763C-E863-2D4C-8100-2E2923709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3818"/>
              </p:ext>
            </p:extLst>
          </p:nvPr>
        </p:nvGraphicFramePr>
        <p:xfrm>
          <a:off x="471485" y="4233760"/>
          <a:ext cx="5915028" cy="3921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004">
                  <a:extLst>
                    <a:ext uri="{9D8B030D-6E8A-4147-A177-3AD203B41FA5}">
                      <a16:colId xmlns:a16="http://schemas.microsoft.com/office/drawing/2014/main" val="3084872742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885631867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391392349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529441943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620111322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006367220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3286324782"/>
                    </a:ext>
                  </a:extLst>
                </a:gridCol>
              </a:tblGrid>
              <a:tr h="1802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Anova: Single Factor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7877521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984330703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21031710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54123718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Patch Reef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7.02092662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1.00298952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1.3957E-05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90756746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Reef Rubble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6.01672765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1.00278794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5.3623E-06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743642475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8.08962073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1.01120259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9.8488E-05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211088889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Rocky Reef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10.3886755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1.03886755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0.00443554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03153026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Seagrass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5.0359523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1.00719046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2.5493E-05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4069516068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Spur &amp; Groove Reef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7.13324387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1.01903484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0.00120438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999919077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34948233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977516278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549801689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Source of Variation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 crit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434890088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0.00809795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0.00161959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1.2471845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0.30719821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2.46964965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364720036"/>
                  </a:ext>
                </a:extLst>
              </a:tr>
              <a:tr h="332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0.04804809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2066770151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010224512"/>
                  </a:ext>
                </a:extLst>
              </a:tr>
              <a:tr h="191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0.05614604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" marR="8450" marT="8450" marB="0" anchor="b"/>
                </a:tc>
                <a:extLst>
                  <a:ext uri="{0D108BD9-81ED-4DB2-BD59-A6C34878D82A}">
                    <a16:rowId xmlns:a16="http://schemas.microsoft.com/office/drawing/2014/main" val="182316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965</Words>
  <Application>Microsoft Office PowerPoint</Application>
  <PresentationFormat>Letter Paper (8.5x11 in)</PresentationFormat>
  <Paragraphs>696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HelveticaNeue-Bold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 K Oleksyk</dc:creator>
  <cp:lastModifiedBy>ALEJANDRO MERCADO CAPOTE</cp:lastModifiedBy>
  <cp:revision>12</cp:revision>
  <dcterms:created xsi:type="dcterms:W3CDTF">2020-10-29T18:14:51Z</dcterms:created>
  <dcterms:modified xsi:type="dcterms:W3CDTF">2020-10-30T21:07:40Z</dcterms:modified>
</cp:coreProperties>
</file>