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3" r:id="rId3"/>
  </p:sldMasterIdLst>
  <p:notesMasterIdLst>
    <p:notesMasterId r:id="rId65"/>
  </p:notesMasterIdLst>
  <p:handoutMasterIdLst>
    <p:handoutMasterId r:id="rId66"/>
  </p:handoutMasterIdLst>
  <p:sldIdLst>
    <p:sldId id="379" r:id="rId4"/>
    <p:sldId id="380" r:id="rId5"/>
    <p:sldId id="257" r:id="rId6"/>
    <p:sldId id="258" r:id="rId7"/>
    <p:sldId id="277" r:id="rId8"/>
    <p:sldId id="368" r:id="rId9"/>
    <p:sldId id="274" r:id="rId10"/>
    <p:sldId id="375" r:id="rId11"/>
    <p:sldId id="376" r:id="rId12"/>
    <p:sldId id="377" r:id="rId13"/>
    <p:sldId id="378" r:id="rId14"/>
    <p:sldId id="272" r:id="rId15"/>
    <p:sldId id="276" r:id="rId16"/>
    <p:sldId id="408" r:id="rId17"/>
    <p:sldId id="256" r:id="rId18"/>
    <p:sldId id="279" r:id="rId19"/>
    <p:sldId id="341" r:id="rId20"/>
    <p:sldId id="344" r:id="rId21"/>
    <p:sldId id="346" r:id="rId22"/>
    <p:sldId id="347" r:id="rId23"/>
    <p:sldId id="349" r:id="rId24"/>
    <p:sldId id="350" r:id="rId25"/>
    <p:sldId id="351" r:id="rId26"/>
    <p:sldId id="353" r:id="rId27"/>
    <p:sldId id="411" r:id="rId28"/>
    <p:sldId id="384" r:id="rId29"/>
    <p:sldId id="263" r:id="rId30"/>
    <p:sldId id="362" r:id="rId31"/>
    <p:sldId id="410" r:id="rId32"/>
    <p:sldId id="363" r:id="rId33"/>
    <p:sldId id="364" r:id="rId34"/>
    <p:sldId id="264" r:id="rId35"/>
    <p:sldId id="419" r:id="rId36"/>
    <p:sldId id="367" r:id="rId37"/>
    <p:sldId id="417" r:id="rId38"/>
    <p:sldId id="265" r:id="rId39"/>
    <p:sldId id="416" r:id="rId40"/>
    <p:sldId id="418" r:id="rId41"/>
    <p:sldId id="267" r:id="rId42"/>
    <p:sldId id="386" r:id="rId43"/>
    <p:sldId id="370" r:id="rId44"/>
    <p:sldId id="371" r:id="rId45"/>
    <p:sldId id="372" r:id="rId46"/>
    <p:sldId id="373" r:id="rId47"/>
    <p:sldId id="387" r:id="rId48"/>
    <p:sldId id="269" r:id="rId49"/>
    <p:sldId id="290" r:id="rId50"/>
    <p:sldId id="388" r:id="rId51"/>
    <p:sldId id="393" r:id="rId52"/>
    <p:sldId id="394" r:id="rId53"/>
    <p:sldId id="395" r:id="rId54"/>
    <p:sldId id="396" r:id="rId55"/>
    <p:sldId id="292" r:id="rId56"/>
    <p:sldId id="381" r:id="rId57"/>
    <p:sldId id="270" r:id="rId58"/>
    <p:sldId id="271" r:id="rId59"/>
    <p:sldId id="385" r:id="rId60"/>
    <p:sldId id="401" r:id="rId61"/>
    <p:sldId id="398" r:id="rId62"/>
    <p:sldId id="399" r:id="rId63"/>
    <p:sldId id="400" r:id="rId64"/>
  </p:sldIdLst>
  <p:sldSz cx="9144000" cy="6858000" type="screen4x3"/>
  <p:notesSz cx="69342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A3FFED"/>
    <a:srgbClr val="FFFFCC"/>
    <a:srgbClr val="003399"/>
    <a:srgbClr val="00FFCC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35" autoAdjust="0"/>
    <p:restoredTop sz="90929"/>
  </p:normalViewPr>
  <p:slideViewPr>
    <p:cSldViewPr>
      <p:cViewPr>
        <p:scale>
          <a:sx n="50" d="100"/>
          <a:sy n="50" d="100"/>
        </p:scale>
        <p:origin x="-1980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-15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8CA3E7-C500-465C-A7AB-0F82E11F1C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455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8BCE22-01D5-403C-A0B7-9171E77D5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126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CCF15-C833-45CF-90E7-0F28B657D5C7}" type="slidenum">
              <a:rPr lang="en-US"/>
              <a:pPr/>
              <a:t>17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786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349D4-6052-403F-BC15-D9740FD8003B}" type="slidenum">
              <a:rPr lang="en-US"/>
              <a:pPr/>
              <a:t>33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56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D2A-EDE3-4767-ABE8-CDDAC7F72C46}" type="slidenum">
              <a:rPr lang="en-US"/>
              <a:pPr/>
              <a:t>34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1332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349D4-6052-403F-BC15-D9740FD8003B}" type="slidenum">
              <a:rPr lang="en-US"/>
              <a:pPr/>
              <a:t>35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56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349D4-6052-403F-BC15-D9740FD8003B}" type="slidenum">
              <a:rPr lang="en-US"/>
              <a:pPr/>
              <a:t>36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564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349D4-6052-403F-BC15-D9740FD8003B}" type="slidenum">
              <a:rPr lang="en-US"/>
              <a:pPr/>
              <a:t>37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564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349D4-6052-403F-BC15-D9740FD8003B}" type="slidenum">
              <a:rPr lang="en-US"/>
              <a:pPr/>
              <a:t>38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56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1E9D9-F437-4795-B261-271A807F0C23}" type="slidenum">
              <a:rPr lang="en-US"/>
              <a:pPr/>
              <a:t>40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740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D2A-EDE3-4767-ABE8-CDDAC7F72C46}" type="slidenum">
              <a:rPr lang="en-US"/>
              <a:pPr/>
              <a:t>41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7747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D2A-EDE3-4767-ABE8-CDDAC7F72C46}" type="slidenum">
              <a:rPr lang="en-US"/>
              <a:pPr/>
              <a:t>42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713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D2A-EDE3-4767-ABE8-CDDAC7F72C46}" type="slidenum">
              <a:rPr lang="en-US"/>
              <a:pPr/>
              <a:t>43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571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CCF15-C833-45CF-90E7-0F28B657D5C7}" type="slidenum">
              <a:rPr lang="en-US"/>
              <a:pPr/>
              <a:t>18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4061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D2A-EDE3-4767-ABE8-CDDAC7F72C46}" type="slidenum">
              <a:rPr lang="en-US"/>
              <a:pPr/>
              <a:t>44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43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D2A-EDE3-4767-ABE8-CDDAC7F72C46}" type="slidenum">
              <a:rPr lang="en-US"/>
              <a:pPr/>
              <a:t>45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527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9C4D8-4321-4202-BA7F-106D7390B5F1}" type="slidenum">
              <a:rPr lang="en-US"/>
              <a:pPr/>
              <a:t>46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0993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E7F740-AD03-4141-BE40-9B4C8330D15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989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48D2A-EDE3-4767-ABE8-CDDAC7F72C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771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48D2A-EDE3-4767-ABE8-CDDAC7F72C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6504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48D2A-EDE3-4767-ABE8-CDDAC7F72C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214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48D2A-EDE3-4767-ABE8-CDDAC7F72C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6551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48D2A-EDE3-4767-ABE8-CDDAC7F72C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6038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3D27A-910A-4913-8E5E-A6275A6F71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018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CCF15-C833-45CF-90E7-0F28B657D5C7}" type="slidenum">
              <a:rPr lang="en-US"/>
              <a:pPr/>
              <a:t>25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7214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3D27A-910A-4913-8E5E-A6275A6F71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814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B482F-2634-43FD-BC48-CD75A9A2A9F9}" type="slidenum">
              <a:rPr lang="en-US"/>
              <a:pPr/>
              <a:t>55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154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3D7A1-10C0-4068-8EC0-71AAF3B64C35}" type="slidenum">
              <a:rPr lang="en-US"/>
              <a:pPr/>
              <a:t>56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3673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CCF15-C833-45CF-90E7-0F28B657D5C7}" type="slidenum">
              <a:rPr lang="en-US"/>
              <a:pPr/>
              <a:t>58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3545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CCF15-C833-45CF-90E7-0F28B657D5C7}" type="slidenum">
              <a:rPr lang="en-US"/>
              <a:pPr/>
              <a:t>59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8956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7892F-9F7E-427C-92F1-9F34148FF84D}" type="slidenum">
              <a:rPr lang="en-US"/>
              <a:pPr/>
              <a:t>60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8108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7892F-9F7E-427C-92F1-9F34148FF84D}" type="slidenum">
              <a:rPr lang="en-US"/>
              <a:pPr/>
              <a:t>61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142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2E7F0-F18C-42C5-AADA-1D63F620A130}" type="slidenum">
              <a:rPr lang="en-US"/>
              <a:pPr/>
              <a:t>27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72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2E7F0-F18C-42C5-AADA-1D63F620A130}" type="slidenum">
              <a:rPr lang="en-US"/>
              <a:pPr/>
              <a:t>28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044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2E7F0-F18C-42C5-AADA-1D63F620A130}" type="slidenum">
              <a:rPr lang="en-US"/>
              <a:pPr/>
              <a:t>29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044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2E7F0-F18C-42C5-AADA-1D63F620A130}" type="slidenum">
              <a:rPr lang="en-US"/>
              <a:pPr/>
              <a:t>30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928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C32AF-FC23-43ED-A760-823306B8C559}" type="slidenum">
              <a:rPr lang="en-US"/>
              <a:pPr/>
              <a:t>31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58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D2A-EDE3-4767-ABE8-CDDAC7F72C46}" type="slidenum">
              <a:rPr lang="en-US"/>
              <a:pPr/>
              <a:t>32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52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B45F4-0BCD-43D4-84E6-2B2FC39CA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391D8-5B1D-48D8-ACBF-7DD6399207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9F871-06D4-43F0-BB0D-3B1188335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40B5064-F447-4E88-B168-FC9ACF91F0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5C60E-25DB-4DE9-8F7E-0ED13FCB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2C5D536-6C87-4ADD-BC5E-5980798F1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19332F-018D-451F-8C52-85143227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9BF4C3-4339-440C-A866-25AB4AF7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0CB233-67CB-4DCD-8FF6-63B0E0EE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165-FD36-4500-89FF-9A7C46B701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4404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6BA2FB-76E0-4518-A36C-C4D80C23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F1FD7A-875A-4C5C-B3BF-78FE3294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49B01B-7E8A-4D27-BE3E-60A4DA62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66F373-2A5D-40D5-A19E-38023C12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9E061-C2C1-4D0E-83E5-1258D83C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7249-E5DC-47BA-A4EF-A6F56318A9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4307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66EC69-9398-4E3E-83A8-AA001D10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1C8B26-36B4-4199-A7F3-2EB230A4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31D563-818D-4935-BC05-82A8C51C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0FE302-FD74-499C-8A6E-5B006EDB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804E55-4BFF-495F-A79E-A36AAE2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CF-5A8E-44CE-9D7C-7BD409AEDC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1184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882A22-9EB6-451E-AF5D-806CB0D2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CE9601-490D-435F-9821-E5127C74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62395E-A7D7-4E21-BA31-C0F973296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31B748-4CE9-405A-97FB-1AA09738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9C108D-00DE-4D1E-9B25-266706F5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F43E64-E69C-452F-A63E-58AE0438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D443-A236-4062-9759-0F74FA80EB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4897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3F796-822B-4FE2-AAAA-88FCA2C8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1FDC5B-D3F9-4A75-B3E4-8B2139CA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AE38620-9186-42B3-9138-64C0950E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E60FB8-74C0-45FE-9B4B-535781B93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03E4074-CF90-4990-81FE-EC1106B7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5C179F9-2712-42C5-880D-8D413C46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38FB596-A5F6-4E4B-A784-DF2BC88D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4D0064D-4DA1-495F-BE87-4F146104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639F-2A6A-4F68-93EE-E5B4BA9368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0017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ECE8C6-61C9-4A87-8AA0-BF01C42F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8D8326F-7158-4A34-B2D2-A43F7F5A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42B800-4802-4CED-A8DD-4F506F9D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2BAAF4-F809-4416-A53A-DAB5B9FD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F85A-7726-4BDD-96F3-4FC8D9CED7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84144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4A16F64-3A15-4EBC-B98D-EFF05092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89F3C1-B2E2-43DB-B6DA-6E8814BC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74929F-B129-4576-A8C6-F0077DE5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CE4-309D-40CD-955C-B82ECE6616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752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B8A0-256C-4B96-988E-43E51EA70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0A496-F58C-4CD5-BB5C-F680726D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45A680-AB1E-4A93-8074-FDEF1616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21A521-FD7A-4CA8-82AC-5C4C2C6FE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2A359F-36A9-43B7-B65F-5B9C5DA8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B77FB1-7876-4425-A101-E6AEF31F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3F5335-91F2-4A03-B809-16A1FA65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5C10-B38D-4849-B41F-1EB2BB3A3C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66089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81439B-3BAB-433A-A90D-8A447A73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AA9C88-075D-4E71-90B8-C8E003493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D32E63-8366-44BA-A9B5-11944F5A5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204C1C-DF82-44A4-848B-FA1DF23D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E2675F-C59B-4B64-BC74-727C7530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3B54CA-7659-4C2C-8B61-F1B140B2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FDE-7B6D-4D6B-B6A4-77E9873505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89439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653E44-CB5B-45D0-805D-D1AE825F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0D4F169-855F-4595-AF29-5728BFFB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FC7DF1-4413-4099-997B-D64B2B7A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3D04BB-3BD0-442B-8736-79618C4D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DB27AE-92FC-4E14-A359-7831461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AD60-4007-4B83-B0C5-9BD5DB8BD8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45469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A25B16-B11A-4D5D-9E1B-DA5B5A6F4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155E80-BFAB-4BBB-9048-0E135FFC4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82B0B3-2F56-4FCB-AAA4-98AAD50D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EC5372-A6B1-475A-BCE8-B8B9CD4A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DCCE9-2795-4BE1-8155-ED8D5BF5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2B7-23AA-4246-BFE7-43E91BEA2A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612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162FA-A0B5-4615-93C8-F8A80C7F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2E321E-FE25-4E7A-8BCF-A01EA1E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0868E3-EE86-4F6F-B056-8248F570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B04067-66F3-43F8-89E0-D702D602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AC39A2-ACEE-4848-B1FF-57BD1AF8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45F4-0BCD-43D4-84E6-2B2FC39C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1342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698B2-B61A-4EAC-A381-2468FB11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2098C9-F793-440A-A541-51CA8193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62633D-5069-42AC-B294-C3BAF68E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53CD08-95ED-49F9-A043-EDFB9F6F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AEC1DC-A54C-4A8B-A046-7F0CE75B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1118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7DAADE-E82C-43E2-9963-4B885FB0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664553-94A8-4730-BF35-6B3080A9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8D4726-2BCC-43F9-8FEE-B778680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25DE1A-5EF7-4D5E-B876-214E15F1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246CD6-477A-4FCD-8F73-4326103A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FF0-7BAC-4AC2-AF15-F59F66A0E7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2488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45EC06-7EF4-475C-B18E-23079B49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2D440F-07C6-4006-95B4-2D87512F9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ACB6ED-50A1-41FA-B8D5-DDBBAAE32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0F2EB08-03CE-4785-AA41-D99C2BEA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CDEB01-804D-4ACD-B031-9CA6BEA5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04CD6B-9AA8-48DF-979D-5CE8707F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671-78A3-48E1-8AFE-F8F38F082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6920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F46F1D-97F9-475E-BD59-3BBA5032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1F3C63-ACC4-4AFC-9B8E-069DFA88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6896D0-836C-4262-BAFB-B003796C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4491CAE-25C7-4AA1-8728-EEBB12E7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C314CD-435D-4702-9DD9-9CAA5C51F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A0DC36E-A37A-4FEB-AAF0-77839472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C660BF-2828-4185-8D3B-98EEDB2F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C503B44-3589-442C-9E11-DA96AAA3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DBC7-A6DB-4036-B47F-D5828771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3826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A86473-DAC1-4F8D-B332-C91EFB67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7659ED0-9D38-497A-9629-AF085D8B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048712D-ED8B-4C6E-A466-C00A0CC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217D3B-0846-40DC-8981-15D05B14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38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31FF0-7BAC-4AC2-AF15-F59F66A0E7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8AD23E-D055-44BE-9623-CB547B8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4422CF-6DF8-406D-9AAE-E36DE58D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FCF49B-AA1F-414B-9D2B-99F8B57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6FB0-553B-4FD4-A38D-C79439414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6172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9B505-56A7-4102-A367-B5F943B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88A94F-A09B-47B4-B32A-CB488229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4E9ACE-7CE2-4A14-981C-E9684EA59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9EE389-F115-48CF-8535-7F3EAF33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FEE0CB-8522-48F9-B109-0DF22DEF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2E5E6E-A03D-4DFA-8D37-ED31C0D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0F4E-E8F3-4F29-81B6-76B525469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3544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CDC95-FD2F-41AD-BCEC-2EC09318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6045BE6-4095-44C8-8B62-77008C175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C0F660-5EB6-41DE-802A-4CD9594E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9ADA12D-AC00-4420-B69B-7F6C1EF4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771D04-28FF-4540-899B-BD32C6BC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CB192F-5568-4FB1-9D25-3B3DF790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1E25-E8C2-487C-80CF-AE1A9FF67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6307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304848-4FF6-475D-A636-FDFC34F8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6002CE-5123-48BC-B797-8370643F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1655D6-1FFD-46D9-8272-634CDA35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C89352-193E-4317-B46A-1EA96F07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32A600-01C4-4666-936B-811C7DAE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1D8-5B1D-48D8-ACBF-7DD639920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731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9E62E9-8EFA-4F4E-962F-52909AD49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B1D633-351F-4014-9E9D-82E9960D3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4A410D-7340-4309-9D12-E94D562D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EEDBC7-304D-41F6-8A02-8E810F38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7F8816-CBE2-4299-853F-7140116A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871-06D4-43F0-BB0D-3B1188335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495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1A671-78A3-48E1-8AFE-F8F38F082B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4DBC7-A6DB-4036-B47F-D5828771B5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1064D-7858-404E-AEB2-C2F33282E4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D6FB0-553B-4FD4-A38D-C79439414E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10F4E-E8F3-4F29-81B6-76B5254696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1E25-E8C2-487C-80CF-AE1A9FF672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F99C8C-429F-4307-A28F-BF344B1350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420661D-AB58-460C-93D9-54607E1A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2A785D-7828-4F09-A647-FFD5C69C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094E6D-A884-48E3-905E-5E88A44C7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F70000-A128-4CE5-B9D0-7C702645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C24D4B-2C51-42E0-AF55-EE41AD31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0140-1891-4741-A8C5-5F5C0548FD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3397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3F9EFA-DD94-479B-ACBB-E641B34E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21F79B-B9C8-49FA-BADD-99160995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B323B7-92F3-4EDE-B807-47CDFDEF7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69A6E2-71D8-43AF-8311-0AEFAFD61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VIPS: Oct - Dec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759E07-D7EC-4D0D-8EA3-7220A4346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9C8C-429F-4307-A28F-BF344B135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724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4C449-DEFD-450F-A417-EA7FE260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60045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sz="6000" b="1" dirty="0">
                <a:solidFill>
                  <a:schemeClr val="accent6">
                    <a:lumMod val="75000"/>
                  </a:schemeClr>
                </a:solidFill>
                <a:latin typeface="Ink Free" panose="03080402000500000000" pitchFamily="66" charset="0"/>
              </a:rPr>
              <a:t>Database Management Systems and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1D8691-2B2D-4506-93DB-F5253855E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IN" sz="7200" b="1" dirty="0">
                <a:solidFill>
                  <a:srgbClr val="FF0000"/>
                </a:solidFill>
                <a:latin typeface="Ink Free" panose="03080402000500000000" pitchFamily="66" charset="0"/>
                <a:cs typeface="Arial" panose="020B0604020202020204" pitchFamily="34" charset="0"/>
              </a:rPr>
              <a:t>Session 1</a:t>
            </a:r>
          </a:p>
        </p:txBody>
      </p:sp>
    </p:spTree>
    <p:extLst>
      <p:ext uri="{BB962C8B-B14F-4D97-AF65-F5344CB8AC3E}">
        <p14:creationId xmlns="" xmlns:p14="http://schemas.microsoft.com/office/powerpoint/2010/main" val="332044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="" xmlns:a16="http://schemas.microsoft.com/office/drawing/2014/main" id="{6D480B08-0450-4E36-9CA3-1C17252B4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Management</a:t>
            </a:r>
            <a:r>
              <a:rPr lang="en-US" dirty="0"/>
              <a:t>	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6BF050CA-548C-4E1C-9F29-A6E79ACDD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032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a collection of operations that performs a single logical function in a database application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Transaction-management component ensures that the database remains in a consistent (correct) state despite system failures (e.g., power failures and operating system crashes) and transaction failures.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Concurrency-control manager controls the interaction among the concurrent transactions, to ensure the consistency of the database.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9C43FE-3F22-424B-9132-30426BC8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8EFAF7CF-CE05-4ECC-AC91-33547166D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Management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23B929C1-2FB6-4683-8814-AD1708FFCA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7924800" cy="495300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Storage manager is a program module that provides the interface between the low-level data stored in the database and the application programs and queries submitted to the system.</a:t>
            </a:r>
          </a:p>
          <a:p>
            <a:pPr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storage manager is responsible to the following tasks: </a:t>
            </a: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interaction with the file manager </a:t>
            </a: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efficient storing, retrieving and updating of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B4713D3-94C6-4656-9120-58B25C34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A5FD2797-E45D-4542-822E-168EA4E34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81" y="838200"/>
            <a:ext cx="3048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System Structure </a:t>
            </a:r>
          </a:p>
        </p:txBody>
      </p:sp>
      <p:pic>
        <p:nvPicPr>
          <p:cNvPr id="23555" name="Picture 5">
            <a:extLst>
              <a:ext uri="{FF2B5EF4-FFF2-40B4-BE49-F238E27FC236}">
                <a16:creationId xmlns="" xmlns:a16="http://schemas.microsoft.com/office/drawing/2014/main" id="{F8258C52-CB5D-4373-AFA0-4FC0A967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742" t="917" r="25085" b="3207"/>
          <a:stretch>
            <a:fillRect/>
          </a:stretch>
        </p:blipFill>
        <p:spPr bwMode="auto">
          <a:xfrm>
            <a:off x="2667000" y="152400"/>
            <a:ext cx="6324600" cy="655355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B9CE39-E9FE-4358-BCCB-4D3E3763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="" xmlns:a16="http://schemas.microsoft.com/office/drawing/2014/main" id="{82A62444-8830-48F7-BC79-15E28C425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93687"/>
            <a:ext cx="8077200" cy="6096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Architectures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="" xmlns:a16="http://schemas.microsoft.com/office/drawing/2014/main" id="{0147673C-E8B3-40B3-AA08-DD582B66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7" t="13150" r="1439" b="13425"/>
          <a:stretch>
            <a:fillRect/>
          </a:stretch>
        </p:blipFill>
        <p:spPr bwMode="auto">
          <a:xfrm>
            <a:off x="1535113" y="1119188"/>
            <a:ext cx="6027737" cy="3403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Text Box 5">
            <a:extLst>
              <a:ext uri="{FF2B5EF4-FFF2-40B4-BE49-F238E27FC236}">
                <a16:creationId xmlns="" xmlns:a16="http://schemas.microsoft.com/office/drawing/2014/main" id="{55C653DF-9946-44B7-A4E3-8AD458F22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48200"/>
            <a:ext cx="9144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Two-tier architecture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client programs using ODBC/JDBC to 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communicate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with a database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Three-tier architecture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E.g. web-based applications, and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applications built using “middleware”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AD0672-C872-4EB9-9B81-B372B3EA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IG7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650265"/>
          </a:xfrm>
          <a:prstGeom prst="rect">
            <a:avLst/>
          </a:prstGeom>
          <a:noFill/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525000" cy="1143000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DBMS: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to Create, Manipulate  &amp; Access the Data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73A6B5-AA57-446C-B1B5-2CB2F029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923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409" y="1219200"/>
            <a:ext cx="7772400" cy="1828800"/>
          </a:xfrm>
        </p:spPr>
        <p:txBody>
          <a:bodyPr/>
          <a:lstStyle/>
          <a:p>
            <a:r>
              <a:rPr lang="en-US" sz="7200" dirty="0">
                <a:solidFill>
                  <a:srgbClr val="FF0000"/>
                </a:solidFill>
              </a:rPr>
              <a:t>SQL</a:t>
            </a:r>
            <a:r>
              <a:rPr lang="en-US" sz="13800" dirty="0"/>
              <a:t/>
            </a:r>
            <a:br>
              <a:rPr lang="en-US" sz="13800" dirty="0"/>
            </a:br>
            <a:r>
              <a:rPr lang="en-US" sz="4000" dirty="0"/>
              <a:t>Structured Query Language</a:t>
            </a:r>
            <a:br>
              <a:rPr lang="en-US" sz="4000" dirty="0"/>
            </a:br>
            <a:r>
              <a:rPr lang="en-US" sz="6600" dirty="0"/>
              <a:t/>
            </a:r>
            <a:br>
              <a:rPr lang="en-US" sz="6600" dirty="0"/>
            </a:br>
            <a:endParaRPr lang="en-US" sz="36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59892" y="2590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464CBCFF-E675-4FD1-A278-91123A07C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4629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9pPr>
          </a:lstStyle>
          <a:p>
            <a:pPr>
              <a:defRPr/>
            </a:pPr>
            <a:r>
              <a:rPr lang="en-US" sz="40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Language of DBMS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9166317-5AC8-4411-927A-D6CA9C811BD7}"/>
              </a:ext>
            </a:extLst>
          </p:cNvPr>
          <p:cNvSpPr/>
          <p:nvPr/>
        </p:nvSpPr>
        <p:spPr>
          <a:xfrm>
            <a:off x="0" y="2702368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dirty="0">
                <a:solidFill>
                  <a:srgbClr val="FF0000"/>
                </a:solidFill>
                <a:latin typeface="Ink Free" panose="03080402000500000000" pitchFamily="66" charset="0"/>
              </a:rPr>
              <a:t>Standard language for </a:t>
            </a:r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querying </a:t>
            </a:r>
            <a:r>
              <a:rPr lang="en-US" sz="3200" dirty="0">
                <a:solidFill>
                  <a:srgbClr val="FF0000"/>
                </a:solidFill>
                <a:latin typeface="Ink Free" panose="03080402000500000000" pitchFamily="66" charset="0"/>
              </a:rPr>
              <a:t>and </a:t>
            </a:r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manipulating</a:t>
            </a:r>
            <a:r>
              <a:rPr lang="en-US" sz="3200" dirty="0">
                <a:solidFill>
                  <a:srgbClr val="FF0000"/>
                </a:solidFill>
                <a:latin typeface="Ink Free" panose="03080402000500000000" pitchFamily="66" charset="0"/>
              </a:rPr>
              <a:t> data.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Ink Free" panose="03080402000500000000" pitchFamily="66" charset="0"/>
              </a:rPr>
              <a:t>Very widely used.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F9054CCA-DA29-4EF3-90DA-C66542ADDA6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920339"/>
            <a:ext cx="9144000" cy="1828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Data Definition Language (DDL)</a:t>
            </a:r>
          </a:p>
          <a:p>
            <a:pPr lvl="1"/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Create/alter/delete tables and their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Data Manipulation Language (DML)</a:t>
            </a:r>
          </a:p>
          <a:p>
            <a:pPr lvl="1"/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Insert/delete/modify tuples in tables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="" xmlns:a16="http://schemas.microsoft.com/office/drawing/2014/main" id="{11B4CDA9-9725-42AB-84D3-A2E5FE98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2DA383B1-8D1C-4FE4-A62D-6C5167375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14425"/>
            <a:ext cx="8763000" cy="4876800"/>
          </a:xfrm>
        </p:spPr>
        <p:txBody>
          <a:bodyPr>
            <a:no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SQL: widely used non-procedural language</a:t>
            </a:r>
          </a:p>
          <a:p>
            <a:endParaRPr lang="en-US" altLang="en-US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E.g. find the name of the customer with customer-id 192-83-7465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customer.customer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-name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customer.customer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-id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‘192-83-7465’</a:t>
            </a:r>
          </a:p>
          <a:p>
            <a:pPr lvl="1"/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E.g. find the balances of all accounts held by the customer with customer-id 192-83-7465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account.balance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depositor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depositor.customer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-id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‘192-83-7465’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         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depositor.account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-number =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account.account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-number</a:t>
            </a:r>
          </a:p>
          <a:p>
            <a:pPr lvl="1"/>
            <a:endParaRPr lang="en-US" altLang="en-US" sz="105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programs generally access databases through one of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Language extensions to allow embedded SQL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program interface (e.g. ODBC/JDBC) which allow SQL queries to be sent to a database</a:t>
            </a: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855C4E-7C58-478C-9307-96BC6F6A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 in RDBMS</a:t>
            </a:r>
          </a:p>
        </p:txBody>
      </p:sp>
      <p:graphicFrame>
        <p:nvGraphicFramePr>
          <p:cNvPr id="21197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0632827"/>
              </p:ext>
            </p:extLst>
          </p:nvPr>
        </p:nvGraphicFramePr>
        <p:xfrm>
          <a:off x="1143000" y="2209800"/>
          <a:ext cx="7696200" cy="355600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" charset="0"/>
                        </a:rPr>
                        <a:t>PName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SingleTouch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003" name="Text Box 35"/>
          <p:cNvSpPr txBox="1">
            <a:spLocks noChangeArrowheads="1"/>
          </p:cNvSpPr>
          <p:nvPr/>
        </p:nvSpPr>
        <p:spPr bwMode="auto">
          <a:xfrm>
            <a:off x="609600" y="1676400"/>
            <a:ext cx="12458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212004" name="AutoShape 36"/>
          <p:cNvSpPr>
            <a:spLocks noChangeArrowheads="1"/>
          </p:cNvSpPr>
          <p:nvPr/>
        </p:nvSpPr>
        <p:spPr bwMode="auto">
          <a:xfrm>
            <a:off x="5775825" y="304800"/>
            <a:ext cx="3291475" cy="649188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Attribute names</a:t>
            </a:r>
          </a:p>
        </p:txBody>
      </p:sp>
      <p:sp>
        <p:nvSpPr>
          <p:cNvPr id="212005" name="AutoShape 37"/>
          <p:cNvSpPr>
            <a:spLocks noChangeArrowheads="1"/>
          </p:cNvSpPr>
          <p:nvPr/>
        </p:nvSpPr>
        <p:spPr bwMode="auto">
          <a:xfrm>
            <a:off x="384509" y="228600"/>
            <a:ext cx="2499646" cy="649188"/>
          </a:xfrm>
          <a:prstGeom prst="wedgeEllipseCallout">
            <a:avLst>
              <a:gd name="adj1" fmla="val -23120"/>
              <a:gd name="adj2" fmla="val 211796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Table name</a:t>
            </a:r>
          </a:p>
        </p:txBody>
      </p:sp>
      <p:sp>
        <p:nvSpPr>
          <p:cNvPr id="212006" name="AutoShape 38"/>
          <p:cNvSpPr>
            <a:spLocks noChangeArrowheads="1"/>
          </p:cNvSpPr>
          <p:nvPr/>
        </p:nvSpPr>
        <p:spPr bwMode="auto">
          <a:xfrm>
            <a:off x="1137" y="6096000"/>
            <a:ext cx="3083826" cy="649188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Tuples or rows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35621D-B288-4B23-B1FB-84A18654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13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04" grpId="0" animBg="1" autoUpdateAnimBg="0"/>
      <p:bldP spid="212005" grpId="0" animBg="1" autoUpdateAnimBg="0"/>
      <p:bldP spid="21200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7344" y="-29308"/>
            <a:ext cx="8349456" cy="1143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Define the Schema</a:t>
            </a:r>
          </a:p>
        </p:txBody>
      </p:sp>
      <p:graphicFrame>
        <p:nvGraphicFramePr>
          <p:cNvPr id="21197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3119313"/>
              </p:ext>
            </p:extLst>
          </p:nvPr>
        </p:nvGraphicFramePr>
        <p:xfrm>
          <a:off x="609600" y="2667000"/>
          <a:ext cx="8153400" cy="350520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003" name="Text Box 35"/>
          <p:cNvSpPr txBox="1">
            <a:spLocks noChangeArrowheads="1"/>
          </p:cNvSpPr>
          <p:nvPr/>
        </p:nvSpPr>
        <p:spPr bwMode="auto">
          <a:xfrm>
            <a:off x="500856" y="2057400"/>
            <a:ext cx="1937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990600"/>
            <a:ext cx="8349456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Define table name and its attributes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Product(</a:t>
            </a:r>
            <a:r>
              <a:rPr lang="en-US" sz="2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Price, Category, Manufacturer)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774190-071A-452C-AB22-6DA18B43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706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1511" y="2057400"/>
            <a:ext cx="8665534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 numbers: INTEGER, INT, and SMALLINT</a:t>
            </a:r>
          </a:p>
          <a:p>
            <a:pPr lvl="2"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Floating-point (real) numbers: FLOAT or REAL, and DOUBLE PRECISION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Character-string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length: CHAR(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CHARACTER(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Varying length: VARCHAR(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CHAR VARYING(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CHARACTER VARYING(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9232" y="381000"/>
            <a:ext cx="8828567" cy="1371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Types and Domain of Attributes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Product(</a:t>
            </a:r>
            <a:r>
              <a:rPr lang="en-US" sz="2800" u="sng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Price, Category, </a:t>
            </a:r>
            <a:r>
              <a:rPr lang="en-US" sz="2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Manfacturer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21C07F-539E-4744-831C-CF2B088F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676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D1F5D78B-0F05-4080-B11C-653525B6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62962" cy="609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DBMS?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E08A08F5-A91F-4BDB-933B-F6F610625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3999" cy="4572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Collection of interrelated data – manual or computerized or online</a:t>
            </a:r>
          </a:p>
          <a:p>
            <a:pPr algn="just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Set of programs to access the data </a:t>
            </a:r>
          </a:p>
          <a:p>
            <a:pPr algn="just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DBMS provides an environment that is both </a:t>
            </a:r>
            <a:r>
              <a:rPr lang="en-US" altLang="en-US" i="1" dirty="0">
                <a:cs typeface="Arial" panose="020B0604020202020204" pitchFamily="34" charset="0"/>
              </a:rPr>
              <a:t>convenient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i="1" dirty="0">
                <a:cs typeface="Arial" panose="020B0604020202020204" pitchFamily="34" charset="0"/>
              </a:rPr>
              <a:t>efficient</a:t>
            </a:r>
            <a:r>
              <a:rPr lang="en-US" altLang="en-US" dirty="0">
                <a:cs typeface="Arial" panose="020B0604020202020204" pitchFamily="34" charset="0"/>
              </a:rPr>
              <a:t> to use.</a:t>
            </a:r>
          </a:p>
          <a:p>
            <a:pPr algn="just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FA0835-C7FC-49ED-A91D-078BD06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297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228600" y="18757"/>
            <a:ext cx="8763000" cy="1143000"/>
          </a:xfrm>
        </p:spPr>
        <p:txBody>
          <a:bodyPr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and Domain of Attributes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114800"/>
          </a:xfrm>
        </p:spPr>
        <p:txBody>
          <a:bodyPr/>
          <a:lstStyle/>
          <a:p>
            <a:pPr lvl="1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Values of TRUE or FALSE or NULL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Ten positions</a:t>
            </a:r>
          </a:p>
          <a:p>
            <a:pPr lvl="2">
              <a:buFont typeface="Arial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Components are YEAR, MONTH, and DAY in the form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YYYY-MM-DD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Includes the DATE and TIME fields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Plus a minimum of six positions for decimal fractions of seconds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WITH TIME ZONE qualifier</a:t>
            </a:r>
          </a:p>
          <a:p>
            <a:pPr lvl="2">
              <a:buFont typeface="Arial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2C8985B-DC81-462F-9984-88CBC8DF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518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4306" y="990600"/>
            <a:ext cx="8601093" cy="1371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Define Data Types and Domain of Attributes.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Product(</a:t>
            </a:r>
            <a:r>
              <a:rPr lang="en-US" sz="2800" u="sng" kern="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8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Price, Category, </a:t>
            </a:r>
            <a:r>
              <a:rPr lang="en-US" sz="2800" kern="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Manfacturer</a:t>
            </a:r>
            <a:r>
              <a:rPr lang="en-US" sz="28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2819400"/>
            <a:ext cx="5105401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3200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3200" u="sng" kern="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200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Price: Float, 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Category: </a:t>
            </a:r>
            <a:r>
              <a:rPr lang="en-US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Manfacturer</a:t>
            </a: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72D2F31F-D96E-498D-B1A0-28594A5CD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344" y="-29308"/>
            <a:ext cx="8349456" cy="1143000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Define the Schema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B8C1E9B-3310-4323-97BD-91578C25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27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1066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  <a:cs typeface="Arial" panose="020B0604020202020204" pitchFamily="34" charset="0"/>
              </a:rPr>
              <a:t>Constraints: Restrictions on values </a:t>
            </a:r>
            <a:r>
              <a:rPr lang="en-US" b="1" dirty="0" smtClean="0">
                <a:solidFill>
                  <a:srgbClr val="FF0000"/>
                </a:solidFill>
                <a:latin typeface="Ink Free" panose="03080402000500000000" pitchFamily="66" charset="0"/>
                <a:cs typeface="Arial" panose="020B0604020202020204" pitchFamily="34" charset="0"/>
              </a:rPr>
              <a:t>of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Ink Free" panose="03080402000500000000" pitchFamily="66" charset="0"/>
                <a:cs typeface="Arial" panose="020B0604020202020204" pitchFamily="34" charset="0"/>
              </a:rPr>
              <a:t>               Attribute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76200"/>
            <a:ext cx="8610600" cy="1371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28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Specifying Constraints.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Product(</a:t>
            </a:r>
            <a:r>
              <a:rPr lang="en-US" sz="2800" u="sng" kern="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8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Price, Category, </a:t>
            </a:r>
            <a:r>
              <a:rPr lang="en-US" sz="2800" kern="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Manfacturer</a:t>
            </a:r>
            <a:r>
              <a:rPr lang="en-US" sz="28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0182" y="4807803"/>
            <a:ext cx="7277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Specifying Key and Referential Integrity Constraints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289549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Specifying Attribute and Domain Constraints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0486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Specifying Key Constraints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31A64A6-8D8F-41A1-BAAB-754AAEC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0869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915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Specifying Attribute and Domain Constraints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495800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NULL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is not permitted for a particular attribute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Default value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&lt;value&gt;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clause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0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21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clause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Specifies attributes that have unique values</a:t>
            </a:r>
          </a:p>
          <a:p>
            <a:pPr lvl="1">
              <a:buClr>
                <a:srgbClr val="FF0000"/>
              </a:buCl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D5F00A-9D22-4FC6-98E8-54BE1352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070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143000"/>
          </a:xfrm>
        </p:spPr>
        <p:txBody>
          <a:bodyPr/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Specifying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114800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clause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Specifies one or more attributes that make up the primary key of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  <a:p>
            <a:pPr lvl="1">
              <a:buClr>
                <a:srgbClr val="FF0000"/>
              </a:buCl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It is an attribute or a combination of attributes that  that uniquely identifies the records./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Clr>
                <a:srgbClr val="FF0000"/>
              </a:buCl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0000"/>
              </a:buClr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roll_no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Id etc.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E19AFE-6AB2-4643-B91F-46BA375D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5626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= NOT NULL+ UNIQUE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2379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l"/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of Table Product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922199"/>
            <a:ext cx="8643144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Primary Key,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Price float Not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Category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check(Gadget,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Photoraphy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Household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Manufacturer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5846590"/>
              </p:ext>
            </p:extLst>
          </p:nvPr>
        </p:nvGraphicFramePr>
        <p:xfrm>
          <a:off x="647700" y="3048000"/>
          <a:ext cx="7810500" cy="288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03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03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28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4286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IN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28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9549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Gadget, Photography, Household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733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13FDA0-2E1D-4245-BF69-8E999F16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273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140FD7-6F47-4950-A8B5-A8F57752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143000"/>
          </a:xfrm>
        </p:spPr>
        <p:txBody>
          <a:bodyPr/>
          <a:lstStyle/>
          <a:p>
            <a:r>
              <a:rPr lang="en-IN" sz="5400" b="1" dirty="0">
                <a:solidFill>
                  <a:schemeClr val="accent6">
                    <a:lumMod val="75000"/>
                  </a:schemeClr>
                </a:solidFill>
                <a:latin typeface="Ink Free" panose="03080402000500000000" pitchFamily="66" charset="0"/>
              </a:rPr>
              <a:t>LET’S CODE TOGETHER!!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A4E296-3707-4D08-807C-726FB5F3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347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699" y="-228600"/>
            <a:ext cx="8191501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Database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266699" y="685800"/>
            <a:ext cx="86106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Step 1. Create a Database Company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606768" y="1371600"/>
            <a:ext cx="50988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DATABASE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&lt;DATABSE NAME&gt;;</a:t>
            </a:r>
          </a:p>
        </p:txBody>
      </p:sp>
      <p:sp>
        <p:nvSpPr>
          <p:cNvPr id="3" name="Rectangle 2"/>
          <p:cNvSpPr/>
          <p:nvPr/>
        </p:nvSpPr>
        <p:spPr>
          <a:xfrm>
            <a:off x="759474" y="1905000"/>
            <a:ext cx="6403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3200" dirty="0" smtClean="0"/>
              <a:t>Create database company;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19099" y="2477869"/>
            <a:ext cx="86106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Step 2. USE Database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6304" y="3200400"/>
            <a:ext cx="319869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&lt;DATABSE NAME&gt;;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733800"/>
            <a:ext cx="640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use company;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074AF6-135B-4D39-B024-56349A0F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71499" y="4535269"/>
            <a:ext cx="86106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Step 2.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SHOW TABLES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5221069"/>
            <a:ext cx="2480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600" dirty="0" smtClean="0"/>
              <a:t>show tables;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266699" y="1090481"/>
            <a:ext cx="86106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Step 1. Create a TABLE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143000" y="1847671"/>
            <a:ext cx="757803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&lt;TABLE NAME&gt; (</a:t>
            </a:r>
          </a:p>
          <a:p>
            <a:pPr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&lt;ATTRIBUTE LIST&gt; &lt;DATA TYPE&gt; &lt;CONSTRAINT&gt;,</a:t>
            </a:r>
          </a:p>
          <a:p>
            <a:pPr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&lt;ATTR2&gt; &lt;DATA TYPE&gt;,&lt;CONSTRAINT&gt;);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3737905"/>
              </p:ext>
            </p:extLst>
          </p:nvPr>
        </p:nvGraphicFramePr>
        <p:xfrm>
          <a:off x="266699" y="3200400"/>
          <a:ext cx="8610600" cy="325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2937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IN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0119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Gadget, Photography, Household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A67C207A-E32E-4F30-885D-DD93E2311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9" y="0"/>
            <a:ext cx="81915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9pPr>
          </a:lstStyle>
          <a:p>
            <a:pPr algn="l"/>
            <a:r>
              <a:rPr lang="en-US" sz="40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E6ACB6-8735-46F0-B5AF-85C9F751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6583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A67C207A-E32E-4F30-885D-DD93E2311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9" y="-304800"/>
            <a:ext cx="81915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9pPr>
          </a:lstStyle>
          <a:p>
            <a:r>
              <a:rPr lang="en-US" sz="36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B0DFDB2-5A6E-4497-B137-4C1D1CDC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VIPS: Oct - Dec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E6ACB6-8735-46F0-B5AF-85C9F751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9600"/>
            <a:ext cx="906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3200" dirty="0" smtClean="0"/>
              <a:t>create table product(</a:t>
            </a:r>
            <a:r>
              <a:rPr lang="en-US" sz="3200" dirty="0" err="1" smtClean="0"/>
              <a:t>Pname</a:t>
            </a:r>
            <a:r>
              <a:rPr lang="en-US" sz="3200" dirty="0" smtClean="0"/>
              <a:t> </a:t>
            </a:r>
            <a:r>
              <a:rPr lang="en-US" sz="3200" dirty="0" err="1" smtClean="0"/>
              <a:t>varchar</a:t>
            </a:r>
            <a:r>
              <a:rPr lang="en-US" sz="3200" dirty="0" smtClean="0"/>
              <a:t>(20) primary key, price float NOT </a:t>
            </a:r>
            <a:r>
              <a:rPr lang="en-US" sz="3200" dirty="0" err="1" smtClean="0"/>
              <a:t>NULL,category</a:t>
            </a:r>
            <a:r>
              <a:rPr lang="en-US" sz="3200" dirty="0" smtClean="0"/>
              <a:t> </a:t>
            </a:r>
            <a:r>
              <a:rPr lang="en-US" sz="3200" dirty="0" err="1" smtClean="0"/>
              <a:t>varchar</a:t>
            </a:r>
            <a:r>
              <a:rPr lang="en-US" sz="3200" dirty="0" smtClean="0"/>
              <a:t>(20) CHECK(category in("</a:t>
            </a:r>
            <a:r>
              <a:rPr lang="en-US" sz="3200" dirty="0" err="1" smtClean="0"/>
              <a:t>Gadget","Photography","Household</a:t>
            </a:r>
            <a:r>
              <a:rPr lang="en-US" sz="3200" dirty="0" smtClean="0"/>
              <a:t>")), manufacturer </a:t>
            </a:r>
            <a:r>
              <a:rPr lang="en-US" sz="3200" dirty="0" err="1" smtClean="0"/>
              <a:t>varchar</a:t>
            </a:r>
            <a:r>
              <a:rPr lang="en-US" sz="3200" dirty="0" smtClean="0"/>
              <a:t>(20));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3737905"/>
              </p:ext>
            </p:extLst>
          </p:nvPr>
        </p:nvGraphicFramePr>
        <p:xfrm>
          <a:off x="266699" y="3429000"/>
          <a:ext cx="8610600" cy="325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2937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IN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0119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Gadget, Photography, Household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658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D1F5D78B-0F05-4080-B11C-653525B6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62962" cy="6096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Areas of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DBMS?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E08A08F5-A91F-4BDB-933B-F6F610625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3999" cy="4495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None/>
            </a:pP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Banking: all transactions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Airlines: reservations, schedules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Universities:  registration, grades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Sales: customers, products, purchases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Manufacturing: production, inventory, orders, supply chain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Human resources:  employee records, salaries, tax deductions</a:t>
            </a:r>
          </a:p>
          <a:p>
            <a:pPr marL="0" indent="0" algn="ctr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Ink Free" panose="03080402000500000000" pitchFamily="66" charset="0"/>
                <a:cs typeface="Arial" panose="020B0604020202020204" pitchFamily="34" charset="0"/>
              </a:rPr>
              <a:t>Databases touch all aspects of our lives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E7345E-B2CF-461C-A795-D67617C0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295400"/>
            <a:ext cx="194796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tables;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4038600"/>
            <a:ext cx="285526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tablename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&gt;;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C8736BFC-430C-4F60-BA5E-A4B30AAC8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9" y="0"/>
            <a:ext cx="81915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9pPr>
          </a:lstStyle>
          <a:p>
            <a:pPr algn="l"/>
            <a:r>
              <a:rPr lang="en-US" sz="36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Existing Tables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6E3674E-6679-4665-A303-CAEE21E84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8" y="2743200"/>
            <a:ext cx="81915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9pPr>
          </a:lstStyle>
          <a:p>
            <a:pPr algn="l"/>
            <a:r>
              <a:rPr lang="en-US" sz="36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structure of a Existing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A6DE1C4-C531-4FDC-B2AA-96F48E6F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5221069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600" dirty="0" err="1" smtClean="0"/>
              <a:t>Desc</a:t>
            </a:r>
            <a:r>
              <a:rPr lang="en-US" sz="3600" dirty="0" smtClean="0"/>
              <a:t> product;</a:t>
            </a:r>
          </a:p>
        </p:txBody>
      </p:sp>
    </p:spTree>
    <p:extLst>
      <p:ext uri="{BB962C8B-B14F-4D97-AF65-F5344CB8AC3E}">
        <p14:creationId xmlns="" xmlns:p14="http://schemas.microsoft.com/office/powerpoint/2010/main" val="164980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19169" y="685800"/>
            <a:ext cx="755803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  INTO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R(A1,…., An)  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(v1,….,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4722531"/>
              </p:ext>
            </p:extLst>
          </p:nvPr>
        </p:nvGraphicFramePr>
        <p:xfrm>
          <a:off x="381000" y="4114800"/>
          <a:ext cx="7696200" cy="237992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3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3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540E6AF8-A185-42EF-8CE4-1B0E04CD8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9" y="-228600"/>
            <a:ext cx="81915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9pPr>
          </a:lstStyle>
          <a:p>
            <a:r>
              <a:rPr lang="en-US" sz="36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records in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151150-AF62-4E5B-A6EA-642B4B6B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716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 smtClean="0"/>
              <a:t>insert into product(</a:t>
            </a:r>
            <a:r>
              <a:rPr lang="en-US" dirty="0" err="1" smtClean="0"/>
              <a:t>Pname,price,category,manufacturer</a:t>
            </a:r>
            <a:r>
              <a:rPr lang="en-US" dirty="0" smtClean="0"/>
              <a:t>) values("Gizmo",19.99, "Gadgets", "</a:t>
            </a:r>
            <a:r>
              <a:rPr lang="en-US" dirty="0" err="1" smtClean="0"/>
              <a:t>GizmoWorks</a:t>
            </a:r>
            <a:r>
              <a:rPr lang="en-US" dirty="0" smtClean="0"/>
              <a:t>");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1336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000" dirty="0" smtClean="0"/>
              <a:t>or</a:t>
            </a:r>
          </a:p>
          <a:p>
            <a:pPr marL="457200" indent="-457200"/>
            <a:r>
              <a:rPr lang="en-US" sz="2000" dirty="0" smtClean="0"/>
              <a:t>insert into product values("Gizmo",19.99, "Gadgets", "</a:t>
            </a:r>
            <a:r>
              <a:rPr lang="en-US" sz="2000" dirty="0" err="1" smtClean="0"/>
              <a:t>GizmoWorks</a:t>
            </a:r>
            <a:r>
              <a:rPr lang="en-US" sz="2000" dirty="0" smtClean="0"/>
              <a:t>");</a:t>
            </a:r>
          </a:p>
          <a:p>
            <a:pPr marL="457200" indent="-457200"/>
            <a:r>
              <a:rPr lang="en-US" sz="2000" dirty="0" smtClean="0"/>
              <a:t>insert into product values("Powergizmo",29.99, "Gadgets", "</a:t>
            </a:r>
            <a:r>
              <a:rPr lang="en-US" sz="2000" dirty="0" err="1" smtClean="0"/>
              <a:t>GizmoWorks</a:t>
            </a:r>
            <a:r>
              <a:rPr lang="en-US" sz="2000" dirty="0" smtClean="0"/>
              <a:t>");</a:t>
            </a:r>
          </a:p>
          <a:p>
            <a:pPr marL="457200" indent="-457200"/>
            <a:r>
              <a:rPr lang="en-US" sz="2000" dirty="0" smtClean="0"/>
              <a:t>insert into product values("SingleTouch",149.99, "Photography", "Canon");</a:t>
            </a:r>
          </a:p>
          <a:p>
            <a:pPr marL="457200" indent="-457200"/>
            <a:r>
              <a:rPr lang="en-US" sz="2000" dirty="0" smtClean="0"/>
              <a:t>insert into product values("MultiTouch",203.99, "Household", "Hitachi");</a:t>
            </a:r>
          </a:p>
        </p:txBody>
      </p:sp>
    </p:spTree>
    <p:extLst>
      <p:ext uri="{BB962C8B-B14F-4D97-AF65-F5344CB8AC3E}">
        <p14:creationId xmlns="" xmlns:p14="http://schemas.microsoft.com/office/powerpoint/2010/main" val="38350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2075"/>
            <a:ext cx="7772400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304800" y="2722379"/>
            <a:ext cx="271260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*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891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222268" name="Oval 60"/>
          <p:cNvSpPr>
            <a:spLocks noChangeArrowheads="1"/>
          </p:cNvSpPr>
          <p:nvPr/>
        </p:nvSpPr>
        <p:spPr bwMode="auto">
          <a:xfrm>
            <a:off x="304800" y="3810000"/>
            <a:ext cx="2259086" cy="649188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“selection”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" y="1066800"/>
            <a:ext cx="48702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&lt;attributes&gt;</a:t>
            </a:r>
          </a:p>
          <a:p>
            <a:pPr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&lt;one or more relations&gt;</a:t>
            </a:r>
          </a:p>
          <a:p>
            <a:pPr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&lt;conditions&gt;</a:t>
            </a: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5254082"/>
              </p:ext>
            </p:extLst>
          </p:nvPr>
        </p:nvGraphicFramePr>
        <p:xfrm>
          <a:off x="2799134" y="3752672"/>
          <a:ext cx="6192464" cy="2038530"/>
        </p:xfrm>
        <a:graphic>
          <a:graphicData uri="http://schemas.openxmlformats.org/drawingml/2006/table">
            <a:tbl>
              <a:tblPr/>
              <a:tblGrid>
                <a:gridCol w="1548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1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1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81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7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7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7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7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84E126-6334-42B8-A3A4-0AA7A17E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6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9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892541"/>
              </p:ext>
            </p:extLst>
          </p:nvPr>
        </p:nvGraphicFramePr>
        <p:xfrm>
          <a:off x="3352800" y="1295400"/>
          <a:ext cx="5562600" cy="16764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291" name="Rectangle 35"/>
          <p:cNvSpPr>
            <a:spLocks noChangeArrowheads="1"/>
          </p:cNvSpPr>
          <p:nvPr/>
        </p:nvSpPr>
        <p:spPr bwMode="auto">
          <a:xfrm>
            <a:off x="228600" y="3810000"/>
            <a:ext cx="286027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292" name="Text Box 36"/>
          <p:cNvSpPr txBox="1">
            <a:spLocks noChangeArrowheads="1"/>
          </p:cNvSpPr>
          <p:nvPr/>
        </p:nvSpPr>
        <p:spPr bwMode="auto">
          <a:xfrm>
            <a:off x="1950319" y="1981200"/>
            <a:ext cx="106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224293" name="AutoShape 37"/>
          <p:cNvSpPr>
            <a:spLocks noChangeArrowheads="1"/>
          </p:cNvSpPr>
          <p:nvPr/>
        </p:nvSpPr>
        <p:spPr bwMode="auto">
          <a:xfrm>
            <a:off x="6019800" y="32766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312" name="Oval 56"/>
          <p:cNvSpPr>
            <a:spLocks noChangeArrowheads="1"/>
          </p:cNvSpPr>
          <p:nvPr/>
        </p:nvSpPr>
        <p:spPr bwMode="auto">
          <a:xfrm>
            <a:off x="250671" y="5085814"/>
            <a:ext cx="2428145" cy="64918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projection”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AA7381B0-E775-4F19-90D0-4A7384F6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2075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Query using WHERE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1134459-EBA0-4B37-86D4-78151F09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892541"/>
              </p:ext>
            </p:extLst>
          </p:nvPr>
        </p:nvGraphicFramePr>
        <p:xfrm>
          <a:off x="4686300" y="4191000"/>
          <a:ext cx="2781300" cy="16764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2" grpId="0" autoUpdateAnimBg="0"/>
      <p:bldP spid="224293" grpId="0" animBg="1"/>
      <p:bldP spid="22431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6979232"/>
              </p:ext>
            </p:extLst>
          </p:nvPr>
        </p:nvGraphicFramePr>
        <p:xfrm>
          <a:off x="3314700" y="1447800"/>
          <a:ext cx="5600700" cy="1676400"/>
        </p:xfrm>
        <a:graphic>
          <a:graphicData uri="http://schemas.openxmlformats.org/drawingml/2006/table">
            <a:tbl>
              <a:tblPr/>
              <a:tblGrid>
                <a:gridCol w="1400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01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152400" y="3319462"/>
            <a:ext cx="36391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*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category=‘Gadgets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192730" y="1430337"/>
            <a:ext cx="106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5981700" y="3595244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2246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70405662"/>
              </p:ext>
            </p:extLst>
          </p:nvPr>
        </p:nvGraphicFramePr>
        <p:xfrm>
          <a:off x="3276600" y="4746773"/>
          <a:ext cx="5715000" cy="100584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2268" name="Oval 60"/>
          <p:cNvSpPr>
            <a:spLocks noChangeArrowheads="1"/>
          </p:cNvSpPr>
          <p:nvPr/>
        </p:nvSpPr>
        <p:spPr bwMode="auto">
          <a:xfrm>
            <a:off x="152400" y="4731742"/>
            <a:ext cx="3149465" cy="1168539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“selection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with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31CFBC0D-2656-441E-AD85-E4BAB1E75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Query using WHERE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1EB3918-384B-4C35-BB14-85BAC27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44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  <p:bldP spid="22226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9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892541"/>
              </p:ext>
            </p:extLst>
          </p:nvPr>
        </p:nvGraphicFramePr>
        <p:xfrm>
          <a:off x="3352800" y="1981200"/>
          <a:ext cx="5562600" cy="16764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291" name="Rectangle 35"/>
          <p:cNvSpPr>
            <a:spLocks noChangeArrowheads="1"/>
          </p:cNvSpPr>
          <p:nvPr/>
        </p:nvSpPr>
        <p:spPr bwMode="auto">
          <a:xfrm>
            <a:off x="228600" y="3810000"/>
            <a:ext cx="4623573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Price, Manufacturer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Price &gt;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292" name="Text Box 36"/>
          <p:cNvSpPr txBox="1">
            <a:spLocks noChangeArrowheads="1"/>
          </p:cNvSpPr>
          <p:nvPr/>
        </p:nvSpPr>
        <p:spPr bwMode="auto">
          <a:xfrm>
            <a:off x="1950319" y="1981200"/>
            <a:ext cx="106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224293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4294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4107862"/>
              </p:ext>
            </p:extLst>
          </p:nvPr>
        </p:nvGraphicFramePr>
        <p:xfrm>
          <a:off x="4105274" y="5048600"/>
          <a:ext cx="4505325" cy="1005840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17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4312" name="Oval 56"/>
          <p:cNvSpPr>
            <a:spLocks noChangeArrowheads="1"/>
          </p:cNvSpPr>
          <p:nvPr/>
        </p:nvSpPr>
        <p:spPr bwMode="auto">
          <a:xfrm>
            <a:off x="250671" y="5085814"/>
            <a:ext cx="3437993" cy="168789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“selection” and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“projection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with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AA7381B0-E775-4F19-90D0-4A7384F6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2075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Query using WHERE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1134459-EBA0-4B37-86D4-78151F09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2" grpId="0" autoUpdateAnimBg="0"/>
      <p:bldP spid="224293" grpId="0" animBg="1"/>
      <p:bldP spid="22431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9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892541"/>
              </p:ext>
            </p:extLst>
          </p:nvPr>
        </p:nvGraphicFramePr>
        <p:xfrm>
          <a:off x="3352800" y="1981200"/>
          <a:ext cx="5562600" cy="16764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291" name="Rectangle 35"/>
          <p:cNvSpPr>
            <a:spLocks noChangeArrowheads="1"/>
          </p:cNvSpPr>
          <p:nvPr/>
        </p:nvSpPr>
        <p:spPr bwMode="auto">
          <a:xfrm>
            <a:off x="228600" y="3733800"/>
            <a:ext cx="622157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Price, Manufacturer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Price &gt;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 and  manufacturer =“Canon”;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292" name="Text Box 36"/>
          <p:cNvSpPr txBox="1">
            <a:spLocks noChangeArrowheads="1"/>
          </p:cNvSpPr>
          <p:nvPr/>
        </p:nvSpPr>
        <p:spPr bwMode="auto">
          <a:xfrm>
            <a:off x="1950319" y="1981200"/>
            <a:ext cx="106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224293" name="AutoShape 37"/>
          <p:cNvSpPr>
            <a:spLocks noChangeArrowheads="1"/>
          </p:cNvSpPr>
          <p:nvPr/>
        </p:nvSpPr>
        <p:spPr bwMode="auto">
          <a:xfrm>
            <a:off x="65532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4294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4107862"/>
              </p:ext>
            </p:extLst>
          </p:nvPr>
        </p:nvGraphicFramePr>
        <p:xfrm>
          <a:off x="4105274" y="5273040"/>
          <a:ext cx="4505325" cy="670560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17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4312" name="Oval 56"/>
          <p:cNvSpPr>
            <a:spLocks noChangeArrowheads="1"/>
          </p:cNvSpPr>
          <p:nvPr/>
        </p:nvSpPr>
        <p:spPr bwMode="auto">
          <a:xfrm>
            <a:off x="19096" y="4876800"/>
            <a:ext cx="3703980" cy="1428214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two or more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conditions Using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AA7381B0-E775-4F19-90D0-4A7384F6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2075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Query using WHERE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1134459-EBA0-4B37-86D4-78151F09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2" grpId="0" autoUpdateAnimBg="0"/>
      <p:bldP spid="224293" grpId="0" animBg="1"/>
      <p:bldP spid="22431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9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892541"/>
              </p:ext>
            </p:extLst>
          </p:nvPr>
        </p:nvGraphicFramePr>
        <p:xfrm>
          <a:off x="2971800" y="1143000"/>
          <a:ext cx="5562600" cy="16764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291" name="Rectangle 35"/>
          <p:cNvSpPr>
            <a:spLocks noChangeArrowheads="1"/>
          </p:cNvSpPr>
          <p:nvPr/>
        </p:nvSpPr>
        <p:spPr bwMode="auto">
          <a:xfrm>
            <a:off x="76200" y="3048000"/>
            <a:ext cx="54102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Price, Manufacturer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manufacturer =“Hitachi” or manufacturer = “Canon”;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292" name="Text Box 36"/>
          <p:cNvSpPr txBox="1">
            <a:spLocks noChangeArrowheads="1"/>
          </p:cNvSpPr>
          <p:nvPr/>
        </p:nvSpPr>
        <p:spPr bwMode="auto">
          <a:xfrm>
            <a:off x="762000" y="1219200"/>
            <a:ext cx="106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224293" name="AutoShape 37"/>
          <p:cNvSpPr>
            <a:spLocks noChangeArrowheads="1"/>
          </p:cNvSpPr>
          <p:nvPr/>
        </p:nvSpPr>
        <p:spPr bwMode="auto">
          <a:xfrm>
            <a:off x="6705600" y="3124200"/>
            <a:ext cx="609600" cy="1447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312" name="Oval 56"/>
          <p:cNvSpPr>
            <a:spLocks noChangeArrowheads="1"/>
          </p:cNvSpPr>
          <p:nvPr/>
        </p:nvSpPr>
        <p:spPr bwMode="auto">
          <a:xfrm>
            <a:off x="19096" y="4876800"/>
            <a:ext cx="3703980" cy="1428214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two or more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conditions Using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AA7381B0-E775-4F19-90D0-4A7384F6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Query using WHERE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1134459-EBA0-4B37-86D4-78151F09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4107862"/>
              </p:ext>
            </p:extLst>
          </p:nvPr>
        </p:nvGraphicFramePr>
        <p:xfrm>
          <a:off x="4105274" y="5048600"/>
          <a:ext cx="4505325" cy="1005840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17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2" grpId="0" autoUpdateAnimBg="0"/>
      <p:bldP spid="224293" grpId="0" animBg="1"/>
      <p:bldP spid="22431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9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892541"/>
              </p:ext>
            </p:extLst>
          </p:nvPr>
        </p:nvGraphicFramePr>
        <p:xfrm>
          <a:off x="2971800" y="1143000"/>
          <a:ext cx="5562600" cy="16764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291" name="Rectangle 35"/>
          <p:cNvSpPr>
            <a:spLocks noChangeArrowheads="1"/>
          </p:cNvSpPr>
          <p:nvPr/>
        </p:nvSpPr>
        <p:spPr bwMode="auto">
          <a:xfrm>
            <a:off x="76200" y="3048000"/>
            <a:ext cx="54102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Price, Manufacturer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manufacturer  IN(“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Hitachi”,“Canon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292" name="Text Box 36"/>
          <p:cNvSpPr txBox="1">
            <a:spLocks noChangeArrowheads="1"/>
          </p:cNvSpPr>
          <p:nvPr/>
        </p:nvSpPr>
        <p:spPr bwMode="auto">
          <a:xfrm>
            <a:off x="762000" y="1219200"/>
            <a:ext cx="106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224293" name="AutoShape 37"/>
          <p:cNvSpPr>
            <a:spLocks noChangeArrowheads="1"/>
          </p:cNvSpPr>
          <p:nvPr/>
        </p:nvSpPr>
        <p:spPr bwMode="auto">
          <a:xfrm>
            <a:off x="6705600" y="3124200"/>
            <a:ext cx="609600" cy="1447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312" name="Oval 56"/>
          <p:cNvSpPr>
            <a:spLocks noChangeArrowheads="1"/>
          </p:cNvSpPr>
          <p:nvPr/>
        </p:nvSpPr>
        <p:spPr bwMode="auto">
          <a:xfrm>
            <a:off x="19096" y="4876800"/>
            <a:ext cx="3365861" cy="1428214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OR with In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conditions Using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AA7381B0-E775-4F19-90D0-4A7384F6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Query using WHERE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1134459-EBA0-4B37-86D4-78151F09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4107862"/>
              </p:ext>
            </p:extLst>
          </p:nvPr>
        </p:nvGraphicFramePr>
        <p:xfrm>
          <a:off x="4105274" y="5048600"/>
          <a:ext cx="4505325" cy="1005840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17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2" grpId="0" autoUpdateAnimBg="0"/>
      <p:bldP spid="224293" grpId="0" animBg="1"/>
      <p:bldP spid="22431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535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insensitive: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Same: SELECT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Same: Product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Different: ‘Seattle’  ‘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seattle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- 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31BFB04-4327-4A87-AF00-541E0A03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D280DF92-6A4F-4989-86CE-FC23093A2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228600"/>
            <a:ext cx="9067800" cy="5773737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 avoid data redundancy and inconsistency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Multiple file formats, duplication of information in different files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 avoid difficulty in accessing data 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Need to write a new program to carry out each new task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 deal with data isolation — multiple files and formats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 deal with integrity problems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Integrity constraints  (e.g. account balance &gt; 0) become part of program code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Easy to add new constraints or change existing ones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4567A9A0-DA8E-4513-ADFF-73EE5F987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4629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9pPr>
          </a:lstStyle>
          <a:p>
            <a:pPr>
              <a:defRPr/>
            </a:pPr>
            <a:r>
              <a:rPr lang="en-US" sz="40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we use DBMS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BD42B80-A0CF-4649-9AAD-0BD5CF28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LIKE operator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3152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Pattern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pattern matching on strings. It contains two special symbols: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 = any sequence of characters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  = any single character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14400" y="1143000"/>
            <a:ext cx="5673348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*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Products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&lt;pattern&gt;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F2CA47-D6C6-48AB-9813-70F28644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Operator with %</a:t>
            </a:r>
          </a:p>
        </p:txBody>
      </p:sp>
      <p:graphicFrame>
        <p:nvGraphicFramePr>
          <p:cNvPr id="22221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6990638"/>
              </p:ext>
            </p:extLst>
          </p:nvPr>
        </p:nvGraphicFramePr>
        <p:xfrm>
          <a:off x="3352800" y="1981200"/>
          <a:ext cx="5562600" cy="16764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228600" y="3810000"/>
            <a:ext cx="383791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*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like ‘p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%’;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2246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378342"/>
              </p:ext>
            </p:extLst>
          </p:nvPr>
        </p:nvGraphicFramePr>
        <p:xfrm>
          <a:off x="2438400" y="5257800"/>
          <a:ext cx="6248400" cy="10668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7670" y="1255067"/>
            <a:ext cx="798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 that starts with 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A9EC27-CDCA-41A8-97E4-D973993A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67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757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Operator with %</a:t>
            </a:r>
          </a:p>
        </p:txBody>
      </p:sp>
      <p:graphicFrame>
        <p:nvGraphicFramePr>
          <p:cNvPr id="22221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4294773"/>
              </p:ext>
            </p:extLst>
          </p:nvPr>
        </p:nvGraphicFramePr>
        <p:xfrm>
          <a:off x="3352800" y="1981200"/>
          <a:ext cx="5638800" cy="16764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457200" y="3907304"/>
            <a:ext cx="45720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*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like ‘%Touch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091625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 that ends with Touch</a:t>
            </a: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84757840"/>
              </p:ext>
            </p:extLst>
          </p:nvPr>
        </p:nvGraphicFramePr>
        <p:xfrm>
          <a:off x="3276600" y="5318760"/>
          <a:ext cx="5638800" cy="100584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A33E16-3B13-48AB-9C5C-118E4376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8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757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Operator with %</a:t>
            </a:r>
          </a:p>
        </p:txBody>
      </p:sp>
      <p:graphicFrame>
        <p:nvGraphicFramePr>
          <p:cNvPr id="22221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099177"/>
              </p:ext>
            </p:extLst>
          </p:nvPr>
        </p:nvGraphicFramePr>
        <p:xfrm>
          <a:off x="3352800" y="1981200"/>
          <a:ext cx="5638800" cy="16764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228600" y="3657600"/>
            <a:ext cx="413767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*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like ‘%e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%’;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091625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 that contains e anywhere in the name</a:t>
            </a: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95784401"/>
              </p:ext>
            </p:extLst>
          </p:nvPr>
        </p:nvGraphicFramePr>
        <p:xfrm>
          <a:off x="3213344" y="5242560"/>
          <a:ext cx="5638800" cy="100584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0AC49E-A714-4EBF-A3D5-CED88472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79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757"/>
            <a:ext cx="7772400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Operator with _ &amp;%</a:t>
            </a:r>
          </a:p>
        </p:txBody>
      </p:sp>
      <p:graphicFrame>
        <p:nvGraphicFramePr>
          <p:cNvPr id="22221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62724881"/>
              </p:ext>
            </p:extLst>
          </p:nvPr>
        </p:nvGraphicFramePr>
        <p:xfrm>
          <a:off x="3352800" y="1981200"/>
          <a:ext cx="5562600" cy="16764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698080" y="3819435"/>
            <a:ext cx="403507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*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like ‘_o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%’;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2246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4470673"/>
              </p:ext>
            </p:extLst>
          </p:nvPr>
        </p:nvGraphicFramePr>
        <p:xfrm>
          <a:off x="2438400" y="5257800"/>
          <a:ext cx="6248400" cy="10668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1199857"/>
            <a:ext cx="626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 with second letter ‘o’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40B4B49-1B89-4C6E-B091-4F03F6FE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757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Operator with %</a:t>
            </a:r>
          </a:p>
        </p:txBody>
      </p:sp>
      <p:graphicFrame>
        <p:nvGraphicFramePr>
          <p:cNvPr id="22221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8227217"/>
              </p:ext>
            </p:extLst>
          </p:nvPr>
        </p:nvGraphicFramePr>
        <p:xfrm>
          <a:off x="3352800" y="1981200"/>
          <a:ext cx="5638800" cy="16764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533400" y="3804195"/>
            <a:ext cx="401744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*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Product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like ‘%c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_’;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368" y="1139731"/>
            <a:ext cx="776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 with second last character ‘c’</a:t>
            </a: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9546955"/>
              </p:ext>
            </p:extLst>
          </p:nvPr>
        </p:nvGraphicFramePr>
        <p:xfrm>
          <a:off x="3341955" y="5318760"/>
          <a:ext cx="5573444" cy="1005840"/>
        </p:xfrm>
        <a:graphic>
          <a:graphicData uri="http://schemas.openxmlformats.org/drawingml/2006/table">
            <a:tbl>
              <a:tblPr/>
              <a:tblGrid>
                <a:gridCol w="13933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33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33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33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7C45F2-2BDE-4D9A-A24C-6C2F79E8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6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8703"/>
            <a:ext cx="7772400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Eliminating Duplicates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762000" y="2133600"/>
            <a:ext cx="431086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category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524000" y="3733800"/>
            <a:ext cx="1879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Compare to: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838200" y="4876800"/>
            <a:ext cx="2812821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category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1430" name="Group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1766641"/>
              </p:ext>
            </p:extLst>
          </p:nvPr>
        </p:nvGraphicFramePr>
        <p:xfrm>
          <a:off x="6324600" y="4343400"/>
          <a:ext cx="1676400" cy="1828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1444" name="Group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6033499"/>
              </p:ext>
            </p:extLst>
          </p:nvPr>
        </p:nvGraphicFramePr>
        <p:xfrm>
          <a:off x="6248400" y="1905000"/>
          <a:ext cx="1752600" cy="1463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1456" name="AutoShape 32"/>
          <p:cNvSpPr>
            <a:spLocks noChangeArrowheads="1"/>
          </p:cNvSpPr>
          <p:nvPr/>
        </p:nvSpPr>
        <p:spPr bwMode="auto">
          <a:xfrm>
            <a:off x="5257800" y="2146548"/>
            <a:ext cx="685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457" name="AutoShape 33"/>
          <p:cNvSpPr>
            <a:spLocks noChangeArrowheads="1"/>
          </p:cNvSpPr>
          <p:nvPr/>
        </p:nvSpPr>
        <p:spPr bwMode="auto">
          <a:xfrm>
            <a:off x="5181600" y="4813548"/>
            <a:ext cx="685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191458-908F-499C-961B-CACDCC5E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3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428625" y="4419600"/>
            <a:ext cx="78197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Except count, all aggregations apply to a single attribute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64570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SQL supports several aggregation operations: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0" indent="-6858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  <a:p>
            <a:pPr marL="685800" marR="0" lvl="0" indent="-6858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  <a:p>
            <a:pPr marL="685800" marR="0" lvl="0" indent="-6858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</a:p>
          <a:p>
            <a:pPr marL="685800" marR="0" lvl="0" indent="-6858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0" indent="-6858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EA2AFE-DEDE-4FF5-BE3A-96A0BD17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8838135"/>
              </p:ext>
            </p:extLst>
          </p:nvPr>
        </p:nvGraphicFramePr>
        <p:xfrm>
          <a:off x="3352800" y="1981200"/>
          <a:ext cx="5638800" cy="16764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990600" y="3960168"/>
            <a:ext cx="261270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sum(price)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19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 of Price of all Products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5105400"/>
            <a:ext cx="35052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403.96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5E0615C-A4E5-4341-9864-D58A36112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3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Functions – SUM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C4FB51-B63F-4EE3-A15B-D6B17744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89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1" name="Group 3"/>
          <p:cNvGraphicFramePr>
            <a:graphicFrameLocks noGrp="1"/>
          </p:cNvGraphicFramePr>
          <p:nvPr/>
        </p:nvGraphicFramePr>
        <p:xfrm>
          <a:off x="3352800" y="1981200"/>
          <a:ext cx="5638800" cy="16764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990600" y="3960168"/>
            <a:ext cx="260821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max(price)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19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 of Price of all Products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5E0615C-A4E5-4341-9864-D58A36112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3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Functions – 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1C635C0-B63E-4A74-BA6E-0D1501B27984}"/>
              </a:ext>
            </a:extLst>
          </p:cNvPr>
          <p:cNvSpPr txBox="1"/>
          <p:nvPr/>
        </p:nvSpPr>
        <p:spPr>
          <a:xfrm>
            <a:off x="4267200" y="5105400"/>
            <a:ext cx="35052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203.96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AF0718-7FDF-4079-9A02-9B27B52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681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7">
            <a:extLst>
              <a:ext uri="{FF2B5EF4-FFF2-40B4-BE49-F238E27FC236}">
                <a16:creationId xmlns="" xmlns:a16="http://schemas.microsoft.com/office/drawing/2014/main" id="{5993F562-67E7-4160-BB75-A1EDBE3A3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85801"/>
            <a:ext cx="9144000" cy="5305424"/>
          </a:xfrm>
        </p:spPr>
        <p:txBody>
          <a:bodyPr/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Atomicity of updates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Failures may leave database in an inconsistent state with partial updates carried out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E.g. transfer of funds from one account to another should either complete or not happen at all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Concurrent access by multiple users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Concurrent accessed needed for performance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Uncontrolled concurrent accesses can lead to inconsistencies</a:t>
            </a:r>
          </a:p>
          <a:p>
            <a:pPr lvl="2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E.g. two people reading a balance and updating it at the same time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Security problems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A44A6F5D-C4A4-467A-B989-F04542593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4629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" charset="0"/>
              </a:defRPr>
            </a:lvl9pPr>
          </a:lstStyle>
          <a:p>
            <a:pPr>
              <a:defRPr/>
            </a:pPr>
            <a:r>
              <a:rPr lang="en-US" sz="40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we use DBMS (contd..)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824BEFD-CBE0-44A3-B97D-1133BB4B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1" name="Group 3"/>
          <p:cNvGraphicFramePr>
            <a:graphicFrameLocks noGrp="1"/>
          </p:cNvGraphicFramePr>
          <p:nvPr/>
        </p:nvGraphicFramePr>
        <p:xfrm>
          <a:off x="3352800" y="1981200"/>
          <a:ext cx="5638800" cy="16764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990600" y="3960168"/>
            <a:ext cx="256300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min(price)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19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 of Price of all Products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5E0615C-A4E5-4341-9864-D58A36112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3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Functions – 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9F53B73-A809-44C9-A784-712F42F1CD26}"/>
              </a:ext>
            </a:extLst>
          </p:cNvPr>
          <p:cNvSpPr txBox="1"/>
          <p:nvPr/>
        </p:nvSpPr>
        <p:spPr>
          <a:xfrm>
            <a:off x="4267200" y="5105400"/>
            <a:ext cx="35052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19.99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65D7AF-2ADA-45CE-B5B5-A9335BE8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82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1" name="Group 3"/>
          <p:cNvGraphicFramePr>
            <a:graphicFrameLocks noGrp="1"/>
          </p:cNvGraphicFramePr>
          <p:nvPr/>
        </p:nvGraphicFramePr>
        <p:xfrm>
          <a:off x="3352800" y="1981200"/>
          <a:ext cx="5638800" cy="16764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990600" y="3960168"/>
            <a:ext cx="2507161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avg(price)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19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Price of all Products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5E0615C-A4E5-4341-9864-D58A36112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3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Functions – AVG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96D84E-4451-4BE7-A2A7-6B6F1139C917}"/>
              </a:ext>
            </a:extLst>
          </p:cNvPr>
          <p:cNvSpPr txBox="1"/>
          <p:nvPr/>
        </p:nvSpPr>
        <p:spPr>
          <a:xfrm>
            <a:off x="4267200" y="5105400"/>
            <a:ext cx="35052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100.99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B6D87D-D09E-4D75-9E83-52B22FE9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08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1" name="Group 3"/>
          <p:cNvGraphicFramePr>
            <a:graphicFrameLocks noGrp="1"/>
          </p:cNvGraphicFramePr>
          <p:nvPr/>
        </p:nvGraphicFramePr>
        <p:xfrm>
          <a:off x="3352800" y="1981200"/>
          <a:ext cx="5638800" cy="16764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990600" y="3960168"/>
            <a:ext cx="279801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count(price)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919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number of Products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5E0615C-A4E5-4341-9864-D58A36112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3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Functions – 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146BCD9-B2F5-4449-AA6F-02B29B532846}"/>
              </a:ext>
            </a:extLst>
          </p:cNvPr>
          <p:cNvSpPr txBox="1"/>
          <p:nvPr/>
        </p:nvSpPr>
        <p:spPr>
          <a:xfrm>
            <a:off x="4267200" y="5105400"/>
            <a:ext cx="35052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6A8EBA-C5BA-46CD-8E83-E1756872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990600" y="5265003"/>
            <a:ext cx="248221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count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(*)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701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0075" y="152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43150007"/>
              </p:ext>
            </p:extLst>
          </p:nvPr>
        </p:nvGraphicFramePr>
        <p:xfrm>
          <a:off x="419100" y="990600"/>
          <a:ext cx="8572500" cy="530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546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0908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price of Gadgets category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Max(price)</a:t>
                      </a:r>
                      <a:r>
                        <a:rPr lang="en-IN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from product where category=“Gadgets”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51151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no of products in</a:t>
                      </a:r>
                      <a:r>
                        <a:rPr lang="en-IN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Household category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count(*)</a:t>
                      </a:r>
                      <a:r>
                        <a:rPr lang="en-IN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from product where Category=“Household”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908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total no. of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Count(Distinct(category) ) from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A6081A-ABCB-4849-A3BD-DA0DBFA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0269785"/>
              </p:ext>
            </p:extLst>
          </p:nvPr>
        </p:nvGraphicFramePr>
        <p:xfrm>
          <a:off x="152400" y="2286000"/>
          <a:ext cx="8839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7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9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595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6401">
                <a:tc>
                  <a:txBody>
                    <a:bodyPr/>
                    <a:lstStyle/>
                    <a:p>
                      <a:r>
                        <a:rPr lang="en-IN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Price of Gizmo Works</a:t>
                      </a:r>
                      <a:r>
                        <a:rPr lang="en-IN" sz="2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manufacturer</a:t>
                      </a:r>
                      <a:endParaRPr lang="en-IN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1249">
                <a:tc>
                  <a:txBody>
                    <a:bodyPr/>
                    <a:lstStyle/>
                    <a:p>
                      <a:r>
                        <a:rPr lang="en-IN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IN" sz="2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price of </a:t>
                      </a:r>
                      <a:r>
                        <a:rPr lang="en-IN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 Works</a:t>
                      </a:r>
                      <a:r>
                        <a:rPr lang="en-IN" sz="2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manufacturer</a:t>
                      </a:r>
                      <a:endParaRPr lang="en-IN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IN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total number of manufacturers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IN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6710">
                <a:tc>
                  <a:txBody>
                    <a:bodyPr/>
                    <a:lstStyle/>
                    <a:p>
                      <a:r>
                        <a:rPr lang="en-IN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number of products that contains ‘o’ in their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3">
            <a:extLst>
              <a:ext uri="{FF2B5EF4-FFF2-40B4-BE49-F238E27FC236}">
                <a16:creationId xmlns="" xmlns:a16="http://schemas.microsoft.com/office/drawing/2014/main" id="{75401286-7852-47EF-A100-43519178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1923449"/>
              </p:ext>
            </p:extLst>
          </p:nvPr>
        </p:nvGraphicFramePr>
        <p:xfrm>
          <a:off x="2286000" y="190718"/>
          <a:ext cx="6553200" cy="18288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B86124-AAD7-4172-A0F5-067C457C5D85}"/>
              </a:ext>
            </a:extLst>
          </p:cNvPr>
          <p:cNvSpPr txBox="1"/>
          <p:nvPr/>
        </p:nvSpPr>
        <p:spPr>
          <a:xfrm>
            <a:off x="76200" y="226874"/>
            <a:ext cx="2133600" cy="1754326"/>
          </a:xfrm>
          <a:prstGeom prst="rect">
            <a:avLst/>
          </a:prstGeom>
          <a:solidFill>
            <a:srgbClr val="A3FFED"/>
          </a:solidFill>
          <a:ln>
            <a:solidFill>
              <a:srgbClr val="00FF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WRITE THE 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334D76A-56D5-413F-BB2D-9B2E315D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961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the Results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04800" y="914400"/>
            <a:ext cx="8610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price, manufacturer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Product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manufacturer=‘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GizmoWorks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price &gt; 50</a:t>
            </a:r>
          </a:p>
          <a:p>
            <a:pPr eaLnBrk="0" hangingPunct="0"/>
            <a:r>
              <a:rPr lang="en-US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price,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763587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Ties are broken by the second attribute on the ORDER BY list, etc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eaLnBrk="0" hangingPunct="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hangingPunct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Also works without Where </a:t>
            </a:r>
          </a:p>
          <a:p>
            <a:pPr marL="342900" indent="-342900" eaLnBrk="0" hangingPunct="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hangingPunct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Ordering is ascending, unless you specify the DESC keyword.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9533B4-E7D9-4A52-9CB4-08BB6952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5124271"/>
            <a:ext cx="86106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price, manufacturer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Product</a:t>
            </a:r>
          </a:p>
          <a:p>
            <a:pPr eaLnBrk="0" hangingPunct="0"/>
            <a:r>
              <a:rPr lang="en-US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price DESC;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944251" y="3886944"/>
            <a:ext cx="251883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Category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Product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5523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5106975"/>
              </p:ext>
            </p:extLst>
          </p:nvPr>
        </p:nvGraphicFramePr>
        <p:xfrm>
          <a:off x="2286000" y="190718"/>
          <a:ext cx="6553200" cy="18288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555" name="AutoShape 35"/>
          <p:cNvSpPr>
            <a:spLocks noChangeArrowheads="1"/>
          </p:cNvSpPr>
          <p:nvPr/>
        </p:nvSpPr>
        <p:spPr bwMode="auto">
          <a:xfrm>
            <a:off x="5668651" y="2451348"/>
            <a:ext cx="1066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7040251" y="2321004"/>
            <a:ext cx="65594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5557" name="Rectangle 37"/>
          <p:cNvSpPr>
            <a:spLocks noChangeArrowheads="1"/>
          </p:cNvSpPr>
          <p:nvPr/>
        </p:nvSpPr>
        <p:spPr bwMode="auto">
          <a:xfrm>
            <a:off x="944251" y="2363687"/>
            <a:ext cx="362509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category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Product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category</a:t>
            </a:r>
          </a:p>
        </p:txBody>
      </p:sp>
      <p:sp>
        <p:nvSpPr>
          <p:cNvPr id="235558" name="Rectangle 38"/>
          <p:cNvSpPr>
            <a:spLocks noChangeArrowheads="1"/>
          </p:cNvSpPr>
          <p:nvPr/>
        </p:nvSpPr>
        <p:spPr bwMode="auto">
          <a:xfrm>
            <a:off x="944251" y="5410200"/>
            <a:ext cx="362509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category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Product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PName</a:t>
            </a:r>
          </a:p>
        </p:txBody>
      </p:sp>
      <p:sp>
        <p:nvSpPr>
          <p:cNvPr id="235559" name="AutoShape 39"/>
          <p:cNvSpPr>
            <a:spLocks noChangeArrowheads="1"/>
          </p:cNvSpPr>
          <p:nvPr/>
        </p:nvSpPr>
        <p:spPr bwMode="auto">
          <a:xfrm>
            <a:off x="5668651" y="3975348"/>
            <a:ext cx="1066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0" name="Text Box 40"/>
          <p:cNvSpPr txBox="1">
            <a:spLocks noChangeArrowheads="1"/>
          </p:cNvSpPr>
          <p:nvPr/>
        </p:nvSpPr>
        <p:spPr bwMode="auto">
          <a:xfrm>
            <a:off x="7040251" y="3845004"/>
            <a:ext cx="65594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5561" name="AutoShape 41"/>
          <p:cNvSpPr>
            <a:spLocks noChangeArrowheads="1"/>
          </p:cNvSpPr>
          <p:nvPr/>
        </p:nvSpPr>
        <p:spPr bwMode="auto">
          <a:xfrm>
            <a:off x="5668651" y="5499348"/>
            <a:ext cx="1066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2" name="Text Box 42"/>
          <p:cNvSpPr txBox="1">
            <a:spLocks noChangeArrowheads="1"/>
          </p:cNvSpPr>
          <p:nvPr/>
        </p:nvSpPr>
        <p:spPr bwMode="auto">
          <a:xfrm>
            <a:off x="7040251" y="5369004"/>
            <a:ext cx="65594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61A131-05C4-4A93-9CB8-A37756FE76D0}"/>
              </a:ext>
            </a:extLst>
          </p:cNvPr>
          <p:cNvSpPr txBox="1"/>
          <p:nvPr/>
        </p:nvSpPr>
        <p:spPr>
          <a:xfrm>
            <a:off x="76200" y="226874"/>
            <a:ext cx="21336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FIND THE RESULT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D6565E-E547-426F-9073-CD7FAFCF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6FB0-553B-4FD4-A38D-C79439414E5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C2FB02E-CDEE-4738-BE5E-2137C50BA22E}"/>
              </a:ext>
            </a:extLst>
          </p:cNvPr>
          <p:cNvSpPr txBox="1"/>
          <p:nvPr/>
        </p:nvSpPr>
        <p:spPr>
          <a:xfrm>
            <a:off x="2819400" y="29718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Practice Exercise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3716EF-F86B-46EC-B2CD-ABBA7569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6FB0-553B-4FD4-A38D-C79439414E5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2480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752600"/>
          <a:ext cx="7772400" cy="42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04679"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4679"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Cname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IN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4679"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Reg_Date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8485"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Stock_Price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4679"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286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table in your current database  ‘COMPANY’ with the following schema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44AA4A-57CE-4011-88BA-1C12013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6632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2543059"/>
              </p:ext>
            </p:extLst>
          </p:nvPr>
        </p:nvGraphicFramePr>
        <p:xfrm>
          <a:off x="838200" y="1752600"/>
          <a:ext cx="6934200" cy="236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11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5447"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447"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CompName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IN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447"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RegDate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StockPrice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447"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66129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table named ‘COMPDTLS’ in your current database with the following schema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BDC99C2-86B5-4FFB-AE37-4DE40A619F86}"/>
              </a:ext>
            </a:extLst>
          </p:cNvPr>
          <p:cNvSpPr/>
          <p:nvPr/>
        </p:nvSpPr>
        <p:spPr>
          <a:xfrm>
            <a:off x="838200" y="4343400"/>
            <a:ext cx="6934200" cy="14219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COMPDTLS(	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CompName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varchar Primary Key,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	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RegDate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Date Not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	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StockPrice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Float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	Country 	varchar   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FD716F7B-79D1-48BB-A67E-7FEF464D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694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BB1F526E-5E96-4EAB-A695-B68176C0F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76200"/>
            <a:ext cx="7886700" cy="13255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4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Model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23C97D31-2634-40BD-9BE4-DADC07AE7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609725"/>
            <a:ext cx="7848600" cy="677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Example of tabular data in the relational model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="" xmlns:a16="http://schemas.microsoft.com/office/drawing/2014/main" id="{9C8C2564-518A-40A5-B712-EEE035328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2244725"/>
            <a:ext cx="7515225" cy="55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="" xmlns:a16="http://schemas.microsoft.com/office/drawing/2014/main" id="{E1BCD788-77EC-4389-8239-BC82C379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2863850"/>
            <a:ext cx="7515225" cy="2516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 Box 8">
            <a:extLst>
              <a:ext uri="{FF2B5EF4-FFF2-40B4-BE49-F238E27FC236}">
                <a16:creationId xmlns="" xmlns:a16="http://schemas.microsoft.com/office/drawing/2014/main" id="{331B6F80-0CEB-4872-B97C-0F116FA7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4" y="2209800"/>
            <a:ext cx="12850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customer-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4343" name="Text Box 9">
            <a:extLst>
              <a:ext uri="{FF2B5EF4-FFF2-40B4-BE49-F238E27FC236}">
                <a16:creationId xmlns="" xmlns:a16="http://schemas.microsoft.com/office/drawing/2014/main" id="{C2A9BF85-B2DE-4C03-B3D2-45A0FE68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5375"/>
            <a:ext cx="1285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1800" b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ustomer</a:t>
            </a:r>
            <a:r>
              <a:rPr kumimoji="0" lang="en-US" altLang="en-US" sz="1800" b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-id</a:t>
            </a:r>
            <a:endParaRPr kumimoji="0" lang="en-US" altLang="en-US" sz="2000" b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344" name="Text Box 10">
            <a:extLst>
              <a:ext uri="{FF2B5EF4-FFF2-40B4-BE49-F238E27FC236}">
                <a16:creationId xmlns="" xmlns:a16="http://schemas.microsoft.com/office/drawing/2014/main" id="{C2F070A8-4997-45E3-A805-0EC01EBB5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232025"/>
            <a:ext cx="10262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customer-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street</a:t>
            </a:r>
          </a:p>
        </p:txBody>
      </p:sp>
      <p:sp>
        <p:nvSpPr>
          <p:cNvPr id="14345" name="Text Box 11">
            <a:extLst>
              <a:ext uri="{FF2B5EF4-FFF2-40B4-BE49-F238E27FC236}">
                <a16:creationId xmlns="" xmlns:a16="http://schemas.microsoft.com/office/drawing/2014/main" id="{DE9560D5-567F-4B92-B261-CA513831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232025"/>
            <a:ext cx="10262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customer-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city</a:t>
            </a:r>
          </a:p>
        </p:txBody>
      </p:sp>
      <p:sp>
        <p:nvSpPr>
          <p:cNvPr id="14346" name="Text Box 12">
            <a:extLst>
              <a:ext uri="{FF2B5EF4-FFF2-40B4-BE49-F238E27FC236}">
                <a16:creationId xmlns="" xmlns:a16="http://schemas.microsoft.com/office/drawing/2014/main" id="{B13A3889-5B84-4C38-9024-3108E8F35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2236788"/>
            <a:ext cx="912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account-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14347" name="Line 13">
            <a:extLst>
              <a:ext uri="{FF2B5EF4-FFF2-40B4-BE49-F238E27FC236}">
                <a16:creationId xmlns="" xmlns:a16="http://schemas.microsoft.com/office/drawing/2014/main" id="{95F9582D-88C2-4F78-8363-B9FD4D69B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2255838"/>
            <a:ext cx="0" cy="5254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348" name="Line 14">
            <a:extLst>
              <a:ext uri="{FF2B5EF4-FFF2-40B4-BE49-F238E27FC236}">
                <a16:creationId xmlns="" xmlns:a16="http://schemas.microsoft.com/office/drawing/2014/main" id="{A05DB939-8F9A-4743-8BC4-8AC0D3AD3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3" y="2254250"/>
            <a:ext cx="0" cy="5445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349" name="Line 16">
            <a:extLst>
              <a:ext uri="{FF2B5EF4-FFF2-40B4-BE49-F238E27FC236}">
                <a16:creationId xmlns="" xmlns:a16="http://schemas.microsoft.com/office/drawing/2014/main" id="{E90DDF04-11C6-4DA1-A75C-CD9712202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2252663"/>
            <a:ext cx="0" cy="5365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350" name="Text Box 18">
            <a:extLst>
              <a:ext uri="{FF2B5EF4-FFF2-40B4-BE49-F238E27FC236}">
                <a16:creationId xmlns="" xmlns:a16="http://schemas.microsoft.com/office/drawing/2014/main" id="{AEF79E6C-C306-4B24-ADA1-3E23137D3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930525"/>
            <a:ext cx="9509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Johnson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Johnson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</a:p>
        </p:txBody>
      </p:sp>
      <p:sp>
        <p:nvSpPr>
          <p:cNvPr id="14351" name="Line 19">
            <a:extLst>
              <a:ext uri="{FF2B5EF4-FFF2-40B4-BE49-F238E27FC236}">
                <a16:creationId xmlns="" xmlns:a16="http://schemas.microsoft.com/office/drawing/2014/main" id="{4E5ACE46-7259-428B-88B6-582272D9F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7750" y="2868613"/>
            <a:ext cx="0" cy="2498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2" name="Line 20">
            <a:extLst>
              <a:ext uri="{FF2B5EF4-FFF2-40B4-BE49-F238E27FC236}">
                <a16:creationId xmlns="" xmlns:a16="http://schemas.microsoft.com/office/drawing/2014/main" id="{64EFC6DF-CD1E-438B-9A24-D5E4C87C8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2862263"/>
            <a:ext cx="0" cy="24955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Line 21">
            <a:extLst>
              <a:ext uri="{FF2B5EF4-FFF2-40B4-BE49-F238E27FC236}">
                <a16:creationId xmlns="" xmlns:a16="http://schemas.microsoft.com/office/drawing/2014/main" id="{D9BB790B-1917-4B51-ADAD-AFE65EDBC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2878138"/>
            <a:ext cx="0" cy="24812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Line 22">
            <a:extLst>
              <a:ext uri="{FF2B5EF4-FFF2-40B4-BE49-F238E27FC236}">
                <a16:creationId xmlns="" xmlns:a16="http://schemas.microsoft.com/office/drawing/2014/main" id="{B7E1C119-88FA-4D29-9838-2E66BF685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76550"/>
            <a:ext cx="0" cy="24971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Text Box 24">
            <a:extLst>
              <a:ext uri="{FF2B5EF4-FFF2-40B4-BE49-F238E27FC236}">
                <a16:creationId xmlns="" xmlns:a16="http://schemas.microsoft.com/office/drawing/2014/main" id="{D7E663BA-CDB7-4A80-97F3-2C2961A19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38463"/>
            <a:ext cx="1335088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192-83-7465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019-28-3746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192-83-7465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321-12-3123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019-28-3746</a:t>
            </a:r>
          </a:p>
        </p:txBody>
      </p:sp>
      <p:sp>
        <p:nvSpPr>
          <p:cNvPr id="14356" name="Text Box 27">
            <a:extLst>
              <a:ext uri="{FF2B5EF4-FFF2-40B4-BE49-F238E27FC236}">
                <a16:creationId xmlns="" xmlns:a16="http://schemas.microsoft.com/office/drawing/2014/main" id="{46A505F2-07F7-4E39-AF13-B683569C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033713"/>
            <a:ext cx="681038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</a:p>
        </p:txBody>
      </p:sp>
      <p:sp>
        <p:nvSpPr>
          <p:cNvPr id="14357" name="Text Box 28">
            <a:extLst>
              <a:ext uri="{FF2B5EF4-FFF2-40B4-BE49-F238E27FC236}">
                <a16:creationId xmlns="" xmlns:a16="http://schemas.microsoft.com/office/drawing/2014/main" id="{9C84C8AE-1FB0-4FC2-9143-C965CE13D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075" y="3040063"/>
            <a:ext cx="99536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Palo Alto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Rye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Palo Alto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Harrison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Rye</a:t>
            </a:r>
          </a:p>
        </p:txBody>
      </p:sp>
      <p:sp>
        <p:nvSpPr>
          <p:cNvPr id="14358" name="Text Box 29">
            <a:extLst>
              <a:ext uri="{FF2B5EF4-FFF2-40B4-BE49-F238E27FC236}">
                <a16:creationId xmlns="" xmlns:a16="http://schemas.microsoft.com/office/drawing/2014/main" id="{E342AED2-A354-47D8-A6BB-00023F922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3033713"/>
            <a:ext cx="725488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A-101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A-215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A-201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A-217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A-201</a:t>
            </a:r>
          </a:p>
        </p:txBody>
      </p:sp>
      <p:sp>
        <p:nvSpPr>
          <p:cNvPr id="14359" name="Line 30">
            <a:extLst>
              <a:ext uri="{FF2B5EF4-FFF2-40B4-BE49-F238E27FC236}">
                <a16:creationId xmlns="" xmlns:a16="http://schemas.microsoft.com/office/drawing/2014/main" id="{A9E0996F-9A64-4E3E-A784-FD2192BB0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2244725"/>
            <a:ext cx="0" cy="5445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360" name="Line 31">
            <a:extLst>
              <a:ext uri="{FF2B5EF4-FFF2-40B4-BE49-F238E27FC236}">
                <a16:creationId xmlns="" xmlns:a16="http://schemas.microsoft.com/office/drawing/2014/main" id="{54F16D8F-DCA5-4C40-9701-BE334218D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4863" y="15843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61" name="Text Box 32">
            <a:extLst>
              <a:ext uri="{FF2B5EF4-FFF2-40B4-BE49-F238E27FC236}">
                <a16:creationId xmlns="" xmlns:a16="http://schemas.microsoft.com/office/drawing/2014/main" id="{103A4BA1-E853-4AE0-8795-0753215CA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1295400"/>
            <a:ext cx="1042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Attributes</a:t>
            </a:r>
          </a:p>
        </p:txBody>
      </p:sp>
      <p:sp>
        <p:nvSpPr>
          <p:cNvPr id="14362" name="Line 33">
            <a:extLst>
              <a:ext uri="{FF2B5EF4-FFF2-40B4-BE49-F238E27FC236}">
                <a16:creationId xmlns="" xmlns:a16="http://schemas.microsoft.com/office/drawing/2014/main" id="{26D7E1A2-63F7-4931-9B32-B0CBC77EA4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0625" y="16129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867256-42C8-4806-935C-6620244E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7249-E5DC-47BA-A4EF-A6F56318A90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53413" cy="584775"/>
          </a:xfr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00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the following Records in </a:t>
            </a:r>
            <a:r>
              <a:rPr lang="en-IN" sz="32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COMPDTLS</a:t>
            </a:r>
            <a:endParaRPr lang="en-US" sz="3200" kern="1200" dirty="0">
              <a:solidFill>
                <a:srgbClr val="00339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80580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6477137"/>
              </p:ext>
            </p:extLst>
          </p:nvPr>
        </p:nvGraphicFramePr>
        <p:xfrm>
          <a:off x="228600" y="1371601"/>
          <a:ext cx="8610600" cy="2971799"/>
        </p:xfrm>
        <a:graphic>
          <a:graphicData uri="http://schemas.openxmlformats.org/drawingml/2006/table">
            <a:tbl>
              <a:tblPr/>
              <a:tblGrid>
                <a:gridCol w="25858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8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3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30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43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CompName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RegDate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StockPrice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3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GizmoWorks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2019/10/21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2019/10/3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3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2019/10/10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9AF8A6-9002-4E4B-9B8B-15920DD5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8334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38" y="1295400"/>
            <a:ext cx="834866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List the details of all companies</a:t>
            </a:r>
          </a:p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List the registration date of all companies</a:t>
            </a:r>
          </a:p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Show the details of all companies of Japan</a:t>
            </a:r>
          </a:p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List  the company name whose stock price is 65</a:t>
            </a:r>
          </a:p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List the companies of Japan or India</a:t>
            </a:r>
          </a:p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Show the maximum stock price.</a:t>
            </a:r>
          </a:p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Show the average stock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price.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Show the distinct countries</a:t>
            </a:r>
          </a:p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Show the total no of countries</a:t>
            </a:r>
          </a:p>
          <a:p>
            <a:pPr marL="457200" indent="-457200"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Show the company name whose country name ends with  ‘a’.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82575"/>
            <a:ext cx="7815262" cy="784225"/>
          </a:xfrm>
          <a:solidFill>
            <a:srgbClr val="A3FFED"/>
          </a:solidFill>
        </p:spPr>
        <p:txBody>
          <a:bodyPr/>
          <a:lstStyle/>
          <a:p>
            <a:pPr algn="l"/>
            <a:r>
              <a:rPr lang="en-US" sz="3600" b="1" kern="1200" dirty="0">
                <a:solidFill>
                  <a:srgbClr val="003399"/>
                </a:solidFill>
                <a:latin typeface="Ink Free" panose="03080402000500000000" pitchFamily="66" charset="0"/>
                <a:ea typeface="+mn-ea"/>
                <a:cs typeface="Arial" panose="020B0604020202020204" pitchFamily="34" charset="0"/>
              </a:rPr>
              <a:t>Write SQL Queries for: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91F315-B21F-487B-8775-A6CE53BD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187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>
            <a:extLst>
              <a:ext uri="{FF2B5EF4-FFF2-40B4-BE49-F238E27FC236}">
                <a16:creationId xmlns="" xmlns:a16="http://schemas.microsoft.com/office/drawing/2014/main" id="{7BB6FEF4-0997-4250-8F6B-F9A741F7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381" y="-18448"/>
            <a:ext cx="7886700" cy="13255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Logically Related Database</a:t>
            </a:r>
          </a:p>
        </p:txBody>
      </p:sp>
      <p:pic>
        <p:nvPicPr>
          <p:cNvPr id="15363" name="Picture 1027">
            <a:extLst>
              <a:ext uri="{FF2B5EF4-FFF2-40B4-BE49-F238E27FC236}">
                <a16:creationId xmlns="" xmlns:a16="http://schemas.microsoft.com/office/drawing/2014/main" id="{4AC6A4E3-8571-4A2F-B517-FF2CD2C9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957" t="1437" r="21823" b="69559"/>
          <a:stretch>
            <a:fillRect/>
          </a:stretch>
        </p:blipFill>
        <p:spPr bwMode="auto">
          <a:xfrm>
            <a:off x="1828800" y="1091198"/>
            <a:ext cx="6037262" cy="233780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1028">
            <a:extLst>
              <a:ext uri="{FF2B5EF4-FFF2-40B4-BE49-F238E27FC236}">
                <a16:creationId xmlns="" xmlns:a16="http://schemas.microsoft.com/office/drawing/2014/main" id="{1C3E8BC3-66F2-414E-B6D9-4CD18716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521" t="62489" r="35367" b="4849"/>
          <a:stretch>
            <a:fillRect/>
          </a:stretch>
        </p:blipFill>
        <p:spPr bwMode="auto">
          <a:xfrm>
            <a:off x="4703691" y="3852372"/>
            <a:ext cx="3217933" cy="270876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1030">
            <a:extLst>
              <a:ext uri="{FF2B5EF4-FFF2-40B4-BE49-F238E27FC236}">
                <a16:creationId xmlns="" xmlns:a16="http://schemas.microsoft.com/office/drawing/2014/main" id="{D80C3E43-7314-45F5-87FB-01EF0AD7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886" t="30975" r="37030" b="39034"/>
          <a:stretch>
            <a:fillRect/>
          </a:stretch>
        </p:blipFill>
        <p:spPr bwMode="auto">
          <a:xfrm>
            <a:off x="1104116" y="3846572"/>
            <a:ext cx="2618571" cy="234944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BBCDC1-3BE1-474E-9406-BECE22C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064D-7858-404E-AEB2-C2F33282E4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3FCFD5BF-C74C-4B42-9F3B-A677429C0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Users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7EC14B99-9BD8-4626-8772-EBEC05CE2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4648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are differentiated by the way they expect to interact with the system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programmers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interact with system through DML calls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Sophisticated users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form requests in a database query language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users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write specialized database applications that do not fit into the traditional data processing framework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users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invoke one of the permanent application programs that have been written previously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E.g. people accessing database over the web, bank tellers, clerical staff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3C2BD2-8955-4F77-9119-970876C7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="" xmlns:a16="http://schemas.microsoft.com/office/drawing/2014/main" id="{05A206A8-11F9-4090-BAE2-44EDAFC39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Administrator</a:t>
            </a:r>
          </a:p>
        </p:txBody>
      </p:sp>
      <p:sp>
        <p:nvSpPr>
          <p:cNvPr id="20483" name="Rectangle 1027">
            <a:extLst>
              <a:ext uri="{FF2B5EF4-FFF2-40B4-BE49-F238E27FC236}">
                <a16:creationId xmlns="" xmlns:a16="http://schemas.microsoft.com/office/drawing/2014/main" id="{591F7154-46AC-4163-B68F-87F34FA02B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762000"/>
            <a:ext cx="8626475" cy="5257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Coordinates all the activities of the database system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Has a good understanding of the enterprise’s information resources and needs.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 administrator’s responsibilities include: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Schema definition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Storage structure and access method definition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Schema and physical organization modification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Granting user authority to access the database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Specifying integrity constraints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Acting as liaison with users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Monitoring performance and responding to changes in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830F2D-F14E-4D0A-9524-96DC8B77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B8A0-256C-4B96-988E-43E51EA708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2776</Words>
  <Application>Microsoft Office PowerPoint</Application>
  <PresentationFormat>On-screen Show (4:3)</PresentationFormat>
  <Paragraphs>1163</Paragraphs>
  <Slides>61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Default Design</vt:lpstr>
      <vt:lpstr>Office Theme</vt:lpstr>
      <vt:lpstr>1_Office Theme</vt:lpstr>
      <vt:lpstr>Database Management Systems and SQL</vt:lpstr>
      <vt:lpstr>What is a DBMS?</vt:lpstr>
      <vt:lpstr>Applications Areas of DBMS?</vt:lpstr>
      <vt:lpstr>Slide 4</vt:lpstr>
      <vt:lpstr>Slide 5</vt:lpstr>
      <vt:lpstr>Relational Model</vt:lpstr>
      <vt:lpstr>A Logically Related Database</vt:lpstr>
      <vt:lpstr>Database Users</vt:lpstr>
      <vt:lpstr>Database Administrator</vt:lpstr>
      <vt:lpstr>Transaction Management </vt:lpstr>
      <vt:lpstr>Storage Management</vt:lpstr>
      <vt:lpstr>Overall System Structure </vt:lpstr>
      <vt:lpstr>Application Architectures</vt:lpstr>
      <vt:lpstr>DBMS: Allows to Create, Manipulate  &amp; Access the Data</vt:lpstr>
      <vt:lpstr>SQL Structured Query Language  </vt:lpstr>
      <vt:lpstr>SQL</vt:lpstr>
      <vt:lpstr>Tables in RDBMS</vt:lpstr>
      <vt:lpstr>Steps to Define the Schema</vt:lpstr>
      <vt:lpstr>Slide 19</vt:lpstr>
      <vt:lpstr>Data Types and Domain of Attributes</vt:lpstr>
      <vt:lpstr>Steps to Define the Schema</vt:lpstr>
      <vt:lpstr>Slide 22</vt:lpstr>
      <vt:lpstr>Specifying Attribute and Domain Constraints </vt:lpstr>
      <vt:lpstr>Specifying Key Constraints</vt:lpstr>
      <vt:lpstr>Schema of Table Product</vt:lpstr>
      <vt:lpstr>LET’S CODE TOGETHER!!</vt:lpstr>
      <vt:lpstr>Creating a Database</vt:lpstr>
      <vt:lpstr>Slide 28</vt:lpstr>
      <vt:lpstr>Slide 29</vt:lpstr>
      <vt:lpstr>Slide 30</vt:lpstr>
      <vt:lpstr>Slide 31</vt:lpstr>
      <vt:lpstr>Select Query</vt:lpstr>
      <vt:lpstr>Select Query using WHERE</vt:lpstr>
      <vt:lpstr>Select Query using WHERE</vt:lpstr>
      <vt:lpstr>Select Query using WHERE</vt:lpstr>
      <vt:lpstr>Select Query using WHERE</vt:lpstr>
      <vt:lpstr>Select Query using WHERE</vt:lpstr>
      <vt:lpstr>Select Query using WHERE</vt:lpstr>
      <vt:lpstr>Note That </vt:lpstr>
      <vt:lpstr>The LIKE operator</vt:lpstr>
      <vt:lpstr>Like Operator with %</vt:lpstr>
      <vt:lpstr>Like Operator with %</vt:lpstr>
      <vt:lpstr>Like Operator with %</vt:lpstr>
      <vt:lpstr>Like Operator with _ &amp;%</vt:lpstr>
      <vt:lpstr>Like Operator with %</vt:lpstr>
      <vt:lpstr>Eliminating Duplicates</vt:lpstr>
      <vt:lpstr>Aggregate Functions</vt:lpstr>
      <vt:lpstr>Aggregate Functions – SUM</vt:lpstr>
      <vt:lpstr>Aggregate Functions – MAX</vt:lpstr>
      <vt:lpstr>Aggregate Functions – MIN</vt:lpstr>
      <vt:lpstr>Aggregate Functions – AVG</vt:lpstr>
      <vt:lpstr>Aggregate Functions – COUNT</vt:lpstr>
      <vt:lpstr>More Examples</vt:lpstr>
      <vt:lpstr>Slide 54</vt:lpstr>
      <vt:lpstr>Ordering the Results</vt:lpstr>
      <vt:lpstr>Slide 56</vt:lpstr>
      <vt:lpstr>Slide 57</vt:lpstr>
      <vt:lpstr>Slide 58</vt:lpstr>
      <vt:lpstr>Slide 59</vt:lpstr>
      <vt:lpstr>Insert the following Records in COMPDTLS</vt:lpstr>
      <vt:lpstr>Write SQL Queries for: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MONIKA</cp:lastModifiedBy>
  <cp:revision>227</cp:revision>
  <dcterms:created xsi:type="dcterms:W3CDTF">2009-04-22T19:24:48Z</dcterms:created>
  <dcterms:modified xsi:type="dcterms:W3CDTF">2020-03-31T03:32:39Z</dcterms:modified>
</cp:coreProperties>
</file>