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or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ora-italic.fntdata"/><Relationship Id="rId12" Type="http://schemas.openxmlformats.org/officeDocument/2006/relationships/slide" Target="slides/slide8.xml"/><Relationship Id="rId34" Type="http://schemas.openxmlformats.org/officeDocument/2006/relationships/font" Target="fonts/Lora-bold.fntdata"/><Relationship Id="rId15" Type="http://schemas.openxmlformats.org/officeDocument/2006/relationships/slide" Target="slides/slide11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10.xml"/><Relationship Id="rId36" Type="http://schemas.openxmlformats.org/officeDocument/2006/relationships/font" Target="fonts/Lora-boldItalic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23" y="2003900"/>
            <a:ext cx="5983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Metaheurísticas: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Uma breve introdução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172319" y="3475559"/>
            <a:ext cx="452420" cy="433992"/>
            <a:chOff x="5233525" y="4954450"/>
            <a:chExt cx="538275" cy="516350"/>
          </a:xfrm>
        </p:grpSpPr>
        <p:sp>
          <p:nvSpPr>
            <p:cNvPr id="63" name="Shape 6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305050" y="922675"/>
            <a:ext cx="41238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Modelos clássicos</a:t>
            </a:r>
            <a:r>
              <a:rPr lang="en"/>
              <a:t> de </a:t>
            </a:r>
            <a:r>
              <a:rPr lang="en"/>
              <a:t>otimização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3" name="Shape 13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mg1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12" y="1358275"/>
            <a:ext cx="5840975" cy="3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038025" y="2238000"/>
            <a:ext cx="7009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Definição. </a:t>
            </a:r>
            <a:r>
              <a:rPr lang="en"/>
              <a:t>Uma solução s</a:t>
            </a:r>
            <a:r>
              <a:rPr baseline="30000" lang="en"/>
              <a:t>*</a:t>
            </a:r>
            <a:r>
              <a:rPr lang="en"/>
              <a:t> </a:t>
            </a:r>
            <a:r>
              <a:rPr i="0" lang="en"/>
              <a:t>∊</a:t>
            </a:r>
            <a:r>
              <a:rPr lang="en"/>
              <a:t> S é um ótimo global se tem uma função objetivo melhor que todas as outras soluções no espaço de busca, isto é, </a:t>
            </a:r>
          </a:p>
          <a:p>
            <a:pPr lvl="0">
              <a:spcBef>
                <a:spcPts val="0"/>
              </a:spcBef>
              <a:buNone/>
            </a:pPr>
            <a:r>
              <a:rPr i="0" lang="en"/>
              <a:t>∀</a:t>
            </a:r>
            <a:r>
              <a:rPr lang="en"/>
              <a:t>s </a:t>
            </a:r>
            <a:r>
              <a:rPr i="0" lang="en">
                <a:solidFill>
                  <a:schemeClr val="dk1"/>
                </a:solidFill>
              </a:rPr>
              <a:t>∊ S, f(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baseline="30000" lang="en">
                <a:solidFill>
                  <a:schemeClr val="dk1"/>
                </a:solidFill>
              </a:rPr>
              <a:t>*</a:t>
            </a:r>
            <a:r>
              <a:rPr i="0" lang="en">
                <a:solidFill>
                  <a:schemeClr val="dk1"/>
                </a:solidFill>
              </a:rPr>
              <a:t>) ⩽ f(s).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81250" y="922675"/>
            <a:ext cx="40383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omplexidade de algoritmos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40550" y="1616475"/>
            <a:ext cx="7062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i="1" lang="en">
                <a:latin typeface="Lora"/>
                <a:ea typeface="Lora"/>
                <a:cs typeface="Lora"/>
                <a:sym typeface="Lora"/>
              </a:rPr>
              <a:t>Definição 1. Notação Big-O.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 Um algoritmo tem complexidade f(n) = O(g(n)) se existem constantes positivas n</a:t>
            </a:r>
            <a:r>
              <a:rPr baseline="-25000" i="1" lang="en">
                <a:latin typeface="Lora"/>
                <a:ea typeface="Lora"/>
                <a:cs typeface="Lora"/>
                <a:sym typeface="Lora"/>
              </a:rPr>
              <a:t>0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 e c nas quais 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∀</a:t>
            </a: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 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&lt;</a:t>
            </a: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n</a:t>
            </a:r>
            <a:r>
              <a:rPr baseline="-25000"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f(n) 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⩽ </a:t>
            </a: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c.g(n). Ou seja, a complexidade de f(n) é limitada superiormente por g(n).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0" name="Shape 15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381250" y="922675"/>
            <a:ext cx="40383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Complexidade de algoritmos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40550" y="1616475"/>
            <a:ext cx="7062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>
                <a:latin typeface="Lora"/>
                <a:ea typeface="Lora"/>
                <a:cs typeface="Lora"/>
                <a:sym typeface="Lora"/>
              </a:rPr>
              <a:t>Definição 2. Algoritmo de tempo polinomial. </a:t>
            </a:r>
            <a:r>
              <a:rPr i="1" lang="en" sz="1800">
                <a:latin typeface="Lora"/>
                <a:ea typeface="Lora"/>
                <a:cs typeface="Lora"/>
                <a:sym typeface="Lora"/>
              </a:rPr>
              <a:t>Um algoritmo é considerado de tempo polinomial se sua complexidade é O(p(n)), em que p(n) é uma função polinomial de n.</a:t>
            </a:r>
            <a:r>
              <a:rPr b="1" i="1" lang="en" sz="1800"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1800">
                <a:latin typeface="Lora"/>
                <a:ea typeface="Lora"/>
                <a:cs typeface="Lora"/>
                <a:sym typeface="Lora"/>
              </a:rPr>
              <a:t>Definição 3. Algoritmo de tempo exponencial. </a:t>
            </a:r>
            <a:r>
              <a:rPr i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Um algoritmo é considerado de tempo exponencial se sua complexidade é O(c</a:t>
            </a:r>
            <a:r>
              <a:rPr baseline="30000" i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i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), onde c é uma constante estritamente maior que 1. 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1" name="Shape 1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81250" y="922675"/>
            <a:ext cx="40383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Complexidade de problemas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40550" y="1616475"/>
            <a:ext cx="7062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A complexidade de um problema é equivalente à complexidade do melhor algoritmo que resolve aquele problema. Um problema é </a:t>
            </a:r>
            <a:r>
              <a:rPr lang="en" sz="18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tratável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 (ou fácil) se existe um algoritmo de tempo polinomial para resolvê-lo. Um problema é </a:t>
            </a:r>
            <a:r>
              <a:rPr lang="en" sz="18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intratável</a:t>
            </a:r>
            <a:r>
              <a:rPr lang="en" sz="1800">
                <a:latin typeface="Lora"/>
                <a:ea typeface="Lora"/>
                <a:cs typeface="Lora"/>
                <a:sym typeface="Lora"/>
              </a:rPr>
              <a:t> se não existe algoritmo de tempo polinomial para resolver o problema.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i="1" sz="18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72" name="Shape 17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81250" y="922675"/>
            <a:ext cx="40383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Complexidade de problemas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40550" y="1616475"/>
            <a:ext cx="7062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Há duas classes de complexidade: 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 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NP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 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representa o conjunto de todos os problemas que podem ser resolvidos por um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algoritmo determinístico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em tempo polinomial. </a:t>
            </a:r>
            <a:r>
              <a:rPr b="1"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NP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representa o conjunto de problemas que podem ser resolvidos por um algoritmo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não-determinístico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em tempo polinomial.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8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3" name="Shape 18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Métodos de otimização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64600" y="15748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Métodos exatos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Obtém soluções ótimas e garantem a otimalidade delas. Para problemas NP, só são viáveis para pequenas instâncias.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Programação dinâmica, A*, </a:t>
            </a:r>
            <a:r>
              <a:rPr b="1" i="1" lang="en" sz="1400"/>
              <a:t>Branch and Bound etc.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3729637" y="1574875"/>
            <a:ext cx="24279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Métodos aproximativos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Geram soluções de alta qualidade em um tempo adequado para uso prático. Mas não há garantias de que a solução ótima global seja encontrada. São específicos ao problema.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Algoritmos aproximativos e Algoritmos heurísticos</a:t>
            </a:r>
          </a:p>
        </p:txBody>
      </p:sp>
      <p:sp>
        <p:nvSpPr>
          <p:cNvPr id="194" name="Shape 194"/>
          <p:cNvSpPr txBox="1"/>
          <p:nvPr>
            <p:ph idx="3" type="body"/>
          </p:nvPr>
        </p:nvSpPr>
        <p:spPr>
          <a:xfrm>
            <a:off x="6288573" y="15748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Metaheurísticas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Possuem as mesmas características dos métodos aproximativos, exceto por serem aplicáveis a vários problemas. Eficientes para tratar problemas grandes e complexos.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Algotimos genéticos, Busca Tabu, Nuvem de partículas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196" name="Shape 19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02499" y="1542500"/>
            <a:ext cx="36708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Não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Nos casos em que os algoritmos exatos fornecem um tempo de busca razoável para as instâncias em questão.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Se o problema, mesmo NP-Completo, possuir instâncias pequenas, ou instâncias maiores com estruturas que possam ser favoráveis ao método exato.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Quando usar metaherísticas?</a:t>
            </a: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479524" y="1542500"/>
            <a:ext cx="4260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Sim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Problemas NP-Completos intratáveis por algoritmos exatos dentro do tempo requerido.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Problemas polinomiais cuja complexidade é muito grande que instâncias reais não podem ser resolvidas em tempo razoável.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Problemas não-lineares contínuos (NLP), quando os métodos derivativos falham devido ao espaço de busca ser difícil (ruído, descontinuidades, não-linearidade etc.)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Aplicações em tempo-real.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205" name="Shape 205"/>
          <p:cNvGrpSpPr/>
          <p:nvPr/>
        </p:nvGrpSpPr>
        <p:grpSpPr>
          <a:xfrm>
            <a:off x="919928" y="969273"/>
            <a:ext cx="215966" cy="342398"/>
            <a:chOff x="6718575" y="2318625"/>
            <a:chExt cx="256950" cy="407375"/>
          </a:xfrm>
        </p:grpSpPr>
        <p:sp>
          <p:nvSpPr>
            <p:cNvPr id="206" name="Shape 20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2022225" y="1693525"/>
            <a:ext cx="3857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Metaheurísticas</a:t>
            </a: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Classificação e uso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 </a:t>
            </a:r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1038025" y="2987800"/>
            <a:ext cx="7219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 palavra </a:t>
            </a:r>
            <a:r>
              <a:rPr i="1" lang="en" sz="1800"/>
              <a:t>heurística</a:t>
            </a:r>
            <a:r>
              <a:rPr lang="en" sz="1800"/>
              <a:t> vem do grego antigo </a:t>
            </a:r>
            <a:r>
              <a:rPr i="1" lang="en" sz="1800"/>
              <a:t>heuriskein</a:t>
            </a:r>
            <a:r>
              <a:rPr lang="en" sz="1800"/>
              <a:t>, que significa “a arte de descobrir novas estratégias para resolver problemas”. O sufixo </a:t>
            </a:r>
            <a:r>
              <a:rPr i="1" lang="en" sz="1800"/>
              <a:t>meta</a:t>
            </a:r>
            <a:r>
              <a:rPr lang="en" sz="1800"/>
              <a:t>, também vem do grego, e significa “metodologia de mais alto nível”.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227" name="Shape 227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8" name="Shape 228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230" name="Shape 23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Shape 232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33" name="Shape 23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Shape 237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2371625" y="2058775"/>
            <a:ext cx="6717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Eu sou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Caroline Albuquerque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Engenheira de computação e doutoranda no Programa de Engenharia Elétrica e de Computação.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Github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@imcarolalbuquerque</a:t>
            </a:r>
            <a:r>
              <a:rPr lang="en" sz="1800">
                <a:solidFill>
                  <a:schemeClr val="dk1"/>
                </a:solidFill>
              </a:rPr>
              <a:t>  | </a:t>
            </a:r>
            <a:r>
              <a:rPr lang="en" sz="1800"/>
              <a:t>Gmail </a:t>
            </a:r>
            <a:r>
              <a:rPr lang="en" sz="1800">
                <a:highlight>
                  <a:srgbClr val="FFCD00"/>
                </a:highlight>
              </a:rPr>
              <a:t>carolads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IMG_20150907_084928.jpg"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600" y="861898"/>
            <a:ext cx="1133700" cy="11336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Olá!</a:t>
            </a:r>
          </a:p>
        </p:txBody>
      </p:sp>
      <p:cxnSp>
        <p:nvCxnSpPr>
          <p:cNvPr id="82" name="Shape 82"/>
          <p:cNvCxnSpPr/>
          <p:nvPr/>
        </p:nvCxnSpPr>
        <p:spPr>
          <a:xfrm flipH="1" rot="10800000">
            <a:off x="3953850" y="1428875"/>
            <a:ext cx="5190000" cy="5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4294967295" type="title"/>
          </p:nvPr>
        </p:nvSpPr>
        <p:spPr>
          <a:xfrm>
            <a:off x="1228850" y="922675"/>
            <a:ext cx="4287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Classificação das metaheurísticas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838795" y="986037"/>
            <a:ext cx="339059" cy="308880"/>
            <a:chOff x="5233525" y="4954450"/>
            <a:chExt cx="538275" cy="516350"/>
          </a:xfrm>
        </p:grpSpPr>
        <p:sp>
          <p:nvSpPr>
            <p:cNvPr id="247" name="Shape 24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602500" y="1542500"/>
            <a:ext cx="3876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Busca local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Realizam buscas em um sub-espaço do espaço de busca, buscando o mínimo local. A busca local é mais utilizada para aumentar a convergência  de algoritmos de busca global.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Hill climbing, simulated annealing, busca tabu, variable neighborhood search, GRASP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4479524" y="1542500"/>
            <a:ext cx="4260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Busca global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Realizam buscas em todo o espaço de busca a fim de encontrar o mínimo global.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Simulated annealing, busca tabu, variable neighborhood search, GRASP, </a:t>
            </a:r>
            <a:r>
              <a:rPr b="1" lang="en" sz="1800"/>
              <a:t>colônia de formigas, nuvem de partículas, algoritmos genéticos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4294967295" type="title"/>
          </p:nvPr>
        </p:nvSpPr>
        <p:spPr>
          <a:xfrm>
            <a:off x="1228850" y="922675"/>
            <a:ext cx="4287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Classificação das metaheurísticas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838795" y="986037"/>
            <a:ext cx="339059" cy="308880"/>
            <a:chOff x="5233525" y="4954450"/>
            <a:chExt cx="538275" cy="516350"/>
          </a:xfrm>
        </p:grpSpPr>
        <p:sp>
          <p:nvSpPr>
            <p:cNvPr id="266" name="Shape 26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Shape 277"/>
          <p:cNvSpPr txBox="1"/>
          <p:nvPr>
            <p:ph idx="4294967295" type="body"/>
          </p:nvPr>
        </p:nvSpPr>
        <p:spPr>
          <a:xfrm>
            <a:off x="602500" y="1542500"/>
            <a:ext cx="3876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Solução única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Focam em modificar e melhorar uma única solução candidata.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Simulated annealing, iterated local search, variable neighborhood search, guided local search etc.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4479524" y="1542500"/>
            <a:ext cx="4260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Baseadas em população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Abordam a manutenção e melhoria de múltiplas soluções candidatas, frequentemente usando características da população para guiar a busca.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/>
              <a:t>Colônia de abelhas, path relinking, colônia de formigas, nuvem de partículas, algoritmos genéticos etc.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title"/>
          </p:nvPr>
        </p:nvSpPr>
        <p:spPr>
          <a:xfrm>
            <a:off x="1228850" y="922675"/>
            <a:ext cx="4287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Classificação das metaheurísticas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838795" y="986037"/>
            <a:ext cx="339059" cy="308880"/>
            <a:chOff x="5233525" y="4954450"/>
            <a:chExt cx="538275" cy="516350"/>
          </a:xfrm>
        </p:grpSpPr>
        <p:sp>
          <p:nvSpPr>
            <p:cNvPr id="285" name="Shape 28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893012" y="15748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Híbridos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Metaheurísticas combinadas com outros métodos de otimização, como programação linear, aprendizagem de máquina, metaheurística de busca local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No caso de combinação com </a:t>
            </a:r>
            <a:r>
              <a:rPr b="1" lang="en" sz="1600"/>
              <a:t>busca local</a:t>
            </a:r>
            <a:r>
              <a:rPr lang="en" sz="1600"/>
              <a:t>, é chamado </a:t>
            </a:r>
            <a:r>
              <a:rPr b="1" lang="en" sz="1600"/>
              <a:t>memético</a:t>
            </a:r>
            <a:r>
              <a:rPr lang="en" sz="1600"/>
              <a:t>.</a:t>
            </a:r>
          </a:p>
        </p:txBody>
      </p: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3358050" y="1574875"/>
            <a:ext cx="24279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Bio-inspirados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Utilizam metáforas inspiradas em comportamentos observados na natureza para definir suas operações. </a:t>
            </a:r>
            <a:r>
              <a:rPr b="1" lang="en" sz="1600"/>
              <a:t>Algoritmos evolucionários</a:t>
            </a:r>
            <a:r>
              <a:rPr lang="en" sz="1600"/>
              <a:t> e de </a:t>
            </a:r>
            <a:r>
              <a:rPr b="1" lang="en" sz="1600"/>
              <a:t>inteligência de enxame </a:t>
            </a:r>
            <a:r>
              <a:rPr lang="en" sz="1600"/>
              <a:t>são exemplos dessa classe.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5916985" y="15748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Paralelos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Usam técnicas de programação paralela para rodar múltiplas buscas em paralelo. Podem variar de simples esquemas de distribuição até buscas concorrentes que interagem entre si para melhorar a solução global.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30px-Metaheuristics_classification.svg.png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22" y="0"/>
            <a:ext cx="55965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2022225" y="1693525"/>
            <a:ext cx="3857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Alguns exemplos</a:t>
            </a:r>
          </a:p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Algumas das metaheurísticas mais comuns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4361975" y="1259625"/>
            <a:ext cx="4173000" cy="358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Busca Tabu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 implementação de busca tabu usa estruturas de memória que descrevem as soluções visitadas ou conjuntos fornecidos pelo usuário de regras.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É possível piorar uma solução se uma melhoria não está disponível (a busca está presa em um mínimo local).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Se uma solução potencial foi já visitada dentro de um determinado período de curto prazo ou se violou uma regra, ela é marcada como "tabu" (proibido), de modo que o algoritmo não considera essa possibilidade repetidamente.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busca.png" id="317" name="Shape 317"/>
          <p:cNvPicPr preferRelativeResize="0"/>
          <p:nvPr/>
        </p:nvPicPr>
        <p:blipFill rotWithShape="1">
          <a:blip r:embed="rId3">
            <a:alphaModFix/>
          </a:blip>
          <a:srcRect b="0" l="139" r="149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6655500" y="0"/>
            <a:ext cx="248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D9D9D9"/>
                </a:highlight>
              </a:rPr>
              <a:t>Busca Local</a:t>
            </a:r>
            <a:r>
              <a:rPr lang="en"/>
              <a:t>   </a:t>
            </a:r>
            <a:r>
              <a:rPr lang="en">
                <a:highlight>
                  <a:srgbClr val="D9D9D9"/>
                </a:highlight>
              </a:rPr>
              <a:t>Única solução</a:t>
            </a:r>
            <a:r>
              <a:rPr lang="en">
                <a:highlight>
                  <a:srgbClr val="CCCCCC"/>
                </a:highlight>
              </a:rPr>
              <a:t> 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body"/>
          </p:nvPr>
        </p:nvSpPr>
        <p:spPr>
          <a:xfrm>
            <a:off x="4361975" y="1131725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Algoritmos genéticos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Inspirado na teoria da evolução de Darwin, trata cada solução potencial como um indivíduo de uma população genética, realizando cruzamento dos indivíduos mais aptos (melhores soluções) e realizando pequenas e raras mutações, a fim de gerar soluções de alta qualidade.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51441.png"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513600" y="0"/>
            <a:ext cx="5630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D9D9D9"/>
                </a:highlight>
              </a:rPr>
              <a:t>Busca global</a:t>
            </a:r>
            <a:r>
              <a:rPr lang="en"/>
              <a:t>   </a:t>
            </a:r>
            <a:r>
              <a:rPr lang="en">
                <a:highlight>
                  <a:srgbClr val="D9D9D9"/>
                </a:highlight>
              </a:rPr>
              <a:t>Baseado em população</a:t>
            </a:r>
            <a:r>
              <a:rPr lang="en">
                <a:highlight>
                  <a:srgbClr val="CCCCCC"/>
                </a:highlight>
              </a:rPr>
              <a:t> </a:t>
            </a:r>
            <a:r>
              <a:rPr lang="en"/>
              <a:t>  </a:t>
            </a:r>
            <a:r>
              <a:rPr lang="en">
                <a:highlight>
                  <a:srgbClr val="D9D9D9"/>
                </a:highlight>
              </a:rPr>
              <a:t>Bio-inspirado</a:t>
            </a:r>
            <a:r>
              <a:rPr lang="en"/>
              <a:t>   </a:t>
            </a:r>
            <a:r>
              <a:rPr lang="en">
                <a:highlight>
                  <a:srgbClr val="D9D9D9"/>
                </a:highlight>
              </a:rPr>
              <a:t>Evolucionário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4361975" y="1131725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Nuvem de partículas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Resolve um problema mantendo uma população de soluções candidatas (partículas) e movendo-as em torno do espaço de busca de acordo com fórmulas matemáticas simples a respeito da posição e velocidade da partícula. O movimento de cada partícula é influenciado pela sua melhor posição no local, mas também é orientado em direção às melhores posições globais, que são as posições melhores encontradas por todas as outras partículas. Com isso, é esperado mover o enxame em direção as melhores soluções.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ardume salmao.JPG" id="333" name="Shape 333"/>
          <p:cNvPicPr preferRelativeResize="0"/>
          <p:nvPr/>
        </p:nvPicPr>
        <p:blipFill rotWithShape="1">
          <a:blip r:embed="rId3">
            <a:alphaModFix/>
          </a:blip>
          <a:srcRect b="0" l="15955" r="15948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2688300" y="0"/>
            <a:ext cx="6455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D9D9D9"/>
                </a:highlight>
              </a:rPr>
              <a:t>Busca global</a:t>
            </a:r>
            <a:r>
              <a:rPr lang="en"/>
              <a:t>   </a:t>
            </a:r>
            <a:r>
              <a:rPr lang="en">
                <a:highlight>
                  <a:srgbClr val="D9D9D9"/>
                </a:highlight>
              </a:rPr>
              <a:t>Baseado em população</a:t>
            </a:r>
            <a:r>
              <a:rPr lang="en">
                <a:highlight>
                  <a:srgbClr val="CCCCCC"/>
                </a:highlight>
              </a:rPr>
              <a:t> </a:t>
            </a:r>
            <a:r>
              <a:rPr lang="en"/>
              <a:t>  </a:t>
            </a:r>
            <a:r>
              <a:rPr lang="en">
                <a:highlight>
                  <a:srgbClr val="D9D9D9"/>
                </a:highlight>
              </a:rPr>
              <a:t>Bio-inspirado</a:t>
            </a:r>
            <a:r>
              <a:rPr lang="en"/>
              <a:t>  </a:t>
            </a:r>
            <a:r>
              <a:rPr lang="en">
                <a:highlight>
                  <a:srgbClr val="D9D9D9"/>
                </a:highlight>
              </a:rPr>
              <a:t>Inteligência de Enxames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Alguma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pergunta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Faça o download dessa apresentação 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https://github.com/iamcarolalbuquerque/slides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1" name="Shape 341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200"/>
              <a:t>Obrigada!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2022225" y="1693525"/>
            <a:ext cx="2258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Motivação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 que metaheurísticas são importantes?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4294967295" type="body"/>
          </p:nvPr>
        </p:nvSpPr>
        <p:spPr>
          <a:xfrm>
            <a:off x="1603650" y="1328275"/>
            <a:ext cx="6828900" cy="22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Inteligência Artificial (AI) tem desenvolvido um grande número de ferramentas para resolver os problemas de busca e otimização mais difíceis na ciência da computação e pesquisa operacional.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403611" y="43382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1603650" y="1328275"/>
            <a:ext cx="6828900" cy="22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Inteligência computacional (CI) é um sub-divisão da AI, definida como o estudo de mecanismos adaptativos para permitir ou facilitar o comportamento inteligente em ambientes complexos e em constante mudança.</a:t>
            </a:r>
          </a:p>
        </p:txBody>
      </p:sp>
      <p:sp>
        <p:nvSpPr>
          <p:cNvPr id="101" name="Shape 101"/>
          <p:cNvSpPr/>
          <p:nvPr/>
        </p:nvSpPr>
        <p:spPr>
          <a:xfrm>
            <a:off x="4403611" y="43382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1603650" y="1328275"/>
            <a:ext cx="6828900" cy="22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Tais mecanismos incluem os paradigmas da AI que exibem a habilidade de aprender ou adaptar-se a novas situações, generalizar, abstrair, descobrir e associar. </a:t>
            </a:r>
          </a:p>
        </p:txBody>
      </p:sp>
      <p:sp>
        <p:nvSpPr>
          <p:cNvPr id="107" name="Shape 107"/>
          <p:cNvSpPr/>
          <p:nvPr/>
        </p:nvSpPr>
        <p:spPr>
          <a:xfrm>
            <a:off x="4403611" y="43382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1603650" y="1328275"/>
            <a:ext cx="6828900" cy="22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Os quatro principais paradigmas da IC são as redes neurais artificiais (NN), sistemas fuzzy (FS), inteligência de enxame (SI) e computação evolucionária (EC).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403611" y="43382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1603650" y="1328275"/>
            <a:ext cx="6828900" cy="22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SI e EC são normalmente chamadas de metaheurísticas, e são propostas principalmente simulando a natureza ou invocando procedimentos inteligentes aprendidos.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403611" y="43382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2022225" y="1693525"/>
            <a:ext cx="3857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Conceitos gerais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Vamos falar um pouco sobre otimização.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