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80" r:id="rId3"/>
    <p:sldId id="281" r:id="rId4"/>
    <p:sldId id="270" r:id="rId5"/>
    <p:sldId id="284" r:id="rId6"/>
    <p:sldId id="283" r:id="rId7"/>
    <p:sldId id="286" r:id="rId8"/>
    <p:sldId id="285" r:id="rId9"/>
    <p:sldId id="287" r:id="rId10"/>
    <p:sldId id="288" r:id="rId11"/>
    <p:sldId id="290" r:id="rId12"/>
    <p:sldId id="289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00000"/>
    <a:srgbClr val="EDA6A6"/>
    <a:srgbClr val="E98B77"/>
    <a:srgbClr val="70AD47"/>
    <a:srgbClr val="FFC000"/>
    <a:srgbClr val="4472C4"/>
    <a:srgbClr val="FFFFFF"/>
    <a:srgbClr val="BD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0"/>
    <p:restoredTop sz="94474"/>
  </p:normalViewPr>
  <p:slideViewPr>
    <p:cSldViewPr snapToGrid="0">
      <p:cViewPr varScale="1">
        <p:scale>
          <a:sx n="123" d="100"/>
          <a:sy n="123" d="100"/>
        </p:scale>
        <p:origin x="130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ireza/Desktop/presentation/v3/exetime-slowdown/exetime-slowdow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ireza/Desktop/presentation/RW-SS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ireza/Desktop/presentation/RW-SS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ireza/Desktop/presentation/RW-SS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ireza/Desktop/presentation/v3/ocf-idle/bfs-idle-tim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ireza/Desktop/presentation/v3/performance/bfs-web-performanc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ireza/Desktop/presentation/v3/performance/bfs-web-performanc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 dirty="0" err="1"/>
              <a:t>bfs</a:t>
            </a:r>
            <a:r>
              <a:rPr lang="en-GB" sz="1600" dirty="0"/>
              <a:t> application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'[exetime-slowdown.xlsx]Sheet1'!$C$14</c:f>
              <c:strCache>
                <c:ptCount val="1"/>
                <c:pt idx="0">
                  <c:v>kron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'[exetime-slowdown.xlsx]Sheet1'!$D$13:$K$13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'[exetime-slowdown.xlsx]Sheet1'!$D$14:$K$14</c:f>
              <c:numCache>
                <c:formatCode>General</c:formatCode>
                <c:ptCount val="8"/>
                <c:pt idx="0">
                  <c:v>1</c:v>
                </c:pt>
                <c:pt idx="1">
                  <c:v>2.0198439806788602</c:v>
                </c:pt>
                <c:pt idx="2">
                  <c:v>2.8749281912223799</c:v>
                </c:pt>
                <c:pt idx="3">
                  <c:v>3.0126541312042598</c:v>
                </c:pt>
                <c:pt idx="4">
                  <c:v>4.2652153307551197</c:v>
                </c:pt>
                <c:pt idx="5">
                  <c:v>14.952472113062599</c:v>
                </c:pt>
                <c:pt idx="6">
                  <c:v>16.659705464444102</c:v>
                </c:pt>
                <c:pt idx="7">
                  <c:v>19.931269755327602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C9-E343-8ECA-640DC3E300EF}"/>
            </c:ext>
          </c:extLst>
        </c:ser>
        <c:ser>
          <c:idx val="1"/>
          <c:order val="1"/>
          <c:tx>
            <c:strRef>
              <c:f>'[exetime-slowdown.xlsx]Sheet1'!$C$15</c:f>
              <c:strCache>
                <c:ptCount val="1"/>
                <c:pt idx="0">
                  <c:v>road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'[exetime-slowdown.xlsx]Sheet1'!$D$13:$K$13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'[exetime-slowdown.xlsx]Sheet1'!$D$15:$K$15</c:f>
              <c:numCache>
                <c:formatCode>General</c:formatCode>
                <c:ptCount val="8"/>
                <c:pt idx="0">
                  <c:v>1</c:v>
                </c:pt>
                <c:pt idx="1">
                  <c:v>1.4181751823337601</c:v>
                </c:pt>
                <c:pt idx="2">
                  <c:v>1.71122083789555</c:v>
                </c:pt>
                <c:pt idx="3">
                  <c:v>1.48347341451154</c:v>
                </c:pt>
                <c:pt idx="4">
                  <c:v>3.8317391685231499</c:v>
                </c:pt>
                <c:pt idx="5">
                  <c:v>6.2557101094308196</c:v>
                </c:pt>
                <c:pt idx="6">
                  <c:v>7.2020237664568301</c:v>
                </c:pt>
                <c:pt idx="7">
                  <c:v>8.9800212925892104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C9-E343-8ECA-640DC3E300EF}"/>
            </c:ext>
          </c:extLst>
        </c:ser>
        <c:ser>
          <c:idx val="2"/>
          <c:order val="2"/>
          <c:tx>
            <c:strRef>
              <c:f>'[exetime-slowdown.xlsx]Sheet1'!$C$16</c:f>
              <c:strCache>
                <c:ptCount val="1"/>
                <c:pt idx="0">
                  <c:v>twitter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'[exetime-slowdown.xlsx]Sheet1'!$D$13:$K$13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'[exetime-slowdown.xlsx]Sheet1'!$D$16:$K$16</c:f>
              <c:numCache>
                <c:formatCode>General</c:formatCode>
                <c:ptCount val="8"/>
                <c:pt idx="0">
                  <c:v>1</c:v>
                </c:pt>
                <c:pt idx="1">
                  <c:v>1.5380660777472801</c:v>
                </c:pt>
                <c:pt idx="2">
                  <c:v>1.8821504574600501</c:v>
                </c:pt>
                <c:pt idx="3">
                  <c:v>3.0635328481722</c:v>
                </c:pt>
                <c:pt idx="4">
                  <c:v>6.5138202386713102</c:v>
                </c:pt>
                <c:pt idx="5">
                  <c:v>10.094509737606201</c:v>
                </c:pt>
                <c:pt idx="6">
                  <c:v>19.003637367032098</c:v>
                </c:pt>
                <c:pt idx="7">
                  <c:v>25.441117960758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C9-E343-8ECA-640DC3E300EF}"/>
            </c:ext>
          </c:extLst>
        </c:ser>
        <c:ser>
          <c:idx val="3"/>
          <c:order val="3"/>
          <c:tx>
            <c:strRef>
              <c:f>'[exetime-slowdown.xlsx]Sheet1'!$C$17</c:f>
              <c:strCache>
                <c:ptCount val="1"/>
                <c:pt idx="0">
                  <c:v>urand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'[exetime-slowdown.xlsx]Sheet1'!$D$13:$K$13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'[exetime-slowdown.xlsx]Sheet1'!$D$17:$K$17</c:f>
              <c:numCache>
                <c:formatCode>General</c:formatCode>
                <c:ptCount val="8"/>
                <c:pt idx="0">
                  <c:v>1</c:v>
                </c:pt>
                <c:pt idx="1">
                  <c:v>6.3262427283604596</c:v>
                </c:pt>
                <c:pt idx="2">
                  <c:v>8.3530314568098198</c:v>
                </c:pt>
                <c:pt idx="3">
                  <c:v>8.1294783944271707</c:v>
                </c:pt>
                <c:pt idx="4">
                  <c:v>8.4944200898156996</c:v>
                </c:pt>
                <c:pt idx="5">
                  <c:v>10.095668134338499</c:v>
                </c:pt>
                <c:pt idx="6">
                  <c:v>11.0141951640115</c:v>
                </c:pt>
                <c:pt idx="7">
                  <c:v>11.652120309685801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C9-E343-8ECA-640DC3E300EF}"/>
            </c:ext>
          </c:extLst>
        </c:ser>
        <c:ser>
          <c:idx val="4"/>
          <c:order val="4"/>
          <c:tx>
            <c:strRef>
              <c:f>'[exetime-slowdown.xlsx]Sheet1'!$C$18</c:f>
              <c:strCache>
                <c:ptCount val="1"/>
                <c:pt idx="0">
                  <c:v>web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'[exetime-slowdown.xlsx]Sheet1'!$D$13:$K$13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'[exetime-slowdown.xlsx]Sheet1'!$D$18:$K$18</c:f>
              <c:numCache>
                <c:formatCode>General</c:formatCode>
                <c:ptCount val="8"/>
                <c:pt idx="0">
                  <c:v>1</c:v>
                </c:pt>
                <c:pt idx="1">
                  <c:v>1.5256425896869299</c:v>
                </c:pt>
                <c:pt idx="2">
                  <c:v>1.8620339157938901</c:v>
                </c:pt>
                <c:pt idx="3">
                  <c:v>2.27975135512692</c:v>
                </c:pt>
                <c:pt idx="4">
                  <c:v>2.7849845575418</c:v>
                </c:pt>
                <c:pt idx="5">
                  <c:v>3.4812208222415402</c:v>
                </c:pt>
                <c:pt idx="6">
                  <c:v>7.0502211764444702</c:v>
                </c:pt>
                <c:pt idx="7">
                  <c:v>7.9713527856619404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C9-E343-8ECA-640DC3E30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75072"/>
        <c:axId val="49776800"/>
      </c:lineChart>
      <c:catAx>
        <c:axId val="4977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/>
                  <a:t>% of the workload </a:t>
                </a:r>
                <a:r>
                  <a:rPr lang="en-GB" sz="1400" b="1" u="sng" dirty="0"/>
                  <a:t>not</a:t>
                </a:r>
                <a:r>
                  <a:rPr lang="en-GB" sz="1400" b="1" u="sng" baseline="0" dirty="0"/>
                  <a:t> fitting</a:t>
                </a:r>
                <a:r>
                  <a:rPr lang="en-GB" sz="1400" baseline="0" dirty="0"/>
                  <a:t> in the memory</a:t>
                </a:r>
                <a:endParaRPr lang="en-GB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49776800"/>
        <c:crosses val="autoZero"/>
        <c:auto val="1"/>
        <c:lblAlgn val="ctr"/>
        <c:lblOffset val="100"/>
        <c:noMultiLvlLbl val="0"/>
      </c:catAx>
      <c:valAx>
        <c:axId val="4977680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/>
                  <a:t>Slowdown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4977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1-614F-98B6-6F7CC62AFC43}"/>
              </c:ext>
            </c:extLst>
          </c:dPt>
          <c:dPt>
            <c:idx val="1"/>
            <c:bubble3D val="0"/>
            <c:spPr>
              <a:pattFill prst="wdUpDiag">
                <a:fgClr>
                  <a:srgbClr val="FFC000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1-614F-98B6-6F7CC62AFC4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AB1-614F-98B6-6F7CC62AFC43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1-614F-98B6-6F7CC62AFC43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AB1-614F-98B6-6F7CC62AFC43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B1-614F-98B6-6F7CC62AFC43}"/>
                </c:ext>
              </c:extLst>
            </c:dLbl>
            <c:dLbl>
              <c:idx val="1"/>
              <c:layout>
                <c:manualLayout>
                  <c:x val="-3.2998687664041994E-2"/>
                  <c:y val="-5.0403090483063361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B1-614F-98B6-6F7CC62AFC43}"/>
                </c:ext>
              </c:extLst>
            </c:dLbl>
            <c:dLbl>
              <c:idx val="2"/>
              <c:layout>
                <c:manualLayout>
                  <c:x val="2.1494671120655371E-2"/>
                  <c:y val="7.9243210987999298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AB1-614F-98B6-6F7CC62AFC43}"/>
                </c:ext>
              </c:extLst>
            </c:dLbl>
            <c:dLbl>
              <c:idx val="3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B1-614F-98B6-6F7CC62AFC43}"/>
                </c:ext>
              </c:extLst>
            </c:dLbl>
            <c:dLbl>
              <c:idx val="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AB1-614F-98B6-6F7CC62AFC4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E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User Program</c:v>
                </c:pt>
                <c:pt idx="1">
                  <c:v>OS: Handling syscalls, etc.</c:v>
                </c:pt>
                <c:pt idx="2">
                  <c:v>OS: Preparing for Swap</c:v>
                </c:pt>
                <c:pt idx="3">
                  <c:v>Idle</c:v>
                </c:pt>
                <c:pt idx="4">
                  <c:v>OS: Interupt Handling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7.400000000000001E-2</c:v>
                </c:pt>
                <c:pt idx="1">
                  <c:v>0.04</c:v>
                </c:pt>
                <c:pt idx="2">
                  <c:v>6.6500000000000004E-2</c:v>
                </c:pt>
                <c:pt idx="3">
                  <c:v>0.80169999999999997</c:v>
                </c:pt>
                <c:pt idx="4">
                  <c:v>1.7799999999999976E-2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1-614F-98B6-6F7CC62AF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bfs(web)</a:t>
            </a:r>
            <a:r>
              <a:rPr lang="en-GB" baseline="0"/>
              <a:t> Time Line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Sheet1!$B$7</c:f>
              <c:strCache>
                <c:ptCount val="1"/>
                <c:pt idx="0">
                  <c:v>SSD maxBW 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Sheet1!$C$6:$BL$6</c:f>
              <c:numCache>
                <c:formatCode>General</c:formatCode>
                <c:ptCount val="6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</c:numCache>
            </c:numRef>
          </c:cat>
          <c:val>
            <c:numRef>
              <c:f>Sheet1!$C$7:$BL$7</c:f>
              <c:numCache>
                <c:formatCode>General</c:formatCode>
                <c:ptCount val="62"/>
                <c:pt idx="0">
                  <c:v>844998</c:v>
                </c:pt>
                <c:pt idx="1">
                  <c:v>844998</c:v>
                </c:pt>
                <c:pt idx="2">
                  <c:v>844998</c:v>
                </c:pt>
                <c:pt idx="3">
                  <c:v>844998</c:v>
                </c:pt>
                <c:pt idx="4">
                  <c:v>844998</c:v>
                </c:pt>
                <c:pt idx="5">
                  <c:v>844998</c:v>
                </c:pt>
                <c:pt idx="6">
                  <c:v>844998</c:v>
                </c:pt>
                <c:pt idx="7">
                  <c:v>844998</c:v>
                </c:pt>
                <c:pt idx="8">
                  <c:v>844998</c:v>
                </c:pt>
                <c:pt idx="9">
                  <c:v>844998</c:v>
                </c:pt>
                <c:pt idx="10">
                  <c:v>844998</c:v>
                </c:pt>
                <c:pt idx="11">
                  <c:v>844998</c:v>
                </c:pt>
                <c:pt idx="12">
                  <c:v>844998</c:v>
                </c:pt>
                <c:pt idx="13">
                  <c:v>844998</c:v>
                </c:pt>
                <c:pt idx="14">
                  <c:v>844998</c:v>
                </c:pt>
                <c:pt idx="15">
                  <c:v>844998</c:v>
                </c:pt>
                <c:pt idx="16">
                  <c:v>844998</c:v>
                </c:pt>
                <c:pt idx="17">
                  <c:v>844998</c:v>
                </c:pt>
                <c:pt idx="18">
                  <c:v>844998</c:v>
                </c:pt>
                <c:pt idx="19">
                  <c:v>844998</c:v>
                </c:pt>
                <c:pt idx="20">
                  <c:v>844998</c:v>
                </c:pt>
                <c:pt idx="21">
                  <c:v>844998</c:v>
                </c:pt>
                <c:pt idx="22">
                  <c:v>844998</c:v>
                </c:pt>
                <c:pt idx="23">
                  <c:v>844998</c:v>
                </c:pt>
                <c:pt idx="24">
                  <c:v>844998</c:v>
                </c:pt>
                <c:pt idx="25">
                  <c:v>844998</c:v>
                </c:pt>
                <c:pt idx="26">
                  <c:v>844998</c:v>
                </c:pt>
                <c:pt idx="27">
                  <c:v>844998</c:v>
                </c:pt>
                <c:pt idx="28">
                  <c:v>844998</c:v>
                </c:pt>
                <c:pt idx="29">
                  <c:v>844998</c:v>
                </c:pt>
                <c:pt idx="30">
                  <c:v>844998</c:v>
                </c:pt>
                <c:pt idx="31">
                  <c:v>844998</c:v>
                </c:pt>
                <c:pt idx="32">
                  <c:v>844998</c:v>
                </c:pt>
                <c:pt idx="33">
                  <c:v>844998</c:v>
                </c:pt>
                <c:pt idx="34">
                  <c:v>844998</c:v>
                </c:pt>
                <c:pt idx="35">
                  <c:v>844998</c:v>
                </c:pt>
                <c:pt idx="36">
                  <c:v>844998</c:v>
                </c:pt>
                <c:pt idx="37">
                  <c:v>844998</c:v>
                </c:pt>
                <c:pt idx="38">
                  <c:v>844998</c:v>
                </c:pt>
                <c:pt idx="39">
                  <c:v>844998</c:v>
                </c:pt>
                <c:pt idx="40">
                  <c:v>844998</c:v>
                </c:pt>
                <c:pt idx="41">
                  <c:v>844998</c:v>
                </c:pt>
                <c:pt idx="42">
                  <c:v>844998</c:v>
                </c:pt>
                <c:pt idx="43">
                  <c:v>844998</c:v>
                </c:pt>
                <c:pt idx="44">
                  <c:v>844998</c:v>
                </c:pt>
                <c:pt idx="45">
                  <c:v>844998</c:v>
                </c:pt>
                <c:pt idx="46">
                  <c:v>844998</c:v>
                </c:pt>
                <c:pt idx="47">
                  <c:v>844998</c:v>
                </c:pt>
                <c:pt idx="48">
                  <c:v>844998</c:v>
                </c:pt>
                <c:pt idx="49">
                  <c:v>844998</c:v>
                </c:pt>
                <c:pt idx="50">
                  <c:v>844998</c:v>
                </c:pt>
                <c:pt idx="51">
                  <c:v>844998</c:v>
                </c:pt>
                <c:pt idx="52">
                  <c:v>844998</c:v>
                </c:pt>
                <c:pt idx="53">
                  <c:v>844998</c:v>
                </c:pt>
                <c:pt idx="54">
                  <c:v>844998</c:v>
                </c:pt>
                <c:pt idx="55">
                  <c:v>844998</c:v>
                </c:pt>
                <c:pt idx="56">
                  <c:v>844998</c:v>
                </c:pt>
                <c:pt idx="57">
                  <c:v>844998</c:v>
                </c:pt>
                <c:pt idx="58">
                  <c:v>844998</c:v>
                </c:pt>
                <c:pt idx="59">
                  <c:v>844998</c:v>
                </c:pt>
                <c:pt idx="60">
                  <c:v>844998</c:v>
                </c:pt>
                <c:pt idx="61">
                  <c:v>844998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D8-1648-B959-3A717CD62B50}"/>
            </c:ext>
          </c:extLst>
        </c:ser>
        <c:ser>
          <c:idx val="3"/>
          <c:order val="1"/>
          <c:tx>
            <c:strRef>
              <c:f>Sheet1!$B$8</c:f>
              <c:strCache>
                <c:ptCount val="1"/>
                <c:pt idx="0">
                  <c:v>SSD maxBW W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Sheet1!$C$6:$BL$6</c:f>
              <c:numCache>
                <c:formatCode>General</c:formatCode>
                <c:ptCount val="6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</c:numCache>
            </c:numRef>
          </c:cat>
          <c:val>
            <c:numRef>
              <c:f>Sheet1!$C$8:$BL$8</c:f>
              <c:numCache>
                <c:formatCode>General</c:formatCode>
                <c:ptCount val="62"/>
                <c:pt idx="0">
                  <c:v>785898</c:v>
                </c:pt>
                <c:pt idx="1">
                  <c:v>785898</c:v>
                </c:pt>
                <c:pt idx="2">
                  <c:v>785898</c:v>
                </c:pt>
                <c:pt idx="3">
                  <c:v>785898</c:v>
                </c:pt>
                <c:pt idx="4">
                  <c:v>785898</c:v>
                </c:pt>
                <c:pt idx="5">
                  <c:v>785898</c:v>
                </c:pt>
                <c:pt idx="6">
                  <c:v>785898</c:v>
                </c:pt>
                <c:pt idx="7">
                  <c:v>785898</c:v>
                </c:pt>
                <c:pt idx="8">
                  <c:v>785898</c:v>
                </c:pt>
                <c:pt idx="9">
                  <c:v>785898</c:v>
                </c:pt>
                <c:pt idx="10">
                  <c:v>785898</c:v>
                </c:pt>
                <c:pt idx="11">
                  <c:v>785898</c:v>
                </c:pt>
                <c:pt idx="12">
                  <c:v>785898</c:v>
                </c:pt>
                <c:pt idx="13">
                  <c:v>785898</c:v>
                </c:pt>
                <c:pt idx="14">
                  <c:v>785898</c:v>
                </c:pt>
                <c:pt idx="15">
                  <c:v>785898</c:v>
                </c:pt>
                <c:pt idx="16">
                  <c:v>785898</c:v>
                </c:pt>
                <c:pt idx="17">
                  <c:v>785898</c:v>
                </c:pt>
                <c:pt idx="18">
                  <c:v>785898</c:v>
                </c:pt>
                <c:pt idx="19">
                  <c:v>785898</c:v>
                </c:pt>
                <c:pt idx="20">
                  <c:v>785898</c:v>
                </c:pt>
                <c:pt idx="21">
                  <c:v>785898</c:v>
                </c:pt>
                <c:pt idx="22">
                  <c:v>785898</c:v>
                </c:pt>
                <c:pt idx="23">
                  <c:v>785898</c:v>
                </c:pt>
                <c:pt idx="24">
                  <c:v>785898</c:v>
                </c:pt>
                <c:pt idx="25">
                  <c:v>785898</c:v>
                </c:pt>
                <c:pt idx="26">
                  <c:v>785898</c:v>
                </c:pt>
                <c:pt idx="27">
                  <c:v>785898</c:v>
                </c:pt>
                <c:pt idx="28">
                  <c:v>785898</c:v>
                </c:pt>
                <c:pt idx="29">
                  <c:v>785898</c:v>
                </c:pt>
                <c:pt idx="30">
                  <c:v>785898</c:v>
                </c:pt>
                <c:pt idx="31">
                  <c:v>785898</c:v>
                </c:pt>
                <c:pt idx="32">
                  <c:v>785898</c:v>
                </c:pt>
                <c:pt idx="33">
                  <c:v>785898</c:v>
                </c:pt>
                <c:pt idx="34">
                  <c:v>785898</c:v>
                </c:pt>
                <c:pt idx="35">
                  <c:v>785898</c:v>
                </c:pt>
                <c:pt idx="36">
                  <c:v>785898</c:v>
                </c:pt>
                <c:pt idx="37">
                  <c:v>785898</c:v>
                </c:pt>
                <c:pt idx="38">
                  <c:v>785898</c:v>
                </c:pt>
                <c:pt idx="39">
                  <c:v>785898</c:v>
                </c:pt>
                <c:pt idx="40">
                  <c:v>785898</c:v>
                </c:pt>
                <c:pt idx="41">
                  <c:v>785898</c:v>
                </c:pt>
                <c:pt idx="42">
                  <c:v>785898</c:v>
                </c:pt>
                <c:pt idx="43">
                  <c:v>785898</c:v>
                </c:pt>
                <c:pt idx="44">
                  <c:v>785898</c:v>
                </c:pt>
                <c:pt idx="45">
                  <c:v>785898</c:v>
                </c:pt>
                <c:pt idx="46">
                  <c:v>785898</c:v>
                </c:pt>
                <c:pt idx="47">
                  <c:v>785898</c:v>
                </c:pt>
                <c:pt idx="48">
                  <c:v>785898</c:v>
                </c:pt>
                <c:pt idx="49">
                  <c:v>785898</c:v>
                </c:pt>
                <c:pt idx="50">
                  <c:v>785898</c:v>
                </c:pt>
                <c:pt idx="51">
                  <c:v>785898</c:v>
                </c:pt>
                <c:pt idx="52">
                  <c:v>785898</c:v>
                </c:pt>
                <c:pt idx="53">
                  <c:v>785898</c:v>
                </c:pt>
                <c:pt idx="54">
                  <c:v>785898</c:v>
                </c:pt>
                <c:pt idx="55">
                  <c:v>785898</c:v>
                </c:pt>
                <c:pt idx="56">
                  <c:v>785898</c:v>
                </c:pt>
                <c:pt idx="57">
                  <c:v>785898</c:v>
                </c:pt>
                <c:pt idx="58">
                  <c:v>785898</c:v>
                </c:pt>
                <c:pt idx="59">
                  <c:v>785898</c:v>
                </c:pt>
                <c:pt idx="60">
                  <c:v>785898</c:v>
                </c:pt>
                <c:pt idx="61">
                  <c:v>785898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D8-1648-B959-3A717CD62B50}"/>
            </c:ext>
          </c:extLst>
        </c:ser>
        <c:ser>
          <c:idx val="4"/>
          <c:order val="2"/>
          <c:tx>
            <c:strRef>
              <c:f>Sheet1!$B$9</c:f>
              <c:strCache>
                <c:ptCount val="1"/>
                <c:pt idx="0">
                  <c:v>Bandwidth Usage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Sheet1!$C$6:$BL$6</c:f>
              <c:numCache>
                <c:formatCode>General</c:formatCode>
                <c:ptCount val="6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</c:numCache>
            </c:numRef>
          </c:cat>
          <c:val>
            <c:numRef>
              <c:f>Sheet1!$C$9:$BL$9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85624</c:v>
                </c:pt>
                <c:pt idx="3">
                  <c:v>369086</c:v>
                </c:pt>
                <c:pt idx="4">
                  <c:v>366056</c:v>
                </c:pt>
                <c:pt idx="5">
                  <c:v>317199</c:v>
                </c:pt>
                <c:pt idx="6">
                  <c:v>295980</c:v>
                </c:pt>
                <c:pt idx="7">
                  <c:v>378059</c:v>
                </c:pt>
                <c:pt idx="8">
                  <c:v>358099</c:v>
                </c:pt>
                <c:pt idx="9">
                  <c:v>354349</c:v>
                </c:pt>
                <c:pt idx="10">
                  <c:v>290856</c:v>
                </c:pt>
                <c:pt idx="11">
                  <c:v>354233</c:v>
                </c:pt>
                <c:pt idx="12">
                  <c:v>242164</c:v>
                </c:pt>
                <c:pt idx="13">
                  <c:v>279345</c:v>
                </c:pt>
                <c:pt idx="14">
                  <c:v>210688</c:v>
                </c:pt>
                <c:pt idx="15">
                  <c:v>268998</c:v>
                </c:pt>
                <c:pt idx="16">
                  <c:v>265960</c:v>
                </c:pt>
                <c:pt idx="17">
                  <c:v>247522</c:v>
                </c:pt>
                <c:pt idx="18">
                  <c:v>272971</c:v>
                </c:pt>
                <c:pt idx="19">
                  <c:v>278593</c:v>
                </c:pt>
                <c:pt idx="20">
                  <c:v>265669</c:v>
                </c:pt>
                <c:pt idx="21">
                  <c:v>219783</c:v>
                </c:pt>
                <c:pt idx="22">
                  <c:v>67443</c:v>
                </c:pt>
                <c:pt idx="23">
                  <c:v>180903</c:v>
                </c:pt>
                <c:pt idx="24">
                  <c:v>82681</c:v>
                </c:pt>
                <c:pt idx="25">
                  <c:v>87318</c:v>
                </c:pt>
                <c:pt idx="26">
                  <c:v>87249</c:v>
                </c:pt>
                <c:pt idx="27">
                  <c:v>94027</c:v>
                </c:pt>
                <c:pt idx="28">
                  <c:v>112953</c:v>
                </c:pt>
                <c:pt idx="29">
                  <c:v>123473</c:v>
                </c:pt>
                <c:pt idx="30">
                  <c:v>150395</c:v>
                </c:pt>
                <c:pt idx="31">
                  <c:v>215042</c:v>
                </c:pt>
                <c:pt idx="32">
                  <c:v>202906</c:v>
                </c:pt>
                <c:pt idx="33">
                  <c:v>209919</c:v>
                </c:pt>
                <c:pt idx="34">
                  <c:v>78402</c:v>
                </c:pt>
                <c:pt idx="35">
                  <c:v>162679</c:v>
                </c:pt>
                <c:pt idx="36">
                  <c:v>90671</c:v>
                </c:pt>
                <c:pt idx="37">
                  <c:v>89192</c:v>
                </c:pt>
                <c:pt idx="38">
                  <c:v>86745</c:v>
                </c:pt>
                <c:pt idx="39">
                  <c:v>130793</c:v>
                </c:pt>
                <c:pt idx="40">
                  <c:v>137323</c:v>
                </c:pt>
                <c:pt idx="41">
                  <c:v>118116</c:v>
                </c:pt>
                <c:pt idx="42">
                  <c:v>212705</c:v>
                </c:pt>
                <c:pt idx="43">
                  <c:v>199029</c:v>
                </c:pt>
                <c:pt idx="44">
                  <c:v>217141</c:v>
                </c:pt>
                <c:pt idx="45">
                  <c:v>60807</c:v>
                </c:pt>
                <c:pt idx="46">
                  <c:v>193448</c:v>
                </c:pt>
                <c:pt idx="47">
                  <c:v>72147</c:v>
                </c:pt>
                <c:pt idx="48">
                  <c:v>107728</c:v>
                </c:pt>
                <c:pt idx="49">
                  <c:v>82144</c:v>
                </c:pt>
                <c:pt idx="50">
                  <c:v>86378</c:v>
                </c:pt>
                <c:pt idx="51">
                  <c:v>156254</c:v>
                </c:pt>
                <c:pt idx="52">
                  <c:v>122076</c:v>
                </c:pt>
                <c:pt idx="53">
                  <c:v>146745</c:v>
                </c:pt>
                <c:pt idx="54">
                  <c:v>217950</c:v>
                </c:pt>
                <c:pt idx="55">
                  <c:v>203487</c:v>
                </c:pt>
                <c:pt idx="56">
                  <c:v>179599</c:v>
                </c:pt>
                <c:pt idx="57">
                  <c:v>114471</c:v>
                </c:pt>
                <c:pt idx="58">
                  <c:v>74956</c:v>
                </c:pt>
                <c:pt idx="59">
                  <c:v>127237</c:v>
                </c:pt>
                <c:pt idx="60">
                  <c:v>106487</c:v>
                </c:pt>
                <c:pt idx="61">
                  <c:v>47646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D8-1648-B959-3A717CD62B50}"/>
            </c:ext>
          </c:extLst>
        </c:ser>
        <c:ser>
          <c:idx val="0"/>
          <c:order val="3"/>
          <c:tx>
            <c:strRef>
              <c:f>Sheet1!$B$10</c:f>
              <c:strCache>
                <c:ptCount val="1"/>
                <c:pt idx="0">
                  <c:v>Average BW usage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Sheet1!$C$6:$BL$6</c:f>
              <c:numCache>
                <c:formatCode>General</c:formatCode>
                <c:ptCount val="6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</c:numCache>
            </c:numRef>
          </c:cat>
          <c:val>
            <c:numRef>
              <c:f>Sheet1!$C$10:$BL$10</c:f>
              <c:numCache>
                <c:formatCode>General</c:formatCode>
                <c:ptCount val="62"/>
                <c:pt idx="0">
                  <c:v>176740</c:v>
                </c:pt>
                <c:pt idx="1">
                  <c:v>176740</c:v>
                </c:pt>
                <c:pt idx="2">
                  <c:v>176740</c:v>
                </c:pt>
                <c:pt idx="3">
                  <c:v>176740</c:v>
                </c:pt>
                <c:pt idx="4">
                  <c:v>176740</c:v>
                </c:pt>
                <c:pt idx="5">
                  <c:v>176740</c:v>
                </c:pt>
                <c:pt idx="6">
                  <c:v>176740</c:v>
                </c:pt>
                <c:pt idx="7">
                  <c:v>176740</c:v>
                </c:pt>
                <c:pt idx="8">
                  <c:v>176740</c:v>
                </c:pt>
                <c:pt idx="9">
                  <c:v>176740</c:v>
                </c:pt>
                <c:pt idx="10">
                  <c:v>176740</c:v>
                </c:pt>
                <c:pt idx="11">
                  <c:v>176740</c:v>
                </c:pt>
                <c:pt idx="12">
                  <c:v>176740</c:v>
                </c:pt>
                <c:pt idx="13">
                  <c:v>176740</c:v>
                </c:pt>
                <c:pt idx="14">
                  <c:v>176740</c:v>
                </c:pt>
                <c:pt idx="15">
                  <c:v>176740</c:v>
                </c:pt>
                <c:pt idx="16">
                  <c:v>176740</c:v>
                </c:pt>
                <c:pt idx="17">
                  <c:v>176740</c:v>
                </c:pt>
                <c:pt idx="18">
                  <c:v>176740</c:v>
                </c:pt>
                <c:pt idx="19">
                  <c:v>176740</c:v>
                </c:pt>
                <c:pt idx="20">
                  <c:v>176740</c:v>
                </c:pt>
                <c:pt idx="21">
                  <c:v>176740</c:v>
                </c:pt>
                <c:pt idx="22">
                  <c:v>176740</c:v>
                </c:pt>
                <c:pt idx="23">
                  <c:v>176740</c:v>
                </c:pt>
                <c:pt idx="24">
                  <c:v>176740</c:v>
                </c:pt>
                <c:pt idx="25">
                  <c:v>176740</c:v>
                </c:pt>
                <c:pt idx="26">
                  <c:v>176740</c:v>
                </c:pt>
                <c:pt idx="27">
                  <c:v>176740</c:v>
                </c:pt>
                <c:pt idx="28">
                  <c:v>176740</c:v>
                </c:pt>
                <c:pt idx="29">
                  <c:v>176740</c:v>
                </c:pt>
                <c:pt idx="30">
                  <c:v>176740</c:v>
                </c:pt>
                <c:pt idx="31">
                  <c:v>176740</c:v>
                </c:pt>
                <c:pt idx="32">
                  <c:v>176740</c:v>
                </c:pt>
                <c:pt idx="33">
                  <c:v>176740</c:v>
                </c:pt>
                <c:pt idx="34">
                  <c:v>176740</c:v>
                </c:pt>
                <c:pt idx="35">
                  <c:v>176740</c:v>
                </c:pt>
                <c:pt idx="36">
                  <c:v>176740</c:v>
                </c:pt>
                <c:pt idx="37">
                  <c:v>176740</c:v>
                </c:pt>
                <c:pt idx="38">
                  <c:v>176740</c:v>
                </c:pt>
                <c:pt idx="39">
                  <c:v>176740</c:v>
                </c:pt>
                <c:pt idx="40">
                  <c:v>176740</c:v>
                </c:pt>
                <c:pt idx="41">
                  <c:v>176740</c:v>
                </c:pt>
                <c:pt idx="42">
                  <c:v>176740</c:v>
                </c:pt>
                <c:pt idx="43">
                  <c:v>176740</c:v>
                </c:pt>
                <c:pt idx="44">
                  <c:v>176740</c:v>
                </c:pt>
                <c:pt idx="45">
                  <c:v>176740</c:v>
                </c:pt>
                <c:pt idx="46">
                  <c:v>176740</c:v>
                </c:pt>
                <c:pt idx="47">
                  <c:v>176740</c:v>
                </c:pt>
                <c:pt idx="48">
                  <c:v>176740</c:v>
                </c:pt>
                <c:pt idx="49">
                  <c:v>176740</c:v>
                </c:pt>
                <c:pt idx="50">
                  <c:v>176740</c:v>
                </c:pt>
                <c:pt idx="51">
                  <c:v>176740</c:v>
                </c:pt>
                <c:pt idx="52">
                  <c:v>176740</c:v>
                </c:pt>
                <c:pt idx="53">
                  <c:v>176740</c:v>
                </c:pt>
                <c:pt idx="54">
                  <c:v>176740</c:v>
                </c:pt>
                <c:pt idx="55">
                  <c:v>176740</c:v>
                </c:pt>
                <c:pt idx="56">
                  <c:v>176740</c:v>
                </c:pt>
                <c:pt idx="57">
                  <c:v>176740</c:v>
                </c:pt>
                <c:pt idx="58">
                  <c:v>176740</c:v>
                </c:pt>
                <c:pt idx="59">
                  <c:v>176740</c:v>
                </c:pt>
                <c:pt idx="60">
                  <c:v>176740</c:v>
                </c:pt>
                <c:pt idx="61">
                  <c:v>176740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D8-1648-B959-3A717CD62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2861647"/>
        <c:axId val="1672598047"/>
      </c:lineChart>
      <c:catAx>
        <c:axId val="1672861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Time</a:t>
                </a:r>
                <a:r>
                  <a:rPr lang="en-GB" sz="1200" baseline="0"/>
                  <a:t> Line (s)</a:t>
                </a:r>
                <a:endParaRPr lang="en-GB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1"/>
        <c:majorTickMark val="cross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672598047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167259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SSD Bandwidth (4k-page/s)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#,##0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672861647"/>
        <c:crosses val="autoZero"/>
        <c:crossBetween val="between"/>
        <c:majorUnit val="200000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SSD Bandwidth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reads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Sheet1!$C$14:$L$14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Sheet1!$C$15:$L$15</c:f>
              <c:numCache>
                <c:formatCode>General</c:formatCode>
                <c:ptCount val="10"/>
                <c:pt idx="0">
                  <c:v>33498</c:v>
                </c:pt>
                <c:pt idx="1">
                  <c:v>63134</c:v>
                </c:pt>
                <c:pt idx="2">
                  <c:v>113016</c:v>
                </c:pt>
                <c:pt idx="3">
                  <c:v>177034</c:v>
                </c:pt>
                <c:pt idx="4">
                  <c:v>277476</c:v>
                </c:pt>
                <c:pt idx="5">
                  <c:v>456726</c:v>
                </c:pt>
                <c:pt idx="6">
                  <c:v>742698</c:v>
                </c:pt>
                <c:pt idx="7">
                  <c:v>839580</c:v>
                </c:pt>
                <c:pt idx="8">
                  <c:v>838256</c:v>
                </c:pt>
                <c:pt idx="9">
                  <c:v>844998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9C-AD4D-822C-04D1E540DA5F}"/>
            </c:ext>
          </c:extLst>
        </c:ser>
        <c:ser>
          <c:idx val="1"/>
          <c:order val="1"/>
          <c:tx>
            <c:strRef>
              <c:f>Sheet1!$B$16</c:f>
              <c:strCache>
                <c:ptCount val="1"/>
                <c:pt idx="0">
                  <c:v>writes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Sheet1!$C$14:$L$14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Sheet1!$C$16:$L$16</c:f>
              <c:numCache>
                <c:formatCode>General</c:formatCode>
                <c:ptCount val="10"/>
                <c:pt idx="0">
                  <c:v>85590</c:v>
                </c:pt>
                <c:pt idx="1">
                  <c:v>172466</c:v>
                </c:pt>
                <c:pt idx="2">
                  <c:v>339846</c:v>
                </c:pt>
                <c:pt idx="3">
                  <c:v>622592</c:v>
                </c:pt>
                <c:pt idx="4">
                  <c:v>787236</c:v>
                </c:pt>
                <c:pt idx="5">
                  <c:v>790278</c:v>
                </c:pt>
                <c:pt idx="6">
                  <c:v>784698</c:v>
                </c:pt>
                <c:pt idx="7">
                  <c:v>788154</c:v>
                </c:pt>
                <c:pt idx="8">
                  <c:v>785652</c:v>
                </c:pt>
                <c:pt idx="9">
                  <c:v>785898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9C-AD4D-822C-04D1E540D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195680"/>
        <c:axId val="406197408"/>
      </c:lineChart>
      <c:catAx>
        <c:axId val="40619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# of in-flight requests</a:t>
                </a:r>
                <a:r>
                  <a:rPr lang="en-GB" sz="1100" baseline="0" dirty="0"/>
                  <a:t> in the queue (</a:t>
                </a:r>
                <a:r>
                  <a:rPr lang="en-GB" sz="1100" b="1" baseline="0" dirty="0">
                    <a:solidFill>
                      <a:srgbClr val="C00000"/>
                    </a:solidFill>
                  </a:rPr>
                  <a:t>SSD Queue Depth</a:t>
                </a:r>
                <a:r>
                  <a:rPr lang="en-GB" sz="1100" baseline="0" dirty="0"/>
                  <a:t>)</a:t>
                </a:r>
                <a:endParaRPr lang="en-GB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406197408"/>
        <c:crosses val="autoZero"/>
        <c:auto val="1"/>
        <c:lblAlgn val="ctr"/>
        <c:lblOffset val="100"/>
        <c:noMultiLvlLbl val="0"/>
      </c:catAx>
      <c:valAx>
        <c:axId val="40619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SSD Bandwidth (4k-page/s)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#,##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406195680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SSD Bandwidth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reads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Sheet1!$C$14:$L$14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Sheet1!$C$15:$L$15</c:f>
              <c:numCache>
                <c:formatCode>General</c:formatCode>
                <c:ptCount val="10"/>
                <c:pt idx="0">
                  <c:v>33498</c:v>
                </c:pt>
                <c:pt idx="1">
                  <c:v>63134</c:v>
                </c:pt>
                <c:pt idx="2">
                  <c:v>113016</c:v>
                </c:pt>
                <c:pt idx="3">
                  <c:v>177034</c:v>
                </c:pt>
                <c:pt idx="4">
                  <c:v>277476</c:v>
                </c:pt>
                <c:pt idx="5">
                  <c:v>456726</c:v>
                </c:pt>
                <c:pt idx="6">
                  <c:v>742698</c:v>
                </c:pt>
                <c:pt idx="7">
                  <c:v>839580</c:v>
                </c:pt>
                <c:pt idx="8">
                  <c:v>838256</c:v>
                </c:pt>
                <c:pt idx="9">
                  <c:v>844998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CD-B044-A8B2-BE975BBD5E60}"/>
            </c:ext>
          </c:extLst>
        </c:ser>
        <c:ser>
          <c:idx val="1"/>
          <c:order val="1"/>
          <c:tx>
            <c:strRef>
              <c:f>Sheet1!$B$16</c:f>
              <c:strCache>
                <c:ptCount val="1"/>
                <c:pt idx="0">
                  <c:v>writes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Sheet1!$C$14:$L$14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Sheet1!$C$16:$L$16</c:f>
              <c:numCache>
                <c:formatCode>General</c:formatCode>
                <c:ptCount val="10"/>
                <c:pt idx="0">
                  <c:v>85590</c:v>
                </c:pt>
                <c:pt idx="1">
                  <c:v>172466</c:v>
                </c:pt>
                <c:pt idx="2">
                  <c:v>339846</c:v>
                </c:pt>
                <c:pt idx="3">
                  <c:v>622592</c:v>
                </c:pt>
                <c:pt idx="4">
                  <c:v>787236</c:v>
                </c:pt>
                <c:pt idx="5">
                  <c:v>790278</c:v>
                </c:pt>
                <c:pt idx="6">
                  <c:v>784698</c:v>
                </c:pt>
                <c:pt idx="7">
                  <c:v>788154</c:v>
                </c:pt>
                <c:pt idx="8">
                  <c:v>785652</c:v>
                </c:pt>
                <c:pt idx="9">
                  <c:v>785898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CD-B044-A8B2-BE975BBD5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195680"/>
        <c:axId val="406197408"/>
      </c:lineChart>
      <c:catAx>
        <c:axId val="40619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# of in-flight requests in the queue (</a:t>
                </a:r>
                <a:r>
                  <a:rPr lang="en-GB" sz="1100" b="1" i="0" u="none" strike="noStrike" kern="1200" baseline="0" dirty="0">
                    <a:solidFill>
                      <a:srgbClr val="C00000"/>
                    </a:solidFill>
                  </a:rPr>
                  <a:t>SSD Queue Depth</a:t>
                </a:r>
                <a:r>
                  <a:rPr lang="en-GB" sz="11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406197408"/>
        <c:crosses val="autoZero"/>
        <c:auto val="1"/>
        <c:lblAlgn val="ctr"/>
        <c:lblOffset val="100"/>
        <c:noMultiLvlLbl val="0"/>
      </c:catAx>
      <c:valAx>
        <c:axId val="40619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SSD Bandwidth (4k-page/s)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#,##0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406195680"/>
        <c:crosses val="autoZero"/>
        <c:crossBetween val="between"/>
        <c:majorUnit val="200000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Case study: benchmark </a:t>
            </a:r>
            <a:r>
              <a:rPr lang="en-GB" b="1" i="1"/>
              <a:t>bfs</a:t>
            </a:r>
            <a:r>
              <a:rPr lang="en-GB"/>
              <a:t>, input graph </a:t>
            </a:r>
            <a:r>
              <a:rPr lang="en-GB" b="1" i="1"/>
              <a:t>web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Sheet1!$D$2:$D$3</c:f>
              <c:strCache>
                <c:ptCount val="2"/>
                <c:pt idx="0">
                  <c:v>CPU idling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Sheet1!$B$4:$C$51</c:f>
              <c:multiLvlStrCache>
                <c:ptCount val="47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6">
                    <c:v>1</c:v>
                  </c:pt>
                  <c:pt idx="7">
                    <c:v>2</c:v>
                  </c:pt>
                  <c:pt idx="8">
                    <c:v>4</c:v>
                  </c:pt>
                  <c:pt idx="9">
                    <c:v>8</c:v>
                  </c:pt>
                  <c:pt idx="10">
                    <c:v>16</c:v>
                  </c:pt>
                  <c:pt idx="12">
                    <c:v>1</c:v>
                  </c:pt>
                  <c:pt idx="13">
                    <c:v>2</c:v>
                  </c:pt>
                  <c:pt idx="14">
                    <c:v>4</c:v>
                  </c:pt>
                  <c:pt idx="15">
                    <c:v>8</c:v>
                  </c:pt>
                  <c:pt idx="16">
                    <c:v>16</c:v>
                  </c:pt>
                  <c:pt idx="18">
                    <c:v>1</c:v>
                  </c:pt>
                  <c:pt idx="19">
                    <c:v>2</c:v>
                  </c:pt>
                  <c:pt idx="20">
                    <c:v>4</c:v>
                  </c:pt>
                  <c:pt idx="21">
                    <c:v>8</c:v>
                  </c:pt>
                  <c:pt idx="22">
                    <c:v>16</c:v>
                  </c:pt>
                  <c:pt idx="24">
                    <c:v>1</c:v>
                  </c:pt>
                  <c:pt idx="25">
                    <c:v>2</c:v>
                  </c:pt>
                  <c:pt idx="26">
                    <c:v>4</c:v>
                  </c:pt>
                  <c:pt idx="27">
                    <c:v>8</c:v>
                  </c:pt>
                  <c:pt idx="28">
                    <c:v>16</c:v>
                  </c:pt>
                  <c:pt idx="30">
                    <c:v>1</c:v>
                  </c:pt>
                  <c:pt idx="31">
                    <c:v>2</c:v>
                  </c:pt>
                  <c:pt idx="32">
                    <c:v>4</c:v>
                  </c:pt>
                  <c:pt idx="33">
                    <c:v>8</c:v>
                  </c:pt>
                  <c:pt idx="34">
                    <c:v>16</c:v>
                  </c:pt>
                  <c:pt idx="36">
                    <c:v>1</c:v>
                  </c:pt>
                  <c:pt idx="37">
                    <c:v>2</c:v>
                  </c:pt>
                  <c:pt idx="38">
                    <c:v>4</c:v>
                  </c:pt>
                  <c:pt idx="39">
                    <c:v>8</c:v>
                  </c:pt>
                  <c:pt idx="40">
                    <c:v>16</c:v>
                  </c:pt>
                  <c:pt idx="42">
                    <c:v>1</c:v>
                  </c:pt>
                  <c:pt idx="43">
                    <c:v>2</c:v>
                  </c:pt>
                  <c:pt idx="44">
                    <c:v>4</c:v>
                  </c:pt>
                  <c:pt idx="45">
                    <c:v>8</c:v>
                  </c:pt>
                  <c:pt idx="46">
                    <c:v>16</c:v>
                  </c:pt>
                </c:lvl>
                <c:lvl>
                  <c:pt idx="0">
                    <c:v>0</c:v>
                  </c:pt>
                  <c:pt idx="6">
                    <c:v>10</c:v>
                  </c:pt>
                  <c:pt idx="12">
                    <c:v>20</c:v>
                  </c:pt>
                  <c:pt idx="18">
                    <c:v>30</c:v>
                  </c:pt>
                  <c:pt idx="24">
                    <c:v>40</c:v>
                  </c:pt>
                  <c:pt idx="30">
                    <c:v>50</c:v>
                  </c:pt>
                  <c:pt idx="36">
                    <c:v>60</c:v>
                  </c:pt>
                  <c:pt idx="42">
                    <c:v>70</c:v>
                  </c:pt>
                </c:lvl>
              </c:multiLvlStrCache>
            </c:multiLvlStrRef>
          </c:cat>
          <c:val>
            <c:numRef>
              <c:f>Sheet1!$D$4:$D$51</c:f>
              <c:numCache>
                <c:formatCode>General</c:formatCode>
                <c:ptCount val="48"/>
                <c:pt idx="0">
                  <c:v>4.2149999999999999</c:v>
                </c:pt>
                <c:pt idx="1">
                  <c:v>4.5103</c:v>
                </c:pt>
                <c:pt idx="2">
                  <c:v>4.4891000000000005</c:v>
                </c:pt>
                <c:pt idx="3">
                  <c:v>4.3940000000000001</c:v>
                </c:pt>
                <c:pt idx="4">
                  <c:v>4.4148000000000005</c:v>
                </c:pt>
                <c:pt idx="6">
                  <c:v>7.8445999999999998</c:v>
                </c:pt>
                <c:pt idx="7">
                  <c:v>7.6693999999999996</c:v>
                </c:pt>
                <c:pt idx="8">
                  <c:v>7.4968999999999992</c:v>
                </c:pt>
                <c:pt idx="9">
                  <c:v>6.84</c:v>
                </c:pt>
                <c:pt idx="10">
                  <c:v>6.6416000000000004</c:v>
                </c:pt>
                <c:pt idx="12">
                  <c:v>10.048</c:v>
                </c:pt>
                <c:pt idx="13">
                  <c:v>9.1647999999999996</c:v>
                </c:pt>
                <c:pt idx="14">
                  <c:v>8.8474000000000004</c:v>
                </c:pt>
                <c:pt idx="15">
                  <c:v>8.2654999999999994</c:v>
                </c:pt>
                <c:pt idx="16">
                  <c:v>8.0619999999999994</c:v>
                </c:pt>
                <c:pt idx="18">
                  <c:v>12.8774</c:v>
                </c:pt>
                <c:pt idx="19">
                  <c:v>10.995600000000001</c:v>
                </c:pt>
                <c:pt idx="20">
                  <c:v>9.6037999999999997</c:v>
                </c:pt>
                <c:pt idx="21">
                  <c:v>9.3879000000000001</c:v>
                </c:pt>
                <c:pt idx="22">
                  <c:v>9.0239999999999991</c:v>
                </c:pt>
                <c:pt idx="24">
                  <c:v>15.731600000000002</c:v>
                </c:pt>
                <c:pt idx="25">
                  <c:v>13.152100000000001</c:v>
                </c:pt>
                <c:pt idx="26">
                  <c:v>11.5794</c:v>
                </c:pt>
                <c:pt idx="27">
                  <c:v>10.748200000000001</c:v>
                </c:pt>
                <c:pt idx="28">
                  <c:v>10.1539</c:v>
                </c:pt>
                <c:pt idx="30">
                  <c:v>19.958000000000002</c:v>
                </c:pt>
                <c:pt idx="31">
                  <c:v>16.013000000000002</c:v>
                </c:pt>
                <c:pt idx="32">
                  <c:v>14.2317</c:v>
                </c:pt>
                <c:pt idx="33">
                  <c:v>12.165799999999999</c:v>
                </c:pt>
                <c:pt idx="34">
                  <c:v>11.5596</c:v>
                </c:pt>
                <c:pt idx="36">
                  <c:v>43.391199999999998</c:v>
                </c:pt>
                <c:pt idx="37">
                  <c:v>28.046600000000002</c:v>
                </c:pt>
                <c:pt idx="38">
                  <c:v>19.987200000000001</c:v>
                </c:pt>
                <c:pt idx="39">
                  <c:v>17.111999999999998</c:v>
                </c:pt>
                <c:pt idx="40">
                  <c:v>15.398999999999999</c:v>
                </c:pt>
                <c:pt idx="42">
                  <c:v>50.407499999999999</c:v>
                </c:pt>
                <c:pt idx="43">
                  <c:v>31.565200000000001</c:v>
                </c:pt>
                <c:pt idx="44">
                  <c:v>22.164999999999999</c:v>
                </c:pt>
                <c:pt idx="45">
                  <c:v>17.760000000000002</c:v>
                </c:pt>
                <c:pt idx="46">
                  <c:v>16.054400000000001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D-2944-93D4-56F27A516AF0}"/>
            </c:ext>
          </c:extLst>
        </c:ser>
        <c:ser>
          <c:idx val="1"/>
          <c:order val="1"/>
          <c:tx>
            <c:strRef>
              <c:f>Sheet1!$E$2:$E$3</c:f>
              <c:strCache>
                <c:ptCount val="2"/>
                <c:pt idx="0">
                  <c:v>CPU working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Sheet1!$B$4:$C$51</c:f>
              <c:multiLvlStrCache>
                <c:ptCount val="47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  <c:pt idx="6">
                    <c:v>1</c:v>
                  </c:pt>
                  <c:pt idx="7">
                    <c:v>2</c:v>
                  </c:pt>
                  <c:pt idx="8">
                    <c:v>4</c:v>
                  </c:pt>
                  <c:pt idx="9">
                    <c:v>8</c:v>
                  </c:pt>
                  <c:pt idx="10">
                    <c:v>16</c:v>
                  </c:pt>
                  <c:pt idx="12">
                    <c:v>1</c:v>
                  </c:pt>
                  <c:pt idx="13">
                    <c:v>2</c:v>
                  </c:pt>
                  <c:pt idx="14">
                    <c:v>4</c:v>
                  </c:pt>
                  <c:pt idx="15">
                    <c:v>8</c:v>
                  </c:pt>
                  <c:pt idx="16">
                    <c:v>16</c:v>
                  </c:pt>
                  <c:pt idx="18">
                    <c:v>1</c:v>
                  </c:pt>
                  <c:pt idx="19">
                    <c:v>2</c:v>
                  </c:pt>
                  <c:pt idx="20">
                    <c:v>4</c:v>
                  </c:pt>
                  <c:pt idx="21">
                    <c:v>8</c:v>
                  </c:pt>
                  <c:pt idx="22">
                    <c:v>16</c:v>
                  </c:pt>
                  <c:pt idx="24">
                    <c:v>1</c:v>
                  </c:pt>
                  <c:pt idx="25">
                    <c:v>2</c:v>
                  </c:pt>
                  <c:pt idx="26">
                    <c:v>4</c:v>
                  </c:pt>
                  <c:pt idx="27">
                    <c:v>8</c:v>
                  </c:pt>
                  <c:pt idx="28">
                    <c:v>16</c:v>
                  </c:pt>
                  <c:pt idx="30">
                    <c:v>1</c:v>
                  </c:pt>
                  <c:pt idx="31">
                    <c:v>2</c:v>
                  </c:pt>
                  <c:pt idx="32">
                    <c:v>4</c:v>
                  </c:pt>
                  <c:pt idx="33">
                    <c:v>8</c:v>
                  </c:pt>
                  <c:pt idx="34">
                    <c:v>16</c:v>
                  </c:pt>
                  <c:pt idx="36">
                    <c:v>1</c:v>
                  </c:pt>
                  <c:pt idx="37">
                    <c:v>2</c:v>
                  </c:pt>
                  <c:pt idx="38">
                    <c:v>4</c:v>
                  </c:pt>
                  <c:pt idx="39">
                    <c:v>8</c:v>
                  </c:pt>
                  <c:pt idx="40">
                    <c:v>16</c:v>
                  </c:pt>
                  <c:pt idx="42">
                    <c:v>1</c:v>
                  </c:pt>
                  <c:pt idx="43">
                    <c:v>2</c:v>
                  </c:pt>
                  <c:pt idx="44">
                    <c:v>4</c:v>
                  </c:pt>
                  <c:pt idx="45">
                    <c:v>8</c:v>
                  </c:pt>
                  <c:pt idx="46">
                    <c:v>16</c:v>
                  </c:pt>
                </c:lvl>
                <c:lvl>
                  <c:pt idx="0">
                    <c:v>0</c:v>
                  </c:pt>
                  <c:pt idx="6">
                    <c:v>10</c:v>
                  </c:pt>
                  <c:pt idx="12">
                    <c:v>20</c:v>
                  </c:pt>
                  <c:pt idx="18">
                    <c:v>30</c:v>
                  </c:pt>
                  <c:pt idx="24">
                    <c:v>40</c:v>
                  </c:pt>
                  <c:pt idx="30">
                    <c:v>50</c:v>
                  </c:pt>
                  <c:pt idx="36">
                    <c:v>60</c:v>
                  </c:pt>
                  <c:pt idx="42">
                    <c:v>70</c:v>
                  </c:pt>
                </c:lvl>
              </c:multiLvlStrCache>
            </c:multiLvlStrRef>
          </c:cat>
          <c:val>
            <c:numRef>
              <c:f>Sheet1!$E$4:$E$51</c:f>
              <c:numCache>
                <c:formatCode>General</c:formatCode>
                <c:ptCount val="48"/>
                <c:pt idx="0">
                  <c:v>4.2149999999999999</c:v>
                </c:pt>
                <c:pt idx="1">
                  <c:v>3.9996999999999998</c:v>
                </c:pt>
                <c:pt idx="2">
                  <c:v>3.9809000000000001</c:v>
                </c:pt>
                <c:pt idx="3">
                  <c:v>4.0559999999999992</c:v>
                </c:pt>
                <c:pt idx="4">
                  <c:v>4.0751999999999997</c:v>
                </c:pt>
                <c:pt idx="6">
                  <c:v>5.0153999999999996</c:v>
                </c:pt>
                <c:pt idx="7">
                  <c:v>4.7005999999999997</c:v>
                </c:pt>
                <c:pt idx="8">
                  <c:v>4.7930999999999999</c:v>
                </c:pt>
                <c:pt idx="9">
                  <c:v>5.16</c:v>
                </c:pt>
                <c:pt idx="10">
                  <c:v>5.218399999999999</c:v>
                </c:pt>
                <c:pt idx="12">
                  <c:v>5.6519999999999992</c:v>
                </c:pt>
                <c:pt idx="13">
                  <c:v>5.1551999999999998</c:v>
                </c:pt>
                <c:pt idx="14">
                  <c:v>5.4226000000000001</c:v>
                </c:pt>
                <c:pt idx="15">
                  <c:v>5.2845000000000004</c:v>
                </c:pt>
                <c:pt idx="16">
                  <c:v>5.838000000000001</c:v>
                </c:pt>
                <c:pt idx="18">
                  <c:v>6.3425999999999991</c:v>
                </c:pt>
                <c:pt idx="19">
                  <c:v>5.6643999999999997</c:v>
                </c:pt>
                <c:pt idx="20">
                  <c:v>5.8862000000000005</c:v>
                </c:pt>
                <c:pt idx="21">
                  <c:v>6.0021000000000004</c:v>
                </c:pt>
                <c:pt idx="22">
                  <c:v>6.016</c:v>
                </c:pt>
                <c:pt idx="24">
                  <c:v>7.7483999999999993</c:v>
                </c:pt>
                <c:pt idx="25">
                  <c:v>6.4778999999999991</c:v>
                </c:pt>
                <c:pt idx="26">
                  <c:v>6.8005999999999993</c:v>
                </c:pt>
                <c:pt idx="27">
                  <c:v>6.8718000000000004</c:v>
                </c:pt>
                <c:pt idx="28">
                  <c:v>7.0561000000000007</c:v>
                </c:pt>
                <c:pt idx="30">
                  <c:v>9.3919999999999995</c:v>
                </c:pt>
                <c:pt idx="31">
                  <c:v>7.8869999999999987</c:v>
                </c:pt>
                <c:pt idx="32">
                  <c:v>8.3582999999999998</c:v>
                </c:pt>
                <c:pt idx="33">
                  <c:v>8.4542000000000019</c:v>
                </c:pt>
                <c:pt idx="34">
                  <c:v>8.7204000000000015</c:v>
                </c:pt>
                <c:pt idx="36">
                  <c:v>16.0488</c:v>
                </c:pt>
                <c:pt idx="37">
                  <c:v>10.373400000000002</c:v>
                </c:pt>
                <c:pt idx="38">
                  <c:v>11.242799999999999</c:v>
                </c:pt>
                <c:pt idx="39">
                  <c:v>11.408000000000001</c:v>
                </c:pt>
                <c:pt idx="40">
                  <c:v>11.151000000000002</c:v>
                </c:pt>
                <c:pt idx="42">
                  <c:v>16.802499999999998</c:v>
                </c:pt>
                <c:pt idx="43">
                  <c:v>11.674799999999999</c:v>
                </c:pt>
                <c:pt idx="44">
                  <c:v>11.935</c:v>
                </c:pt>
                <c:pt idx="45">
                  <c:v>11.84</c:v>
                </c:pt>
                <c:pt idx="46">
                  <c:v>11.6256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DD-2944-93D4-56F27A516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995872"/>
        <c:axId val="1713206911"/>
      </c:barChart>
      <c:catAx>
        <c:axId val="13099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/>
                  <a:t>% of workload that </a:t>
                </a:r>
                <a:r>
                  <a:rPr lang="en-GB" sz="1400" b="1" u="sng" dirty="0"/>
                  <a:t>does not fit</a:t>
                </a:r>
                <a:r>
                  <a:rPr lang="en-GB" sz="1400" dirty="0"/>
                  <a:t> in the memory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713206911"/>
        <c:crosses val="autoZero"/>
        <c:auto val="1"/>
        <c:lblAlgn val="ctr"/>
        <c:lblOffset val="100"/>
        <c:noMultiLvlLbl val="0"/>
      </c:catAx>
      <c:valAx>
        <c:axId val="1713206911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3099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bfs</a:t>
            </a:r>
            <a:r>
              <a:rPr lang="en-GB" dirty="0"/>
              <a:t>(web)</a:t>
            </a:r>
            <a:r>
              <a:rPr lang="en-GB" baseline="0" dirty="0"/>
              <a:t> normalized performance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Sheet1!$C$15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Sheet1!$B$16:$B$23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Sheet1!$C$16:$C$23</c:f>
              <c:numCache>
                <c:formatCode>General</c:formatCode>
                <c:ptCount val="8"/>
                <c:pt idx="0">
                  <c:v>1</c:v>
                </c:pt>
                <c:pt idx="1">
                  <c:v>0.65552099533437014</c:v>
                </c:pt>
                <c:pt idx="2">
                  <c:v>0.53694267515923566</c:v>
                </c:pt>
                <c:pt idx="3">
                  <c:v>0.43860561914672219</c:v>
                </c:pt>
                <c:pt idx="4">
                  <c:v>0.35902896081771718</c:v>
                </c:pt>
                <c:pt idx="5">
                  <c:v>0.28722316865417374</c:v>
                </c:pt>
                <c:pt idx="6">
                  <c:v>0.14182368775235532</c:v>
                </c:pt>
                <c:pt idx="7">
                  <c:v>0.12542776372563608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36-CD41-84EB-A4A52C850262}"/>
            </c:ext>
          </c:extLst>
        </c:ser>
        <c:ser>
          <c:idx val="1"/>
          <c:order val="1"/>
          <c:tx>
            <c:strRef>
              <c:f>Sheet1!$D$15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Sheet1!$B$16:$B$23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Sheet1!$D$16:$D$23</c:f>
              <c:numCache>
                <c:formatCode>General</c:formatCode>
                <c:ptCount val="8"/>
                <c:pt idx="0">
                  <c:v>0.99059929494712107</c:v>
                </c:pt>
                <c:pt idx="1">
                  <c:v>0.68148746968472107</c:v>
                </c:pt>
                <c:pt idx="2">
                  <c:v>0.58868715083798884</c:v>
                </c:pt>
                <c:pt idx="3">
                  <c:v>0.50600240096038418</c:v>
                </c:pt>
                <c:pt idx="4">
                  <c:v>0.42944472745797252</c:v>
                </c:pt>
                <c:pt idx="5">
                  <c:v>0.35271966527196652</c:v>
                </c:pt>
                <c:pt idx="6">
                  <c:v>0.21941697032795418</c:v>
                </c:pt>
                <c:pt idx="7">
                  <c:v>0.19495837187789083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36-CD41-84EB-A4A52C850262}"/>
            </c:ext>
          </c:extLst>
        </c:ser>
        <c:ser>
          <c:idx val="2"/>
          <c:order val="2"/>
          <c:tx>
            <c:strRef>
              <c:f>Sheet1!$E$15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Sheet1!$B$16:$B$23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Sheet1!$E$16:$E$23</c:f>
              <c:numCache>
                <c:formatCode>General</c:formatCode>
                <c:ptCount val="8"/>
                <c:pt idx="0">
                  <c:v>0.99527744982290423</c:v>
                </c:pt>
                <c:pt idx="1">
                  <c:v>0.68592351505288851</c:v>
                </c:pt>
                <c:pt idx="2">
                  <c:v>0.59074982480728799</c:v>
                </c:pt>
                <c:pt idx="3">
                  <c:v>0.54422207876049067</c:v>
                </c:pt>
                <c:pt idx="4">
                  <c:v>0.4586507072905332</c:v>
                </c:pt>
                <c:pt idx="5">
                  <c:v>0.37317397078353254</c:v>
                </c:pt>
                <c:pt idx="6">
                  <c:v>0.26993275696445723</c:v>
                </c:pt>
                <c:pt idx="7">
                  <c:v>0.24721407624633429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36-CD41-84EB-A4A52C850262}"/>
            </c:ext>
          </c:extLst>
        </c:ser>
        <c:ser>
          <c:idx val="3"/>
          <c:order val="3"/>
          <c:tx>
            <c:strRef>
              <c:f>Sheet1!$F$15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Sheet1!$B$16:$B$23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Sheet1!$F$16:$F$23</c:f>
              <c:numCache>
                <c:formatCode>General</c:formatCode>
                <c:ptCount val="8"/>
                <c:pt idx="0">
                  <c:v>0.99763313609467463</c:v>
                </c:pt>
                <c:pt idx="1">
                  <c:v>0.70250000000000001</c:v>
                </c:pt>
                <c:pt idx="2">
                  <c:v>0.62214022140221392</c:v>
                </c:pt>
                <c:pt idx="3">
                  <c:v>0.54775828460038978</c:v>
                </c:pt>
                <c:pt idx="4">
                  <c:v>0.47843359818388193</c:v>
                </c:pt>
                <c:pt idx="5">
                  <c:v>0.40882638215324923</c:v>
                </c:pt>
                <c:pt idx="6">
                  <c:v>0.29558204768583451</c:v>
                </c:pt>
                <c:pt idx="7">
                  <c:v>0.28479729729729725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36-CD41-84EB-A4A52C850262}"/>
            </c:ext>
          </c:extLst>
        </c:ser>
        <c:ser>
          <c:idx val="4"/>
          <c:order val="4"/>
          <c:tx>
            <c:strRef>
              <c:f>Sheet1!$G$15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Sheet1!$B$16:$B$23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Sheet1!$G$16:$G$23</c:f>
              <c:numCache>
                <c:formatCode>General</c:formatCode>
                <c:ptCount val="8"/>
                <c:pt idx="0">
                  <c:v>0.99293286219081267</c:v>
                </c:pt>
                <c:pt idx="1">
                  <c:v>0.7107925801011804</c:v>
                </c:pt>
                <c:pt idx="2">
                  <c:v>0.60647482014388487</c:v>
                </c:pt>
                <c:pt idx="3">
                  <c:v>0.5605053191489362</c:v>
                </c:pt>
                <c:pt idx="4">
                  <c:v>0.48983149331783843</c:v>
                </c:pt>
                <c:pt idx="5">
                  <c:v>0.41568047337278102</c:v>
                </c:pt>
                <c:pt idx="6">
                  <c:v>0.31751412429378528</c:v>
                </c:pt>
                <c:pt idx="7">
                  <c:v>0.30455202312138729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36-CD41-84EB-A4A52C850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1478271"/>
        <c:axId val="2031479999"/>
      </c:lineChart>
      <c:catAx>
        <c:axId val="2031478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/>
                  <a:t>% of the workload that</a:t>
                </a:r>
                <a:r>
                  <a:rPr lang="en-GB" sz="1400" baseline="0" dirty="0"/>
                  <a:t> </a:t>
                </a:r>
                <a:r>
                  <a:rPr lang="en-GB" sz="1400" u="sng" baseline="0" dirty="0"/>
                  <a:t>does not fit</a:t>
                </a:r>
                <a:br>
                  <a:rPr lang="en-GB" sz="1400" u="sng" baseline="0" dirty="0"/>
                </a:br>
                <a:r>
                  <a:rPr lang="en-GB" sz="1400" baseline="0" dirty="0"/>
                  <a:t> in the memory</a:t>
                </a:r>
                <a:endParaRPr lang="en-GB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2031479999"/>
        <c:crosses val="autoZero"/>
        <c:auto val="1"/>
        <c:lblAlgn val="ctr"/>
        <c:lblOffset val="100"/>
        <c:noMultiLvlLbl val="0"/>
      </c:catAx>
      <c:valAx>
        <c:axId val="20314799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/>
                  <a:t>Performance (normalized</a:t>
                </a:r>
                <a:r>
                  <a:rPr lang="en-GB" sz="1400" baseline="0" dirty="0"/>
                  <a:t> )</a:t>
                </a:r>
                <a:endParaRPr lang="en-GB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203147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bfs</a:t>
            </a:r>
            <a:r>
              <a:rPr lang="en-GB" dirty="0"/>
              <a:t>(web)</a:t>
            </a:r>
            <a:r>
              <a:rPr lang="en-GB" baseline="0" dirty="0"/>
              <a:t> slow down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Sheet1!$C$38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Sheet1!$B$39:$B$46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Sheet1!$C$39:$C$46</c:f>
              <c:numCache>
                <c:formatCode>General</c:formatCode>
                <c:ptCount val="8"/>
                <c:pt idx="0">
                  <c:v>1</c:v>
                </c:pt>
                <c:pt idx="1">
                  <c:v>1.5255041518386714</c:v>
                </c:pt>
                <c:pt idx="2">
                  <c:v>1.8623962040332147</c:v>
                </c:pt>
                <c:pt idx="3">
                  <c:v>2.2799525504151839</c:v>
                </c:pt>
                <c:pt idx="4">
                  <c:v>2.7852906287069992</c:v>
                </c:pt>
                <c:pt idx="5">
                  <c:v>3.481613285883749</c:v>
                </c:pt>
                <c:pt idx="6">
                  <c:v>7.0510083036773432</c:v>
                </c:pt>
                <c:pt idx="7">
                  <c:v>7.9727164887307227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6-F94D-8F2F-30E5FB87B31E}"/>
            </c:ext>
          </c:extLst>
        </c:ser>
        <c:ser>
          <c:idx val="1"/>
          <c:order val="1"/>
          <c:tx>
            <c:strRef>
              <c:f>Sheet1!$D$38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Sheet1!$B$39:$B$46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Sheet1!$D$39:$D$46</c:f>
              <c:numCache>
                <c:formatCode>General</c:formatCode>
                <c:ptCount val="8"/>
                <c:pt idx="0">
                  <c:v>1.0094899169632265</c:v>
                </c:pt>
                <c:pt idx="1">
                  <c:v>1.4673784104389087</c:v>
                </c:pt>
                <c:pt idx="2">
                  <c:v>1.6986951364175564</c:v>
                </c:pt>
                <c:pt idx="3">
                  <c:v>1.9762752075919336</c:v>
                </c:pt>
                <c:pt idx="4">
                  <c:v>2.3285883748517202</c:v>
                </c:pt>
                <c:pt idx="5">
                  <c:v>2.8351126927639383</c:v>
                </c:pt>
                <c:pt idx="6">
                  <c:v>4.5575326215895613</c:v>
                </c:pt>
                <c:pt idx="7">
                  <c:v>5.1293001186239628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6-F94D-8F2F-30E5FB87B31E}"/>
            </c:ext>
          </c:extLst>
        </c:ser>
        <c:ser>
          <c:idx val="2"/>
          <c:order val="2"/>
          <c:tx>
            <c:strRef>
              <c:f>Sheet1!$E$38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Sheet1!$B$39:$B$46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Sheet1!$E$39:$E$46</c:f>
              <c:numCache>
                <c:formatCode>General</c:formatCode>
                <c:ptCount val="8"/>
                <c:pt idx="0">
                  <c:v>1.0047449584816135</c:v>
                </c:pt>
                <c:pt idx="1">
                  <c:v>1.4578884934756819</c:v>
                </c:pt>
                <c:pt idx="2">
                  <c:v>1.6927639383155397</c:v>
                </c:pt>
                <c:pt idx="3">
                  <c:v>1.8374851720047451</c:v>
                </c:pt>
                <c:pt idx="4">
                  <c:v>2.1803084223013047</c:v>
                </c:pt>
                <c:pt idx="5">
                  <c:v>2.6797153024911031</c:v>
                </c:pt>
                <c:pt idx="6">
                  <c:v>3.7046263345195731</c:v>
                </c:pt>
                <c:pt idx="7">
                  <c:v>4.0450771055753263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E6-F94D-8F2F-30E5FB87B31E}"/>
            </c:ext>
          </c:extLst>
        </c:ser>
        <c:ser>
          <c:idx val="3"/>
          <c:order val="3"/>
          <c:tx>
            <c:strRef>
              <c:f>Sheet1!$F$38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Sheet1!$B$39:$B$46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Sheet1!$F$39:$F$46</c:f>
              <c:numCache>
                <c:formatCode>General</c:formatCode>
                <c:ptCount val="8"/>
                <c:pt idx="0">
                  <c:v>1.0023724792408066</c:v>
                </c:pt>
                <c:pt idx="1">
                  <c:v>1.4234875444839858</c:v>
                </c:pt>
                <c:pt idx="2">
                  <c:v>1.6073546856465006</c:v>
                </c:pt>
                <c:pt idx="3">
                  <c:v>1.825622775800712</c:v>
                </c:pt>
                <c:pt idx="4">
                  <c:v>2.0901542111506526</c:v>
                </c:pt>
                <c:pt idx="5">
                  <c:v>2.4460260972716492</c:v>
                </c:pt>
                <c:pt idx="6">
                  <c:v>3.383155397390273</c:v>
                </c:pt>
                <c:pt idx="7">
                  <c:v>3.5112692763938318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E6-F94D-8F2F-30E5FB87B31E}"/>
            </c:ext>
          </c:extLst>
        </c:ser>
        <c:ser>
          <c:idx val="4"/>
          <c:order val="4"/>
          <c:tx>
            <c:strRef>
              <c:f>Sheet1!$G$38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Sheet1!$B$39:$B$46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cat>
          <c:val>
            <c:numRef>
              <c:f>Sheet1!$G$39:$G$46</c:f>
              <c:numCache>
                <c:formatCode>General</c:formatCode>
                <c:ptCount val="8"/>
                <c:pt idx="0">
                  <c:v>1.0071174377224199</c:v>
                </c:pt>
                <c:pt idx="1">
                  <c:v>1.4068801897983392</c:v>
                </c:pt>
                <c:pt idx="2">
                  <c:v>1.6488730723606169</c:v>
                </c:pt>
                <c:pt idx="3">
                  <c:v>1.7841043890865955</c:v>
                </c:pt>
                <c:pt idx="4">
                  <c:v>2.0415183867141162</c:v>
                </c:pt>
                <c:pt idx="5">
                  <c:v>2.4056939501779362</c:v>
                </c:pt>
                <c:pt idx="6">
                  <c:v>3.1494661921708187</c:v>
                </c:pt>
                <c:pt idx="7">
                  <c:v>3.2835112692763939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E6-F94D-8F2F-30E5FB87B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1478271"/>
        <c:axId val="2031479999"/>
      </c:lineChart>
      <c:catAx>
        <c:axId val="2031478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/>
                  <a:t>% of the workload that</a:t>
                </a:r>
                <a:r>
                  <a:rPr lang="en-GB" sz="1400" baseline="0" dirty="0"/>
                  <a:t> </a:t>
                </a:r>
                <a:r>
                  <a:rPr lang="en-GB" sz="1400" b="0" i="0" u="sng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does not fit</a:t>
                </a:r>
                <a:r>
                  <a:rPr lang="en-GB" sz="14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</a:t>
                </a:r>
                <a:br>
                  <a:rPr lang="en-GB" sz="14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</a:br>
                <a:r>
                  <a:rPr lang="en-GB" sz="1400" baseline="0" dirty="0"/>
                  <a:t> in the memory</a:t>
                </a:r>
                <a:endParaRPr lang="en-GB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2031479999"/>
        <c:crosses val="autoZero"/>
        <c:auto val="1"/>
        <c:lblAlgn val="ctr"/>
        <c:lblOffset val="100"/>
        <c:noMultiLvlLbl val="0"/>
      </c:catAx>
      <c:valAx>
        <c:axId val="2031479999"/>
        <c:scaling>
          <c:orientation val="minMax"/>
          <c:max val="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Slowdown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203147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F0598-6F1D-EB4D-B3CD-AAECDECAC15B}" type="doc">
      <dgm:prSet loTypeId="urn:microsoft.com/office/officeart/2005/8/layout/hChevron3" loCatId="" qsTypeId="urn:microsoft.com/office/officeart/2005/8/quickstyle/simple1" qsCatId="simple" csTypeId="urn:microsoft.com/office/officeart/2005/8/colors/accent6_2" csCatId="accent6" phldr="1"/>
      <dgm:spPr/>
    </dgm:pt>
    <dgm:pt modelId="{D06B77F7-D498-A34D-91B5-59EDC72DCB90}">
      <dgm:prSet phldrT="[Text]"/>
      <dgm:spPr>
        <a:solidFill>
          <a:srgbClr val="00B050">
            <a:alpha val="80000"/>
          </a:srgbClr>
        </a:solidFill>
      </dgm:spPr>
      <dgm:t>
        <a:bodyPr/>
        <a:lstStyle/>
        <a:p>
          <a:pPr rtl="0"/>
          <a:r>
            <a:rPr lang="en-GB" dirty="0"/>
            <a:t>Queue Depth Increase</a:t>
          </a:r>
        </a:p>
      </dgm:t>
    </dgm:pt>
    <dgm:pt modelId="{CA8E50E9-8549-5E43-9062-9F658B568018}" type="parTrans" cxnId="{97BB08A8-1D1E-D645-9CBE-D6916E76CE34}">
      <dgm:prSet/>
      <dgm:spPr/>
      <dgm:t>
        <a:bodyPr/>
        <a:lstStyle/>
        <a:p>
          <a:endParaRPr lang="en-GB"/>
        </a:p>
      </dgm:t>
    </dgm:pt>
    <dgm:pt modelId="{6F9E2257-26D4-FC4E-9037-8A89BDA1B29E}" type="sibTrans" cxnId="{97BB08A8-1D1E-D645-9CBE-D6916E76CE34}">
      <dgm:prSet/>
      <dgm:spPr/>
      <dgm:t>
        <a:bodyPr/>
        <a:lstStyle/>
        <a:p>
          <a:endParaRPr lang="en-GB"/>
        </a:p>
      </dgm:t>
    </dgm:pt>
    <dgm:pt modelId="{2EA68EC8-C4EE-F149-A0CC-1091EEAFC54C}" type="pres">
      <dgm:prSet presAssocID="{1D5F0598-6F1D-EB4D-B3CD-AAECDECAC15B}" presName="Name0" presStyleCnt="0">
        <dgm:presLayoutVars>
          <dgm:dir/>
          <dgm:resizeHandles val="exact"/>
        </dgm:presLayoutVars>
      </dgm:prSet>
      <dgm:spPr/>
    </dgm:pt>
    <dgm:pt modelId="{5A0C81E1-EA06-3F4D-B2D8-55D5A111F0BB}" type="pres">
      <dgm:prSet presAssocID="{D06B77F7-D498-A34D-91B5-59EDC72DCB90}" presName="parTxOnly" presStyleLbl="node1" presStyleIdx="0" presStyleCnt="1" custScaleY="74802" custLinFactY="-53868" custLinFactNeighborX="-49" custLinFactNeighborY="-100000">
        <dgm:presLayoutVars>
          <dgm:bulletEnabled val="1"/>
        </dgm:presLayoutVars>
      </dgm:prSet>
      <dgm:spPr/>
    </dgm:pt>
  </dgm:ptLst>
  <dgm:cxnLst>
    <dgm:cxn modelId="{97BB08A8-1D1E-D645-9CBE-D6916E76CE34}" srcId="{1D5F0598-6F1D-EB4D-B3CD-AAECDECAC15B}" destId="{D06B77F7-D498-A34D-91B5-59EDC72DCB90}" srcOrd="0" destOrd="0" parTransId="{CA8E50E9-8549-5E43-9062-9F658B568018}" sibTransId="{6F9E2257-26D4-FC4E-9037-8A89BDA1B29E}"/>
    <dgm:cxn modelId="{063B81C8-3822-8243-94C6-3EBBDF170344}" type="presOf" srcId="{1D5F0598-6F1D-EB4D-B3CD-AAECDECAC15B}" destId="{2EA68EC8-C4EE-F149-A0CC-1091EEAFC54C}" srcOrd="0" destOrd="0" presId="urn:microsoft.com/office/officeart/2005/8/layout/hChevron3"/>
    <dgm:cxn modelId="{D88D1BF8-1FB9-8042-98FC-AA237CBE7B08}" type="presOf" srcId="{D06B77F7-D498-A34D-91B5-59EDC72DCB90}" destId="{5A0C81E1-EA06-3F4D-B2D8-55D5A111F0BB}" srcOrd="0" destOrd="0" presId="urn:microsoft.com/office/officeart/2005/8/layout/hChevron3"/>
    <dgm:cxn modelId="{B7BB4BB2-C179-4A4D-B071-87FBBC166750}" type="presParOf" srcId="{2EA68EC8-C4EE-F149-A0CC-1091EEAFC54C}" destId="{5A0C81E1-EA06-3F4D-B2D8-55D5A111F0BB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C81E1-EA06-3F4D-B2D8-55D5A111F0BB}">
      <dsp:nvSpPr>
        <dsp:cNvPr id="0" name=""/>
        <dsp:cNvSpPr/>
      </dsp:nvSpPr>
      <dsp:spPr>
        <a:xfrm>
          <a:off x="0" y="0"/>
          <a:ext cx="1978875" cy="257877"/>
        </a:xfrm>
        <a:prstGeom prst="homePlate">
          <a:avLst/>
        </a:prstGeom>
        <a:solidFill>
          <a:srgbClr val="00B05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Queue Depth Increase</a:t>
          </a:r>
        </a:p>
      </dsp:txBody>
      <dsp:txXfrm>
        <a:off x="0" y="0"/>
        <a:ext cx="1914406" cy="257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BF118-7A30-A647-91DA-26B36BE03492}" type="datetimeFigureOut">
              <a:rPr lang="en-SE" smtClean="0"/>
              <a:t>2023-10-09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19EA4-6A59-9840-9D34-DB9BAADD083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787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19EA4-6A59-9840-9D34-DB9BAADD0837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474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19EA4-6A59-9840-9D34-DB9BAADD083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6038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19EA4-6A59-9840-9D34-DB9BAADD083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640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19EA4-6A59-9840-9D34-DB9BAADD0837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542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19EA4-6A59-9840-9D34-DB9BAADD0837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679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DC3-9F1F-7007-854D-31A288091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65C02-064B-3B3F-5C03-FAE106C9F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8335C-2B15-3316-B2F0-02795B2C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3C1-A694-E14A-9BDF-83D75131821B}" type="datetime1">
              <a:rPr lang="sv-SE" smtClean="0"/>
              <a:t>2023-10-09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5383B-2875-31BE-84E6-0D02143B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142A0-9B43-F6B6-066E-3DC807E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312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F0B-6A00-5C9F-DA97-796F75DD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DD717-E396-944E-F1AD-740816AB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02833-E08D-F834-1EB0-F6483273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172D-D2ED-9C4F-A1B0-A5F0950FEAB7}" type="datetime1">
              <a:rPr lang="sv-SE" smtClean="0"/>
              <a:t>2023-10-09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A0C6-8D39-20C8-E78C-CB11ADAA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7D3D-2622-5047-FAC4-46957621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9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3084F-FB86-0DCE-142E-7EE5C2B8A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3441-D378-C1F0-4374-9CA972A12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48E7-67FA-C071-BC73-6A7B3235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805-5F0C-A247-BF06-C73AA5A4D12D}" type="datetime1">
              <a:rPr lang="sv-SE" smtClean="0"/>
              <a:t>2023-10-09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9A5C-A46B-3EED-F244-89F9C207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7412-DBAB-110D-860D-5DDA20D2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615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E203-5E4C-9162-D530-489C0F04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9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B50C-C527-EB6A-D3D6-39484657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41"/>
            <a:ext cx="10515600" cy="40679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5738-6CD2-5EF3-2D5D-5B7EF695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DD9A-A68A-0745-8D94-D216D188C776}" type="datetime1">
              <a:rPr lang="sv-SE" smtClean="0"/>
              <a:t>2023-10-09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23D-574E-1742-BB93-52BF9B37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9BCE-67AC-14E0-C20A-32F9E7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D18E7F-2A4E-B7A1-66BB-5B1045C11D11}"/>
              </a:ext>
            </a:extLst>
          </p:cNvPr>
          <p:cNvCxnSpPr/>
          <p:nvPr userDrawn="1"/>
        </p:nvCxnSpPr>
        <p:spPr>
          <a:xfrm>
            <a:off x="838200" y="1191718"/>
            <a:ext cx="10515599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734467-DA5E-16F9-040E-930445AFB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870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C097-D124-8CD4-CCE9-3926C103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DC1E-DC6A-EF05-6C2B-3E7C5390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A62C-DE2C-1A5D-62A3-8742A0AE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163-9F69-D94D-8C1F-839C75038361}" type="datetime1">
              <a:rPr lang="sv-SE" smtClean="0"/>
              <a:t>2023-10-09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375D-E997-78DC-A510-8AD295E6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B8A4-ECC9-476E-27F8-89631288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677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E203-5E4C-9162-D530-489C0F04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9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B50C-C527-EB6A-D3D6-39484657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71"/>
            <a:ext cx="10515600" cy="46104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5738-6CD2-5EF3-2D5D-5B7EF695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820A-2419-8140-95F9-C3B52CB31178}" type="datetime1">
              <a:rPr lang="sv-SE" smtClean="0"/>
              <a:t>2023-10-09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23D-574E-1742-BB93-52BF9B37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9BCE-67AC-14E0-C20A-32F9E7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D18E7F-2A4E-B7A1-66BB-5B1045C11D11}"/>
              </a:ext>
            </a:extLst>
          </p:cNvPr>
          <p:cNvCxnSpPr/>
          <p:nvPr userDrawn="1"/>
        </p:nvCxnSpPr>
        <p:spPr>
          <a:xfrm>
            <a:off x="838200" y="1364105"/>
            <a:ext cx="10515599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0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28872-C402-1837-F0BC-64C58C47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E5B3-3796-F04E-B5E4-EF267F305102}" type="datetime1">
              <a:rPr lang="sv-SE" smtClean="0"/>
              <a:t>2023-10-09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DD2E0-5A93-907F-F5A4-CF4D801B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25A0-C959-4755-0338-27F66DCF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ABF571-0558-F578-0207-5986778F582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998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676E41-C54F-3F9D-A110-A2AC0DE5F63D}"/>
              </a:ext>
            </a:extLst>
          </p:cNvPr>
          <p:cNvCxnSpPr/>
          <p:nvPr userDrawn="1"/>
        </p:nvCxnSpPr>
        <p:spPr>
          <a:xfrm>
            <a:off x="838200" y="1364105"/>
            <a:ext cx="10515599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2592FA-E589-99F8-EDD2-BF719395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71"/>
            <a:ext cx="5132881" cy="46104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3ADA63-82B7-9BA0-BE18-30876D53F2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0917" y="1568476"/>
            <a:ext cx="5132881" cy="46104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926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E203-5E4C-9162-D530-489C0F04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9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5738-6CD2-5EF3-2D5D-5B7EF695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E61-36A5-704C-A82A-259454695E50}" type="datetime1">
              <a:rPr lang="sv-SE" smtClean="0"/>
              <a:t>2023-10-09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23D-574E-1742-BB93-52BF9B37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9BCE-67AC-14E0-C20A-32F9E7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D18E7F-2A4E-B7A1-66BB-5B1045C11D11}"/>
              </a:ext>
            </a:extLst>
          </p:cNvPr>
          <p:cNvCxnSpPr/>
          <p:nvPr userDrawn="1"/>
        </p:nvCxnSpPr>
        <p:spPr>
          <a:xfrm>
            <a:off x="838200" y="1364105"/>
            <a:ext cx="10515599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64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5738-6CD2-5EF3-2D5D-5B7EF695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8998-26E1-DC49-8A79-0B6EBE421549}" type="datetime1">
              <a:rPr lang="sv-SE" smtClean="0"/>
              <a:t>2023-10-09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23D-574E-1742-BB93-52BF9B37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9BCE-67AC-14E0-C20A-32F9E7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67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689-2BD8-2870-7CEA-DFD043DA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5C28-87D7-0FFC-F72D-871CA951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9B19B-2A5D-6280-105C-996F3630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23B1-F1FA-7D98-13D1-A4341523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4FF2-4836-7D4B-B0CC-A2A9777FC140}" type="datetime1">
              <a:rPr lang="sv-SE" smtClean="0"/>
              <a:t>2023-10-09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F20E9-F3A1-3838-F1C7-DE9E84C5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EB3F6-50D6-033A-0F71-AC2E5785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987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791-9F59-8F0D-5CEB-A233D44A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6760A-8928-85D8-A323-28932E7C5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6A8FC-D42B-081B-5D5A-F6D4EE67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B98F3-8E66-1EE5-D96D-18FC8BB9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F4C7-0317-4C4F-AEE2-D97CCE40E0D5}" type="datetime1">
              <a:rPr lang="sv-SE" smtClean="0"/>
              <a:t>2023-10-09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3D6BF-4A61-A391-BC51-F827C057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86AA-4B27-CDC6-DA0D-D645D43F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462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D84F-F0B6-6AC9-CACE-03C84173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E4E9-2E63-7469-EA64-4D38A8C1E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2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046E-7ACA-7342-9B0C-EB9690EE7727}" type="datetime1">
              <a:rPr lang="sv-SE" smtClean="0"/>
              <a:t>2023-10-09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3337-0171-C1BD-65D4-42D2DCA2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24756" y="6356350"/>
            <a:ext cx="6228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70C2-91CD-78AA-3BA8-C3F120DC6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6532" y="6356350"/>
            <a:ext cx="56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B34B-79E1-334A-A1AF-A819F3BDC153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CEA066F-C59A-7418-9940-2B242CB5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7F8C736-A614-3299-C508-430D0DC2965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66715" y="3840917"/>
            <a:ext cx="4406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6" r:id="rId4"/>
    <p:sldLayoutId id="2147483688" r:id="rId5"/>
    <p:sldLayoutId id="2147483697" r:id="rId6"/>
    <p:sldLayoutId id="2147483698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9A6A-0A8A-B02D-C4EA-8D162D95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6800"/>
          </a:xfrm>
        </p:spPr>
        <p:txBody>
          <a:bodyPr/>
          <a:lstStyle/>
          <a:p>
            <a:r>
              <a:rPr lang="en-GB" b="1" dirty="0"/>
              <a:t>Large-scale </a:t>
            </a:r>
            <a:r>
              <a:rPr lang="en-GB" b="1" dirty="0">
                <a:solidFill>
                  <a:schemeClr val="bg1"/>
                </a:solidFill>
              </a:rPr>
              <a:t>Graph Processing </a:t>
            </a:r>
            <a:r>
              <a:rPr lang="en-GB" b="1" dirty="0"/>
              <a:t>on </a:t>
            </a:r>
            <a:r>
              <a:rPr lang="en-GB" b="1" dirty="0">
                <a:solidFill>
                  <a:schemeClr val="bg1"/>
                </a:solidFill>
              </a:rPr>
              <a:t>Commodity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Systems</a:t>
            </a:r>
            <a:r>
              <a:rPr lang="en-GB" b="1" dirty="0"/>
              <a:t>: Understanding and Mitigating the Impact of </a:t>
            </a:r>
            <a:r>
              <a:rPr lang="en-GB" b="1" dirty="0">
                <a:solidFill>
                  <a:schemeClr val="bg1"/>
                </a:solidFill>
              </a:rPr>
              <a:t>Swapping</a:t>
            </a:r>
            <a:r>
              <a:rPr lang="en-GB" b="1" dirty="0"/>
              <a:t> </a:t>
            </a:r>
            <a:br>
              <a:rPr lang="en-GB" b="1" dirty="0"/>
            </a:br>
            <a:endParaRPr lang="en-SE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33C2B-8355-A623-4561-2F0A5CB00798}"/>
              </a:ext>
            </a:extLst>
          </p:cNvPr>
          <p:cNvSpPr txBox="1"/>
          <p:nvPr/>
        </p:nvSpPr>
        <p:spPr>
          <a:xfrm>
            <a:off x="6050001" y="2377153"/>
            <a:ext cx="20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Swapping</a:t>
            </a:r>
            <a:endParaRPr lang="en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C41D1-02A6-BFB9-3F7B-18C73C66D9EB}"/>
              </a:ext>
            </a:extLst>
          </p:cNvPr>
          <p:cNvSpPr txBox="1"/>
          <p:nvPr/>
        </p:nvSpPr>
        <p:spPr>
          <a:xfrm>
            <a:off x="1903373" y="1887701"/>
            <a:ext cx="173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Systems</a:t>
            </a:r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2E596-0755-7AA4-31F3-C62623E96DE1}"/>
              </a:ext>
            </a:extLst>
          </p:cNvPr>
          <p:cNvSpPr txBox="1"/>
          <p:nvPr/>
        </p:nvSpPr>
        <p:spPr>
          <a:xfrm>
            <a:off x="8019862" y="1390431"/>
            <a:ext cx="241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Commodity</a:t>
            </a:r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6C490-E04C-C396-D042-19E4F1FD192D}"/>
              </a:ext>
            </a:extLst>
          </p:cNvPr>
          <p:cNvSpPr txBox="1"/>
          <p:nvPr/>
        </p:nvSpPr>
        <p:spPr>
          <a:xfrm>
            <a:off x="4019738" y="1390432"/>
            <a:ext cx="350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Graph Processing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036E5-A903-2A18-850D-741CC409C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952"/>
            <a:ext cx="9144000" cy="1574503"/>
          </a:xfrm>
        </p:spPr>
        <p:txBody>
          <a:bodyPr>
            <a:normAutofit/>
          </a:bodyPr>
          <a:lstStyle/>
          <a:p>
            <a:r>
              <a:rPr lang="en-SE" dirty="0"/>
              <a:t>Alireza Haddadi, David Black-Schaffer, and Chang Hyun Park</a:t>
            </a:r>
          </a:p>
          <a:p>
            <a:r>
              <a:rPr lang="en-SE" dirty="0"/>
              <a:t>Slides by Alireza Haddadi</a:t>
            </a:r>
          </a:p>
        </p:txBody>
      </p:sp>
    </p:spTree>
    <p:extLst>
      <p:ext uri="{BB962C8B-B14F-4D97-AF65-F5344CB8AC3E}">
        <p14:creationId xmlns:p14="http://schemas.microsoft.com/office/powerpoint/2010/main" val="35161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2E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2E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2E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ECF89C9-9B93-8C0D-4589-4850CBD9F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371382"/>
              </p:ext>
            </p:extLst>
          </p:nvPr>
        </p:nvGraphicFramePr>
        <p:xfrm>
          <a:off x="7407272" y="1360777"/>
          <a:ext cx="3946526" cy="4168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OC Impact on </a:t>
            </a:r>
            <a:r>
              <a:rPr lang="en-SE" dirty="0">
                <a:solidFill>
                  <a:srgbClr val="C00000"/>
                </a:solidFill>
              </a:rPr>
              <a:t>performance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10</a:t>
            </a:fld>
            <a:endParaRPr lang="en-SE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F9292E-A96A-45F2-6F79-7D46FDA1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>
            <a:normAutofit fontScale="92500"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Reclaiming the lost performance of graph applications that do not fit in the memory with (near) zero cost thread overcommitting.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3A75-82D2-4994-7FA6-9A9CBD10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41"/>
            <a:ext cx="2844800" cy="4067991"/>
          </a:xfrm>
        </p:spPr>
        <p:txBody>
          <a:bodyPr>
            <a:normAutofit/>
          </a:bodyPr>
          <a:lstStyle/>
          <a:p>
            <a:r>
              <a:rPr lang="en-SE" sz="1800" dirty="0"/>
              <a:t>Case Study</a:t>
            </a:r>
            <a:r>
              <a:rPr lang="en-SE" sz="2000" dirty="0"/>
              <a:t>:</a:t>
            </a:r>
            <a:r>
              <a:rPr lang="en-SE" sz="1800" dirty="0"/>
              <a:t> </a:t>
            </a:r>
            <a:r>
              <a:rPr lang="en-SE" sz="1600" dirty="0"/>
              <a:t>Execution time</a:t>
            </a:r>
          </a:p>
          <a:p>
            <a:pPr lvl="1"/>
            <a:r>
              <a:rPr lang="en-GB" sz="1800" i="1" dirty="0"/>
              <a:t>b</a:t>
            </a:r>
            <a:r>
              <a:rPr lang="en-SE" sz="1800" i="1" dirty="0"/>
              <a:t>fs(web)</a:t>
            </a:r>
            <a:endParaRPr lang="en-GB" sz="2200" i="1" dirty="0"/>
          </a:p>
          <a:p>
            <a:r>
              <a:rPr lang="en-GB" sz="1800" dirty="0"/>
              <a:t>Our study included:</a:t>
            </a:r>
          </a:p>
          <a:p>
            <a:pPr lvl="1"/>
            <a:r>
              <a:rPr lang="en-GB" sz="1400" i="1" dirty="0"/>
              <a:t>6 applications</a:t>
            </a:r>
          </a:p>
          <a:p>
            <a:pPr lvl="1"/>
            <a:r>
              <a:rPr lang="en-GB" sz="1400" i="1" dirty="0"/>
              <a:t>5 input graphs</a:t>
            </a:r>
          </a:p>
          <a:p>
            <a:pPr lvl="1"/>
            <a:r>
              <a:rPr lang="en-GB" sz="1400" i="1" dirty="0"/>
              <a:t>8 memory capacities</a:t>
            </a:r>
          </a:p>
          <a:p>
            <a:pPr lvl="1"/>
            <a:r>
              <a:rPr lang="en-GB" sz="1400" i="1" dirty="0"/>
              <a:t>5 different </a:t>
            </a:r>
            <a:r>
              <a:rPr lang="en-GB" sz="1400" i="1" dirty="0" err="1"/>
              <a:t>ocf</a:t>
            </a:r>
            <a:r>
              <a:rPr lang="en-GB" sz="1400" i="1" dirty="0"/>
              <a:t> s</a:t>
            </a:r>
          </a:p>
          <a:p>
            <a:pPr lvl="1"/>
            <a:r>
              <a:rPr lang="en-GB" sz="1400" i="1" dirty="0"/>
              <a:t>= 1200 data points</a:t>
            </a:r>
          </a:p>
          <a:p>
            <a:pPr lvl="1"/>
            <a:r>
              <a:rPr lang="en-GB" sz="1400" i="1" dirty="0"/>
              <a:t>Many statistics per point</a:t>
            </a:r>
            <a:endParaRPr lang="en-SE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664CD-37D0-2C37-5FF1-FBC0CB41DE56}"/>
              </a:ext>
            </a:extLst>
          </p:cNvPr>
          <p:cNvSpPr/>
          <p:nvPr/>
        </p:nvSpPr>
        <p:spPr>
          <a:xfrm>
            <a:off x="8302624" y="1849075"/>
            <a:ext cx="2905125" cy="171322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8BC8E-3695-C93E-3729-1F0844FF6FBE}"/>
              </a:ext>
            </a:extLst>
          </p:cNvPr>
          <p:cNvSpPr/>
          <p:nvPr/>
        </p:nvSpPr>
        <p:spPr>
          <a:xfrm>
            <a:off x="8302624" y="3562297"/>
            <a:ext cx="2905125" cy="450903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9898F-BE36-8E4D-2484-2EA9BA7004D8}"/>
              </a:ext>
            </a:extLst>
          </p:cNvPr>
          <p:cNvSpPr/>
          <p:nvPr/>
        </p:nvSpPr>
        <p:spPr>
          <a:xfrm>
            <a:off x="8302624" y="3562296"/>
            <a:ext cx="2905125" cy="450903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20% reclaim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515CB-EE5B-D5A6-155D-C8995CFAEA12}"/>
              </a:ext>
            </a:extLst>
          </p:cNvPr>
          <p:cNvSpPr txBox="1"/>
          <p:nvPr/>
        </p:nvSpPr>
        <p:spPr>
          <a:xfrm>
            <a:off x="8302624" y="2743635"/>
            <a:ext cx="286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87% performance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C5267-680E-72B6-35FF-AC7BDFE7A7AF}"/>
              </a:ext>
            </a:extLst>
          </p:cNvPr>
          <p:cNvSpPr txBox="1"/>
          <p:nvPr/>
        </p:nvSpPr>
        <p:spPr>
          <a:xfrm>
            <a:off x="8302624" y="2743635"/>
            <a:ext cx="286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67% performance loss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1E14F93-7F85-6EEC-EC57-B34FB75FE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212380"/>
              </p:ext>
            </p:extLst>
          </p:nvPr>
        </p:nvGraphicFramePr>
        <p:xfrm>
          <a:off x="3682999" y="1360777"/>
          <a:ext cx="3724273" cy="4168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655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Chart bld="series"/>
        </p:bldSub>
      </p:bldGraphic>
      <p:bldP spid="13" grpId="0" uiExpand="1" build="p" animBg="1"/>
      <p:bldP spid="6" grpId="0" animBg="1"/>
      <p:bldP spid="7" grpId="0" animBg="1"/>
      <p:bldP spid="7" grpId="1" animBg="1"/>
      <p:bldP spid="8" grpId="0" animBg="1"/>
      <p:bldP spid="12" grpId="0"/>
      <p:bldP spid="12" grpId="1"/>
      <p:bldP spid="14" grpId="0"/>
      <p:bldGraphic spid="9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995868" cy="998980"/>
          </a:xfrm>
        </p:spPr>
        <p:txBody>
          <a:bodyPr>
            <a:normAutofit/>
          </a:bodyPr>
          <a:lstStyle/>
          <a:p>
            <a:r>
              <a:rPr lang="en-SE" sz="2400" dirty="0"/>
              <a:t>OC Impact on performance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11</a:t>
            </a:fld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3A75-82D2-4994-7FA6-9A9CBD10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541"/>
            <a:ext cx="3788332" cy="4067991"/>
          </a:xfrm>
        </p:spPr>
        <p:txBody>
          <a:bodyPr>
            <a:normAutofit/>
          </a:bodyPr>
          <a:lstStyle/>
          <a:p>
            <a:r>
              <a:rPr lang="en-GB" sz="1800" i="1" dirty="0"/>
              <a:t>b</a:t>
            </a:r>
            <a:r>
              <a:rPr lang="en-SE" sz="1800" i="1" dirty="0"/>
              <a:t>fs(web) is</a:t>
            </a:r>
            <a:br>
              <a:rPr lang="en-SE" sz="1800" i="1" dirty="0"/>
            </a:br>
            <a:r>
              <a:rPr lang="en-SE" sz="1800" i="1" dirty="0"/>
              <a:t>       </a:t>
            </a:r>
            <a:r>
              <a:rPr lang="en-SE" sz="1800" b="1" i="1" dirty="0"/>
              <a:t> </a:t>
            </a:r>
            <a:r>
              <a:rPr lang="en-SE" sz="1800" b="1" i="1" u="sng" dirty="0">
                <a:solidFill>
                  <a:srgbClr val="C00000"/>
                </a:solidFill>
              </a:rPr>
              <a:t>neither best case nor worse</a:t>
            </a:r>
            <a:r>
              <a:rPr lang="en-SE" sz="1800" b="1" i="1" dirty="0"/>
              <a:t>.</a:t>
            </a:r>
          </a:p>
          <a:p>
            <a:r>
              <a:rPr lang="en-GB" sz="1800" dirty="0"/>
              <a:t>Most benchmarks </a:t>
            </a:r>
            <a:r>
              <a:rPr lang="en-GB" sz="1800" dirty="0">
                <a:solidFill>
                  <a:srgbClr val="00B050"/>
                </a:solidFill>
              </a:rPr>
              <a:t>gain</a:t>
            </a:r>
            <a:r>
              <a:rPr lang="en-GB" sz="1800" dirty="0"/>
              <a:t> performance</a:t>
            </a:r>
          </a:p>
          <a:p>
            <a:r>
              <a:rPr lang="en-GB" sz="1800" dirty="0"/>
              <a:t>But some </a:t>
            </a:r>
            <a:r>
              <a:rPr lang="en-GB" sz="1800" dirty="0">
                <a:solidFill>
                  <a:srgbClr val="C00000"/>
                </a:solidFill>
              </a:rPr>
              <a:t>lose</a:t>
            </a:r>
          </a:p>
          <a:p>
            <a:endParaRPr lang="en-GB" sz="1800" dirty="0">
              <a:solidFill>
                <a:srgbClr val="C00000"/>
              </a:solidFill>
            </a:endParaRPr>
          </a:p>
          <a:p>
            <a:r>
              <a:rPr lang="en-GB" sz="1800" dirty="0"/>
              <a:t>Performance Improvements:</a:t>
            </a:r>
          </a:p>
          <a:p>
            <a:pPr lvl="1"/>
            <a:r>
              <a:rPr lang="en-GB" sz="1600" dirty="0"/>
              <a:t>Max: 4.18x</a:t>
            </a:r>
          </a:p>
          <a:p>
            <a:pPr lvl="1"/>
            <a:r>
              <a:rPr lang="en-GB" sz="1600" dirty="0"/>
              <a:t>Geomean: 1.65x </a:t>
            </a:r>
          </a:p>
          <a:p>
            <a:endParaRPr lang="en-GB" sz="1800" dirty="0">
              <a:solidFill>
                <a:srgbClr val="C00000"/>
              </a:solidFill>
            </a:endParaRPr>
          </a:p>
          <a:p>
            <a:endParaRPr lang="en-GB" sz="1800" dirty="0">
              <a:solidFill>
                <a:srgbClr val="C00000"/>
              </a:solidFill>
            </a:endParaRPr>
          </a:p>
          <a:p>
            <a:endParaRPr lang="en-GB" sz="18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F9F6892-6857-7C8E-39A4-AFD50B544582}"/>
              </a:ext>
            </a:extLst>
          </p:cNvPr>
          <p:cNvGrpSpPr/>
          <p:nvPr/>
        </p:nvGrpSpPr>
        <p:grpSpPr>
          <a:xfrm>
            <a:off x="4399686" y="136525"/>
            <a:ext cx="7164068" cy="6497187"/>
            <a:chOff x="4620672" y="149922"/>
            <a:chExt cx="6739341" cy="64971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723190-0ACF-840D-F5BF-851E5096C69F}"/>
                </a:ext>
              </a:extLst>
            </p:cNvPr>
            <p:cNvSpPr txBox="1"/>
            <p:nvPr/>
          </p:nvSpPr>
          <p:spPr>
            <a:xfrm rot="16200000">
              <a:off x="4678352" y="5522767"/>
              <a:ext cx="649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tc</a:t>
              </a:r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7F9669-695E-A3F7-EEDA-3500228600E9}"/>
                </a:ext>
              </a:extLst>
            </p:cNvPr>
            <p:cNvGrpSpPr/>
            <p:nvPr/>
          </p:nvGrpSpPr>
          <p:grpSpPr>
            <a:xfrm>
              <a:off x="4620672" y="149922"/>
              <a:ext cx="6739341" cy="6497187"/>
              <a:chOff x="4620672" y="149922"/>
              <a:chExt cx="6739341" cy="64971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5E02FA5-A62F-C0D5-9BCC-E703BAC534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264185" y="501650"/>
                <a:ext cx="6095828" cy="586787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9B47F6-A7CB-21AF-0503-8121A4AC1A80}"/>
                  </a:ext>
                </a:extLst>
              </p:cNvPr>
              <p:cNvSpPr txBox="1"/>
              <p:nvPr/>
            </p:nvSpPr>
            <p:spPr>
              <a:xfrm>
                <a:off x="5619480" y="149922"/>
                <a:ext cx="649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kron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23A23D-984C-5FBA-B519-253549D07509}"/>
                  </a:ext>
                </a:extLst>
              </p:cNvPr>
              <p:cNvSpPr txBox="1"/>
              <p:nvPr/>
            </p:nvSpPr>
            <p:spPr>
              <a:xfrm>
                <a:off x="6831335" y="163096"/>
                <a:ext cx="649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road</a:t>
                </a:r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B54D8-5200-3C5F-AB38-EFB738B9A76E}"/>
                  </a:ext>
                </a:extLst>
              </p:cNvPr>
              <p:cNvSpPr txBox="1"/>
              <p:nvPr/>
            </p:nvSpPr>
            <p:spPr>
              <a:xfrm>
                <a:off x="8033052" y="163096"/>
                <a:ext cx="7914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twitter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E9F914-5563-3E3E-BACA-605FAF6D295B}"/>
                  </a:ext>
                </a:extLst>
              </p:cNvPr>
              <p:cNvSpPr txBox="1"/>
              <p:nvPr/>
            </p:nvSpPr>
            <p:spPr>
              <a:xfrm>
                <a:off x="9298236" y="149922"/>
                <a:ext cx="7914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urand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B39C18-C9F2-0D86-173E-B0BD1F2DF8F6}"/>
                  </a:ext>
                </a:extLst>
              </p:cNvPr>
              <p:cNvSpPr txBox="1"/>
              <p:nvPr/>
            </p:nvSpPr>
            <p:spPr>
              <a:xfrm>
                <a:off x="10563420" y="163096"/>
                <a:ext cx="7914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web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EA60D3-AC00-8511-AADE-DFC13609B20A}"/>
                  </a:ext>
                </a:extLst>
              </p:cNvPr>
              <p:cNvSpPr txBox="1"/>
              <p:nvPr/>
            </p:nvSpPr>
            <p:spPr>
              <a:xfrm rot="16200000">
                <a:off x="4678348" y="695338"/>
                <a:ext cx="649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bc</a:t>
                </a:r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6D8941-4799-FFB3-194A-F64F7E468902}"/>
                  </a:ext>
                </a:extLst>
              </p:cNvPr>
              <p:cNvSpPr txBox="1"/>
              <p:nvPr/>
            </p:nvSpPr>
            <p:spPr>
              <a:xfrm rot="16200000">
                <a:off x="4678348" y="1716491"/>
                <a:ext cx="649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bfs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460020-29BF-ECE7-521E-AFDFE085F656}"/>
                  </a:ext>
                </a:extLst>
              </p:cNvPr>
              <p:cNvSpPr txBox="1"/>
              <p:nvPr/>
            </p:nvSpPr>
            <p:spPr>
              <a:xfrm rot="16200000">
                <a:off x="4678349" y="2668060"/>
                <a:ext cx="649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cc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6B7BA1-8950-F7F8-2CDC-FFFFEF98DE67}"/>
                  </a:ext>
                </a:extLst>
              </p:cNvPr>
              <p:cNvSpPr txBox="1"/>
              <p:nvPr/>
            </p:nvSpPr>
            <p:spPr>
              <a:xfrm rot="16200000">
                <a:off x="4678350" y="3619629"/>
                <a:ext cx="649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0DD8F4-6FEA-3895-5D70-BB8EF02DE7F7}"/>
                  </a:ext>
                </a:extLst>
              </p:cNvPr>
              <p:cNvSpPr txBox="1"/>
              <p:nvPr/>
            </p:nvSpPr>
            <p:spPr>
              <a:xfrm rot="16200000">
                <a:off x="4678351" y="4571198"/>
                <a:ext cx="649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sssp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0BBC-8BDF-C86E-055D-1DC4D33943BF}"/>
                  </a:ext>
                </a:extLst>
              </p:cNvPr>
              <p:cNvSpPr txBox="1"/>
              <p:nvPr/>
            </p:nvSpPr>
            <p:spPr>
              <a:xfrm rot="16200000">
                <a:off x="3938870" y="3336563"/>
                <a:ext cx="1671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Performance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06CA82-892A-BB5D-E550-7D4A5A0BEDE9}"/>
                  </a:ext>
                </a:extLst>
              </p:cNvPr>
              <p:cNvSpPr txBox="1"/>
              <p:nvPr/>
            </p:nvSpPr>
            <p:spPr>
              <a:xfrm>
                <a:off x="6501901" y="6339332"/>
                <a:ext cx="36634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% of workload that </a:t>
                </a:r>
                <a:r>
                  <a:rPr lang="en-US" sz="1400" b="1" u="sng" dirty="0"/>
                  <a:t>does not fit</a:t>
                </a:r>
                <a:r>
                  <a:rPr lang="en-US" sz="1400" dirty="0"/>
                  <a:t> in the memory</a:t>
                </a:r>
                <a:endParaRPr lang="en-US" sz="1600" dirty="0"/>
              </a:p>
            </p:txBody>
          </p:sp>
        </p:grpSp>
      </p:grpSp>
      <p:pic>
        <p:nvPicPr>
          <p:cNvPr id="35" name="Graphic 34" descr="Tick">
            <a:extLst>
              <a:ext uri="{FF2B5EF4-FFF2-40B4-BE49-F238E27FC236}">
                <a16:creationId xmlns:a16="http://schemas.microsoft.com/office/drawing/2014/main" id="{1AA5D556-0F46-4A2B-0CCB-27B79C7FE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066" y="1560770"/>
            <a:ext cx="511301" cy="5113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288AC17-CAD6-014D-98AB-3B1ED3C4F5C7}"/>
              </a:ext>
            </a:extLst>
          </p:cNvPr>
          <p:cNvSpPr/>
          <p:nvPr/>
        </p:nvSpPr>
        <p:spPr>
          <a:xfrm>
            <a:off x="10417175" y="2108199"/>
            <a:ext cx="1094640" cy="136525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722592-973A-71F0-5B19-DFD8A565D06C}"/>
              </a:ext>
            </a:extLst>
          </p:cNvPr>
          <p:cNvSpPr/>
          <p:nvPr/>
        </p:nvSpPr>
        <p:spPr>
          <a:xfrm>
            <a:off x="5337336" y="3681119"/>
            <a:ext cx="1079506" cy="252248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EEB0E0-CD72-CA75-D20C-61A30459C6F0}"/>
              </a:ext>
            </a:extLst>
          </p:cNvPr>
          <p:cNvSpPr/>
          <p:nvPr/>
        </p:nvSpPr>
        <p:spPr>
          <a:xfrm>
            <a:off x="9137583" y="3612856"/>
            <a:ext cx="1103702" cy="252248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DE1B50-38D7-DD4A-515F-C6574CA7A962}"/>
              </a:ext>
            </a:extLst>
          </p:cNvPr>
          <p:cNvSpPr/>
          <p:nvPr/>
        </p:nvSpPr>
        <p:spPr>
          <a:xfrm>
            <a:off x="7876930" y="3763559"/>
            <a:ext cx="1079506" cy="252248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13A73B-EB9E-2A74-B7A2-F2F45B4E67A4}"/>
              </a:ext>
            </a:extLst>
          </p:cNvPr>
          <p:cNvSpPr/>
          <p:nvPr/>
        </p:nvSpPr>
        <p:spPr>
          <a:xfrm>
            <a:off x="6607133" y="4151696"/>
            <a:ext cx="1079506" cy="68113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56BDF3-6EC0-C0BF-75EF-F5FFA746DD74}"/>
              </a:ext>
            </a:extLst>
          </p:cNvPr>
          <p:cNvSpPr/>
          <p:nvPr/>
        </p:nvSpPr>
        <p:spPr>
          <a:xfrm>
            <a:off x="7876930" y="4791549"/>
            <a:ext cx="1079506" cy="123752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3871A5-ADDD-78C8-3B87-8ACCDB76B7E6}"/>
              </a:ext>
            </a:extLst>
          </p:cNvPr>
          <p:cNvSpPr/>
          <p:nvPr/>
        </p:nvSpPr>
        <p:spPr>
          <a:xfrm>
            <a:off x="9149681" y="5130264"/>
            <a:ext cx="1079506" cy="56245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335C2-DA31-D78A-819C-50F4CE445674}"/>
              </a:ext>
            </a:extLst>
          </p:cNvPr>
          <p:cNvSpPr/>
          <p:nvPr/>
        </p:nvSpPr>
        <p:spPr>
          <a:xfrm>
            <a:off x="10419395" y="4973679"/>
            <a:ext cx="1092419" cy="91794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3463D3-1FBB-2489-9775-6DA346CF2CE2}"/>
              </a:ext>
            </a:extLst>
          </p:cNvPr>
          <p:cNvSpPr/>
          <p:nvPr/>
        </p:nvSpPr>
        <p:spPr>
          <a:xfrm>
            <a:off x="10412939" y="4174089"/>
            <a:ext cx="1092419" cy="45719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F3E8C9-C839-2293-8ED9-916FFB63B816}"/>
              </a:ext>
            </a:extLst>
          </p:cNvPr>
          <p:cNvSpPr/>
          <p:nvPr/>
        </p:nvSpPr>
        <p:spPr>
          <a:xfrm>
            <a:off x="10412938" y="3160621"/>
            <a:ext cx="1092419" cy="69984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8AC91D-0FDC-0943-AFB0-963EA38CDA43}"/>
              </a:ext>
            </a:extLst>
          </p:cNvPr>
          <p:cNvSpPr/>
          <p:nvPr/>
        </p:nvSpPr>
        <p:spPr>
          <a:xfrm>
            <a:off x="9136768" y="2152904"/>
            <a:ext cx="1092419" cy="114045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5690B6-46DC-86B7-5813-E66B953EEDD0}"/>
              </a:ext>
            </a:extLst>
          </p:cNvPr>
          <p:cNvSpPr/>
          <p:nvPr/>
        </p:nvSpPr>
        <p:spPr>
          <a:xfrm>
            <a:off x="7870473" y="2226021"/>
            <a:ext cx="1092420" cy="8640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4BC07C-986A-DCAA-3DDB-F8AD2F79C807}"/>
              </a:ext>
            </a:extLst>
          </p:cNvPr>
          <p:cNvSpPr/>
          <p:nvPr/>
        </p:nvSpPr>
        <p:spPr>
          <a:xfrm>
            <a:off x="6600676" y="2244724"/>
            <a:ext cx="1092420" cy="68160"/>
          </a:xfrm>
          <a:prstGeom prst="rect">
            <a:avLst/>
          </a:prstGeom>
          <a:solidFill>
            <a:srgbClr val="C000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F3D4D9-4A65-4CA7-DFD8-A8F66020FC19}"/>
              </a:ext>
            </a:extLst>
          </p:cNvPr>
          <p:cNvSpPr/>
          <p:nvPr/>
        </p:nvSpPr>
        <p:spPr>
          <a:xfrm>
            <a:off x="6600676" y="3145890"/>
            <a:ext cx="1092420" cy="8640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1585FE-BD69-F05D-B1F5-3C9791A4EB4F}"/>
              </a:ext>
            </a:extLst>
          </p:cNvPr>
          <p:cNvSpPr/>
          <p:nvPr/>
        </p:nvSpPr>
        <p:spPr>
          <a:xfrm>
            <a:off x="5324422" y="4928905"/>
            <a:ext cx="1092420" cy="18360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645AB8-A97E-3FE5-FBC4-622DA0CB9357}"/>
              </a:ext>
            </a:extLst>
          </p:cNvPr>
          <p:cNvSpPr/>
          <p:nvPr/>
        </p:nvSpPr>
        <p:spPr>
          <a:xfrm>
            <a:off x="5330879" y="5455529"/>
            <a:ext cx="1092420" cy="1800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58EE70-D397-2FCC-5FEC-96A6913C2715}"/>
              </a:ext>
            </a:extLst>
          </p:cNvPr>
          <p:cNvSpPr/>
          <p:nvPr/>
        </p:nvSpPr>
        <p:spPr>
          <a:xfrm>
            <a:off x="6594219" y="5925433"/>
            <a:ext cx="1092420" cy="3600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6F535F-FCDD-ACD2-1662-7E89E64FE87B}"/>
              </a:ext>
            </a:extLst>
          </p:cNvPr>
          <p:cNvSpPr/>
          <p:nvPr/>
        </p:nvSpPr>
        <p:spPr>
          <a:xfrm>
            <a:off x="7870473" y="5567508"/>
            <a:ext cx="1092420" cy="223691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9CEF91-1BB6-9FD6-C251-0774FCF5B89C}"/>
              </a:ext>
            </a:extLst>
          </p:cNvPr>
          <p:cNvSpPr/>
          <p:nvPr/>
        </p:nvSpPr>
        <p:spPr>
          <a:xfrm>
            <a:off x="9149681" y="6149820"/>
            <a:ext cx="1092420" cy="3600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307BDF-95EF-D751-6CF1-90DB86E23AD0}"/>
              </a:ext>
            </a:extLst>
          </p:cNvPr>
          <p:cNvSpPr/>
          <p:nvPr/>
        </p:nvSpPr>
        <p:spPr>
          <a:xfrm>
            <a:off x="10419395" y="5464529"/>
            <a:ext cx="1092420" cy="91794"/>
          </a:xfrm>
          <a:prstGeom prst="rect">
            <a:avLst/>
          </a:prstGeom>
          <a:solidFill>
            <a:srgbClr val="C000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D82A48-AB0F-9B70-C135-5A1892D64AB3}"/>
              </a:ext>
            </a:extLst>
          </p:cNvPr>
          <p:cNvSpPr/>
          <p:nvPr/>
        </p:nvSpPr>
        <p:spPr>
          <a:xfrm>
            <a:off x="6607133" y="4812795"/>
            <a:ext cx="1079506" cy="397380"/>
          </a:xfrm>
          <a:prstGeom prst="rect">
            <a:avLst/>
          </a:prstGeom>
          <a:solidFill>
            <a:srgbClr val="C000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617195B-A073-EE84-0A19-88431BA092A4}"/>
              </a:ext>
            </a:extLst>
          </p:cNvPr>
          <p:cNvSpPr/>
          <p:nvPr/>
        </p:nvSpPr>
        <p:spPr>
          <a:xfrm>
            <a:off x="5324422" y="2201524"/>
            <a:ext cx="1092420" cy="10080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413957-EA0D-59FB-CC9C-E1E74ABEF241}"/>
              </a:ext>
            </a:extLst>
          </p:cNvPr>
          <p:cNvSpPr/>
          <p:nvPr/>
        </p:nvSpPr>
        <p:spPr>
          <a:xfrm>
            <a:off x="5324422" y="1162050"/>
            <a:ext cx="1092420" cy="15875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732760-921E-F4E4-4099-94AFD94C4631}"/>
              </a:ext>
            </a:extLst>
          </p:cNvPr>
          <p:cNvSpPr/>
          <p:nvPr/>
        </p:nvSpPr>
        <p:spPr>
          <a:xfrm>
            <a:off x="7870473" y="1056537"/>
            <a:ext cx="1092420" cy="197588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818503-087D-D757-F39B-D9F81C885B7F}"/>
              </a:ext>
            </a:extLst>
          </p:cNvPr>
          <p:cNvSpPr/>
          <p:nvPr/>
        </p:nvSpPr>
        <p:spPr>
          <a:xfrm>
            <a:off x="9135452" y="1254124"/>
            <a:ext cx="1092420" cy="89455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2372DB-8EE2-8BF3-789E-47D5CBD25EA7}"/>
              </a:ext>
            </a:extLst>
          </p:cNvPr>
          <p:cNvSpPr/>
          <p:nvPr/>
        </p:nvSpPr>
        <p:spPr>
          <a:xfrm>
            <a:off x="10419394" y="1127951"/>
            <a:ext cx="1092420" cy="18720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F00A9B-D02C-79B7-D584-D65729D37D94}"/>
              </a:ext>
            </a:extLst>
          </p:cNvPr>
          <p:cNvSpPr/>
          <p:nvPr/>
        </p:nvSpPr>
        <p:spPr>
          <a:xfrm>
            <a:off x="9148865" y="3043405"/>
            <a:ext cx="1092420" cy="15382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373ADF-CBE9-1433-A7E5-F1C6F6F671B5}"/>
              </a:ext>
            </a:extLst>
          </p:cNvPr>
          <p:cNvSpPr/>
          <p:nvPr/>
        </p:nvSpPr>
        <p:spPr>
          <a:xfrm>
            <a:off x="7868239" y="3118703"/>
            <a:ext cx="1092420" cy="96723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396FB0-C748-44D3-3ED3-9493B5A48EEA}"/>
              </a:ext>
            </a:extLst>
          </p:cNvPr>
          <p:cNvSpPr/>
          <p:nvPr/>
        </p:nvSpPr>
        <p:spPr>
          <a:xfrm>
            <a:off x="5330879" y="3112258"/>
            <a:ext cx="1092420" cy="108000"/>
          </a:xfrm>
          <a:prstGeom prst="rect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Conclusion and Future work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12</a:t>
            </a:fld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499F3-D41F-3D10-A130-AB7FE5801B53}"/>
              </a:ext>
            </a:extLst>
          </p:cNvPr>
          <p:cNvSpPr/>
          <p:nvPr/>
        </p:nvSpPr>
        <p:spPr>
          <a:xfrm>
            <a:off x="1654628" y="1683657"/>
            <a:ext cx="7112001" cy="288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3A75-82D2-4994-7FA6-9A9CBD10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41"/>
            <a:ext cx="10515600" cy="47433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problem: </a:t>
            </a:r>
          </a:p>
          <a:p>
            <a:pPr lvl="1"/>
            <a:r>
              <a:rPr lang="en-US" dirty="0"/>
              <a:t>Graph workloads do not fit in memory.</a:t>
            </a:r>
          </a:p>
          <a:p>
            <a:pPr lvl="1"/>
            <a:r>
              <a:rPr lang="en-US" dirty="0"/>
              <a:t>Swapping, as a commodity approach, is known to be slow</a:t>
            </a:r>
          </a:p>
          <a:p>
            <a:r>
              <a:rPr lang="en-US" b="1" dirty="0">
                <a:solidFill>
                  <a:srgbClr val="C00000"/>
                </a:solidFill>
              </a:rPr>
              <a:t>Our Contributions:</a:t>
            </a:r>
          </a:p>
          <a:p>
            <a:pPr lvl="1"/>
            <a:r>
              <a:rPr lang="en-US" dirty="0"/>
              <a:t>Characterization of system and SSD when executing graph applications.</a:t>
            </a:r>
          </a:p>
          <a:p>
            <a:pPr lvl="1"/>
            <a:r>
              <a:rPr lang="en-US" dirty="0"/>
              <a:t>Identified why swapping hurts the performance.</a:t>
            </a:r>
          </a:p>
          <a:p>
            <a:pPr lvl="1"/>
            <a:r>
              <a:rPr lang="en-US" dirty="0"/>
              <a:t>Introduced a simple solution to overcome slow swapping. </a:t>
            </a:r>
          </a:p>
          <a:p>
            <a:pPr lvl="1"/>
            <a:r>
              <a:rPr lang="en-US" dirty="0"/>
              <a:t>Up to 4.18x performance improvement with a geomean of 1.65x.</a:t>
            </a:r>
          </a:p>
          <a:p>
            <a:r>
              <a:rPr lang="en-US" b="1" dirty="0">
                <a:solidFill>
                  <a:srgbClr val="C00000"/>
                </a:solidFill>
              </a:rPr>
              <a:t>Future works: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Söhne"/>
              </a:rPr>
              <a:t>Can we achieve more performance by exploiting multiple swap devices and increase the BW?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Söhne"/>
              </a:rPr>
              <a:t>With shorter latency storage devices, explore HW and SW modifications to exploit parallelism?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The Problem: </a:t>
            </a:r>
            <a:r>
              <a:rPr lang="en-SE" dirty="0">
                <a:solidFill>
                  <a:srgbClr val="BD2B30"/>
                </a:solidFill>
              </a:rPr>
              <a:t>Huge</a:t>
            </a:r>
            <a:r>
              <a:rPr lang="en-SE" dirty="0"/>
              <a:t> Graphs, </a:t>
            </a:r>
            <a:r>
              <a:rPr lang="en-SE" dirty="0">
                <a:solidFill>
                  <a:srgbClr val="BD2B30"/>
                </a:solidFill>
              </a:rPr>
              <a:t>Limited</a:t>
            </a:r>
            <a:r>
              <a:rPr lang="en-SE" dirty="0"/>
              <a:t>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62C5-7D9C-060B-1C4A-A6B501C7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E" sz="2600" dirty="0"/>
              <a:t>Problem:</a:t>
            </a:r>
          </a:p>
          <a:p>
            <a:pPr lvl="1"/>
            <a:r>
              <a:rPr lang="en-SE" sz="2200" dirty="0"/>
              <a:t>Graphs are often huge in size</a:t>
            </a:r>
          </a:p>
          <a:p>
            <a:pPr lvl="1"/>
            <a:r>
              <a:rPr lang="en-SE" sz="2200" dirty="0"/>
              <a:t>Limitted DRAM capacity</a:t>
            </a:r>
          </a:p>
          <a:p>
            <a:pPr lvl="1"/>
            <a:endParaRPr lang="en-GB" dirty="0"/>
          </a:p>
          <a:p>
            <a:r>
              <a:rPr lang="en-GB" sz="2600" dirty="0"/>
              <a:t>P</a:t>
            </a:r>
            <a:r>
              <a:rPr lang="en-SE" sz="2600" dirty="0"/>
              <a:t>ossible solutions:</a:t>
            </a:r>
          </a:p>
          <a:p>
            <a:pPr lvl="1"/>
            <a:r>
              <a:rPr lang="en-SE" sz="2200" dirty="0"/>
              <a:t>Non-Commodity approaches:</a:t>
            </a:r>
          </a:p>
          <a:p>
            <a:pPr lvl="2"/>
            <a:r>
              <a:rPr lang="en-SE" sz="1900" dirty="0"/>
              <a:t>Algorithmic (software) modifications</a:t>
            </a:r>
          </a:p>
          <a:p>
            <a:pPr lvl="2"/>
            <a:r>
              <a:rPr lang="en-SE" sz="1900" dirty="0"/>
              <a:t>Hardware modifications</a:t>
            </a:r>
          </a:p>
          <a:p>
            <a:pPr lvl="1"/>
            <a:r>
              <a:rPr lang="en-SE" sz="2200" b="1" dirty="0">
                <a:solidFill>
                  <a:srgbClr val="BD2B30"/>
                </a:solidFill>
              </a:rPr>
              <a:t>Commodity</a:t>
            </a:r>
            <a:r>
              <a:rPr lang="en-SE" sz="2200" dirty="0"/>
              <a:t> approach:</a:t>
            </a:r>
          </a:p>
          <a:p>
            <a:pPr lvl="2"/>
            <a:r>
              <a:rPr lang="en-SE" sz="1900" dirty="0"/>
              <a:t>Virtual Memory and </a:t>
            </a:r>
            <a:r>
              <a:rPr lang="en-SE" sz="1900" b="1" dirty="0">
                <a:solidFill>
                  <a:srgbClr val="C00000"/>
                </a:solidFill>
              </a:rPr>
              <a:t>Swapping</a:t>
            </a:r>
            <a:r>
              <a:rPr lang="en-SE" sz="1900" dirty="0"/>
              <a:t> </a:t>
            </a:r>
          </a:p>
          <a:p>
            <a:pPr marL="1371600" lvl="3" indent="0">
              <a:buNone/>
            </a:pPr>
            <a:r>
              <a:rPr lang="en-GB" sz="1900" dirty="0"/>
              <a:t>H</a:t>
            </a:r>
            <a:r>
              <a:rPr lang="en-SE" sz="1900" dirty="0"/>
              <a:t>ow slow is it? </a:t>
            </a:r>
            <a:r>
              <a:rPr lang="en-GB" sz="1900" dirty="0"/>
              <a:t>W</a:t>
            </a:r>
            <a:r>
              <a:rPr lang="en-SE" sz="1900" dirty="0"/>
              <a:t>hat are the </a:t>
            </a:r>
            <a:r>
              <a:rPr lang="en-SE" sz="1900" b="1" u="sng" dirty="0"/>
              <a:t>system and storage behavior </a:t>
            </a:r>
            <a:r>
              <a:rPr lang="en-SE" sz="1900" dirty="0"/>
              <a:t>that slows it down?</a:t>
            </a:r>
            <a:br>
              <a:rPr lang="en-SE" sz="1900" dirty="0"/>
            </a:br>
            <a:r>
              <a:rPr lang="en-GB" sz="1900" dirty="0"/>
              <a:t>L</a:t>
            </a:r>
            <a:r>
              <a:rPr lang="en-SE" sz="1900" dirty="0"/>
              <a:t>et’s find out and optimize from there.</a:t>
            </a:r>
          </a:p>
          <a:p>
            <a:endParaRPr lang="en-SE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D90F665-1529-4CA0-21C2-68AA759D2EE5}"/>
              </a:ext>
            </a:extLst>
          </p:cNvPr>
          <p:cNvSpPr/>
          <p:nvPr/>
        </p:nvSpPr>
        <p:spPr>
          <a:xfrm>
            <a:off x="6370235" y="1949349"/>
            <a:ext cx="225436" cy="4226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89F19-2C02-800F-90B4-5E734E2C1677}"/>
              </a:ext>
            </a:extLst>
          </p:cNvPr>
          <p:cNvSpPr txBox="1"/>
          <p:nvPr/>
        </p:nvSpPr>
        <p:spPr>
          <a:xfrm>
            <a:off x="6743923" y="1775948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</a:rPr>
              <a:t>Graph</a:t>
            </a:r>
            <a:r>
              <a:rPr lang="en-GB" sz="2000" b="1" dirty="0"/>
              <a:t> w</a:t>
            </a:r>
            <a:r>
              <a:rPr lang="en-SE" sz="2000" b="1" dirty="0"/>
              <a:t>orkloads</a:t>
            </a:r>
            <a:br>
              <a:rPr lang="en-SE" sz="2000" b="1" dirty="0"/>
            </a:br>
            <a:r>
              <a:rPr lang="en-SE" sz="2000" b="1" dirty="0"/>
              <a:t> </a:t>
            </a:r>
            <a:r>
              <a:rPr lang="en-SE" sz="2000" b="1" dirty="0">
                <a:solidFill>
                  <a:srgbClr val="C00000"/>
                </a:solidFill>
              </a:rPr>
              <a:t>do not fit </a:t>
            </a:r>
            <a:r>
              <a:rPr lang="en-SE" sz="2000" b="1" dirty="0"/>
              <a:t>in the memory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963842D-853C-AB9C-6DDB-C0104E51AEB0}"/>
              </a:ext>
            </a:extLst>
          </p:cNvPr>
          <p:cNvSpPr/>
          <p:nvPr/>
        </p:nvSpPr>
        <p:spPr>
          <a:xfrm>
            <a:off x="6370235" y="3613255"/>
            <a:ext cx="225436" cy="36933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72D56-AF8B-94AA-1D95-3C097489501A}"/>
              </a:ext>
            </a:extLst>
          </p:cNvPr>
          <p:cNvSpPr txBox="1"/>
          <p:nvPr/>
        </p:nvSpPr>
        <p:spPr>
          <a:xfrm>
            <a:off x="6743923" y="3541748"/>
            <a:ext cx="4495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rgbClr val="C00000"/>
                </a:solidFill>
              </a:rPr>
              <a:t>Costly</a:t>
            </a:r>
            <a:r>
              <a:rPr lang="en-US" sz="1900" dirty="0"/>
              <a:t>, and </a:t>
            </a:r>
            <a:r>
              <a:rPr lang="en-US" sz="1900" b="1" dirty="0">
                <a:solidFill>
                  <a:srgbClr val="C00000"/>
                </a:solidFill>
              </a:rPr>
              <a:t>not flexible</a:t>
            </a:r>
            <a:endParaRPr lang="en-SE" sz="1900" b="1" dirty="0">
              <a:solidFill>
                <a:srgbClr val="C00000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2</a:t>
            </a:fld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D112D-4BF8-680D-6128-FB542AF1CF33}"/>
              </a:ext>
            </a:extLst>
          </p:cNvPr>
          <p:cNvSpPr txBox="1"/>
          <p:nvPr/>
        </p:nvSpPr>
        <p:spPr>
          <a:xfrm>
            <a:off x="6726835" y="4325460"/>
            <a:ext cx="42992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known to be </a:t>
            </a:r>
            <a:r>
              <a:rPr lang="en-US" sz="1900" b="1" dirty="0">
                <a:solidFill>
                  <a:srgbClr val="BD2B30"/>
                </a:solidFill>
              </a:rPr>
              <a:t>slow</a:t>
            </a:r>
            <a:endParaRPr lang="en-SE" sz="1900" b="1" dirty="0">
              <a:solidFill>
                <a:srgbClr val="BD2B3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C7F83-B8DD-FDF0-3DAF-6F1338CFA8AC}"/>
              </a:ext>
            </a:extLst>
          </p:cNvPr>
          <p:cNvCxnSpPr/>
          <p:nvPr/>
        </p:nvCxnSpPr>
        <p:spPr>
          <a:xfrm>
            <a:off x="6021048" y="4517820"/>
            <a:ext cx="574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F9292E-A96A-45F2-6F79-7D46FDA1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Performance characterization and optimization of swapping for graph processing applications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CE15C2-4B82-0B4B-1878-2975148CF4B6}"/>
              </a:ext>
            </a:extLst>
          </p:cNvPr>
          <p:cNvSpPr/>
          <p:nvPr/>
        </p:nvSpPr>
        <p:spPr>
          <a:xfrm>
            <a:off x="1331650" y="4023904"/>
            <a:ext cx="9694416" cy="11999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2" grpId="0"/>
      <p:bldP spid="13" grpId="0" uiExpand="1" build="p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D61306-67FA-28C4-8340-613680DB1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089251"/>
              </p:ext>
            </p:extLst>
          </p:nvPr>
        </p:nvGraphicFramePr>
        <p:xfrm>
          <a:off x="5661555" y="1328466"/>
          <a:ext cx="5633975" cy="420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rgbClr val="C00000"/>
                </a:solidFill>
              </a:rPr>
              <a:t>How slow </a:t>
            </a:r>
            <a:r>
              <a:rPr lang="en-SE" dirty="0"/>
              <a:t>is swapping?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62C5-7D9C-060B-1C4A-A6B501C7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1542"/>
            <a:ext cx="4823354" cy="3439072"/>
          </a:xfrm>
        </p:spPr>
        <p:txBody>
          <a:bodyPr>
            <a:normAutofit fontScale="77500" lnSpcReduction="20000"/>
          </a:bodyPr>
          <a:lstStyle/>
          <a:p>
            <a:r>
              <a:rPr lang="en-SE" dirty="0"/>
              <a:t>Benchmark suit: </a:t>
            </a:r>
            <a:r>
              <a:rPr lang="en-SE" dirty="0">
                <a:solidFill>
                  <a:srgbClr val="C00000"/>
                </a:solidFill>
              </a:rPr>
              <a:t>GAP</a:t>
            </a:r>
          </a:p>
          <a:p>
            <a:pPr lvl="1"/>
            <a:r>
              <a:rPr lang="en-GB" dirty="0"/>
              <a:t>Al</a:t>
            </a:r>
            <a:r>
              <a:rPr lang="en-US" dirty="0" err="1"/>
              <a:t>gorithms</a:t>
            </a:r>
            <a:r>
              <a:rPr lang="en-SE" dirty="0"/>
              <a:t>:</a:t>
            </a:r>
          </a:p>
          <a:p>
            <a:pPr marL="914400" lvl="2" indent="0">
              <a:buNone/>
            </a:pPr>
            <a:r>
              <a:rPr lang="en-GB" i="1" dirty="0"/>
              <a:t>b</a:t>
            </a:r>
            <a:r>
              <a:rPr lang="en-SE" i="1" dirty="0"/>
              <a:t>c, bfs, cc, pr, sssp, tc</a:t>
            </a:r>
          </a:p>
          <a:p>
            <a:pPr lvl="1"/>
            <a:r>
              <a:rPr lang="en-SE" dirty="0"/>
              <a:t>Input graphs:</a:t>
            </a:r>
          </a:p>
          <a:p>
            <a:pPr marL="914400" lvl="2" indent="0">
              <a:buNone/>
            </a:pPr>
            <a:r>
              <a:rPr lang="en-GB" i="1" dirty="0"/>
              <a:t>k</a:t>
            </a:r>
            <a:r>
              <a:rPr lang="en-SE" i="1" dirty="0"/>
              <a:t>ron, road, twitter, urand, web</a:t>
            </a:r>
          </a:p>
          <a:p>
            <a:r>
              <a:rPr lang="en-GB" dirty="0"/>
              <a:t>Swapping occurs when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the</a:t>
            </a:r>
            <a:r>
              <a:rPr lang="en-GB" dirty="0">
                <a:solidFill>
                  <a:srgbClr val="C00000"/>
                </a:solidFill>
              </a:rPr>
              <a:t> workload does not fit in </a:t>
            </a:r>
            <a:r>
              <a:rPr lang="en-GB" dirty="0"/>
              <a:t>the memory</a:t>
            </a:r>
            <a:endParaRPr lang="en-SE" dirty="0"/>
          </a:p>
          <a:p>
            <a:pPr algn="just"/>
            <a:r>
              <a:rPr lang="en-SE" sz="2600" dirty="0"/>
              <a:t>Lets take </a:t>
            </a:r>
            <a:r>
              <a:rPr lang="en-SE" sz="2600" b="1" dirty="0">
                <a:solidFill>
                  <a:srgbClr val="C00000"/>
                </a:solidFill>
              </a:rPr>
              <a:t>bfs</a:t>
            </a:r>
            <a:r>
              <a:rPr lang="en-SE" sz="2600" dirty="0"/>
              <a:t> application as an example. </a:t>
            </a:r>
          </a:p>
          <a:p>
            <a:endParaRPr lang="en-SE" dirty="0"/>
          </a:p>
          <a:p>
            <a:r>
              <a:rPr lang="en-SE" dirty="0"/>
              <a:t>The </a:t>
            </a:r>
            <a:r>
              <a:rPr lang="en-SE" dirty="0">
                <a:solidFill>
                  <a:srgbClr val="C00000"/>
                </a:solidFill>
              </a:rPr>
              <a:t>slow down </a:t>
            </a:r>
            <a:r>
              <a:rPr lang="en-US" dirty="0">
                <a:solidFill>
                  <a:srgbClr val="C00000"/>
                </a:solidFill>
              </a:rPr>
              <a:t>varies</a:t>
            </a:r>
            <a:r>
              <a:rPr lang="en-SE" dirty="0">
                <a:solidFill>
                  <a:srgbClr val="C00000"/>
                </a:solidFill>
              </a:rPr>
              <a:t> </a:t>
            </a:r>
            <a:r>
              <a:rPr lang="en-SE" dirty="0"/>
              <a:t>for different</a:t>
            </a:r>
            <a:r>
              <a:rPr lang="en-S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algorithms</a:t>
            </a:r>
            <a:r>
              <a:rPr lang="en-SE" dirty="0">
                <a:solidFill>
                  <a:srgbClr val="C00000"/>
                </a:solidFill>
              </a:rPr>
              <a:t> </a:t>
            </a:r>
            <a:r>
              <a:rPr lang="en-SE" dirty="0"/>
              <a:t>and</a:t>
            </a:r>
            <a:r>
              <a:rPr lang="en-SE" dirty="0">
                <a:solidFill>
                  <a:srgbClr val="C00000"/>
                </a:solidFill>
              </a:rPr>
              <a:t> input graphs</a:t>
            </a:r>
            <a:r>
              <a:rPr lang="en-SE" dirty="0"/>
              <a:t>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3</a:t>
            </a:fld>
            <a:endParaRPr lang="en-SE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F9292E-A96A-45F2-6F79-7D46FDA1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Swapping → Significant Slow Down</a:t>
            </a:r>
            <a:br>
              <a:rPr lang="en-GB" dirty="0"/>
            </a:br>
            <a:r>
              <a:rPr lang="en-GB" dirty="0"/>
              <a:t> Slow Down → Varies Depending on Benchmark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B5807-BB6B-11C0-CDF2-D8345EFF06BB}"/>
              </a:ext>
            </a:extLst>
          </p:cNvPr>
          <p:cNvSpPr/>
          <p:nvPr/>
        </p:nvSpPr>
        <p:spPr>
          <a:xfrm>
            <a:off x="9874232" y="2674169"/>
            <a:ext cx="261677" cy="2647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C304DF9-9900-C5B7-089B-3B1C93D43837}"/>
              </a:ext>
            </a:extLst>
          </p:cNvPr>
          <p:cNvSpPr/>
          <p:nvPr/>
        </p:nvSpPr>
        <p:spPr>
          <a:xfrm>
            <a:off x="10111010" y="1398494"/>
            <a:ext cx="1184520" cy="577134"/>
          </a:xfrm>
          <a:prstGeom prst="wedgeRectCallout">
            <a:avLst>
              <a:gd name="adj1" fmla="val -54202"/>
              <a:gd name="adj2" fmla="val 155973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Lets have a deeper look</a:t>
            </a:r>
          </a:p>
        </p:txBody>
      </p:sp>
    </p:spTree>
    <p:extLst>
      <p:ext uri="{BB962C8B-B14F-4D97-AF65-F5344CB8AC3E}">
        <p14:creationId xmlns:p14="http://schemas.microsoft.com/office/powerpoint/2010/main" val="18743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  <p:bldGraphic spid="6" grpId="1" uiExpand="1">
        <p:bldSub>
          <a:bldChart bld="series"/>
        </p:bldSub>
      </p:bldGraphic>
      <p:bldP spid="13" grpId="0" uiExpand="1" build="p" animBg="1"/>
      <p:bldP spid="4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>
                <a:solidFill>
                  <a:srgbClr val="C00000"/>
                </a:solidFill>
              </a:rPr>
              <a:t>Where </a:t>
            </a:r>
            <a:r>
              <a:rPr lang="en-SE" dirty="0"/>
              <a:t>does the slowdown come from?</a:t>
            </a:r>
          </a:p>
        </p:txBody>
      </p:sp>
      <p:graphicFrame>
        <p:nvGraphicFramePr>
          <p:cNvPr id="46" name="Content Placeholder 45">
            <a:extLst>
              <a:ext uri="{FF2B5EF4-FFF2-40B4-BE49-F238E27FC236}">
                <a16:creationId xmlns:a16="http://schemas.microsoft.com/office/drawing/2014/main" id="{6212B1DE-CB4B-057D-D588-A07CBCD7C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340572"/>
              </p:ext>
            </p:extLst>
          </p:nvPr>
        </p:nvGraphicFramePr>
        <p:xfrm>
          <a:off x="6096000" y="1236134"/>
          <a:ext cx="5029200" cy="4618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4</a:t>
            </a:fld>
            <a:endParaRPr lang="en-SE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F9292E-A96A-45F2-6F79-7D46FDA1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The slowdown mostly comes from cores being idle while waiting for the SSD.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0001496-52F0-03A7-25BB-7FE535EDF0A2}"/>
              </a:ext>
            </a:extLst>
          </p:cNvPr>
          <p:cNvSpPr txBox="1">
            <a:spLocks/>
          </p:cNvSpPr>
          <p:nvPr/>
        </p:nvSpPr>
        <p:spPr>
          <a:xfrm>
            <a:off x="838200" y="1461541"/>
            <a:ext cx="10515600" cy="406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E" sz="2400" dirty="0"/>
              <a:t>Case Study: Execution time breakdown</a:t>
            </a:r>
          </a:p>
          <a:p>
            <a:pPr lvl="1"/>
            <a:r>
              <a:rPr lang="en-SE" sz="2000" i="1" dirty="0"/>
              <a:t>bfs(web) -- 70% workload not fitting</a:t>
            </a:r>
          </a:p>
          <a:p>
            <a:endParaRPr lang="en-US" dirty="0"/>
          </a:p>
          <a:p>
            <a:r>
              <a:rPr lang="en-US" sz="2400" dirty="0"/>
              <a:t>Swapping Overhead:</a:t>
            </a:r>
          </a:p>
          <a:p>
            <a:pPr lvl="1"/>
            <a:r>
              <a:rPr lang="en-US" sz="2000" b="1" i="1" dirty="0">
                <a:solidFill>
                  <a:srgbClr val="FFC000"/>
                </a:solidFill>
              </a:rPr>
              <a:t>Page-fault handling</a:t>
            </a:r>
            <a:r>
              <a:rPr lang="en-US" sz="2000" dirty="0"/>
              <a:t> slices ≃ 8.5%</a:t>
            </a:r>
          </a:p>
          <a:p>
            <a:pPr lvl="1"/>
            <a:r>
              <a:rPr lang="en-US" sz="2000" dirty="0"/>
              <a:t>Giant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</a:rPr>
              <a:t>idle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slice ≃ 80.2%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51BD54-E6FC-2863-9967-A3D6AF7298D4}"/>
              </a:ext>
            </a:extLst>
          </p:cNvPr>
          <p:cNvGrpSpPr/>
          <p:nvPr/>
        </p:nvGrpSpPr>
        <p:grpSpPr>
          <a:xfrm>
            <a:off x="7763948" y="2700178"/>
            <a:ext cx="1693304" cy="1690477"/>
            <a:chOff x="7763948" y="2700178"/>
            <a:chExt cx="1693304" cy="16904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CC3C304-BE9A-98D4-5CB8-801F358CC115}"/>
                </a:ext>
              </a:extLst>
            </p:cNvPr>
            <p:cNvGrpSpPr/>
            <p:nvPr/>
          </p:nvGrpSpPr>
          <p:grpSpPr>
            <a:xfrm rot="21221776">
              <a:off x="7763948" y="2700178"/>
              <a:ext cx="1693304" cy="1690477"/>
              <a:chOff x="6706624" y="1644620"/>
              <a:chExt cx="3807952" cy="380159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80639A9-40F0-FEAA-C48B-4E0B0FD9A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</a:blip>
              <a:srcRect/>
              <a:stretch/>
            </p:blipFill>
            <p:spPr>
              <a:xfrm>
                <a:off x="6706624" y="1644620"/>
                <a:ext cx="3807952" cy="380159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368DB7D-F3E7-8E08-79E8-9B0000BFA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60000"/>
              </a:blip>
              <a:srcRect/>
              <a:stretch/>
            </p:blipFill>
            <p:spPr>
              <a:xfrm>
                <a:off x="6706624" y="1644620"/>
                <a:ext cx="3807952" cy="380159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A17CD-09BB-B248-D140-4A28C67BDF78}"/>
                </a:ext>
              </a:extLst>
            </p:cNvPr>
            <p:cNvSpPr txBox="1"/>
            <p:nvPr/>
          </p:nvSpPr>
          <p:spPr>
            <a:xfrm>
              <a:off x="8542363" y="2912196"/>
              <a:ext cx="605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CPU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Works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89F4D4-B1CC-25EC-EA5D-C328F2D1F1D4}"/>
                </a:ext>
              </a:extLst>
            </p:cNvPr>
            <p:cNvSpPr txBox="1"/>
            <p:nvPr/>
          </p:nvSpPr>
          <p:spPr>
            <a:xfrm>
              <a:off x="7891404" y="3658409"/>
              <a:ext cx="1333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CPU </a:t>
              </a:r>
              <a:r>
                <a:rPr lang="en-US" sz="1200" b="1" strike="sngStrike" dirty="0">
                  <a:solidFill>
                    <a:schemeClr val="bg1"/>
                  </a:solidFill>
                </a:rPr>
                <a:t>Works</a:t>
              </a:r>
              <a:r>
                <a:rPr lang="en-US" sz="1200" b="1" dirty="0">
                  <a:solidFill>
                    <a:schemeClr val="bg1"/>
                  </a:solidFill>
                </a:rPr>
                <a:t> Idles.</a:t>
              </a:r>
              <a:br>
                <a:rPr lang="en-US" sz="1200" b="1" dirty="0">
                  <a:solidFill>
                    <a:schemeClr val="bg1"/>
                  </a:solidFill>
                </a:rPr>
              </a:br>
              <a:r>
                <a:rPr lang="en-US" sz="1200" b="1" dirty="0">
                  <a:solidFill>
                    <a:schemeClr val="bg1"/>
                  </a:solidFill>
                </a:rPr>
                <a:t> SSD Works.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036903B9-97B2-8EDC-C959-EC23F1AE488B}"/>
              </a:ext>
            </a:extLst>
          </p:cNvPr>
          <p:cNvSpPr/>
          <p:nvPr/>
        </p:nvSpPr>
        <p:spPr>
          <a:xfrm>
            <a:off x="1066801" y="4663832"/>
            <a:ext cx="5394764" cy="577134"/>
          </a:xfrm>
          <a:prstGeom prst="wedgeRectCallout">
            <a:avLst>
              <a:gd name="adj1" fmla="val 52384"/>
              <a:gd name="adj2" fmla="val -11537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But why is the SSD </a:t>
            </a:r>
            <a:r>
              <a:rPr lang="en-US" b="1" u="sng" dirty="0">
                <a:solidFill>
                  <a:schemeClr val="tx1"/>
                </a:solidFill>
              </a:rPr>
              <a:t>this slow</a:t>
            </a:r>
            <a:r>
              <a:rPr lang="en-US" b="1" dirty="0">
                <a:solidFill>
                  <a:schemeClr val="tx1"/>
                </a:solidFill>
              </a:rPr>
              <a:t>? Lets take a deeper dive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F68EA-0B2A-A75C-E53C-A813337D3128}"/>
              </a:ext>
            </a:extLst>
          </p:cNvPr>
          <p:cNvSpPr txBox="1"/>
          <p:nvPr/>
        </p:nvSpPr>
        <p:spPr>
          <a:xfrm>
            <a:off x="5186848" y="3143028"/>
            <a:ext cx="26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(CPU does </a:t>
            </a:r>
            <a:r>
              <a:rPr lang="en-US" sz="1600" b="1" u="sng" dirty="0">
                <a:solidFill>
                  <a:schemeClr val="accent1">
                    <a:lumMod val="75000"/>
                  </a:schemeClr>
                </a:solidFill>
              </a:rPr>
              <a:t>something useful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F703C-3F7B-3333-D9FC-91A27E6D9D36}"/>
              </a:ext>
            </a:extLst>
          </p:cNvPr>
          <p:cNvSpPr txBox="1"/>
          <p:nvPr/>
        </p:nvSpPr>
        <p:spPr>
          <a:xfrm>
            <a:off x="5186848" y="3498460"/>
            <a:ext cx="26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(CPU does </a:t>
            </a:r>
            <a:r>
              <a:rPr lang="en-US" sz="1600" b="1" u="sng" dirty="0">
                <a:solidFill>
                  <a:srgbClr val="C00000"/>
                </a:solidFill>
              </a:rPr>
              <a:t>nothing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11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4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0"/>
                                        <p:tgtEl>
                                          <p:spTgt spid="4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6" grpId="0" uiExpand="1">
        <p:bldSub>
          <a:bldChart bld="category" animBg="0"/>
        </p:bldSub>
      </p:bldGraphic>
      <p:bldP spid="13" grpId="0" uiExpand="1" build="p" animBg="1"/>
      <p:bldP spid="3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AF925-8144-CA6B-D191-D9738137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41"/>
            <a:ext cx="5257798" cy="4067991"/>
          </a:xfrm>
        </p:spPr>
        <p:txBody>
          <a:bodyPr/>
          <a:lstStyle/>
          <a:p>
            <a:r>
              <a:rPr lang="en-US" sz="2400" dirty="0"/>
              <a:t>Case Study: Bandwidth Utilization</a:t>
            </a:r>
          </a:p>
          <a:p>
            <a:pPr lvl="1"/>
            <a:r>
              <a:rPr lang="en-GB" sz="2000" i="1" dirty="0"/>
              <a:t>b</a:t>
            </a:r>
            <a:r>
              <a:rPr lang="en-SE" sz="2000" i="1" dirty="0"/>
              <a:t>fs(web) -- 70% workload not fitting</a:t>
            </a:r>
          </a:p>
          <a:p>
            <a:endParaRPr lang="en-US" dirty="0"/>
          </a:p>
          <a:p>
            <a:r>
              <a:rPr lang="en-US" sz="2400" dirty="0"/>
              <a:t>SSD’s </a:t>
            </a:r>
            <a:r>
              <a:rPr lang="en-US" sz="2400" b="1" dirty="0">
                <a:solidFill>
                  <a:srgbClr val="C00000"/>
                </a:solidFill>
              </a:rPr>
              <a:t>bandwidth is underutilized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Are we </a:t>
            </a:r>
            <a:r>
              <a:rPr lang="en-SE" dirty="0">
                <a:solidFill>
                  <a:srgbClr val="C00000"/>
                </a:solidFill>
              </a:rPr>
              <a:t>getting the most out of </a:t>
            </a:r>
            <a:r>
              <a:rPr lang="en-SE" dirty="0"/>
              <a:t>the SSD?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5</a:t>
            </a:fld>
            <a:endParaRPr lang="en-SE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F9292E-A96A-45F2-6F79-7D46FDA1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SSD bandwidth is underutilized.</a:t>
            </a:r>
            <a:br>
              <a:rPr lang="en-GB" dirty="0"/>
            </a:br>
            <a:r>
              <a:rPr lang="en-GB" dirty="0"/>
              <a:t>The SSD could do more work!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D211E24-DAC0-90D7-F5F9-2F88CEA9A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997329"/>
              </p:ext>
            </p:extLst>
          </p:nvPr>
        </p:nvGraphicFramePr>
        <p:xfrm>
          <a:off x="6095998" y="1328468"/>
          <a:ext cx="5257800" cy="4201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F6B89D8B-F4BF-C80D-DA11-6B66A87DDE54}"/>
              </a:ext>
            </a:extLst>
          </p:cNvPr>
          <p:cNvSpPr/>
          <p:nvPr/>
        </p:nvSpPr>
        <p:spPr>
          <a:xfrm>
            <a:off x="9203076" y="1770927"/>
            <a:ext cx="2129740" cy="231494"/>
          </a:xfrm>
          <a:prstGeom prst="wedgeRectCallout">
            <a:avLst>
              <a:gd name="adj1" fmla="val -34963"/>
              <a:gd name="adj2" fmla="val 1275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max bandwidth for reads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F9B9ADDC-4D2D-C529-6D95-FE1542A3C15F}"/>
              </a:ext>
            </a:extLst>
          </p:cNvPr>
          <p:cNvSpPr/>
          <p:nvPr/>
        </p:nvSpPr>
        <p:spPr>
          <a:xfrm>
            <a:off x="7073334" y="1770927"/>
            <a:ext cx="2129740" cy="231494"/>
          </a:xfrm>
          <a:prstGeom prst="wedgeRectCallout">
            <a:avLst>
              <a:gd name="adj1" fmla="val -6159"/>
              <a:gd name="adj2" fmla="val 212499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max bandwidth for writes</a:t>
            </a:r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86B87645-A56F-038F-F53D-BDE7A22BF1E7}"/>
              </a:ext>
            </a:extLst>
          </p:cNvPr>
          <p:cNvSpPr/>
          <p:nvPr/>
        </p:nvSpPr>
        <p:spPr>
          <a:xfrm>
            <a:off x="7283606" y="4354010"/>
            <a:ext cx="2404403" cy="231494"/>
          </a:xfrm>
          <a:prstGeom prst="wedgeRectCallout">
            <a:avLst>
              <a:gd name="adj1" fmla="val -40398"/>
              <a:gd name="adj2" fmla="val -1175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average bandwidth utilization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3CF5CA-C1A5-C678-85CB-EAD514862093}"/>
              </a:ext>
            </a:extLst>
          </p:cNvPr>
          <p:cNvSpPr/>
          <p:nvPr/>
        </p:nvSpPr>
        <p:spPr>
          <a:xfrm>
            <a:off x="7164729" y="2321492"/>
            <a:ext cx="4004841" cy="18106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4.6x SSD bandwidth </a:t>
            </a:r>
            <a:r>
              <a:rPr lang="en-US" sz="2000" b="1" u="sng" dirty="0"/>
              <a:t>underutilization</a:t>
            </a:r>
          </a:p>
        </p:txBody>
      </p: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796FCF0E-C464-A7F7-45E2-FDF35985EA07}"/>
              </a:ext>
            </a:extLst>
          </p:cNvPr>
          <p:cNvSpPr/>
          <p:nvPr/>
        </p:nvSpPr>
        <p:spPr>
          <a:xfrm>
            <a:off x="2567354" y="4663832"/>
            <a:ext cx="4122812" cy="577134"/>
          </a:xfrm>
          <a:prstGeom prst="wedgeRectCallout">
            <a:avLst>
              <a:gd name="adj1" fmla="val 55747"/>
              <a:gd name="adj2" fmla="val -183566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Why is the SSD underutilized?</a:t>
            </a:r>
          </a:p>
        </p:txBody>
      </p:sp>
    </p:spTree>
    <p:extLst>
      <p:ext uri="{BB962C8B-B14F-4D97-AF65-F5344CB8AC3E}">
        <p14:creationId xmlns:p14="http://schemas.microsoft.com/office/powerpoint/2010/main" val="316036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Graphic spid="19" grpId="0" uiExpand="1">
        <p:bldSub>
          <a:bldChart bld="series"/>
        </p:bldSub>
      </p:bldGraphic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AF925-8144-CA6B-D191-D9738137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41"/>
            <a:ext cx="5257798" cy="4067991"/>
          </a:xfrm>
        </p:spPr>
        <p:txBody>
          <a:bodyPr>
            <a:normAutofit/>
          </a:bodyPr>
          <a:lstStyle/>
          <a:p>
            <a:r>
              <a:rPr lang="en-US" sz="2400" dirty="0"/>
              <a:t>Case Study: Bandwidth Utilization</a:t>
            </a:r>
          </a:p>
          <a:p>
            <a:pPr lvl="1"/>
            <a:r>
              <a:rPr lang="en-US" sz="2000" i="1" dirty="0" err="1"/>
              <a:t>bfs</a:t>
            </a:r>
            <a:r>
              <a:rPr lang="en-US" sz="2000" i="1" dirty="0"/>
              <a:t>(web) -- </a:t>
            </a:r>
            <a:r>
              <a:rPr lang="en-SE" sz="2000" i="1" dirty="0"/>
              <a:t>70% workload not fitting</a:t>
            </a:r>
            <a:endParaRPr lang="en-US" sz="2000" i="1" dirty="0"/>
          </a:p>
          <a:p>
            <a:endParaRPr lang="en-US" dirty="0"/>
          </a:p>
          <a:p>
            <a:r>
              <a:rPr lang="en-US" sz="2400" dirty="0"/>
              <a:t>SSDs are capable of </a:t>
            </a:r>
            <a:r>
              <a:rPr lang="en-US" sz="2400" dirty="0">
                <a:solidFill>
                  <a:srgbClr val="C00000"/>
                </a:solidFill>
              </a:rPr>
              <a:t>handling requests in parallel</a:t>
            </a:r>
            <a:r>
              <a:rPr lang="en-US" sz="2400" dirty="0"/>
              <a:t>, if provided with </a:t>
            </a:r>
            <a:r>
              <a:rPr lang="en-US" sz="2400" b="1" u="sng" dirty="0">
                <a:solidFill>
                  <a:srgbClr val="C00000"/>
                </a:solidFill>
              </a:rPr>
              <a:t>enough requests in their queue</a:t>
            </a:r>
            <a:r>
              <a:rPr lang="en-US" sz="2400" dirty="0"/>
              <a:t>.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sz="2400" dirty="0"/>
              <a:t>The SSD is underutilized since its average </a:t>
            </a:r>
            <a:r>
              <a:rPr lang="en-US" sz="2400" b="1" dirty="0"/>
              <a:t>queue-depth</a:t>
            </a:r>
            <a:r>
              <a:rPr lang="en-US" sz="2400" dirty="0"/>
              <a:t> is low. </a:t>
            </a:r>
            <a:br>
              <a:rPr lang="en-US" sz="2400" dirty="0"/>
            </a:br>
            <a:r>
              <a:rPr lang="en-US" sz="2400" dirty="0"/>
              <a:t>(Not enough requests from the OS)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>
                <a:solidFill>
                  <a:srgbClr val="C00000"/>
                </a:solidFill>
              </a:rPr>
              <a:t>Why</a:t>
            </a:r>
            <a:r>
              <a:rPr lang="en-SE" dirty="0"/>
              <a:t> is the </a:t>
            </a:r>
            <a:r>
              <a:rPr lang="en-SE" u="sng" dirty="0"/>
              <a:t>SSD</a:t>
            </a:r>
            <a:r>
              <a:rPr lang="en-SE" dirty="0"/>
              <a:t> underutilized?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6</a:t>
            </a:fld>
            <a:endParaRPr lang="en-SE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F9292E-A96A-45F2-6F79-7D46FDA1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Low average SSD queue-depth → poor SSD BW utilization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F4E8829A-ED45-72A3-28B1-3E09C80307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394407"/>
              </p:ext>
            </p:extLst>
          </p:nvPr>
        </p:nvGraphicFramePr>
        <p:xfrm>
          <a:off x="6095997" y="1364106"/>
          <a:ext cx="5257797" cy="416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ED242-E48A-D2DF-F833-2174ACF56C5F}"/>
              </a:ext>
            </a:extLst>
          </p:cNvPr>
          <p:cNvCxnSpPr>
            <a:cxnSpLocks/>
          </p:cNvCxnSpPr>
          <p:nvPr/>
        </p:nvCxnSpPr>
        <p:spPr>
          <a:xfrm>
            <a:off x="7998106" y="1822450"/>
            <a:ext cx="0" cy="2827679"/>
          </a:xfrm>
          <a:prstGeom prst="line">
            <a:avLst/>
          </a:prstGeom>
          <a:ln w="222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D90BF4-D4EE-E7AF-FB78-C2AFABEE9F9D}"/>
              </a:ext>
            </a:extLst>
          </p:cNvPr>
          <p:cNvCxnSpPr>
            <a:cxnSpLocks/>
          </p:cNvCxnSpPr>
          <p:nvPr/>
        </p:nvCxnSpPr>
        <p:spPr>
          <a:xfrm flipH="1">
            <a:off x="7289800" y="4159571"/>
            <a:ext cx="3924300" cy="0"/>
          </a:xfrm>
          <a:prstGeom prst="line">
            <a:avLst/>
          </a:prstGeom>
          <a:ln w="222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EE1C708-6B8F-7AD6-B82F-31C8D6D9DE1E}"/>
              </a:ext>
            </a:extLst>
          </p:cNvPr>
          <p:cNvSpPr/>
          <p:nvPr/>
        </p:nvSpPr>
        <p:spPr>
          <a:xfrm>
            <a:off x="8949698" y="1831584"/>
            <a:ext cx="2264389" cy="2818545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Max WRITE Bandwidth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8BCBD-34A1-6CA3-B33F-6D24266075F7}"/>
              </a:ext>
            </a:extLst>
          </p:cNvPr>
          <p:cNvSpPr/>
          <p:nvPr/>
        </p:nvSpPr>
        <p:spPr>
          <a:xfrm>
            <a:off x="10158850" y="1822449"/>
            <a:ext cx="1055239" cy="2818545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Max READ Bandwidth</a:t>
            </a: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D83BE7E6-A31D-3679-B949-C65F868E6F6D}"/>
              </a:ext>
            </a:extLst>
          </p:cNvPr>
          <p:cNvSpPr/>
          <p:nvPr/>
        </p:nvSpPr>
        <p:spPr>
          <a:xfrm>
            <a:off x="8058306" y="1822450"/>
            <a:ext cx="2404403" cy="342383"/>
          </a:xfrm>
          <a:prstGeom prst="wedgeRectCallout">
            <a:avLst>
              <a:gd name="adj1" fmla="val -50962"/>
              <a:gd name="adj2" fmla="val 151319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bfs-web-70 : average number of requests in the SSD queue = 3.4</a:t>
            </a: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F4F25C48-90B2-A729-144B-668C6A4D311A}"/>
              </a:ext>
            </a:extLst>
          </p:cNvPr>
          <p:cNvSpPr/>
          <p:nvPr/>
        </p:nvSpPr>
        <p:spPr>
          <a:xfrm>
            <a:off x="8616962" y="4298614"/>
            <a:ext cx="2597138" cy="342383"/>
          </a:xfrm>
          <a:prstGeom prst="wedgeRectCallout">
            <a:avLst>
              <a:gd name="adj1" fmla="val -41190"/>
              <a:gd name="adj2" fmla="val -8607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bfs-web-70 : average SSD bandwidth utilization = 176k (pages/s)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B8ED3-DB95-0AD1-01B9-2FC7026CF231}"/>
              </a:ext>
            </a:extLst>
          </p:cNvPr>
          <p:cNvSpPr/>
          <p:nvPr/>
        </p:nvSpPr>
        <p:spPr>
          <a:xfrm>
            <a:off x="7955503" y="4121991"/>
            <a:ext cx="85206" cy="852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Graphic spid="25" grpId="0" uiExpand="1">
        <p:bldSub>
          <a:bldChart bld="series"/>
        </p:bldSub>
      </p:bldGraphic>
      <p:bldP spid="4" grpId="0" animBg="1"/>
      <p:bldP spid="3" grpId="0" animBg="1"/>
      <p:bldP spid="32" grpId="0" animBg="1"/>
      <p:bldP spid="3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AF925-8144-CA6B-D191-D9738137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541"/>
            <a:ext cx="10515599" cy="40679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Graph workloads do not fit in memory.</a:t>
            </a:r>
          </a:p>
          <a:p>
            <a:endParaRPr lang="en-US" dirty="0"/>
          </a:p>
          <a:p>
            <a:r>
              <a:rPr lang="en-US" dirty="0"/>
              <a:t>Swapping significantly hurts performance because:</a:t>
            </a:r>
          </a:p>
          <a:p>
            <a:pPr lvl="1"/>
            <a:r>
              <a:rPr lang="en-US" dirty="0"/>
              <a:t>Cores are </a:t>
            </a:r>
            <a:r>
              <a:rPr lang="en-US" dirty="0">
                <a:solidFill>
                  <a:srgbClr val="C00000"/>
                </a:solidFill>
              </a:rPr>
              <a:t>idle</a:t>
            </a:r>
            <a:r>
              <a:rPr lang="en-US" dirty="0"/>
              <a:t> waiting for swapping IO.</a:t>
            </a:r>
          </a:p>
          <a:p>
            <a:pPr lvl="1"/>
            <a:r>
              <a:rPr lang="en-US" dirty="0"/>
              <a:t>SSD bandwidth is poorly utilized. (</a:t>
            </a:r>
            <a:r>
              <a:rPr lang="en-US" dirty="0">
                <a:solidFill>
                  <a:srgbClr val="C00000"/>
                </a:solidFill>
              </a:rPr>
              <a:t>low SSD queue depth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Solution: </a:t>
            </a:r>
            <a:r>
              <a:rPr lang="en-US" b="1" dirty="0">
                <a:solidFill>
                  <a:srgbClr val="C00000"/>
                </a:solidFill>
              </a:rPr>
              <a:t>Over Committing (OC) Threads</a:t>
            </a:r>
          </a:p>
          <a:p>
            <a:pPr lvl="1"/>
            <a:r>
              <a:rPr lang="en-US" dirty="0"/>
              <a:t>More work on </a:t>
            </a:r>
            <a:r>
              <a:rPr lang="en-US" dirty="0">
                <a:solidFill>
                  <a:srgbClr val="C00000"/>
                </a:solidFill>
              </a:rPr>
              <a:t>other threads</a:t>
            </a:r>
            <a:r>
              <a:rPr lang="en-US" dirty="0"/>
              <a:t> when a thread blocks for swap IO.</a:t>
            </a:r>
          </a:p>
          <a:p>
            <a:pPr lvl="1"/>
            <a:r>
              <a:rPr lang="en-US" dirty="0"/>
              <a:t>Keeps cores </a:t>
            </a:r>
            <a:r>
              <a:rPr lang="en-US" dirty="0">
                <a:solidFill>
                  <a:srgbClr val="C00000"/>
                </a:solidFill>
              </a:rPr>
              <a:t>busy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Can lead to issuing more </a:t>
            </a:r>
            <a:r>
              <a:rPr lang="en-US" dirty="0">
                <a:solidFill>
                  <a:srgbClr val="C00000"/>
                </a:solidFill>
              </a:rPr>
              <a:t>inflight</a:t>
            </a:r>
            <a:r>
              <a:rPr lang="en-US" dirty="0"/>
              <a:t> swap IO, SSDs provide more swapping BW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Problem, Causes, Solution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7</a:t>
            </a:fld>
            <a:endParaRPr lang="en-SE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F9292E-A96A-45F2-6F79-7D46FDA1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Busy cores → faster </a:t>
            </a:r>
            <a:r>
              <a:rPr lang="en-GB" dirty="0" err="1"/>
              <a:t>pagefault</a:t>
            </a:r>
            <a:r>
              <a:rPr lang="en-GB" dirty="0"/>
              <a:t> generation → more BW utilization</a:t>
            </a:r>
            <a:br>
              <a:rPr lang="en-GB" dirty="0"/>
            </a:br>
            <a:r>
              <a:rPr lang="en-GB" dirty="0"/>
              <a:t>↘︎ hide some of the SSD access latency	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5360AF-AA08-489D-01EE-C668586E9E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62222"/>
              </p:ext>
            </p:extLst>
          </p:nvPr>
        </p:nvGraphicFramePr>
        <p:xfrm>
          <a:off x="4178442" y="1461541"/>
          <a:ext cx="7175352" cy="4067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AF925-8144-CA6B-D191-D9738137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541"/>
            <a:ext cx="3340243" cy="4067991"/>
          </a:xfrm>
        </p:spPr>
        <p:txBody>
          <a:bodyPr>
            <a:normAutofit/>
          </a:bodyPr>
          <a:lstStyle/>
          <a:p>
            <a:r>
              <a:rPr lang="en-US" sz="2400" dirty="0"/>
              <a:t>Case Study: </a:t>
            </a:r>
            <a:br>
              <a:rPr lang="en-US" sz="2400" dirty="0"/>
            </a:br>
            <a:r>
              <a:rPr lang="en-US" sz="2400" dirty="0"/>
              <a:t>Bandwidth Utilization</a:t>
            </a:r>
          </a:p>
          <a:p>
            <a:pPr lvl="1"/>
            <a:r>
              <a:rPr lang="en-US" sz="2000" i="1" dirty="0" err="1"/>
              <a:t>bfs</a:t>
            </a:r>
            <a:r>
              <a:rPr lang="en-US" sz="2000" i="1" dirty="0"/>
              <a:t>(web) -- </a:t>
            </a:r>
            <a:r>
              <a:rPr lang="en-US" sz="1600" i="1" dirty="0"/>
              <a:t>70% workload </a:t>
            </a:r>
            <a:r>
              <a:rPr lang="en-SE" sz="1600" i="1" dirty="0"/>
              <a:t>not fitting</a:t>
            </a:r>
            <a:endParaRPr lang="en-US" sz="1600" i="1" dirty="0"/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ver </a:t>
            </a:r>
            <a:r>
              <a:rPr lang="en-US" sz="1800" dirty="0">
                <a:solidFill>
                  <a:srgbClr val="C00000"/>
                </a:solidFill>
              </a:rPr>
              <a:t>C</a:t>
            </a:r>
            <a:r>
              <a:rPr lang="en-US" sz="1800" dirty="0"/>
              <a:t>ommitting </a:t>
            </a:r>
            <a:r>
              <a:rPr lang="en-US" sz="1800" dirty="0">
                <a:solidFill>
                  <a:srgbClr val="C00000"/>
                </a:solidFill>
              </a:rPr>
              <a:t>F</a:t>
            </a:r>
            <a:r>
              <a:rPr lang="en-US" sz="1800" dirty="0"/>
              <a:t>actor (</a:t>
            </a:r>
            <a:r>
              <a:rPr lang="en-US" sz="1800" dirty="0" err="1"/>
              <a:t>ocf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600" dirty="0"/>
              <a:t># of (software) </a:t>
            </a:r>
            <a:r>
              <a:rPr lang="en-US" sz="1600" b="1" dirty="0">
                <a:solidFill>
                  <a:srgbClr val="C00000"/>
                </a:solidFill>
              </a:rPr>
              <a:t>threads </a:t>
            </a:r>
            <a:r>
              <a:rPr lang="en-US" sz="1600" b="1" u="sng" dirty="0">
                <a:solidFill>
                  <a:srgbClr val="C00000"/>
                </a:solidFill>
              </a:rPr>
              <a:t>per core</a:t>
            </a:r>
          </a:p>
          <a:p>
            <a:pPr lvl="1"/>
            <a:r>
              <a:rPr lang="en-US" sz="1600" dirty="0"/>
              <a:t>Varies from 1 to 16</a:t>
            </a:r>
            <a:endParaRPr lang="en-US" sz="2400" dirty="0"/>
          </a:p>
          <a:p>
            <a:r>
              <a:rPr lang="en-US" sz="1700" dirty="0"/>
              <a:t>Improves BW utilization by </a:t>
            </a:r>
            <a:r>
              <a:rPr lang="en-US" sz="1700" b="1" dirty="0">
                <a:solidFill>
                  <a:srgbClr val="00B050"/>
                </a:solidFill>
              </a:rPr>
              <a:t>2.5x</a:t>
            </a:r>
          </a:p>
          <a:p>
            <a:r>
              <a:rPr lang="en-US" sz="1600" dirty="0"/>
              <a:t>Closing 40% of the BW gap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OC Impact on SSD </a:t>
            </a:r>
            <a:r>
              <a:rPr lang="en-SE" dirty="0">
                <a:solidFill>
                  <a:srgbClr val="C00000"/>
                </a:solidFill>
              </a:rPr>
              <a:t>queue depth </a:t>
            </a:r>
            <a:r>
              <a:rPr lang="en-SE" dirty="0"/>
              <a:t>&amp; </a:t>
            </a:r>
            <a:r>
              <a:rPr lang="en-SE" dirty="0">
                <a:solidFill>
                  <a:srgbClr val="C00000"/>
                </a:solidFill>
              </a:rPr>
              <a:t>BW</a:t>
            </a:r>
            <a:r>
              <a:rPr lang="en-SE" dirty="0"/>
              <a:t> utilization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8</a:t>
            </a:fld>
            <a:endParaRPr lang="en-SE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F9292E-A96A-45F2-6F79-7D46FDA1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more threads → more in-flight requests → more BW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2D16BF-BD2F-86ED-EED3-A9884F4A7BC4}"/>
              </a:ext>
            </a:extLst>
          </p:cNvPr>
          <p:cNvCxnSpPr>
            <a:cxnSpLocks/>
          </p:cNvCxnSpPr>
          <p:nvPr/>
        </p:nvCxnSpPr>
        <p:spPr>
          <a:xfrm>
            <a:off x="6503091" y="1939925"/>
            <a:ext cx="0" cy="2679313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5545AC-178F-BDFC-F803-632CCF3F61BE}"/>
              </a:ext>
            </a:extLst>
          </p:cNvPr>
          <p:cNvSpPr/>
          <p:nvPr/>
        </p:nvSpPr>
        <p:spPr>
          <a:xfrm>
            <a:off x="7854058" y="1939923"/>
            <a:ext cx="3351824" cy="268549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BBA7D-FEDE-CCAD-51B8-15F03924CA2F}"/>
              </a:ext>
            </a:extLst>
          </p:cNvPr>
          <p:cNvSpPr/>
          <p:nvPr/>
        </p:nvSpPr>
        <p:spPr>
          <a:xfrm>
            <a:off x="9690847" y="1939923"/>
            <a:ext cx="1515035" cy="268549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A9933C-1FAC-5C98-315A-7737293D28A1}"/>
              </a:ext>
            </a:extLst>
          </p:cNvPr>
          <p:cNvCxnSpPr>
            <a:cxnSpLocks/>
          </p:cNvCxnSpPr>
          <p:nvPr/>
        </p:nvCxnSpPr>
        <p:spPr>
          <a:xfrm>
            <a:off x="6904806" y="1939925"/>
            <a:ext cx="0" cy="2679313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9316F8-7D4A-63A0-697A-B3CD88E0142A}"/>
              </a:ext>
            </a:extLst>
          </p:cNvPr>
          <p:cNvCxnSpPr>
            <a:cxnSpLocks/>
          </p:cNvCxnSpPr>
          <p:nvPr/>
        </p:nvCxnSpPr>
        <p:spPr>
          <a:xfrm>
            <a:off x="7316768" y="1939925"/>
            <a:ext cx="0" cy="2679313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2DB2FF-B114-3D60-21BF-4697DABAA25D}"/>
              </a:ext>
            </a:extLst>
          </p:cNvPr>
          <p:cNvCxnSpPr>
            <a:cxnSpLocks/>
          </p:cNvCxnSpPr>
          <p:nvPr/>
        </p:nvCxnSpPr>
        <p:spPr>
          <a:xfrm>
            <a:off x="7854058" y="1939925"/>
            <a:ext cx="20713" cy="27033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85FD77-F292-31DF-7A15-4A9F94704BC5}"/>
              </a:ext>
            </a:extLst>
          </p:cNvPr>
          <p:cNvCxnSpPr>
            <a:cxnSpLocks/>
          </p:cNvCxnSpPr>
          <p:nvPr/>
        </p:nvCxnSpPr>
        <p:spPr>
          <a:xfrm>
            <a:off x="8483905" y="1939925"/>
            <a:ext cx="0" cy="2679313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A7C0A49-8B0F-BFCC-4AC5-39C450674E8F}"/>
              </a:ext>
            </a:extLst>
          </p:cNvPr>
          <p:cNvSpPr/>
          <p:nvPr/>
        </p:nvSpPr>
        <p:spPr>
          <a:xfrm>
            <a:off x="5166917" y="2423972"/>
            <a:ext cx="5771641" cy="888425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A9CB8-78D7-C873-5AAF-4A458511CE35}"/>
              </a:ext>
            </a:extLst>
          </p:cNvPr>
          <p:cNvSpPr txBox="1"/>
          <p:nvPr/>
        </p:nvSpPr>
        <p:spPr>
          <a:xfrm>
            <a:off x="6189773" y="1963275"/>
            <a:ext cx="400110" cy="55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err="1"/>
              <a:t>ocf</a:t>
            </a:r>
            <a:r>
              <a:rPr lang="en-US" sz="1400" dirty="0"/>
              <a:t>=1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A0258-98CD-9A74-CAFA-5F32991EF5E3}"/>
              </a:ext>
            </a:extLst>
          </p:cNvPr>
          <p:cNvSpPr txBox="1"/>
          <p:nvPr/>
        </p:nvSpPr>
        <p:spPr>
          <a:xfrm>
            <a:off x="6582006" y="1963275"/>
            <a:ext cx="400110" cy="55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err="1"/>
              <a:t>ocf</a:t>
            </a:r>
            <a:r>
              <a:rPr lang="en-US" sz="1400" dirty="0"/>
              <a:t>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31CDB-3AC8-A440-3BF1-C8860CE637C3}"/>
              </a:ext>
            </a:extLst>
          </p:cNvPr>
          <p:cNvSpPr txBox="1"/>
          <p:nvPr/>
        </p:nvSpPr>
        <p:spPr>
          <a:xfrm>
            <a:off x="6974239" y="1963275"/>
            <a:ext cx="400110" cy="55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err="1"/>
              <a:t>ocf</a:t>
            </a:r>
            <a:r>
              <a:rPr lang="en-US" sz="1400" dirty="0"/>
              <a:t>=4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ED279-447F-7DA2-6695-D6BE8CF4CE99}"/>
              </a:ext>
            </a:extLst>
          </p:cNvPr>
          <p:cNvSpPr txBox="1"/>
          <p:nvPr/>
        </p:nvSpPr>
        <p:spPr>
          <a:xfrm>
            <a:off x="7526141" y="1963275"/>
            <a:ext cx="400110" cy="551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err="1"/>
              <a:t>ocf</a:t>
            </a:r>
            <a:r>
              <a:rPr lang="en-US" sz="1400" dirty="0"/>
              <a:t>=8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A83D84-7758-0BF6-AB90-B5E7BBB1D998}"/>
              </a:ext>
            </a:extLst>
          </p:cNvPr>
          <p:cNvSpPr txBox="1"/>
          <p:nvPr/>
        </p:nvSpPr>
        <p:spPr>
          <a:xfrm>
            <a:off x="8146321" y="1903847"/>
            <a:ext cx="400110" cy="6111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err="1"/>
              <a:t>ocf</a:t>
            </a:r>
            <a:r>
              <a:rPr lang="en-US" sz="1400" dirty="0"/>
              <a:t>=16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59B384-63BC-2505-95B2-D691ED0219B2}"/>
              </a:ext>
            </a:extLst>
          </p:cNvPr>
          <p:cNvSpPr txBox="1"/>
          <p:nvPr/>
        </p:nvSpPr>
        <p:spPr>
          <a:xfrm>
            <a:off x="6723031" y="2572715"/>
            <a:ext cx="230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4.6x SSD bandwidth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underutilization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AC7147-1ED7-7F19-4C1E-052D34349A50}"/>
              </a:ext>
            </a:extLst>
          </p:cNvPr>
          <p:cNvSpPr txBox="1"/>
          <p:nvPr/>
        </p:nvSpPr>
        <p:spPr>
          <a:xfrm>
            <a:off x="6723031" y="2568630"/>
            <a:ext cx="230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1.8x SSD bandwidth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underutilization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7D4982-0380-6E5D-BED7-B51307260F69}"/>
              </a:ext>
            </a:extLst>
          </p:cNvPr>
          <p:cNvSpPr/>
          <p:nvPr/>
        </p:nvSpPr>
        <p:spPr>
          <a:xfrm>
            <a:off x="6457681" y="4108142"/>
            <a:ext cx="90816" cy="908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0CDFB7-FBED-82FA-1D3D-E84205ED9991}"/>
              </a:ext>
            </a:extLst>
          </p:cNvPr>
          <p:cNvSpPr/>
          <p:nvPr/>
        </p:nvSpPr>
        <p:spPr>
          <a:xfrm>
            <a:off x="6860850" y="3814820"/>
            <a:ext cx="90816" cy="908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89F3BA-4063-A3CE-CEED-96CF75D8AE02}"/>
              </a:ext>
            </a:extLst>
          </p:cNvPr>
          <p:cNvSpPr/>
          <p:nvPr/>
        </p:nvSpPr>
        <p:spPr>
          <a:xfrm>
            <a:off x="7274032" y="3608615"/>
            <a:ext cx="90816" cy="908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76D524-CEA4-670E-E1A4-E6FDFC77B0A1}"/>
              </a:ext>
            </a:extLst>
          </p:cNvPr>
          <p:cNvSpPr/>
          <p:nvPr/>
        </p:nvSpPr>
        <p:spPr>
          <a:xfrm>
            <a:off x="7819006" y="3411646"/>
            <a:ext cx="90816" cy="908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CB1C66-2646-BD19-D365-9B172EA98DD3}"/>
              </a:ext>
            </a:extLst>
          </p:cNvPr>
          <p:cNvSpPr/>
          <p:nvPr/>
        </p:nvSpPr>
        <p:spPr>
          <a:xfrm>
            <a:off x="8433389" y="3275176"/>
            <a:ext cx="90816" cy="908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DA6DC9-8B80-028A-7614-8C5215FF5A5E}"/>
              </a:ext>
            </a:extLst>
          </p:cNvPr>
          <p:cNvSpPr/>
          <p:nvPr/>
        </p:nvSpPr>
        <p:spPr>
          <a:xfrm>
            <a:off x="5166916" y="3312396"/>
            <a:ext cx="5771641" cy="841153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u="sng" dirty="0"/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807B98F0-2211-ACB3-CF68-BB7209620DA7}"/>
              </a:ext>
            </a:extLst>
          </p:cNvPr>
          <p:cNvSpPr/>
          <p:nvPr/>
        </p:nvSpPr>
        <p:spPr>
          <a:xfrm>
            <a:off x="5246231" y="3674883"/>
            <a:ext cx="996411" cy="175437"/>
          </a:xfrm>
          <a:prstGeom prst="wedgeRectCallout">
            <a:avLst>
              <a:gd name="adj1" fmla="val 69698"/>
              <a:gd name="adj2" fmla="val 20037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bfs</a:t>
            </a:r>
            <a:r>
              <a:rPr lang="en-US" sz="1100" dirty="0">
                <a:solidFill>
                  <a:schemeClr val="tx1"/>
                </a:solidFill>
              </a:rPr>
              <a:t>, web, 70%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D9A557-9FA0-46BE-47B3-89D4F77AE211}"/>
              </a:ext>
            </a:extLst>
          </p:cNvPr>
          <p:cNvSpPr/>
          <p:nvPr/>
        </p:nvSpPr>
        <p:spPr>
          <a:xfrm>
            <a:off x="5166915" y="3320584"/>
            <a:ext cx="5771641" cy="841153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2.5x bandwidth utilization</a:t>
            </a:r>
            <a:br>
              <a:rPr lang="en-US" sz="2000" b="1" dirty="0"/>
            </a:br>
            <a:r>
              <a:rPr lang="en-US" sz="2000" b="1" dirty="0"/>
              <a:t>improvement</a:t>
            </a:r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85766A31-8676-CF3B-1A40-82CC96BC8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767482"/>
              </p:ext>
            </p:extLst>
          </p:nvPr>
        </p:nvGraphicFramePr>
        <p:xfrm>
          <a:off x="6503089" y="4294722"/>
          <a:ext cx="1980810" cy="25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335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P spid="13" grpId="0" uiExpand="1" build="p" animBg="1"/>
      <p:bldP spid="8" grpId="0" animBg="1"/>
      <p:bldP spid="8" grpId="1" animBg="1"/>
      <p:bldP spid="9" grpId="0" animBg="1"/>
      <p:bldP spid="9" grpId="1" animBg="1"/>
      <p:bldP spid="39" grpId="0" animBg="1"/>
      <p:bldP spid="6" grpId="0"/>
      <p:bldP spid="14" grpId="0"/>
      <p:bldP spid="17" grpId="0"/>
      <p:bldP spid="20" grpId="0"/>
      <p:bldP spid="23" grpId="0"/>
      <p:bldP spid="25" grpId="0"/>
      <p:bldP spid="25" grpId="1"/>
      <p:bldP spid="26" grpId="0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8" grpId="1" animBg="1"/>
      <p:bldP spid="44" grpId="0" animBg="1"/>
      <p:bldP spid="43" grpId="0" animBg="1"/>
      <p:bldGraphic spid="4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FE3FEE-129C-D568-700D-1B4F8E0277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308480"/>
              </p:ext>
            </p:extLst>
          </p:nvPr>
        </p:nvGraphicFramePr>
        <p:xfrm>
          <a:off x="838200" y="1199072"/>
          <a:ext cx="10515599" cy="4330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F8F49E-055E-94BF-FD65-A3D8612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OC Impact on cores’ </a:t>
            </a:r>
            <a:r>
              <a:rPr lang="en-SE" dirty="0">
                <a:solidFill>
                  <a:srgbClr val="C00000"/>
                </a:solidFill>
              </a:rPr>
              <a:t>idle time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55FB3C-007A-73CC-E688-167E6C9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B984-8391-1E47-9A4B-AA61BD760373}" type="datetime1">
              <a:rPr lang="sv-SE" smtClean="0"/>
              <a:t>2023-10-09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00B2E-CB5A-C097-F11E-D3D9F40E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B34B-79E1-334A-A1AF-A819F3BDC153}" type="slidenum">
              <a:rPr lang="en-SE" smtClean="0"/>
              <a:t>9</a:t>
            </a:fld>
            <a:endParaRPr lang="en-SE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F9292E-A96A-45F2-6F79-7D46FDA1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4050" y="5529533"/>
            <a:ext cx="8428038" cy="826817"/>
          </a:xfrm>
          <a:solidFill>
            <a:srgbClr val="BD2B3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more threads → less CPU idling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D2AA902-7CA9-ED60-30E5-4C3722DB1B39}"/>
              </a:ext>
            </a:extLst>
          </p:cNvPr>
          <p:cNvSpPr txBox="1"/>
          <p:nvPr/>
        </p:nvSpPr>
        <p:spPr>
          <a:xfrm rot="5400000">
            <a:off x="9145826" y="3103804"/>
            <a:ext cx="1419498" cy="170701"/>
          </a:xfrm>
          <a:prstGeom prst="homePlate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342" tIns="34671" rIns="17336" bIns="34671" numCol="1" spcCol="127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/>
              <a:t>Idle Time </a:t>
            </a:r>
            <a:r>
              <a:rPr lang="en-GB" sz="1200" dirty="0"/>
              <a:t>D</a:t>
            </a:r>
            <a:r>
              <a:rPr lang="en-GB" sz="1200" kern="1200" dirty="0"/>
              <a:t>ecrease</a:t>
            </a: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E7DD643D-A600-CBD3-DA8B-BF06220DF9EE}"/>
              </a:ext>
            </a:extLst>
          </p:cNvPr>
          <p:cNvSpPr txBox="1"/>
          <p:nvPr/>
        </p:nvSpPr>
        <p:spPr>
          <a:xfrm rot="5400000">
            <a:off x="8229971" y="3261102"/>
            <a:ext cx="1149355" cy="170702"/>
          </a:xfrm>
          <a:prstGeom prst="homePlate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342" tIns="34671" rIns="17336" bIns="34671" numCol="1" spcCol="127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200" kern="1200" dirty="0"/>
          </a:p>
        </p:txBody>
      </p:sp>
      <p:sp>
        <p:nvSpPr>
          <p:cNvPr id="7" name="Pentagon 4">
            <a:extLst>
              <a:ext uri="{FF2B5EF4-FFF2-40B4-BE49-F238E27FC236}">
                <a16:creationId xmlns:a16="http://schemas.microsoft.com/office/drawing/2014/main" id="{62FB8D40-77C9-0116-E75B-E2309A6FD1CF}"/>
              </a:ext>
            </a:extLst>
          </p:cNvPr>
          <p:cNvSpPr txBox="1"/>
          <p:nvPr/>
        </p:nvSpPr>
        <p:spPr>
          <a:xfrm rot="5400000">
            <a:off x="7580682" y="3818317"/>
            <a:ext cx="346079" cy="170702"/>
          </a:xfrm>
          <a:prstGeom prst="homePlate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342" tIns="34671" rIns="17336" bIns="34671" numCol="1" spcCol="127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200" kern="1200" dirty="0"/>
          </a:p>
        </p:txBody>
      </p:sp>
      <p:sp>
        <p:nvSpPr>
          <p:cNvPr id="8" name="Pentagon 4">
            <a:extLst>
              <a:ext uri="{FF2B5EF4-FFF2-40B4-BE49-F238E27FC236}">
                <a16:creationId xmlns:a16="http://schemas.microsoft.com/office/drawing/2014/main" id="{B6E3AA4D-4AA4-4B94-879B-87CA712005D0}"/>
              </a:ext>
            </a:extLst>
          </p:cNvPr>
          <p:cNvSpPr txBox="1"/>
          <p:nvPr/>
        </p:nvSpPr>
        <p:spPr>
          <a:xfrm rot="5400000">
            <a:off x="6585320" y="3938987"/>
            <a:ext cx="234950" cy="170702"/>
          </a:xfrm>
          <a:prstGeom prst="homePlate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342" tIns="34671" rIns="17336" bIns="34671" numCol="1" spcCol="127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200" kern="1200" dirty="0"/>
          </a:p>
        </p:txBody>
      </p:sp>
      <p:sp>
        <p:nvSpPr>
          <p:cNvPr id="12" name="Pentagon 4">
            <a:extLst>
              <a:ext uri="{FF2B5EF4-FFF2-40B4-BE49-F238E27FC236}">
                <a16:creationId xmlns:a16="http://schemas.microsoft.com/office/drawing/2014/main" id="{B4135EE4-5B5B-C60D-7739-7676452CC9A0}"/>
              </a:ext>
            </a:extLst>
          </p:cNvPr>
          <p:cNvSpPr txBox="1"/>
          <p:nvPr/>
        </p:nvSpPr>
        <p:spPr>
          <a:xfrm rot="5400000">
            <a:off x="5574080" y="4018339"/>
            <a:ext cx="155578" cy="170702"/>
          </a:xfrm>
          <a:prstGeom prst="homePlate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342" tIns="34671" rIns="17336" bIns="34671" numCol="1" spcCol="127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200" kern="1200" dirty="0"/>
          </a:p>
        </p:txBody>
      </p:sp>
      <p:sp>
        <p:nvSpPr>
          <p:cNvPr id="14" name="Pentagon 4">
            <a:extLst>
              <a:ext uri="{FF2B5EF4-FFF2-40B4-BE49-F238E27FC236}">
                <a16:creationId xmlns:a16="http://schemas.microsoft.com/office/drawing/2014/main" id="{B0F2ED84-C69E-13B8-67FF-ED07636487D6}"/>
              </a:ext>
            </a:extLst>
          </p:cNvPr>
          <p:cNvSpPr txBox="1"/>
          <p:nvPr/>
        </p:nvSpPr>
        <p:spPr>
          <a:xfrm rot="5400000">
            <a:off x="4549352" y="4082634"/>
            <a:ext cx="103181" cy="170702"/>
          </a:xfrm>
          <a:prstGeom prst="homePlate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342" tIns="34671" rIns="17336" bIns="34671" numCol="1" spcCol="127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200" kern="1200" dirty="0"/>
          </a:p>
        </p:txBody>
      </p:sp>
      <p:sp>
        <p:nvSpPr>
          <p:cNvPr id="15" name="Pentagon 4">
            <a:extLst>
              <a:ext uri="{FF2B5EF4-FFF2-40B4-BE49-F238E27FC236}">
                <a16:creationId xmlns:a16="http://schemas.microsoft.com/office/drawing/2014/main" id="{5CC2226A-F243-BEAE-8179-25B5122DF1AE}"/>
              </a:ext>
            </a:extLst>
          </p:cNvPr>
          <p:cNvSpPr txBox="1"/>
          <p:nvPr/>
        </p:nvSpPr>
        <p:spPr>
          <a:xfrm rot="5400000">
            <a:off x="3543031" y="4167089"/>
            <a:ext cx="45719" cy="170702"/>
          </a:xfrm>
          <a:prstGeom prst="homePlate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342" tIns="34671" rIns="17336" bIns="34671" numCol="1" spcCol="127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200" kern="1200" dirty="0"/>
          </a:p>
        </p:txBody>
      </p:sp>
      <p:sp>
        <p:nvSpPr>
          <p:cNvPr id="16" name="Pentagon 4">
            <a:extLst>
              <a:ext uri="{FF2B5EF4-FFF2-40B4-BE49-F238E27FC236}">
                <a16:creationId xmlns:a16="http://schemas.microsoft.com/office/drawing/2014/main" id="{6BFA8F28-A932-02F0-00FC-5D835AE43B7A}"/>
              </a:ext>
            </a:extLst>
          </p:cNvPr>
          <p:cNvSpPr txBox="1"/>
          <p:nvPr/>
        </p:nvSpPr>
        <p:spPr>
          <a:xfrm rot="16200000">
            <a:off x="2486546" y="4274087"/>
            <a:ext cx="45719" cy="170702"/>
          </a:xfrm>
          <a:prstGeom prst="homePlate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9342" tIns="34671" rIns="17336" bIns="34671" numCol="1" spcCol="127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200" kern="1200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499F3-D41F-3D10-A130-AB7FE5801B53}"/>
              </a:ext>
            </a:extLst>
          </p:cNvPr>
          <p:cNvSpPr/>
          <p:nvPr/>
        </p:nvSpPr>
        <p:spPr>
          <a:xfrm>
            <a:off x="1597689" y="1738364"/>
            <a:ext cx="7292312" cy="2823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1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2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3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4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4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4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">
                                            <p:graphicEl>
                                              <a:chart seriesIdx="0" categoryIdx="4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4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">
                                            <p:graphicEl>
                                              <a:chart seriesIdx="0" categoryIdx="4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4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>
                                            <p:graphicEl>
                                              <a:chart seriesIdx="0" categoryIdx="4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4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graphicEl>
                                              <a:chart seriesIdx="0" categoryIdx="4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4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">
                                            <p:graphicEl>
                                              <a:chart seriesIdx="0" categoryIdx="4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4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1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2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3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4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4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4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3">
                                            <p:graphicEl>
                                              <a:chart seriesIdx="1" categoryIdx="4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4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">
                                            <p:graphicEl>
                                              <a:chart seriesIdx="1" categoryIdx="4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4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3">
                                            <p:graphicEl>
                                              <a:chart seriesIdx="1" categoryIdx="4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4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">
                                            <p:graphicEl>
                                              <a:chart seriesIdx="1" categoryIdx="4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4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">
                                            <p:graphicEl>
                                              <a:chart seriesIdx="1" categoryIdx="4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4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3">
                                            <p:graphicEl>
                                              <a:chart seriesIdx="1" categoryIdx="4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El"/>
        </p:bldSub>
      </p:bldGraphic>
      <p:bldP spid="13" grpId="0" uiExpand="1" build="p" animBg="1"/>
      <p:bldP spid="5" grpId="0" animBg="1"/>
      <p:bldP spid="4" grpId="0" animBg="1"/>
      <p:bldP spid="7" grpId="0" animBg="1"/>
      <p:bldP spid="8" grpId="0" animBg="1"/>
      <p:bldP spid="12" grpId="0" animBg="1"/>
      <p:bldP spid="14" grpId="0" animBg="1"/>
      <p:bldP spid="15" grpId="0" animBg="1"/>
      <p:bldP spid="1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</TotalTime>
  <Words>1104</Words>
  <Application>Microsoft Macintosh PowerPoint</Application>
  <PresentationFormat>Widescreen</PresentationFormat>
  <Paragraphs>207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Söhne</vt:lpstr>
      <vt:lpstr>Arial</vt:lpstr>
      <vt:lpstr>Calibri</vt:lpstr>
      <vt:lpstr>Calibri Light</vt:lpstr>
      <vt:lpstr>Office Theme</vt:lpstr>
      <vt:lpstr>Large-scale Graph Processing on Commodity Systems: Understanding and Mitigating the Impact of Swapping  </vt:lpstr>
      <vt:lpstr>The Problem: Huge Graphs, Limited Memory</vt:lpstr>
      <vt:lpstr>How slow is swapping?</vt:lpstr>
      <vt:lpstr>Where does the slowdown come from?</vt:lpstr>
      <vt:lpstr>Are we getting the most out of the SSD?</vt:lpstr>
      <vt:lpstr>Why is the SSD underutilized?</vt:lpstr>
      <vt:lpstr>Problem, Causes, Solution</vt:lpstr>
      <vt:lpstr>OC Impact on SSD queue depth &amp; BW utilization</vt:lpstr>
      <vt:lpstr>OC Impact on cores’ idle time</vt:lpstr>
      <vt:lpstr>OC Impact on performance</vt:lpstr>
      <vt:lpstr>OC Impact on performance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Graph Processing on Commodity Systems: Understanding and Mitigating the Impact of Swapping  </dc:title>
  <dc:creator>Microsoft Office User</dc:creator>
  <cp:lastModifiedBy>Chang Hyun Park</cp:lastModifiedBy>
  <cp:revision>92</cp:revision>
  <cp:lastPrinted>2023-09-20T08:30:18Z</cp:lastPrinted>
  <dcterms:created xsi:type="dcterms:W3CDTF">2023-09-10T17:36:26Z</dcterms:created>
  <dcterms:modified xsi:type="dcterms:W3CDTF">2023-10-09T12:19:47Z</dcterms:modified>
</cp:coreProperties>
</file>