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443" r:id="rId2"/>
    <p:sldId id="444" r:id="rId3"/>
    <p:sldId id="445" r:id="rId4"/>
    <p:sldId id="448" r:id="rId5"/>
    <p:sldId id="446" r:id="rId6"/>
    <p:sldId id="447" r:id="rId7"/>
    <p:sldId id="449" r:id="rId8"/>
    <p:sldId id="450" r:id="rId9"/>
    <p:sldId id="451" r:id="rId10"/>
    <p:sldId id="453" r:id="rId11"/>
    <p:sldId id="452" r:id="rId12"/>
    <p:sldId id="454" r:id="rId13"/>
    <p:sldId id="455" r:id="rId14"/>
    <p:sldId id="456" r:id="rId15"/>
    <p:sldId id="457" r:id="rId16"/>
    <p:sldId id="458" r:id="rId17"/>
    <p:sldId id="459" r:id="rId18"/>
    <p:sldId id="478" r:id="rId19"/>
    <p:sldId id="460" r:id="rId20"/>
    <p:sldId id="461" r:id="rId21"/>
    <p:sldId id="462" r:id="rId22"/>
    <p:sldId id="463" r:id="rId23"/>
    <p:sldId id="464" r:id="rId24"/>
    <p:sldId id="465" r:id="rId25"/>
    <p:sldId id="466" r:id="rId26"/>
    <p:sldId id="467" r:id="rId27"/>
    <p:sldId id="468" r:id="rId28"/>
    <p:sldId id="469" r:id="rId29"/>
    <p:sldId id="470" r:id="rId30"/>
    <p:sldId id="471" r:id="rId31"/>
    <p:sldId id="472" r:id="rId32"/>
    <p:sldId id="473" r:id="rId33"/>
    <p:sldId id="474" r:id="rId34"/>
    <p:sldId id="475" r:id="rId35"/>
    <p:sldId id="476" r:id="rId36"/>
    <p:sldId id="477" r:id="rId3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9" autoAdjust="0"/>
    <p:restoredTop sz="94660"/>
  </p:normalViewPr>
  <p:slideViewPr>
    <p:cSldViewPr>
      <p:cViewPr varScale="1">
        <p:scale>
          <a:sx n="70" d="100"/>
          <a:sy n="70" d="100"/>
        </p:scale>
        <p:origin x="14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689FD-B731-8A4D-9C02-1872797A43B0}" type="doc">
      <dgm:prSet loTypeId="urn:microsoft.com/office/officeart/2005/8/layout/hierarchy1" loCatId="" qsTypeId="urn:microsoft.com/office/officeart/2005/8/quickstyle/simple3" qsCatId="simple" csTypeId="urn:microsoft.com/office/officeart/2005/8/colors/accent1_2" csCatId="accent1" phldr="1"/>
      <dgm:spPr/>
      <dgm:t>
        <a:bodyPr/>
        <a:lstStyle/>
        <a:p>
          <a:endParaRPr lang="ru-RU"/>
        </a:p>
      </dgm:t>
    </dgm:pt>
    <dgm:pt modelId="{82DEF01B-2359-D543-9FDB-3B5FD5F83571}">
      <dgm:prSet phldrT="[Текст]"/>
      <dgm:spPr>
        <a:solidFill>
          <a:schemeClr val="accent3">
            <a:lumMod val="40000"/>
            <a:lumOff val="60000"/>
          </a:schemeClr>
        </a:solidFill>
      </dgm:spPr>
      <dgm:t>
        <a:bodyPr/>
        <a:lstStyle/>
        <a:p>
          <a:r>
            <a:rPr lang="en-US" b="1" dirty="0" smtClean="0"/>
            <a:t>Presentation tier</a:t>
          </a:r>
          <a:endParaRPr lang="ru-RU" b="1" dirty="0"/>
        </a:p>
      </dgm:t>
    </dgm:pt>
    <dgm:pt modelId="{6B24CA6D-445E-EA4D-B5B2-8D6500DE5D66}" type="parTrans" cxnId="{4E23F101-A7C8-5545-9712-B19AFD5695CA}">
      <dgm:prSet/>
      <dgm:spPr/>
      <dgm:t>
        <a:bodyPr/>
        <a:lstStyle/>
        <a:p>
          <a:endParaRPr lang="ru-RU"/>
        </a:p>
      </dgm:t>
    </dgm:pt>
    <dgm:pt modelId="{06C8AA23-F36F-F04D-9F3C-8623B338FC8F}" type="sibTrans" cxnId="{4E23F101-A7C8-5545-9712-B19AFD5695CA}">
      <dgm:prSet/>
      <dgm:spPr/>
      <dgm:t>
        <a:bodyPr/>
        <a:lstStyle/>
        <a:p>
          <a:endParaRPr lang="ru-RU"/>
        </a:p>
      </dgm:t>
    </dgm:pt>
    <dgm:pt modelId="{7F530813-93E6-A54A-B603-A09E9350F5AF}">
      <dgm:prSet phldrT="[Текст]"/>
      <dgm:spPr>
        <a:solidFill>
          <a:schemeClr val="accent3">
            <a:lumMod val="40000"/>
            <a:lumOff val="60000"/>
          </a:schemeClr>
        </a:solidFill>
      </dgm:spPr>
      <dgm:t>
        <a:bodyPr/>
        <a:lstStyle/>
        <a:p>
          <a:r>
            <a:rPr lang="en-US" b="1" dirty="0" smtClean="0"/>
            <a:t>Logic tier</a:t>
          </a:r>
          <a:endParaRPr lang="ru-RU" b="1" dirty="0"/>
        </a:p>
      </dgm:t>
    </dgm:pt>
    <dgm:pt modelId="{DD064E47-1A69-7E46-B288-40BC030F214F}" type="parTrans" cxnId="{D33F26FB-F404-D644-A4B6-4FC9BAEAB6BB}">
      <dgm:prSet/>
      <dgm:spPr/>
      <dgm:t>
        <a:bodyPr/>
        <a:lstStyle/>
        <a:p>
          <a:endParaRPr lang="ru-RU"/>
        </a:p>
      </dgm:t>
    </dgm:pt>
    <dgm:pt modelId="{3BEE4700-8B47-704E-A0B5-24BC5328B009}" type="sibTrans" cxnId="{D33F26FB-F404-D644-A4B6-4FC9BAEAB6BB}">
      <dgm:prSet/>
      <dgm:spPr/>
      <dgm:t>
        <a:bodyPr/>
        <a:lstStyle/>
        <a:p>
          <a:endParaRPr lang="ru-RU"/>
        </a:p>
      </dgm:t>
    </dgm:pt>
    <dgm:pt modelId="{D946AA19-4296-1F47-B5EC-BC72B8F70C84}">
      <dgm:prSet phldrT="[Текст]"/>
      <dgm:spPr>
        <a:solidFill>
          <a:schemeClr val="accent3">
            <a:lumMod val="40000"/>
            <a:lumOff val="60000"/>
          </a:schemeClr>
        </a:solidFill>
      </dgm:spPr>
      <dgm:t>
        <a:bodyPr/>
        <a:lstStyle/>
        <a:p>
          <a:r>
            <a:rPr lang="en-US" b="1" dirty="0" smtClean="0"/>
            <a:t>Data tier</a:t>
          </a:r>
          <a:endParaRPr lang="ru-RU" b="1" dirty="0"/>
        </a:p>
      </dgm:t>
    </dgm:pt>
    <dgm:pt modelId="{DA9D945E-165F-A247-B22E-C46C47CDAB6A}" type="parTrans" cxnId="{E7768A14-904A-7F43-B10C-A98D1A49B768}">
      <dgm:prSet/>
      <dgm:spPr/>
      <dgm:t>
        <a:bodyPr/>
        <a:lstStyle/>
        <a:p>
          <a:endParaRPr lang="ru-RU"/>
        </a:p>
      </dgm:t>
    </dgm:pt>
    <dgm:pt modelId="{C452F68C-9B59-8843-96CA-AF13DB807238}" type="sibTrans" cxnId="{E7768A14-904A-7F43-B10C-A98D1A49B768}">
      <dgm:prSet/>
      <dgm:spPr/>
      <dgm:t>
        <a:bodyPr/>
        <a:lstStyle/>
        <a:p>
          <a:endParaRPr lang="ru-RU"/>
        </a:p>
      </dgm:t>
    </dgm:pt>
    <dgm:pt modelId="{924021CD-A945-DA49-96AE-8D153972E241}" type="pres">
      <dgm:prSet presAssocID="{0DA689FD-B731-8A4D-9C02-1872797A43B0}" presName="hierChild1" presStyleCnt="0">
        <dgm:presLayoutVars>
          <dgm:chPref val="1"/>
          <dgm:dir/>
          <dgm:animOne val="branch"/>
          <dgm:animLvl val="lvl"/>
          <dgm:resizeHandles/>
        </dgm:presLayoutVars>
      </dgm:prSet>
      <dgm:spPr/>
      <dgm:t>
        <a:bodyPr/>
        <a:lstStyle/>
        <a:p>
          <a:endParaRPr lang="ru-RU"/>
        </a:p>
      </dgm:t>
    </dgm:pt>
    <dgm:pt modelId="{D34E6D00-60D2-1547-8AE0-C73A1041B564}" type="pres">
      <dgm:prSet presAssocID="{82DEF01B-2359-D543-9FDB-3B5FD5F83571}" presName="hierRoot1" presStyleCnt="0"/>
      <dgm:spPr/>
    </dgm:pt>
    <dgm:pt modelId="{D6CB930A-8019-7F45-9B80-2708922F5866}" type="pres">
      <dgm:prSet presAssocID="{82DEF01B-2359-D543-9FDB-3B5FD5F83571}" presName="composite" presStyleCnt="0"/>
      <dgm:spPr/>
    </dgm:pt>
    <dgm:pt modelId="{F3A8DA28-7E20-8946-8D51-0435E667D01D}" type="pres">
      <dgm:prSet presAssocID="{82DEF01B-2359-D543-9FDB-3B5FD5F83571}" presName="background" presStyleLbl="node0" presStyleIdx="0" presStyleCnt="1"/>
      <dgm:spPr>
        <a:solidFill>
          <a:schemeClr val="accent3">
            <a:lumMod val="20000"/>
            <a:lumOff val="80000"/>
          </a:schemeClr>
        </a:solidFill>
      </dgm:spPr>
    </dgm:pt>
    <dgm:pt modelId="{A42256D7-5786-8944-8437-A01D4DC58910}" type="pres">
      <dgm:prSet presAssocID="{82DEF01B-2359-D543-9FDB-3B5FD5F83571}" presName="text" presStyleLbl="fgAcc0" presStyleIdx="0" presStyleCnt="1" custScaleX="171361">
        <dgm:presLayoutVars>
          <dgm:chPref val="3"/>
        </dgm:presLayoutVars>
      </dgm:prSet>
      <dgm:spPr/>
      <dgm:t>
        <a:bodyPr/>
        <a:lstStyle/>
        <a:p>
          <a:endParaRPr lang="ru-RU"/>
        </a:p>
      </dgm:t>
    </dgm:pt>
    <dgm:pt modelId="{C033BCED-2B74-6A43-9198-483E42DEC6A3}" type="pres">
      <dgm:prSet presAssocID="{82DEF01B-2359-D543-9FDB-3B5FD5F83571}" presName="hierChild2" presStyleCnt="0"/>
      <dgm:spPr/>
    </dgm:pt>
    <dgm:pt modelId="{6301A08C-DA89-CF41-A1F5-8533F09A5835}" type="pres">
      <dgm:prSet presAssocID="{DD064E47-1A69-7E46-B288-40BC030F214F}" presName="Name10" presStyleLbl="parChTrans1D2" presStyleIdx="0" presStyleCnt="1"/>
      <dgm:spPr/>
      <dgm:t>
        <a:bodyPr/>
        <a:lstStyle/>
        <a:p>
          <a:endParaRPr lang="ru-RU"/>
        </a:p>
      </dgm:t>
    </dgm:pt>
    <dgm:pt modelId="{00CEE293-C4A2-B441-A2E7-2CA8C6C1CBBB}" type="pres">
      <dgm:prSet presAssocID="{7F530813-93E6-A54A-B603-A09E9350F5AF}" presName="hierRoot2" presStyleCnt="0"/>
      <dgm:spPr/>
    </dgm:pt>
    <dgm:pt modelId="{3CCEEBED-BAFA-BA4E-9C78-53F187C7222D}" type="pres">
      <dgm:prSet presAssocID="{7F530813-93E6-A54A-B603-A09E9350F5AF}" presName="composite2" presStyleCnt="0"/>
      <dgm:spPr/>
    </dgm:pt>
    <dgm:pt modelId="{569295ED-EE20-6A44-BA29-326DB5B341F7}" type="pres">
      <dgm:prSet presAssocID="{7F530813-93E6-A54A-B603-A09E9350F5AF}" presName="background2" presStyleLbl="node2" presStyleIdx="0" presStyleCnt="1"/>
      <dgm:spPr>
        <a:solidFill>
          <a:schemeClr val="accent3">
            <a:lumMod val="20000"/>
            <a:lumOff val="80000"/>
          </a:schemeClr>
        </a:solidFill>
      </dgm:spPr>
    </dgm:pt>
    <dgm:pt modelId="{16311822-8913-9446-AFB5-193730436414}" type="pres">
      <dgm:prSet presAssocID="{7F530813-93E6-A54A-B603-A09E9350F5AF}" presName="text2" presStyleLbl="fgAcc2" presStyleIdx="0" presStyleCnt="1" custScaleX="171361">
        <dgm:presLayoutVars>
          <dgm:chPref val="3"/>
        </dgm:presLayoutVars>
      </dgm:prSet>
      <dgm:spPr/>
      <dgm:t>
        <a:bodyPr/>
        <a:lstStyle/>
        <a:p>
          <a:endParaRPr lang="ru-RU"/>
        </a:p>
      </dgm:t>
    </dgm:pt>
    <dgm:pt modelId="{031EF94E-3E84-5442-B890-DD3185E2B68A}" type="pres">
      <dgm:prSet presAssocID="{7F530813-93E6-A54A-B603-A09E9350F5AF}" presName="hierChild3" presStyleCnt="0"/>
      <dgm:spPr/>
    </dgm:pt>
    <dgm:pt modelId="{B935CAA7-164C-2F4A-963C-095E508D9AEF}" type="pres">
      <dgm:prSet presAssocID="{DA9D945E-165F-A247-B22E-C46C47CDAB6A}" presName="Name17" presStyleLbl="parChTrans1D3" presStyleIdx="0" presStyleCnt="1"/>
      <dgm:spPr/>
      <dgm:t>
        <a:bodyPr/>
        <a:lstStyle/>
        <a:p>
          <a:endParaRPr lang="ru-RU"/>
        </a:p>
      </dgm:t>
    </dgm:pt>
    <dgm:pt modelId="{ADC405A1-F5FE-9E47-806D-BB16BF1D24AB}" type="pres">
      <dgm:prSet presAssocID="{D946AA19-4296-1F47-B5EC-BC72B8F70C84}" presName="hierRoot3" presStyleCnt="0"/>
      <dgm:spPr/>
    </dgm:pt>
    <dgm:pt modelId="{E6CEF8F7-3874-644D-9B58-C1B8B6A387CD}" type="pres">
      <dgm:prSet presAssocID="{D946AA19-4296-1F47-B5EC-BC72B8F70C84}" presName="composite3" presStyleCnt="0"/>
      <dgm:spPr/>
    </dgm:pt>
    <dgm:pt modelId="{54C07260-8261-7342-AE4D-8FB5DF4B9A46}" type="pres">
      <dgm:prSet presAssocID="{D946AA19-4296-1F47-B5EC-BC72B8F70C84}" presName="background3" presStyleLbl="node3" presStyleIdx="0" presStyleCnt="1"/>
      <dgm:spPr>
        <a:solidFill>
          <a:schemeClr val="accent3">
            <a:lumMod val="20000"/>
            <a:lumOff val="80000"/>
          </a:schemeClr>
        </a:solidFill>
      </dgm:spPr>
    </dgm:pt>
    <dgm:pt modelId="{246575C5-0279-2D45-B79E-D746DB4FBD4A}" type="pres">
      <dgm:prSet presAssocID="{D946AA19-4296-1F47-B5EC-BC72B8F70C84}" presName="text3" presStyleLbl="fgAcc3" presStyleIdx="0" presStyleCnt="1" custScaleX="171361">
        <dgm:presLayoutVars>
          <dgm:chPref val="3"/>
        </dgm:presLayoutVars>
      </dgm:prSet>
      <dgm:spPr/>
      <dgm:t>
        <a:bodyPr/>
        <a:lstStyle/>
        <a:p>
          <a:endParaRPr lang="ru-RU"/>
        </a:p>
      </dgm:t>
    </dgm:pt>
    <dgm:pt modelId="{A93F2FAB-5B0C-0646-8EF0-D23E95C8CE81}" type="pres">
      <dgm:prSet presAssocID="{D946AA19-4296-1F47-B5EC-BC72B8F70C84}" presName="hierChild4" presStyleCnt="0"/>
      <dgm:spPr/>
    </dgm:pt>
  </dgm:ptLst>
  <dgm:cxnLst>
    <dgm:cxn modelId="{03650E7A-9285-A742-8534-3541048B5673}" type="presOf" srcId="{D946AA19-4296-1F47-B5EC-BC72B8F70C84}" destId="{246575C5-0279-2D45-B79E-D746DB4FBD4A}" srcOrd="0" destOrd="0" presId="urn:microsoft.com/office/officeart/2005/8/layout/hierarchy1"/>
    <dgm:cxn modelId="{DC576C24-CE6F-C543-AEAB-CD2153957772}" type="presOf" srcId="{7F530813-93E6-A54A-B603-A09E9350F5AF}" destId="{16311822-8913-9446-AFB5-193730436414}" srcOrd="0" destOrd="0" presId="urn:microsoft.com/office/officeart/2005/8/layout/hierarchy1"/>
    <dgm:cxn modelId="{D33F26FB-F404-D644-A4B6-4FC9BAEAB6BB}" srcId="{82DEF01B-2359-D543-9FDB-3B5FD5F83571}" destId="{7F530813-93E6-A54A-B603-A09E9350F5AF}" srcOrd="0" destOrd="0" parTransId="{DD064E47-1A69-7E46-B288-40BC030F214F}" sibTransId="{3BEE4700-8B47-704E-A0B5-24BC5328B009}"/>
    <dgm:cxn modelId="{390BECD2-51FC-744C-8A74-F38396CED2F1}" type="presOf" srcId="{DD064E47-1A69-7E46-B288-40BC030F214F}" destId="{6301A08C-DA89-CF41-A1F5-8533F09A5835}" srcOrd="0" destOrd="0" presId="urn:microsoft.com/office/officeart/2005/8/layout/hierarchy1"/>
    <dgm:cxn modelId="{4E23F101-A7C8-5545-9712-B19AFD5695CA}" srcId="{0DA689FD-B731-8A4D-9C02-1872797A43B0}" destId="{82DEF01B-2359-D543-9FDB-3B5FD5F83571}" srcOrd="0" destOrd="0" parTransId="{6B24CA6D-445E-EA4D-B5B2-8D6500DE5D66}" sibTransId="{06C8AA23-F36F-F04D-9F3C-8623B338FC8F}"/>
    <dgm:cxn modelId="{3A76562B-4123-7F4E-9D34-DA0BA8621540}" type="presOf" srcId="{82DEF01B-2359-D543-9FDB-3B5FD5F83571}" destId="{A42256D7-5786-8944-8437-A01D4DC58910}" srcOrd="0" destOrd="0" presId="urn:microsoft.com/office/officeart/2005/8/layout/hierarchy1"/>
    <dgm:cxn modelId="{F557C64B-4715-1640-8F83-EAF893D0CC58}" type="presOf" srcId="{DA9D945E-165F-A247-B22E-C46C47CDAB6A}" destId="{B935CAA7-164C-2F4A-963C-095E508D9AEF}" srcOrd="0" destOrd="0" presId="urn:microsoft.com/office/officeart/2005/8/layout/hierarchy1"/>
    <dgm:cxn modelId="{3BD11767-3528-2C49-AC13-8A39028BF86E}" type="presOf" srcId="{0DA689FD-B731-8A4D-9C02-1872797A43B0}" destId="{924021CD-A945-DA49-96AE-8D153972E241}" srcOrd="0" destOrd="0" presId="urn:microsoft.com/office/officeart/2005/8/layout/hierarchy1"/>
    <dgm:cxn modelId="{E7768A14-904A-7F43-B10C-A98D1A49B768}" srcId="{7F530813-93E6-A54A-B603-A09E9350F5AF}" destId="{D946AA19-4296-1F47-B5EC-BC72B8F70C84}" srcOrd="0" destOrd="0" parTransId="{DA9D945E-165F-A247-B22E-C46C47CDAB6A}" sibTransId="{C452F68C-9B59-8843-96CA-AF13DB807238}"/>
    <dgm:cxn modelId="{F5CFB604-6F7E-9043-A825-A72F0EC81BB7}" type="presParOf" srcId="{924021CD-A945-DA49-96AE-8D153972E241}" destId="{D34E6D00-60D2-1547-8AE0-C73A1041B564}" srcOrd="0" destOrd="0" presId="urn:microsoft.com/office/officeart/2005/8/layout/hierarchy1"/>
    <dgm:cxn modelId="{2020C6F0-6113-464A-B96B-A8D1B8EABDC2}" type="presParOf" srcId="{D34E6D00-60D2-1547-8AE0-C73A1041B564}" destId="{D6CB930A-8019-7F45-9B80-2708922F5866}" srcOrd="0" destOrd="0" presId="urn:microsoft.com/office/officeart/2005/8/layout/hierarchy1"/>
    <dgm:cxn modelId="{4AD53D80-BD9D-F543-AE5A-DE0B121EA172}" type="presParOf" srcId="{D6CB930A-8019-7F45-9B80-2708922F5866}" destId="{F3A8DA28-7E20-8946-8D51-0435E667D01D}" srcOrd="0" destOrd="0" presId="urn:microsoft.com/office/officeart/2005/8/layout/hierarchy1"/>
    <dgm:cxn modelId="{9B3986F1-F547-F44C-AA89-AEEAA306D369}" type="presParOf" srcId="{D6CB930A-8019-7F45-9B80-2708922F5866}" destId="{A42256D7-5786-8944-8437-A01D4DC58910}" srcOrd="1" destOrd="0" presId="urn:microsoft.com/office/officeart/2005/8/layout/hierarchy1"/>
    <dgm:cxn modelId="{90315500-B0A7-874A-B92D-7344410C43D9}" type="presParOf" srcId="{D34E6D00-60D2-1547-8AE0-C73A1041B564}" destId="{C033BCED-2B74-6A43-9198-483E42DEC6A3}" srcOrd="1" destOrd="0" presId="urn:microsoft.com/office/officeart/2005/8/layout/hierarchy1"/>
    <dgm:cxn modelId="{A057098F-C1AB-F54B-8AF3-92C07EEF84AB}" type="presParOf" srcId="{C033BCED-2B74-6A43-9198-483E42DEC6A3}" destId="{6301A08C-DA89-CF41-A1F5-8533F09A5835}" srcOrd="0" destOrd="0" presId="urn:microsoft.com/office/officeart/2005/8/layout/hierarchy1"/>
    <dgm:cxn modelId="{20276B8F-468E-134A-ADDA-E68F536E7213}" type="presParOf" srcId="{C033BCED-2B74-6A43-9198-483E42DEC6A3}" destId="{00CEE293-C4A2-B441-A2E7-2CA8C6C1CBBB}" srcOrd="1" destOrd="0" presId="urn:microsoft.com/office/officeart/2005/8/layout/hierarchy1"/>
    <dgm:cxn modelId="{7A9B45C4-CEFE-784B-A705-6D87F2546370}" type="presParOf" srcId="{00CEE293-C4A2-B441-A2E7-2CA8C6C1CBBB}" destId="{3CCEEBED-BAFA-BA4E-9C78-53F187C7222D}" srcOrd="0" destOrd="0" presId="urn:microsoft.com/office/officeart/2005/8/layout/hierarchy1"/>
    <dgm:cxn modelId="{2A89D929-765B-074C-9C49-6F7D1A7950E6}" type="presParOf" srcId="{3CCEEBED-BAFA-BA4E-9C78-53F187C7222D}" destId="{569295ED-EE20-6A44-BA29-326DB5B341F7}" srcOrd="0" destOrd="0" presId="urn:microsoft.com/office/officeart/2005/8/layout/hierarchy1"/>
    <dgm:cxn modelId="{1C69AE2C-C244-2E4B-9FE9-195DE1E3798C}" type="presParOf" srcId="{3CCEEBED-BAFA-BA4E-9C78-53F187C7222D}" destId="{16311822-8913-9446-AFB5-193730436414}" srcOrd="1" destOrd="0" presId="urn:microsoft.com/office/officeart/2005/8/layout/hierarchy1"/>
    <dgm:cxn modelId="{81F66473-E667-494D-AE2C-3F6174B907FF}" type="presParOf" srcId="{00CEE293-C4A2-B441-A2E7-2CA8C6C1CBBB}" destId="{031EF94E-3E84-5442-B890-DD3185E2B68A}" srcOrd="1" destOrd="0" presId="urn:microsoft.com/office/officeart/2005/8/layout/hierarchy1"/>
    <dgm:cxn modelId="{EAE315B2-C3D6-5347-991C-DDF6F9E86E71}" type="presParOf" srcId="{031EF94E-3E84-5442-B890-DD3185E2B68A}" destId="{B935CAA7-164C-2F4A-963C-095E508D9AEF}" srcOrd="0" destOrd="0" presId="urn:microsoft.com/office/officeart/2005/8/layout/hierarchy1"/>
    <dgm:cxn modelId="{9CAA132E-45A8-684B-ABA3-786014C86C62}" type="presParOf" srcId="{031EF94E-3E84-5442-B890-DD3185E2B68A}" destId="{ADC405A1-F5FE-9E47-806D-BB16BF1D24AB}" srcOrd="1" destOrd="0" presId="urn:microsoft.com/office/officeart/2005/8/layout/hierarchy1"/>
    <dgm:cxn modelId="{14FA4F5C-2879-0C41-8F66-628D1946946D}" type="presParOf" srcId="{ADC405A1-F5FE-9E47-806D-BB16BF1D24AB}" destId="{E6CEF8F7-3874-644D-9B58-C1B8B6A387CD}" srcOrd="0" destOrd="0" presId="urn:microsoft.com/office/officeart/2005/8/layout/hierarchy1"/>
    <dgm:cxn modelId="{27944CA8-CBA9-AF48-9A77-1D3715F1E4AA}" type="presParOf" srcId="{E6CEF8F7-3874-644D-9B58-C1B8B6A387CD}" destId="{54C07260-8261-7342-AE4D-8FB5DF4B9A46}" srcOrd="0" destOrd="0" presId="urn:microsoft.com/office/officeart/2005/8/layout/hierarchy1"/>
    <dgm:cxn modelId="{4E9C5A8C-B265-FF4C-BCBB-36F1C3A62A16}" type="presParOf" srcId="{E6CEF8F7-3874-644D-9B58-C1B8B6A387CD}" destId="{246575C5-0279-2D45-B79E-D746DB4FBD4A}" srcOrd="1" destOrd="0" presId="urn:microsoft.com/office/officeart/2005/8/layout/hierarchy1"/>
    <dgm:cxn modelId="{2A82432D-727A-8D4F-AA6E-16DE8D227935}" type="presParOf" srcId="{ADC405A1-F5FE-9E47-806D-BB16BF1D24AB}" destId="{A93F2FAB-5B0C-0646-8EF0-D23E95C8CE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2351F6-4F9B-46AE-8041-B56389F37039}" type="datetimeFigureOut">
              <a:rPr lang="ru-RU" smtClean="0"/>
              <a:pPr/>
              <a:t>09.09.2016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955924-8D31-4919-B053-3334A69FCCBC}" type="slidenum">
              <a:rPr lang="ru-RU" smtClean="0"/>
              <a:pPr/>
              <a:t>‹#›</a:t>
            </a:fld>
            <a:endParaRPr lang="ru-RU"/>
          </a:p>
        </p:txBody>
      </p:sp>
    </p:spTree>
    <p:extLst>
      <p:ext uri="{BB962C8B-B14F-4D97-AF65-F5344CB8AC3E}">
        <p14:creationId xmlns:p14="http://schemas.microsoft.com/office/powerpoint/2010/main" val="1543633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lstStyle/>
          <a:p>
            <a:r>
              <a:rPr lang="ru-RU" altLang="zh-CN" smtClean="0"/>
              <a:t>Образец заголовка</a:t>
            </a:r>
            <a:endParaRPr lang="zh-CN" altLang="en-US"/>
          </a:p>
        </p:txBody>
      </p:sp>
      <p:sp>
        <p:nvSpPr>
          <p:cNvPr id="3" name="Subtitle 2"/>
          <p:cNvSpPr>
            <a:spLocks noGrp="1"/>
          </p:cNvSpPr>
          <p:nvPr>
            <p:ph type="subTitle" idx="1"/>
          </p:nvPr>
        </p:nvSpPr>
        <p:spPr>
          <a:xfrm>
            <a:off x="1403648" y="2708920"/>
            <a:ext cx="6400800" cy="7200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ltLang="zh-CN" smtClean="0"/>
              <a:t>Образец подзаголовка</a:t>
            </a:r>
            <a:endParaRPr lang="zh-CN" altLang="en-US"/>
          </a:p>
        </p:txBody>
      </p:sp>
      <p:sp>
        <p:nvSpPr>
          <p:cNvPr id="4" name="Date Placeholder 3"/>
          <p:cNvSpPr>
            <a:spLocks noGrp="1"/>
          </p:cNvSpPr>
          <p:nvPr>
            <p:ph type="dt" sz="half" idx="10"/>
          </p:nvPr>
        </p:nvSpPr>
        <p:spPr/>
        <p:txBody>
          <a:bodyPr/>
          <a:lstStyle/>
          <a:p>
            <a:fld id="{CB18ADFA-4B0A-41C0-A3B7-FFF33AAB48F9}" type="datetimeFigureOut">
              <a:rPr lang="zh-CN" altLang="en-US" smtClean="0"/>
              <a:t>2016/9/9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773AC2-D648-4DFC-B313-DC1D0025C855}" type="slidenum">
              <a:rPr lang="zh-CN" altLang="en-US" smtClean="0"/>
              <a:t>‹#›</a:t>
            </a:fld>
            <a:endParaRPr lang="zh-CN" altLang="en-US"/>
          </a:p>
        </p:txBody>
      </p:sp>
    </p:spTree>
    <p:extLst>
      <p:ext uri="{BB962C8B-B14F-4D97-AF65-F5344CB8AC3E}">
        <p14:creationId xmlns:p14="http://schemas.microsoft.com/office/powerpoint/2010/main" val="190374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ltLang="zh-CN" smtClean="0"/>
              <a:t>Образец заголовка</a:t>
            </a:r>
            <a:endParaRPr lang="zh-CN" altLang="en-US"/>
          </a:p>
        </p:txBody>
      </p:sp>
      <p:sp>
        <p:nvSpPr>
          <p:cNvPr id="3" name="Vertical Text Placeholder 2"/>
          <p:cNvSpPr>
            <a:spLocks noGrp="1"/>
          </p:cNvSpPr>
          <p:nvPr>
            <p:ph type="body" orient="vert" idx="1"/>
          </p:nvPr>
        </p:nvSpPr>
        <p:spPr/>
        <p:txBody>
          <a:bodyPr vert="eaVert"/>
          <a:lstStyle/>
          <a:p>
            <a:pPr lvl="0"/>
            <a:r>
              <a:rPr lang="ru-RU" altLang="zh-CN" smtClean="0"/>
              <a:t>Образец текста</a:t>
            </a:r>
          </a:p>
          <a:p>
            <a:pPr lvl="1"/>
            <a:r>
              <a:rPr lang="ru-RU" altLang="zh-CN" smtClean="0"/>
              <a:t>Второй уровень</a:t>
            </a:r>
          </a:p>
          <a:p>
            <a:pPr lvl="2"/>
            <a:r>
              <a:rPr lang="ru-RU" altLang="zh-CN" smtClean="0"/>
              <a:t>Третий уровень</a:t>
            </a:r>
          </a:p>
          <a:p>
            <a:pPr lvl="3"/>
            <a:r>
              <a:rPr lang="ru-RU" altLang="zh-CN" smtClean="0"/>
              <a:t>Четвертый уровень</a:t>
            </a:r>
          </a:p>
          <a:p>
            <a:pPr lvl="4"/>
            <a:r>
              <a:rPr lang="ru-RU" altLang="zh-CN" smtClean="0"/>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30734462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ru-RU" altLang="zh-CN" smtClean="0"/>
              <a:t>Образец заголовка</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ltLang="zh-CN" smtClean="0"/>
              <a:t>Образец текста</a:t>
            </a:r>
          </a:p>
          <a:p>
            <a:pPr lvl="1"/>
            <a:r>
              <a:rPr lang="ru-RU" altLang="zh-CN" smtClean="0"/>
              <a:t>Второй уровень</a:t>
            </a:r>
          </a:p>
          <a:p>
            <a:pPr lvl="2"/>
            <a:r>
              <a:rPr lang="ru-RU" altLang="zh-CN" smtClean="0"/>
              <a:t>Третий уровень</a:t>
            </a:r>
          </a:p>
          <a:p>
            <a:pPr lvl="3"/>
            <a:r>
              <a:rPr lang="ru-RU" altLang="zh-CN" smtClean="0"/>
              <a:t>Четвертый уровень</a:t>
            </a:r>
          </a:p>
          <a:p>
            <a:pPr lvl="4"/>
            <a:r>
              <a:rPr lang="ru-RU" altLang="zh-CN" smtClean="0"/>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69992097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ltLang="zh-CN" smtClean="0"/>
              <a:t>Образец заголовка</a:t>
            </a:r>
            <a:endParaRPr lang="zh-CN" altLang="en-US"/>
          </a:p>
        </p:txBody>
      </p:sp>
      <p:sp>
        <p:nvSpPr>
          <p:cNvPr id="3" name="Content Placeholder 2"/>
          <p:cNvSpPr>
            <a:spLocks noGrp="1"/>
          </p:cNvSpPr>
          <p:nvPr>
            <p:ph idx="1"/>
          </p:nvPr>
        </p:nvSpPr>
        <p:spPr/>
        <p:txBody>
          <a:bodyPr/>
          <a:lstStyle/>
          <a:p>
            <a:pPr lvl="0"/>
            <a:r>
              <a:rPr lang="ru-RU" altLang="zh-CN" smtClean="0"/>
              <a:t>Образец текста</a:t>
            </a:r>
          </a:p>
          <a:p>
            <a:pPr lvl="1"/>
            <a:r>
              <a:rPr lang="ru-RU" altLang="zh-CN" smtClean="0"/>
              <a:t>Второй уровень</a:t>
            </a:r>
          </a:p>
          <a:p>
            <a:pPr lvl="2"/>
            <a:r>
              <a:rPr lang="ru-RU" altLang="zh-CN" smtClean="0"/>
              <a:t>Третий уровень</a:t>
            </a:r>
          </a:p>
          <a:p>
            <a:pPr lvl="3"/>
            <a:r>
              <a:rPr lang="ru-RU" altLang="zh-CN" smtClean="0"/>
              <a:t>Четвертый уровень</a:t>
            </a:r>
          </a:p>
          <a:p>
            <a:pPr lvl="4"/>
            <a:r>
              <a:rPr lang="ru-RU" altLang="zh-CN" smtClean="0"/>
              <a:t>Пятый уровень</a:t>
            </a:r>
            <a:endParaRPr lang="zh-CN" alt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105111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ru-RU" altLang="zh-CN" smtClean="0"/>
              <a:t>Образец заголовка</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ltLang="zh-CN" smtClean="0"/>
              <a:t>Образец текста</a:t>
            </a:r>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368534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ltLang="zh-CN" smtClean="0"/>
              <a:t>Образец заголовка</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ltLang="zh-CN" smtClean="0"/>
              <a:t>Образец текста</a:t>
            </a:r>
          </a:p>
          <a:p>
            <a:pPr lvl="1"/>
            <a:r>
              <a:rPr lang="ru-RU" altLang="zh-CN" smtClean="0"/>
              <a:t>Второй уровень</a:t>
            </a:r>
          </a:p>
          <a:p>
            <a:pPr lvl="2"/>
            <a:r>
              <a:rPr lang="ru-RU" altLang="zh-CN" smtClean="0"/>
              <a:t>Третий уровень</a:t>
            </a:r>
          </a:p>
          <a:p>
            <a:pPr lvl="3"/>
            <a:r>
              <a:rPr lang="ru-RU" altLang="zh-CN" smtClean="0"/>
              <a:t>Четвертый уровень</a:t>
            </a:r>
          </a:p>
          <a:p>
            <a:pPr lvl="4"/>
            <a:r>
              <a:rPr lang="ru-RU" altLang="zh-CN" smtClean="0"/>
              <a:t>Пятый уровень</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ltLang="zh-CN" smtClean="0"/>
              <a:t>Образец текста</a:t>
            </a:r>
          </a:p>
          <a:p>
            <a:pPr lvl="1"/>
            <a:r>
              <a:rPr lang="ru-RU" altLang="zh-CN" smtClean="0"/>
              <a:t>Второй уровень</a:t>
            </a:r>
          </a:p>
          <a:p>
            <a:pPr lvl="2"/>
            <a:r>
              <a:rPr lang="ru-RU" altLang="zh-CN" smtClean="0"/>
              <a:t>Третий уровень</a:t>
            </a:r>
          </a:p>
          <a:p>
            <a:pPr lvl="3"/>
            <a:r>
              <a:rPr lang="ru-RU" altLang="zh-CN" smtClean="0"/>
              <a:t>Четвертый уровень</a:t>
            </a:r>
          </a:p>
          <a:p>
            <a:pPr lvl="4"/>
            <a:r>
              <a:rPr lang="ru-RU" altLang="zh-CN" smtClean="0"/>
              <a:t>Пятый уровень</a:t>
            </a:r>
            <a:endParaRPr lang="zh-CN" altLang="en-US"/>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193160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ltLang="zh-CN" smtClean="0"/>
              <a:t>Образец заголовка</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ltLang="zh-CN" smtClean="0"/>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ltLang="zh-CN" smtClean="0"/>
              <a:t>Образец текста</a:t>
            </a:r>
          </a:p>
          <a:p>
            <a:pPr lvl="1"/>
            <a:r>
              <a:rPr lang="ru-RU" altLang="zh-CN" smtClean="0"/>
              <a:t>Второй уровень</a:t>
            </a:r>
          </a:p>
          <a:p>
            <a:pPr lvl="2"/>
            <a:r>
              <a:rPr lang="ru-RU" altLang="zh-CN" smtClean="0"/>
              <a:t>Третий уровень</a:t>
            </a:r>
          </a:p>
          <a:p>
            <a:pPr lvl="3"/>
            <a:r>
              <a:rPr lang="ru-RU" altLang="zh-CN" smtClean="0"/>
              <a:t>Четвертый уровень</a:t>
            </a:r>
          </a:p>
          <a:p>
            <a:pPr lvl="4"/>
            <a:r>
              <a:rPr lang="ru-RU" altLang="zh-CN" smtClean="0"/>
              <a:t>Пятый уровень</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ltLang="zh-CN" smtClean="0"/>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ltLang="zh-CN" smtClean="0"/>
              <a:t>Образец текста</a:t>
            </a:r>
          </a:p>
          <a:p>
            <a:pPr lvl="1"/>
            <a:r>
              <a:rPr lang="ru-RU" altLang="zh-CN" smtClean="0"/>
              <a:t>Второй уровень</a:t>
            </a:r>
          </a:p>
          <a:p>
            <a:pPr lvl="2"/>
            <a:r>
              <a:rPr lang="ru-RU" altLang="zh-CN" smtClean="0"/>
              <a:t>Третий уровень</a:t>
            </a:r>
          </a:p>
          <a:p>
            <a:pPr lvl="3"/>
            <a:r>
              <a:rPr lang="ru-RU" altLang="zh-CN" smtClean="0"/>
              <a:t>Четвертый уровень</a:t>
            </a:r>
          </a:p>
          <a:p>
            <a:pPr lvl="4"/>
            <a:r>
              <a:rPr lang="ru-RU" altLang="zh-CN" smtClean="0"/>
              <a:t>Пятый уровень</a:t>
            </a:r>
            <a:endParaRPr lang="zh-CN" altLang="en-US"/>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306710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ltLang="zh-CN" smtClean="0"/>
              <a:t>Образец заголовка</a:t>
            </a:r>
            <a:endParaRPr lang="zh-CN" altLang="en-US"/>
          </a:p>
        </p:txBody>
      </p:sp>
      <p:sp>
        <p:nvSpPr>
          <p:cNvPr id="3" name="Date Placeholder 2"/>
          <p:cNvSpPr>
            <a:spLocks noGrp="1"/>
          </p:cNvSpPr>
          <p:nvPr>
            <p:ph type="dt" sz="half" idx="10"/>
          </p:nvPr>
        </p:nvSpPr>
        <p:spPr/>
        <p:txBody>
          <a:bodyPr/>
          <a:lstStyle/>
          <a:p>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273866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31143301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ru-RU" altLang="zh-CN" smtClean="0"/>
              <a:t>Образец заголовка</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ltLang="zh-CN" smtClean="0"/>
              <a:t>Образец текста</a:t>
            </a:r>
          </a:p>
          <a:p>
            <a:pPr lvl="1"/>
            <a:r>
              <a:rPr lang="ru-RU" altLang="zh-CN" smtClean="0"/>
              <a:t>Второй уровень</a:t>
            </a:r>
          </a:p>
          <a:p>
            <a:pPr lvl="2"/>
            <a:r>
              <a:rPr lang="ru-RU" altLang="zh-CN" smtClean="0"/>
              <a:t>Третий уровень</a:t>
            </a:r>
          </a:p>
          <a:p>
            <a:pPr lvl="3"/>
            <a:r>
              <a:rPr lang="ru-RU" altLang="zh-CN" smtClean="0"/>
              <a:t>Четвертый уровень</a:t>
            </a:r>
          </a:p>
          <a:p>
            <a:pPr lvl="4"/>
            <a:r>
              <a:rPr lang="ru-RU" altLang="zh-CN" smtClean="0"/>
              <a:t>Пятый уровень</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ltLang="zh-CN" smtClean="0"/>
              <a:t>Образец текста</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348257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ru-RU" altLang="zh-CN" smtClean="0"/>
              <a:t>Образец заголовка</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ltLang="zh-CN" smtClean="0"/>
              <a:t>Чтобы добавить рисунок, перетащите его на заполнитель или щелкните значок</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ltLang="zh-CN" smtClean="0"/>
              <a:t>Образец текста</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EA40603-FB99-4BDD-9E7F-AFB0ECD5D908}" type="slidenum">
              <a:rPr lang="ru-RU" smtClean="0"/>
              <a:pPr/>
              <a:t>‹#›</a:t>
            </a:fld>
            <a:endParaRPr lang="ru-RU"/>
          </a:p>
        </p:txBody>
      </p:sp>
    </p:spTree>
    <p:extLst>
      <p:ext uri="{BB962C8B-B14F-4D97-AF65-F5344CB8AC3E}">
        <p14:creationId xmlns:p14="http://schemas.microsoft.com/office/powerpoint/2010/main" val="1709392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ltLang="zh-CN" smtClean="0"/>
              <a:t>Образец заголовка</a:t>
            </a:r>
            <a:endParaRPr lang="zh-CN"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ltLang="zh-CN" smtClean="0"/>
              <a:t>Образец текста</a:t>
            </a:r>
          </a:p>
          <a:p>
            <a:pPr lvl="1"/>
            <a:r>
              <a:rPr lang="ru-RU" altLang="zh-CN" smtClean="0"/>
              <a:t>Второй уровень</a:t>
            </a:r>
          </a:p>
          <a:p>
            <a:pPr lvl="2"/>
            <a:r>
              <a:rPr lang="ru-RU" altLang="zh-CN" smtClean="0"/>
              <a:t>Третий уровень</a:t>
            </a:r>
          </a:p>
          <a:p>
            <a:pPr lvl="3"/>
            <a:r>
              <a:rPr lang="ru-RU" altLang="zh-CN" smtClean="0"/>
              <a:t>Четвертый уровень</a:t>
            </a:r>
          </a:p>
          <a:p>
            <a:pPr lvl="4"/>
            <a:r>
              <a:rPr lang="ru-RU" altLang="zh-CN" smtClean="0"/>
              <a:t>Пятый уровень</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40603-FB99-4BDD-9E7F-AFB0ECD5D908}" type="slidenum">
              <a:rPr lang="ru-RU" smtClean="0"/>
              <a:pPr/>
              <a:t>‹#›</a:t>
            </a:fld>
            <a:endParaRPr lang="ru-RU"/>
          </a:p>
        </p:txBody>
      </p:sp>
    </p:spTree>
    <p:extLst>
      <p:ext uri="{BB962C8B-B14F-4D97-AF65-F5344CB8AC3E}">
        <p14:creationId xmlns:p14="http://schemas.microsoft.com/office/powerpoint/2010/main" val="9631749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estclub.com.ua/"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it.ly/1nHYzig" TargetMode="External"/><Relationship Id="rId2" Type="http://schemas.openxmlformats.org/officeDocument/2006/relationships/hyperlink" Target="http://bit.ly/1jKA1UJ" TargetMode="External"/><Relationship Id="rId1" Type="http://schemas.openxmlformats.org/officeDocument/2006/relationships/slideLayout" Target="../slideLayouts/slideLayout2.xml"/><Relationship Id="rId5" Type="http://schemas.openxmlformats.org/officeDocument/2006/relationships/hyperlink" Target="http://bit.ly/1kZ3cbA" TargetMode="External"/><Relationship Id="rId4" Type="http://schemas.openxmlformats.org/officeDocument/2006/relationships/hyperlink" Target="http://bit.ly/1fiB8bl"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bit.ly/1jKAhT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bit.ly/1qtLQn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bit.ly/1lMY7n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mail.r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mail.google.com/mail/?shva=1#inbo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job.ukr.net/?event=Login&amp;Id=44994&amp;hashKey=5a229b39af159877aff4bdf4fad91ad5&amp;r=http://job.ukr.net/personal/vacancy/nachinajuwij-testirovwik-testirovwik-junior-regular-senior-test-engineer-1186542/"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picentrik.info/" TargetMode="External"/><Relationship Id="rId2" Type="http://schemas.openxmlformats.org/officeDocument/2006/relationships/hyperlink" Target="http://bit.ly/1nI1IyS" TargetMode="External"/><Relationship Id="rId1" Type="http://schemas.openxmlformats.org/officeDocument/2006/relationships/slideLayout" Target="../slideLayouts/slideLayout2.xml"/><Relationship Id="rId4" Type="http://schemas.openxmlformats.org/officeDocument/2006/relationships/hyperlink" Target="http://bit.ly/1rY0sP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188640"/>
            <a:ext cx="7772400" cy="1470025"/>
          </a:xfrm>
        </p:spPr>
        <p:txBody>
          <a:bodyPr>
            <a:normAutofit fontScale="90000"/>
          </a:bodyPr>
          <a:lstStyle/>
          <a:p>
            <a:r>
              <a:rPr lang="ru-RU" dirty="0" smtClean="0"/>
              <a:t>Практический курс тестирования программного обеспечения</a:t>
            </a:r>
            <a:r>
              <a:rPr lang="en-US" dirty="0" smtClean="0"/>
              <a:t/>
            </a:r>
            <a:br>
              <a:rPr lang="en-US" dirty="0" smtClean="0"/>
            </a:br>
            <a:r>
              <a:rPr lang="uk-UA" sz="5600" b="1" dirty="0" smtClean="0"/>
              <a:t>Урок </a:t>
            </a:r>
            <a:r>
              <a:rPr lang="ru-RU" sz="5600" b="1" dirty="0"/>
              <a:t>7</a:t>
            </a:r>
          </a:p>
        </p:txBody>
      </p:sp>
      <p:sp>
        <p:nvSpPr>
          <p:cNvPr id="3" name="Подзаголовок 2"/>
          <p:cNvSpPr>
            <a:spLocks noGrp="1"/>
          </p:cNvSpPr>
          <p:nvPr>
            <p:ph type="subTitle" idx="1"/>
          </p:nvPr>
        </p:nvSpPr>
        <p:spPr>
          <a:xfrm>
            <a:off x="1547664" y="6163072"/>
            <a:ext cx="6400800" cy="694928"/>
          </a:xfrm>
        </p:spPr>
        <p:txBody>
          <a:bodyPr>
            <a:normAutofit fontScale="77500" lnSpcReduction="20000"/>
          </a:bodyPr>
          <a:lstStyle/>
          <a:p>
            <a:r>
              <a:rPr lang="en-US" b="1" dirty="0" smtClean="0">
                <a:solidFill>
                  <a:srgbClr val="000000"/>
                </a:solidFill>
              </a:rPr>
              <a:t>Test Club </a:t>
            </a:r>
            <a:r>
              <a:rPr lang="ru-RU" b="1" dirty="0" smtClean="0">
                <a:solidFill>
                  <a:srgbClr val="000000"/>
                </a:solidFill>
              </a:rPr>
              <a:t>2014</a:t>
            </a:r>
            <a:r>
              <a:rPr lang="ru-RU" sz="3400" b="1" dirty="0" smtClean="0"/>
              <a:t/>
            </a:r>
            <a:br>
              <a:rPr lang="ru-RU" sz="3400" b="1" dirty="0" smtClean="0"/>
            </a:br>
            <a:r>
              <a:rPr lang="en-US" sz="2900" dirty="0" smtClean="0">
                <a:solidFill>
                  <a:srgbClr val="000000"/>
                </a:solidFill>
                <a:hlinkClick r:id="rId3"/>
              </a:rPr>
              <a:t>http://www.testclub.com.ua</a:t>
            </a:r>
            <a:r>
              <a:rPr lang="en-US" sz="2900" dirty="0" smtClean="0">
                <a:solidFill>
                  <a:srgbClr val="000000"/>
                </a:solidFill>
              </a:rPr>
              <a:t> </a:t>
            </a:r>
            <a:endParaRPr lang="ru-RU" sz="2900" dirty="0">
              <a:solidFill>
                <a:srgbClr val="000000"/>
              </a:solidFill>
            </a:endParaRPr>
          </a:p>
        </p:txBody>
      </p:sp>
      <p:pic>
        <p:nvPicPr>
          <p:cNvPr id="7" name="Изображение 6" descr="landofart.ru-lupa-148x14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1556792"/>
            <a:ext cx="2952328" cy="2952328"/>
          </a:xfrm>
          <a:prstGeom prst="rect">
            <a:avLst/>
          </a:prstGeom>
        </p:spPr>
      </p:pic>
      <p:pic>
        <p:nvPicPr>
          <p:cNvPr id="8" name="Изображение 7" descr="ladybu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7892180">
            <a:off x="3879286" y="2232231"/>
            <a:ext cx="832705" cy="832705"/>
          </a:xfrm>
          <a:prstGeom prst="rect">
            <a:avLst/>
          </a:prstGeom>
        </p:spPr>
      </p:pic>
    </p:spTree>
    <p:extLst>
      <p:ext uri="{BB962C8B-B14F-4D97-AF65-F5344CB8AC3E}">
        <p14:creationId xmlns:p14="http://schemas.microsoft.com/office/powerpoint/2010/main" val="3333363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064896" cy="5112568"/>
          </a:xfrm>
        </p:spPr>
        <p:txBody>
          <a:bodyPr>
            <a:noAutofit/>
          </a:bodyPr>
          <a:lstStyle/>
          <a:p>
            <a:pPr marL="0" indent="0">
              <a:buNone/>
            </a:pPr>
            <a:r>
              <a:rPr lang="ru-RU" sz="2500" b="1" dirty="0"/>
              <a:t>HTTP </a:t>
            </a:r>
            <a:r>
              <a:rPr lang="ru-RU" sz="2500" b="1" dirty="0" smtClean="0"/>
              <a:t>(</a:t>
            </a:r>
            <a:r>
              <a:rPr lang="ru-RU" sz="2500" b="1" dirty="0" err="1" smtClean="0"/>
              <a:t>Hyper</a:t>
            </a:r>
            <a:r>
              <a:rPr lang="ru-RU" sz="2500" b="1" dirty="0" smtClean="0"/>
              <a:t> </a:t>
            </a:r>
            <a:r>
              <a:rPr lang="ru-RU" sz="2500" b="1" dirty="0" err="1" smtClean="0"/>
              <a:t>Text</a:t>
            </a:r>
            <a:r>
              <a:rPr lang="ru-RU" sz="2500" b="1" dirty="0" smtClean="0"/>
              <a:t> </a:t>
            </a:r>
            <a:r>
              <a:rPr lang="ru-RU" sz="2500" b="1" dirty="0" err="1"/>
              <a:t>Transfer</a:t>
            </a:r>
            <a:r>
              <a:rPr lang="ru-RU" sz="2500" b="1" dirty="0"/>
              <a:t> </a:t>
            </a:r>
            <a:r>
              <a:rPr lang="ru-RU" sz="2500" b="1" dirty="0" err="1" smtClean="0"/>
              <a:t>Protocol</a:t>
            </a:r>
            <a:r>
              <a:rPr lang="ru-RU" sz="2500" b="1" dirty="0" smtClean="0"/>
              <a:t>)</a:t>
            </a:r>
            <a:r>
              <a:rPr lang="ru-RU" sz="2500" dirty="0" smtClean="0"/>
              <a:t> </a:t>
            </a:r>
            <a:r>
              <a:rPr lang="ru-RU" sz="2500" dirty="0"/>
              <a:t>— протокол прикладного уровня передачи данных (изначально — в виде гипертекстовых документов в формате HTML, в настоящий момент используется для передачи произвольных данных</a:t>
            </a:r>
            <a:r>
              <a:rPr lang="ru-RU" sz="2500" dirty="0" smtClean="0"/>
              <a:t>)</a:t>
            </a:r>
            <a:r>
              <a:rPr lang="ru-RU" sz="2500" dirty="0"/>
              <a:t>.</a:t>
            </a:r>
          </a:p>
          <a:p>
            <a:pPr marL="0" indent="0">
              <a:buNone/>
            </a:pPr>
            <a:r>
              <a:rPr lang="ru-RU" sz="2500" b="1" dirty="0" smtClean="0"/>
              <a:t>Основ</a:t>
            </a:r>
            <a:r>
              <a:rPr lang="ru-RU" sz="2500" b="1" dirty="0"/>
              <a:t>а</a:t>
            </a:r>
            <a:r>
              <a:rPr lang="ru-RU" sz="2500" b="1" dirty="0" smtClean="0"/>
              <a:t> </a:t>
            </a:r>
            <a:r>
              <a:rPr lang="ru-RU" sz="2500" b="1" dirty="0"/>
              <a:t>HTTP </a:t>
            </a:r>
            <a:r>
              <a:rPr lang="ru-RU" sz="2500" dirty="0" smtClean="0"/>
              <a:t>- технология </a:t>
            </a:r>
            <a:r>
              <a:rPr lang="ru-RU" sz="2500" dirty="0"/>
              <a:t>«клиент-сервер</a:t>
            </a:r>
            <a:r>
              <a:rPr lang="ru-RU" sz="2500" dirty="0" smtClean="0"/>
              <a:t>». Предполагается </a:t>
            </a:r>
            <a:r>
              <a:rPr lang="ru-RU" sz="2500" dirty="0"/>
              <a:t>существование </a:t>
            </a:r>
            <a:r>
              <a:rPr lang="ru-RU" sz="2500" dirty="0" smtClean="0"/>
              <a:t>потребителей </a:t>
            </a:r>
            <a:r>
              <a:rPr lang="ru-RU" sz="2500" dirty="0"/>
              <a:t>(клиентов), которые инициируют соединение и посылают запрос, и </a:t>
            </a:r>
            <a:r>
              <a:rPr lang="ru-RU" sz="2500" dirty="0" smtClean="0"/>
              <a:t>поставщиков </a:t>
            </a:r>
            <a:r>
              <a:rPr lang="ru-RU" sz="2500" dirty="0"/>
              <a:t>(серверов)</a:t>
            </a:r>
            <a:r>
              <a:rPr lang="ru-RU" sz="2500" dirty="0" smtClean="0"/>
              <a:t>, которые </a:t>
            </a:r>
            <a:r>
              <a:rPr lang="ru-RU" sz="2500" dirty="0"/>
              <a:t>ожидают соединения для получения запроса, производят необходимые действия и возвращают обратно сообщение </a:t>
            </a:r>
            <a:r>
              <a:rPr lang="ru-RU" sz="2500" dirty="0" smtClean="0"/>
              <a:t>с результатом.</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10</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1.4. Используемые технологии</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1325752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buNone/>
            </a:pPr>
            <a:r>
              <a:rPr lang="ru-RU" sz="2500" dirty="0"/>
              <a:t>Основным объектом манипуляции в HTTP является ресурс, на который указывает URI (англ. </a:t>
            </a:r>
            <a:r>
              <a:rPr lang="ru-RU" sz="2500" dirty="0" err="1"/>
              <a:t>Uniform</a:t>
            </a:r>
            <a:r>
              <a:rPr lang="ru-RU" sz="2500" dirty="0"/>
              <a:t> </a:t>
            </a:r>
            <a:r>
              <a:rPr lang="ru-RU" sz="2500" dirty="0" err="1"/>
              <a:t>Resource</a:t>
            </a:r>
            <a:r>
              <a:rPr lang="ru-RU" sz="2500" dirty="0"/>
              <a:t> </a:t>
            </a:r>
            <a:r>
              <a:rPr lang="ru-RU" sz="2500" dirty="0" err="1"/>
              <a:t>Identifier</a:t>
            </a:r>
            <a:r>
              <a:rPr lang="ru-RU" sz="2500" dirty="0"/>
              <a:t>) в запросе клиента. </a:t>
            </a:r>
            <a:endParaRPr lang="ru-RU" sz="2500" dirty="0" smtClean="0"/>
          </a:p>
          <a:p>
            <a:pPr marL="0" indent="0">
              <a:buNone/>
            </a:pPr>
            <a:r>
              <a:rPr lang="ru-RU" sz="2500" dirty="0" smtClean="0"/>
              <a:t>Обычно </a:t>
            </a:r>
            <a:r>
              <a:rPr lang="ru-RU" sz="2500" dirty="0"/>
              <a:t>такими ресурсами являются хранящиеся на сервере файлы, но ими могут быть логические объекты или что-то абстрактное. </a:t>
            </a:r>
          </a:p>
        </p:txBody>
      </p:sp>
      <p:sp>
        <p:nvSpPr>
          <p:cNvPr id="4" name="Номер слайда 3"/>
          <p:cNvSpPr>
            <a:spLocks noGrp="1"/>
          </p:cNvSpPr>
          <p:nvPr>
            <p:ph type="sldNum" sz="quarter" idx="12"/>
          </p:nvPr>
        </p:nvSpPr>
        <p:spPr/>
        <p:txBody>
          <a:bodyPr/>
          <a:lstStyle/>
          <a:p>
            <a:fld id="{7EA40603-FB99-4BDD-9E7F-AFB0ECD5D908}" type="slidenum">
              <a:rPr lang="ru-RU" smtClean="0"/>
              <a:t>11</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1.4. Используемые технологии</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3003645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lgn="ctr">
              <a:buNone/>
            </a:pPr>
            <a:r>
              <a:rPr lang="en-US" sz="2500" b="1" dirty="0"/>
              <a:t>HTTP Request:</a:t>
            </a:r>
          </a:p>
          <a:p>
            <a:pPr marL="0" indent="0">
              <a:buNone/>
            </a:pPr>
            <a:r>
              <a:rPr lang="en-US" sz="2500" dirty="0"/>
              <a:t>GET /wiki/</a:t>
            </a:r>
            <a:r>
              <a:rPr lang="en-US" sz="2500" dirty="0" err="1"/>
              <a:t>страница</a:t>
            </a:r>
            <a:r>
              <a:rPr lang="en-US" sz="2500" dirty="0"/>
              <a:t> HTTP/1.1</a:t>
            </a:r>
          </a:p>
          <a:p>
            <a:pPr marL="0" indent="0">
              <a:buNone/>
            </a:pPr>
            <a:r>
              <a:rPr lang="en-US" sz="2500" dirty="0"/>
              <a:t>Host: </a:t>
            </a:r>
            <a:r>
              <a:rPr lang="en-US" sz="2500" dirty="0" err="1"/>
              <a:t>ru.wikipedia.org</a:t>
            </a:r>
            <a:endParaRPr lang="en-US" sz="2500" dirty="0"/>
          </a:p>
          <a:p>
            <a:pPr marL="0" indent="0">
              <a:buNone/>
            </a:pPr>
            <a:r>
              <a:rPr lang="en-US" sz="2500" dirty="0"/>
              <a:t>User-Agent: Mozilla/5.0 (X11; U; Linux i686; </a:t>
            </a:r>
            <a:r>
              <a:rPr lang="en-US" sz="2500" dirty="0" err="1"/>
              <a:t>ru</a:t>
            </a:r>
            <a:r>
              <a:rPr lang="en-US" sz="2500" dirty="0"/>
              <a:t>; rv:1.9b5) Gecko/2008050509 Firefox/3.0b5</a:t>
            </a:r>
          </a:p>
          <a:p>
            <a:pPr marL="0" indent="0">
              <a:buNone/>
            </a:pPr>
            <a:r>
              <a:rPr lang="en-US" sz="2500" dirty="0"/>
              <a:t>Accept: text/html</a:t>
            </a:r>
          </a:p>
          <a:p>
            <a:pPr marL="0" indent="0">
              <a:buNone/>
            </a:pPr>
            <a:r>
              <a:rPr lang="en-US" sz="2500" dirty="0"/>
              <a:t>Connection: close</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12</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1.4. Используемые технологии</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3204267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lgn="ctr">
              <a:buNone/>
            </a:pPr>
            <a:r>
              <a:rPr lang="en-US" sz="2500" b="1" dirty="0"/>
              <a:t>HTTP Response:</a:t>
            </a:r>
          </a:p>
          <a:p>
            <a:pPr marL="0" indent="0">
              <a:buNone/>
            </a:pPr>
            <a:r>
              <a:rPr lang="en-US" sz="2500" dirty="0"/>
              <a:t>HTTP/1.1 200 OK</a:t>
            </a:r>
          </a:p>
          <a:p>
            <a:pPr marL="0" indent="0">
              <a:buNone/>
            </a:pPr>
            <a:r>
              <a:rPr lang="en-US" sz="2500" dirty="0"/>
              <a:t>Date: Wed, 11 Feb 2009 11:20:59 GMT</a:t>
            </a:r>
          </a:p>
          <a:p>
            <a:pPr marL="0" indent="0">
              <a:buNone/>
            </a:pPr>
            <a:r>
              <a:rPr lang="en-US" sz="2500" dirty="0"/>
              <a:t>Server: Apache</a:t>
            </a:r>
          </a:p>
          <a:p>
            <a:pPr marL="0" indent="0">
              <a:buNone/>
            </a:pPr>
            <a:r>
              <a:rPr lang="en-US" sz="2500" dirty="0"/>
              <a:t>X-Powered-By: PHP/5.2.4-2ubuntu5wm1</a:t>
            </a:r>
          </a:p>
          <a:p>
            <a:pPr marL="0" indent="0">
              <a:buNone/>
            </a:pPr>
            <a:r>
              <a:rPr lang="en-US" sz="2500" dirty="0"/>
              <a:t>Last-Modified: Wed, 11 Feb 2009 11:20:59 GMT</a:t>
            </a:r>
          </a:p>
          <a:p>
            <a:pPr marL="0" indent="0">
              <a:buNone/>
            </a:pPr>
            <a:r>
              <a:rPr lang="en-US" sz="2500" dirty="0"/>
              <a:t>Content-Language: </a:t>
            </a:r>
            <a:r>
              <a:rPr lang="en-US" sz="2500" dirty="0" err="1"/>
              <a:t>ru</a:t>
            </a:r>
            <a:endParaRPr lang="en-US" sz="2500" dirty="0"/>
          </a:p>
          <a:p>
            <a:pPr marL="0" indent="0">
              <a:buNone/>
            </a:pPr>
            <a:r>
              <a:rPr lang="en-US" sz="2500" dirty="0"/>
              <a:t>Content-Type: text/html; charset=utf-8</a:t>
            </a:r>
          </a:p>
          <a:p>
            <a:pPr marL="0" indent="0">
              <a:buNone/>
            </a:pPr>
            <a:r>
              <a:rPr lang="en-US" sz="2500" dirty="0"/>
              <a:t>Content-Length: 1234</a:t>
            </a:r>
          </a:p>
          <a:p>
            <a:pPr marL="0" indent="0">
              <a:buNone/>
            </a:pPr>
            <a:r>
              <a:rPr lang="en-US" sz="2500" dirty="0"/>
              <a:t>Connection: </a:t>
            </a:r>
            <a:r>
              <a:rPr lang="en-US" sz="2500" dirty="0" smtClean="0"/>
              <a:t>close</a:t>
            </a:r>
            <a:endParaRPr lang="en-US" sz="2500" dirty="0"/>
          </a:p>
          <a:p>
            <a:pPr marL="0" indent="0">
              <a:buNone/>
            </a:pPr>
            <a:r>
              <a:rPr lang="en-US" sz="2500" dirty="0"/>
              <a:t>(</a:t>
            </a:r>
            <a:r>
              <a:rPr lang="en-US" sz="2500" dirty="0" err="1"/>
              <a:t>далее</a:t>
            </a:r>
            <a:r>
              <a:rPr lang="en-US" sz="2500" dirty="0"/>
              <a:t> </a:t>
            </a:r>
            <a:r>
              <a:rPr lang="en-US" sz="2500" dirty="0" err="1"/>
              <a:t>следует</a:t>
            </a:r>
            <a:r>
              <a:rPr lang="en-US" sz="2500" dirty="0"/>
              <a:t> </a:t>
            </a:r>
            <a:r>
              <a:rPr lang="en-US" sz="2500" dirty="0" err="1"/>
              <a:t>запрошенная</a:t>
            </a:r>
            <a:r>
              <a:rPr lang="en-US" sz="2500" dirty="0"/>
              <a:t> </a:t>
            </a:r>
            <a:r>
              <a:rPr lang="en-US" sz="2500" dirty="0" err="1"/>
              <a:t>страница</a:t>
            </a:r>
            <a:r>
              <a:rPr lang="en-US" sz="2500" dirty="0"/>
              <a:t> </a:t>
            </a:r>
            <a:r>
              <a:rPr lang="en-US" sz="2500" dirty="0" err="1"/>
              <a:t>в</a:t>
            </a:r>
            <a:r>
              <a:rPr lang="en-US" sz="2500" dirty="0"/>
              <a:t> HTML) </a:t>
            </a:r>
          </a:p>
          <a:p>
            <a:pPr marL="0" indent="0">
              <a:buNone/>
            </a:pP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13</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1.4. Используемые технологии</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36327139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buNone/>
            </a:pPr>
            <a:r>
              <a:rPr lang="ru-RU" sz="2500" i="1" dirty="0"/>
              <a:t>Программа для прослушивания траффика</a:t>
            </a:r>
            <a:r>
              <a:rPr lang="ru-RU" sz="2500" dirty="0"/>
              <a:t> – </a:t>
            </a:r>
            <a:r>
              <a:rPr lang="ru-RU" sz="2500" b="1" dirty="0" err="1"/>
              <a:t>Fiddler</a:t>
            </a:r>
            <a:endParaRPr lang="ru-RU" sz="2500" b="1" dirty="0"/>
          </a:p>
          <a:p>
            <a:pPr marL="0" indent="0">
              <a:buNone/>
            </a:pPr>
            <a:r>
              <a:rPr lang="ru-RU" sz="2500" dirty="0">
                <a:hlinkClick r:id="rId2"/>
              </a:rPr>
              <a:t>http://bit.ly/1jKA1UJ</a:t>
            </a:r>
            <a:r>
              <a:rPr lang="ru-RU" sz="2500" dirty="0"/>
              <a:t> </a:t>
            </a:r>
            <a:r>
              <a:rPr lang="en-US" sz="2500" dirty="0" smtClean="0"/>
              <a:t>- download Fiddler </a:t>
            </a:r>
          </a:p>
          <a:p>
            <a:pPr marL="0" indent="0">
              <a:buNone/>
            </a:pPr>
            <a:r>
              <a:rPr lang="en-US" sz="2500" dirty="0">
                <a:hlinkClick r:id="rId3"/>
              </a:rPr>
              <a:t>http://bit.ly/</a:t>
            </a:r>
            <a:r>
              <a:rPr lang="en-US" sz="2500" dirty="0" smtClean="0">
                <a:hlinkClick r:id="rId3"/>
              </a:rPr>
              <a:t>1nHYzig</a:t>
            </a:r>
            <a:r>
              <a:rPr lang="en-US" sz="2500" dirty="0" smtClean="0"/>
              <a:t> - information about Fiddler</a:t>
            </a:r>
            <a:endParaRPr lang="ru-RU" sz="2500" dirty="0"/>
          </a:p>
          <a:p>
            <a:pPr marL="0" indent="0">
              <a:buNone/>
            </a:pPr>
            <a:endParaRPr lang="ru-RU" sz="2500" dirty="0"/>
          </a:p>
          <a:p>
            <a:pPr marL="0" indent="0">
              <a:buNone/>
            </a:pPr>
            <a:r>
              <a:rPr lang="ru-RU" sz="2500" i="1" dirty="0" err="1"/>
              <a:t>Response</a:t>
            </a:r>
            <a:r>
              <a:rPr lang="ru-RU" sz="2500" i="1" dirty="0"/>
              <a:t> </a:t>
            </a:r>
            <a:r>
              <a:rPr lang="ru-RU" sz="2500" i="1" dirty="0" err="1"/>
              <a:t>codes</a:t>
            </a:r>
            <a:r>
              <a:rPr lang="ru-RU" sz="2500" i="1" dirty="0"/>
              <a:t>:</a:t>
            </a:r>
          </a:p>
          <a:p>
            <a:pPr marL="0" indent="0">
              <a:buNone/>
            </a:pPr>
            <a:r>
              <a:rPr lang="ru-RU" sz="2500" dirty="0" err="1">
                <a:hlinkClick r:id="rId4"/>
              </a:rPr>
              <a:t>http</a:t>
            </a:r>
            <a:r>
              <a:rPr lang="ru-RU" sz="2500" dirty="0">
                <a:hlinkClick r:id="rId4"/>
              </a:rPr>
              <a:t>://</a:t>
            </a:r>
            <a:r>
              <a:rPr lang="ru-RU" sz="2500" dirty="0" err="1">
                <a:hlinkClick r:id="rId4"/>
              </a:rPr>
              <a:t>bit.ly</a:t>
            </a:r>
            <a:r>
              <a:rPr lang="ru-RU" sz="2500" dirty="0">
                <a:hlinkClick r:id="rId4"/>
              </a:rPr>
              <a:t>/1fiB8bl</a:t>
            </a:r>
            <a:r>
              <a:rPr lang="ru-RU" sz="2500" dirty="0"/>
              <a:t>  </a:t>
            </a:r>
          </a:p>
          <a:p>
            <a:pPr marL="0" indent="0">
              <a:buNone/>
            </a:pPr>
            <a:endParaRPr lang="ru-RU" sz="2500" dirty="0"/>
          </a:p>
          <a:p>
            <a:pPr marL="0" indent="0">
              <a:buNone/>
            </a:pPr>
            <a:r>
              <a:rPr lang="ru-RU" sz="2500" i="1" dirty="0"/>
              <a:t>OSI </a:t>
            </a:r>
            <a:r>
              <a:rPr lang="ru-RU" sz="2500" i="1" dirty="0" err="1"/>
              <a:t>Model</a:t>
            </a:r>
            <a:r>
              <a:rPr lang="ru-RU" sz="2500" i="1" dirty="0"/>
              <a:t>:</a:t>
            </a:r>
          </a:p>
          <a:p>
            <a:pPr marL="0" indent="0">
              <a:buNone/>
            </a:pPr>
            <a:r>
              <a:rPr lang="ru-RU" sz="2500" dirty="0" err="1">
                <a:hlinkClick r:id="rId5"/>
              </a:rPr>
              <a:t>http</a:t>
            </a:r>
            <a:r>
              <a:rPr lang="ru-RU" sz="2500" dirty="0">
                <a:hlinkClick r:id="rId5"/>
              </a:rPr>
              <a:t>://</a:t>
            </a:r>
            <a:r>
              <a:rPr lang="ru-RU" sz="2500" dirty="0" err="1">
                <a:hlinkClick r:id="rId5"/>
              </a:rPr>
              <a:t>bit.ly</a:t>
            </a:r>
            <a:r>
              <a:rPr lang="ru-RU" sz="2500" dirty="0">
                <a:hlinkClick r:id="rId5"/>
              </a:rPr>
              <a:t>/1kZ3cbA</a:t>
            </a:r>
            <a:r>
              <a:rPr lang="ru-RU" sz="2500" dirty="0"/>
              <a:t> </a:t>
            </a:r>
          </a:p>
        </p:txBody>
      </p:sp>
      <p:sp>
        <p:nvSpPr>
          <p:cNvPr id="4" name="Номер слайда 3"/>
          <p:cNvSpPr>
            <a:spLocks noGrp="1"/>
          </p:cNvSpPr>
          <p:nvPr>
            <p:ph type="sldNum" sz="quarter" idx="12"/>
          </p:nvPr>
        </p:nvSpPr>
        <p:spPr/>
        <p:txBody>
          <a:bodyPr/>
          <a:lstStyle/>
          <a:p>
            <a:fld id="{7EA40603-FB99-4BDD-9E7F-AFB0ECD5D908}" type="slidenum">
              <a:rPr lang="ru-RU" smtClean="0"/>
              <a:t>14</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1.4. Используемые технологии</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2482503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buNone/>
            </a:pPr>
            <a:r>
              <a:rPr lang="ru-RU" sz="2500" b="1" dirty="0"/>
              <a:t>HTML</a:t>
            </a:r>
            <a:r>
              <a:rPr lang="ru-RU" sz="2500" dirty="0"/>
              <a:t> (</a:t>
            </a:r>
            <a:r>
              <a:rPr lang="ru-RU" sz="2500" dirty="0" err="1"/>
              <a:t>HyperText</a:t>
            </a:r>
            <a:r>
              <a:rPr lang="ru-RU" sz="2500" dirty="0"/>
              <a:t> </a:t>
            </a:r>
            <a:r>
              <a:rPr lang="ru-RU" sz="2500" dirty="0" err="1"/>
              <a:t>Markup</a:t>
            </a:r>
            <a:r>
              <a:rPr lang="ru-RU" sz="2500" dirty="0"/>
              <a:t> </a:t>
            </a:r>
            <a:r>
              <a:rPr lang="ru-RU" sz="2500" dirty="0" err="1"/>
              <a:t>Language</a:t>
            </a:r>
            <a:r>
              <a:rPr lang="ru-RU" sz="2500" dirty="0"/>
              <a:t> — «язык разметки гипертекста») — стандартный язык разметки документов во Всемирной паутине. Большинство веб-страниц создаются при помощи языка HTML (или XHTML). </a:t>
            </a:r>
            <a:endParaRPr lang="en-US" sz="2500" dirty="0" smtClean="0"/>
          </a:p>
          <a:p>
            <a:pPr marL="0" indent="0">
              <a:buNone/>
            </a:pPr>
            <a:r>
              <a:rPr lang="ru-RU" sz="2500" dirty="0" smtClean="0"/>
              <a:t>Язык </a:t>
            </a:r>
            <a:r>
              <a:rPr lang="ru-RU" sz="2500" dirty="0"/>
              <a:t>HTML интерпретируется браузерами и отображается в виде документа в удобной для человека форме.</a:t>
            </a:r>
          </a:p>
          <a:p>
            <a:pPr marL="0" indent="0">
              <a:buNone/>
            </a:pPr>
            <a:r>
              <a:rPr lang="ru-RU" sz="2500" dirty="0"/>
              <a:t>Основные элементы – открывающие и закрывающие </a:t>
            </a:r>
            <a:r>
              <a:rPr lang="ru-RU" sz="2500" dirty="0" smtClean="0"/>
              <a:t>теги</a:t>
            </a:r>
            <a:r>
              <a:rPr lang="en-US" sz="2500" dirty="0" smtClean="0"/>
              <a:t> </a:t>
            </a:r>
            <a:r>
              <a:rPr lang="ru-RU" sz="2500" dirty="0" err="1" smtClean="0">
                <a:hlinkClick r:id="rId2"/>
              </a:rPr>
              <a:t>http</a:t>
            </a:r>
            <a:r>
              <a:rPr lang="ru-RU" sz="2500" dirty="0">
                <a:hlinkClick r:id="rId2"/>
              </a:rPr>
              <a:t>://</a:t>
            </a:r>
            <a:r>
              <a:rPr lang="ru-RU" sz="2500" dirty="0" err="1">
                <a:hlinkClick r:id="rId2"/>
              </a:rPr>
              <a:t>bit.ly</a:t>
            </a:r>
            <a:r>
              <a:rPr lang="ru-RU" sz="2500" dirty="0">
                <a:hlinkClick r:id="rId2"/>
              </a:rPr>
              <a:t>/1jKAhTw</a:t>
            </a:r>
            <a:r>
              <a:rPr lang="ru-RU" sz="2500" dirty="0"/>
              <a:t> </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15</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1.4. Используемые технологии</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93401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buNone/>
            </a:pPr>
            <a:r>
              <a:rPr lang="ru-RU" sz="2500" b="1" dirty="0"/>
              <a:t>XML</a:t>
            </a:r>
            <a:r>
              <a:rPr lang="ru-RU" sz="2500" dirty="0"/>
              <a:t> (</a:t>
            </a:r>
            <a:r>
              <a:rPr lang="ru-RU" sz="2500" dirty="0" err="1"/>
              <a:t>eXtensible</a:t>
            </a:r>
            <a:r>
              <a:rPr lang="ru-RU" sz="2500" dirty="0"/>
              <a:t> </a:t>
            </a:r>
            <a:r>
              <a:rPr lang="ru-RU" sz="2500" dirty="0" err="1"/>
              <a:t>Markup</a:t>
            </a:r>
            <a:r>
              <a:rPr lang="ru-RU" sz="2500" dirty="0"/>
              <a:t> </a:t>
            </a:r>
            <a:r>
              <a:rPr lang="ru-RU" sz="2500" dirty="0" err="1"/>
              <a:t>Language</a:t>
            </a:r>
            <a:r>
              <a:rPr lang="ru-RU" sz="2500" dirty="0"/>
              <a:t> — расширяемый язык разметки). Используется для хранения и передачи структурируемых данных. </a:t>
            </a:r>
            <a:br>
              <a:rPr lang="ru-RU" sz="2500" dirty="0"/>
            </a:br>
            <a:r>
              <a:rPr lang="ru-RU" sz="2500" dirty="0" smtClean="0"/>
              <a:t>Больше про </a:t>
            </a:r>
            <a:r>
              <a:rPr lang="en-US" sz="2500" dirty="0" smtClean="0"/>
              <a:t>XML: </a:t>
            </a:r>
            <a:r>
              <a:rPr lang="ru-RU" sz="2500" dirty="0" err="1" smtClean="0">
                <a:hlinkClick r:id="rId2"/>
              </a:rPr>
              <a:t>http</a:t>
            </a:r>
            <a:r>
              <a:rPr lang="ru-RU" sz="2500" dirty="0">
                <a:hlinkClick r:id="rId2"/>
              </a:rPr>
              <a:t>://</a:t>
            </a:r>
            <a:r>
              <a:rPr lang="ru-RU" sz="2500" dirty="0" err="1">
                <a:hlinkClick r:id="rId2"/>
              </a:rPr>
              <a:t>bit.ly</a:t>
            </a:r>
            <a:r>
              <a:rPr lang="ru-RU" sz="2500" dirty="0">
                <a:hlinkClick r:id="rId2"/>
              </a:rPr>
              <a:t>/1qtLQnn</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16</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1.4. Используемые технологии</a:t>
            </a:r>
            <a:r>
              <a:rPr lang="ru-RU" sz="3600" b="1" dirty="0" smtClean="0"/>
              <a:t/>
            </a:r>
            <a:br>
              <a:rPr lang="ru-RU" sz="3600" b="1" dirty="0" smtClean="0"/>
            </a:br>
            <a:endParaRPr lang="ru-RU" sz="3600" b="1" dirty="0" smtClean="0"/>
          </a:p>
        </p:txBody>
      </p:sp>
      <p:pic>
        <p:nvPicPr>
          <p:cNvPr id="5" name="Изображение 4" descr="question-mar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2838894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buNone/>
            </a:pPr>
            <a:r>
              <a:rPr lang="ru-RU" sz="2500" b="1" dirty="0" smtClean="0"/>
              <a:t>Веб-сервисы</a:t>
            </a:r>
            <a:r>
              <a:rPr lang="ru-RU" sz="2500" dirty="0" smtClean="0"/>
              <a:t> </a:t>
            </a:r>
            <a:r>
              <a:rPr lang="ru-RU" sz="2500" dirty="0"/>
              <a:t>(</a:t>
            </a:r>
            <a:r>
              <a:rPr lang="ru-RU" sz="2500" dirty="0" err="1"/>
              <a:t>Web</a:t>
            </a:r>
            <a:r>
              <a:rPr lang="ru-RU" sz="2500" dirty="0"/>
              <a:t> </a:t>
            </a:r>
            <a:r>
              <a:rPr lang="ru-RU" sz="2500" dirty="0" err="1"/>
              <a:t>services</a:t>
            </a:r>
            <a:r>
              <a:rPr lang="ru-RU" sz="2500" dirty="0"/>
              <a:t>)— это реализация абсолютно четких интерфейсов обмена данными между различными приложениями, которые написаны не только на разных языках, но и распределены на разных узлах сети</a:t>
            </a:r>
            <a:r>
              <a:rPr lang="ru-RU" sz="2500" dirty="0" smtClean="0"/>
              <a:t>.</a:t>
            </a:r>
            <a:endParaRPr lang="ru-RU" sz="2500" dirty="0"/>
          </a:p>
          <a:p>
            <a:pPr marL="0" indent="0">
              <a:buNone/>
            </a:pPr>
            <a:r>
              <a:rPr lang="ru-RU" sz="2500" dirty="0"/>
              <a:t>Представляют собой надстройку надо протоколом HTTP.</a:t>
            </a:r>
          </a:p>
          <a:p>
            <a:pPr marL="0" indent="0">
              <a:buNone/>
            </a:pPr>
            <a:r>
              <a:rPr lang="ru-RU" sz="2500" dirty="0"/>
              <a:t>Наиболее распространённые протоколы реализации веб-сервисов</a:t>
            </a:r>
            <a:r>
              <a:rPr lang="ru-RU" sz="2500" dirty="0" smtClean="0"/>
              <a:t>:</a:t>
            </a:r>
            <a:endParaRPr lang="ru-RU" sz="2500" dirty="0"/>
          </a:p>
          <a:p>
            <a:r>
              <a:rPr lang="ru-RU" sz="2500" dirty="0"/>
              <a:t>SOAP (</a:t>
            </a:r>
            <a:r>
              <a:rPr lang="ru-RU" sz="2500" dirty="0" err="1"/>
              <a:t>Simple</a:t>
            </a:r>
            <a:r>
              <a:rPr lang="ru-RU" sz="2500" dirty="0"/>
              <a:t> </a:t>
            </a:r>
            <a:r>
              <a:rPr lang="ru-RU" sz="2500" dirty="0" err="1"/>
              <a:t>Object</a:t>
            </a:r>
            <a:r>
              <a:rPr lang="ru-RU" sz="2500" dirty="0"/>
              <a:t> </a:t>
            </a:r>
            <a:r>
              <a:rPr lang="ru-RU" sz="2500" dirty="0" err="1"/>
              <a:t>Access</a:t>
            </a:r>
            <a:r>
              <a:rPr lang="ru-RU" sz="2500" dirty="0"/>
              <a:t> </a:t>
            </a:r>
            <a:r>
              <a:rPr lang="ru-RU" sz="2500" dirty="0" err="1"/>
              <a:t>Protocol</a:t>
            </a:r>
            <a:r>
              <a:rPr lang="ru-RU" sz="2500" dirty="0"/>
              <a:t>)</a:t>
            </a:r>
          </a:p>
          <a:p>
            <a:r>
              <a:rPr lang="ru-RU" sz="2500" dirty="0"/>
              <a:t>REST (</a:t>
            </a:r>
            <a:r>
              <a:rPr lang="ru-RU" sz="2500" dirty="0" err="1"/>
              <a:t>Representational</a:t>
            </a:r>
            <a:r>
              <a:rPr lang="ru-RU" sz="2500" dirty="0"/>
              <a:t> </a:t>
            </a:r>
            <a:r>
              <a:rPr lang="ru-RU" sz="2500" dirty="0" err="1"/>
              <a:t>State</a:t>
            </a:r>
            <a:r>
              <a:rPr lang="ru-RU" sz="2500" dirty="0"/>
              <a:t> </a:t>
            </a:r>
            <a:r>
              <a:rPr lang="ru-RU" sz="2500" dirty="0" err="1"/>
              <a:t>Transfer</a:t>
            </a:r>
            <a:r>
              <a:rPr lang="ru-RU" sz="2500" dirty="0"/>
              <a:t>)</a:t>
            </a:r>
          </a:p>
          <a:p>
            <a:r>
              <a:rPr lang="ru-RU" sz="2500" dirty="0"/>
              <a:t>XML-RPC (XML </a:t>
            </a:r>
            <a:r>
              <a:rPr lang="ru-RU" sz="2500" dirty="0" err="1"/>
              <a:t>Remote</a:t>
            </a:r>
            <a:r>
              <a:rPr lang="ru-RU" sz="2500" dirty="0"/>
              <a:t> </a:t>
            </a:r>
            <a:r>
              <a:rPr lang="ru-RU" sz="2500" dirty="0" err="1"/>
              <a:t>Procedure</a:t>
            </a:r>
            <a:r>
              <a:rPr lang="ru-RU" sz="2500" dirty="0"/>
              <a:t> </a:t>
            </a:r>
            <a:r>
              <a:rPr lang="ru-RU" sz="2500" dirty="0" err="1"/>
              <a:t>Call</a:t>
            </a:r>
            <a:r>
              <a:rPr lang="ru-RU" sz="2500" dirty="0"/>
              <a:t>)</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17</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1.5. Веб-сервисы</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1095286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buNone/>
            </a:pPr>
            <a:r>
              <a:rPr lang="ru-RU" sz="2500" dirty="0" smtClean="0"/>
              <a:t>Основная </a:t>
            </a:r>
            <a:r>
              <a:rPr lang="ru-RU" sz="2500" dirty="0"/>
              <a:t>задача </a:t>
            </a:r>
            <a:r>
              <a:rPr lang="ru-RU" sz="2500" dirty="0" smtClean="0"/>
              <a:t>веб-сервисов </a:t>
            </a:r>
            <a:r>
              <a:rPr lang="ru-RU" sz="2500" dirty="0"/>
              <a:t>- обеспечение межпрограммного взаимодействия. В отличие от традиционного </a:t>
            </a:r>
            <a:r>
              <a:rPr lang="ru-RU" sz="2500" dirty="0" smtClean="0"/>
              <a:t>веб-приложения</a:t>
            </a:r>
            <a:r>
              <a:rPr lang="ru-RU" sz="2500" dirty="0"/>
              <a:t>, у </a:t>
            </a:r>
            <a:r>
              <a:rPr lang="ru-RU" sz="2500" dirty="0" smtClean="0"/>
              <a:t>веб-сервиса </a:t>
            </a:r>
            <a:r>
              <a:rPr lang="ru-RU" sz="2500" dirty="0"/>
              <a:t>нет пользовательского интерфейса (GUI). Вместо этого у него есть программный </a:t>
            </a:r>
            <a:r>
              <a:rPr lang="ru-RU" sz="2500" dirty="0" smtClean="0"/>
              <a:t>интерфейс</a:t>
            </a:r>
            <a:r>
              <a:rPr lang="en-US" sz="2500" dirty="0"/>
              <a:t>.</a:t>
            </a:r>
            <a:r>
              <a:rPr lang="ru-RU" sz="2500" dirty="0" smtClean="0"/>
              <a:t> То </a:t>
            </a:r>
            <a:r>
              <a:rPr lang="ru-RU" sz="2500" dirty="0"/>
              <a:t>есть </a:t>
            </a:r>
            <a:r>
              <a:rPr lang="ru-RU" sz="2500" dirty="0" smtClean="0"/>
              <a:t>веб-сервис </a:t>
            </a:r>
            <a:r>
              <a:rPr lang="ru-RU" sz="2500" dirty="0"/>
              <a:t>предоставляет функции </a:t>
            </a:r>
            <a:r>
              <a:rPr lang="ru-RU" sz="2500" dirty="0" smtClean="0"/>
              <a:t>(веб-методы</a:t>
            </a:r>
            <a:r>
              <a:rPr lang="ru-RU" sz="2500" dirty="0"/>
              <a:t>), которые могут быть вызваны удаленно (например, по сети </a:t>
            </a:r>
            <a:r>
              <a:rPr lang="ru-RU" sz="2500" dirty="0" err="1"/>
              <a:t>Internet</a:t>
            </a:r>
            <a:r>
              <a:rPr lang="ru-RU" sz="2500" dirty="0"/>
              <a:t>). </a:t>
            </a:r>
            <a:r>
              <a:rPr lang="ru-RU" sz="2500" dirty="0" smtClean="0"/>
              <a:t>Веб-сервис </a:t>
            </a:r>
            <a:r>
              <a:rPr lang="ru-RU" sz="2500" dirty="0"/>
              <a:t>не предназначен для обслуживания конечных пользователей. Его задача - предоставление услуг другим приложениям, будь то </a:t>
            </a:r>
            <a:r>
              <a:rPr lang="ru-RU" sz="2500" dirty="0" smtClean="0"/>
              <a:t>веб-приложения</a:t>
            </a:r>
            <a:r>
              <a:rPr lang="ru-RU" sz="2500" dirty="0"/>
              <a:t>, приложения с графическим пользовательским интерфейсом или консольные приложения.</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18</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1.5. Веб-сервисы</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39419451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buNone/>
            </a:pPr>
            <a:r>
              <a:rPr lang="ru-RU" sz="2500" b="1" dirty="0"/>
              <a:t>Пример: </a:t>
            </a:r>
            <a:r>
              <a:rPr lang="ru-RU" sz="2500" dirty="0"/>
              <a:t>Взаимодействие между авиакомпаниями и бюро путешествий. Первые предоставляют через веб-службы полезную информацию, которую вторые используют при поиске оптимальных предложений своим клиентам.</a:t>
            </a:r>
            <a:r>
              <a:rPr lang="ru-RU" sz="2500" dirty="0" smtClean="0"/>
              <a:t> </a:t>
            </a:r>
          </a:p>
          <a:p>
            <a:pPr marL="0" indent="0">
              <a:buNone/>
            </a:pPr>
            <a:r>
              <a:rPr lang="ru-RU" sz="2500" dirty="0" smtClean="0"/>
              <a:t>Детально </a:t>
            </a:r>
            <a:r>
              <a:rPr lang="ru-RU" sz="2500" dirty="0"/>
              <a:t>про веб сервисы - </a:t>
            </a:r>
            <a:r>
              <a:rPr lang="ru-RU" sz="2500" dirty="0">
                <a:hlinkClick r:id="rId2"/>
              </a:rPr>
              <a:t>http://bit.ly/1lMY7nu</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19</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1.5. Веб-сервисы</a:t>
            </a:r>
            <a:r>
              <a:rPr lang="ru-RU" sz="3600" b="1" dirty="0" smtClean="0"/>
              <a:t/>
            </a:r>
            <a:br>
              <a:rPr lang="ru-RU" sz="3600" b="1" dirty="0" smtClean="0"/>
            </a:br>
            <a:endParaRPr lang="ru-RU" sz="3600" b="1" dirty="0" smtClean="0"/>
          </a:p>
        </p:txBody>
      </p:sp>
      <p:pic>
        <p:nvPicPr>
          <p:cNvPr id="5" name="Изображение 4" descr="question-mar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8424" y="6003773"/>
            <a:ext cx="342871" cy="449563"/>
          </a:xfrm>
          <a:prstGeom prst="rect">
            <a:avLst/>
          </a:prstGeom>
        </p:spPr>
      </p:pic>
    </p:spTree>
    <p:extLst>
      <p:ext uri="{BB962C8B-B14F-4D97-AF65-F5344CB8AC3E}">
        <p14:creationId xmlns:p14="http://schemas.microsoft.com/office/powerpoint/2010/main" val="3769726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ru-RU" sz="3200" b="1" dirty="0" smtClean="0">
                <a:solidFill>
                  <a:srgbClr val="000000"/>
                </a:solidFill>
              </a:rPr>
              <a:t>План занятия:</a:t>
            </a:r>
            <a:endParaRPr lang="ru-RU" sz="3200" b="1" dirty="0">
              <a:solidFill>
                <a:srgbClr val="000000"/>
              </a:solidFill>
            </a:endParaRPr>
          </a:p>
        </p:txBody>
      </p:sp>
      <p:sp>
        <p:nvSpPr>
          <p:cNvPr id="3" name="Объект 2"/>
          <p:cNvSpPr>
            <a:spLocks noGrp="1"/>
          </p:cNvSpPr>
          <p:nvPr>
            <p:ph idx="1"/>
          </p:nvPr>
        </p:nvSpPr>
        <p:spPr>
          <a:xfrm>
            <a:off x="899592" y="1052736"/>
            <a:ext cx="7787208" cy="5472608"/>
          </a:xfrm>
        </p:spPr>
        <p:txBody>
          <a:bodyPr>
            <a:normAutofit/>
          </a:bodyPr>
          <a:lstStyle/>
          <a:p>
            <a:pPr marL="457200" indent="-457200">
              <a:buFont typeface="+mj-lt"/>
              <a:buAutoNum type="arabicPeriod"/>
            </a:pPr>
            <a:r>
              <a:rPr lang="ru-RU" sz="2500" dirty="0"/>
              <a:t>В</a:t>
            </a:r>
            <a:r>
              <a:rPr lang="ru-RU" sz="2500" dirty="0" smtClean="0"/>
              <a:t>еб-приложения</a:t>
            </a:r>
          </a:p>
          <a:p>
            <a:pPr marL="457200" lvl="1" indent="0">
              <a:buNone/>
            </a:pPr>
            <a:r>
              <a:rPr lang="en-US" sz="2500" dirty="0"/>
              <a:t>1.1.   </a:t>
            </a:r>
            <a:r>
              <a:rPr lang="ru-RU" sz="2500" dirty="0"/>
              <a:t>Основные понятия и определения</a:t>
            </a:r>
          </a:p>
          <a:p>
            <a:pPr marL="457200" lvl="1" indent="0">
              <a:buNone/>
            </a:pPr>
            <a:r>
              <a:rPr lang="ru-RU" sz="2500" dirty="0"/>
              <a:t>1.2.   </a:t>
            </a:r>
            <a:r>
              <a:rPr lang="en-US" sz="2500" dirty="0"/>
              <a:t>3-</a:t>
            </a:r>
            <a:r>
              <a:rPr lang="ru-RU" sz="2500" dirty="0"/>
              <a:t>х уровневая архитектура веб-приложения</a:t>
            </a:r>
            <a:endParaRPr lang="en-US" sz="2500" dirty="0"/>
          </a:p>
          <a:p>
            <a:pPr marL="457200" lvl="1" indent="0">
              <a:buNone/>
            </a:pPr>
            <a:r>
              <a:rPr lang="ru-RU" sz="2500" dirty="0"/>
              <a:t>1.3.   Преимущества веб-приложений</a:t>
            </a:r>
          </a:p>
          <a:p>
            <a:pPr marL="457200" lvl="1" indent="0">
              <a:buNone/>
            </a:pPr>
            <a:r>
              <a:rPr lang="ru-RU" sz="2500" dirty="0"/>
              <a:t>1.4.   Используемые технологии </a:t>
            </a:r>
          </a:p>
          <a:p>
            <a:pPr marL="457200" lvl="1" indent="0">
              <a:buNone/>
            </a:pPr>
            <a:r>
              <a:rPr lang="ru-RU" sz="2500" dirty="0"/>
              <a:t>1.5.   Веб-</a:t>
            </a:r>
            <a:r>
              <a:rPr lang="ru-RU" sz="2500" dirty="0" smtClean="0"/>
              <a:t>сервисы</a:t>
            </a:r>
          </a:p>
          <a:p>
            <a:pPr marL="457200" lvl="1" indent="-457200">
              <a:buFont typeface="+mj-lt"/>
              <a:buAutoNum type="arabicPeriod" startAt="2"/>
            </a:pPr>
            <a:r>
              <a:rPr lang="ru-RU" sz="2500" dirty="0"/>
              <a:t>Основные функциональности для </a:t>
            </a:r>
            <a:r>
              <a:rPr lang="ru-RU" sz="2500" dirty="0" smtClean="0"/>
              <a:t>проверки</a:t>
            </a:r>
          </a:p>
          <a:p>
            <a:pPr marL="457200" lvl="1" indent="0">
              <a:buNone/>
            </a:pPr>
            <a:r>
              <a:rPr lang="ru-RU" sz="2500" dirty="0" smtClean="0"/>
              <a:t>2</a:t>
            </a:r>
            <a:r>
              <a:rPr lang="en-US" sz="2500" dirty="0" smtClean="0"/>
              <a:t>.1</a:t>
            </a:r>
            <a:r>
              <a:rPr lang="en-US" sz="2500" dirty="0"/>
              <a:t>. </a:t>
            </a:r>
            <a:r>
              <a:rPr lang="ru-RU" sz="2500" dirty="0" smtClean="0"/>
              <a:t>  </a:t>
            </a:r>
            <a:r>
              <a:rPr lang="ru-RU" sz="2500" dirty="0" err="1" smtClean="0"/>
              <a:t>Functionality</a:t>
            </a:r>
            <a:r>
              <a:rPr lang="ru-RU" sz="2500" dirty="0" smtClean="0"/>
              <a:t> </a:t>
            </a:r>
            <a:r>
              <a:rPr lang="ru-RU" sz="2500" dirty="0" err="1" smtClean="0"/>
              <a:t>testing</a:t>
            </a:r>
            <a:endParaRPr lang="ru-RU" sz="2500" dirty="0"/>
          </a:p>
          <a:p>
            <a:pPr marL="457200" lvl="1" indent="0">
              <a:buNone/>
            </a:pPr>
            <a:r>
              <a:rPr lang="ru-RU" sz="2500" dirty="0" smtClean="0"/>
              <a:t>2.2</a:t>
            </a:r>
            <a:r>
              <a:rPr lang="ru-RU" sz="2500" dirty="0"/>
              <a:t>. </a:t>
            </a:r>
            <a:r>
              <a:rPr lang="ru-RU" sz="2500" dirty="0" smtClean="0"/>
              <a:t>  </a:t>
            </a:r>
            <a:r>
              <a:rPr lang="ru-RU" sz="2500" dirty="0" err="1" smtClean="0"/>
              <a:t>Usability</a:t>
            </a:r>
            <a:r>
              <a:rPr lang="ru-RU" sz="2500" dirty="0" smtClean="0"/>
              <a:t> </a:t>
            </a:r>
            <a:r>
              <a:rPr lang="ru-RU" sz="2500" dirty="0" err="1"/>
              <a:t>and</a:t>
            </a:r>
            <a:r>
              <a:rPr lang="ru-RU" sz="2500" dirty="0"/>
              <a:t> </a:t>
            </a:r>
            <a:r>
              <a:rPr lang="ru-RU" sz="2500" dirty="0" err="1"/>
              <a:t>Interface</a:t>
            </a:r>
            <a:r>
              <a:rPr lang="ru-RU" sz="2500" dirty="0"/>
              <a:t> </a:t>
            </a:r>
            <a:r>
              <a:rPr lang="ru-RU" sz="2500" dirty="0" err="1" smtClean="0"/>
              <a:t>testing</a:t>
            </a:r>
            <a:endParaRPr lang="en-US" sz="2500" dirty="0"/>
          </a:p>
          <a:p>
            <a:pPr marL="457200" lvl="1" indent="0">
              <a:buNone/>
            </a:pPr>
            <a:r>
              <a:rPr lang="ru-RU" sz="2500" dirty="0" smtClean="0"/>
              <a:t>2.3</a:t>
            </a:r>
            <a:r>
              <a:rPr lang="ru-RU" sz="2500" dirty="0"/>
              <a:t>. </a:t>
            </a:r>
            <a:r>
              <a:rPr lang="ru-RU" sz="2500" dirty="0" smtClean="0"/>
              <a:t>  </a:t>
            </a:r>
            <a:r>
              <a:rPr lang="ru-RU" sz="2500" dirty="0" err="1" smtClean="0"/>
              <a:t>Compatibility</a:t>
            </a:r>
            <a:r>
              <a:rPr lang="ru-RU" sz="2500" dirty="0" smtClean="0"/>
              <a:t> </a:t>
            </a:r>
            <a:r>
              <a:rPr lang="ru-RU" sz="2500" dirty="0" err="1" smtClean="0"/>
              <a:t>testing</a:t>
            </a:r>
            <a:endParaRPr lang="ru-RU" sz="2500" dirty="0"/>
          </a:p>
          <a:p>
            <a:pPr marL="457200" lvl="1" indent="0">
              <a:buNone/>
            </a:pPr>
            <a:r>
              <a:rPr lang="ru-RU" sz="2500" dirty="0" smtClean="0"/>
              <a:t>2.4</a:t>
            </a:r>
            <a:r>
              <a:rPr lang="ru-RU" sz="2500" dirty="0"/>
              <a:t>. </a:t>
            </a:r>
            <a:r>
              <a:rPr lang="ru-RU" sz="2500" dirty="0" smtClean="0"/>
              <a:t>  </a:t>
            </a:r>
            <a:r>
              <a:rPr lang="ru-RU" sz="2500" dirty="0" err="1" smtClean="0"/>
              <a:t>Security</a:t>
            </a:r>
            <a:r>
              <a:rPr lang="ru-RU" sz="2500" dirty="0" smtClean="0"/>
              <a:t> </a:t>
            </a:r>
            <a:r>
              <a:rPr lang="ru-RU" sz="2500" dirty="0" err="1" smtClean="0"/>
              <a:t>testing</a:t>
            </a:r>
            <a:endParaRPr lang="ru-RU" sz="2500" dirty="0"/>
          </a:p>
          <a:p>
            <a:pPr marL="0" lvl="1" indent="0">
              <a:buNone/>
            </a:pPr>
            <a:endParaRPr lang="ru-RU" sz="2500" dirty="0" smtClean="0"/>
          </a:p>
          <a:p>
            <a:pPr marL="0" lvl="1" indent="0">
              <a:buNone/>
            </a:pPr>
            <a:endParaRPr lang="ru-RU" sz="2500" dirty="0"/>
          </a:p>
          <a:p>
            <a:pPr marL="0" indent="0">
              <a:buNone/>
            </a:pPr>
            <a:endParaRPr lang="ru-RU" sz="2500" dirty="0" smtClean="0"/>
          </a:p>
          <a:p>
            <a:pPr marL="0" indent="0">
              <a:buNone/>
            </a:pPr>
            <a:endParaRPr lang="en-US" sz="2500" dirty="0" smtClean="0"/>
          </a:p>
        </p:txBody>
      </p:sp>
      <p:sp>
        <p:nvSpPr>
          <p:cNvPr id="5" name="Номер слайда 4"/>
          <p:cNvSpPr>
            <a:spLocks noGrp="1"/>
          </p:cNvSpPr>
          <p:nvPr>
            <p:ph type="sldNum" sz="quarter" idx="12"/>
          </p:nvPr>
        </p:nvSpPr>
        <p:spPr/>
        <p:txBody>
          <a:bodyPr/>
          <a:lstStyle/>
          <a:p>
            <a:fld id="{7EA40603-FB99-4BDD-9E7F-AFB0ECD5D908}" type="slidenum">
              <a:rPr lang="ru-RU" smtClean="0"/>
              <a:t>2</a:t>
            </a:fld>
            <a:endParaRPr lang="ru-RU"/>
          </a:p>
        </p:txBody>
      </p:sp>
    </p:spTree>
    <p:extLst>
      <p:ext uri="{BB962C8B-B14F-4D97-AF65-F5344CB8AC3E}">
        <p14:creationId xmlns:p14="http://schemas.microsoft.com/office/powerpoint/2010/main" val="1521130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buNone/>
            </a:pPr>
            <a:r>
              <a:rPr lang="ru-RU" sz="2500" dirty="0"/>
              <a:t>Если необходимо протестировать Веб-приложение с нуля (частое практическое задание на собеседованиях), то следует принять во внимание следующую последовательность действий:</a:t>
            </a:r>
          </a:p>
          <a:p>
            <a:r>
              <a:rPr lang="ru-RU" sz="2500" dirty="0"/>
              <a:t>Сделать запрос документов с требованиями</a:t>
            </a:r>
          </a:p>
          <a:p>
            <a:r>
              <a:rPr lang="ru-RU" sz="2500" dirty="0"/>
              <a:t>Протестировать требования (урок 1)</a:t>
            </a:r>
          </a:p>
          <a:p>
            <a:r>
              <a:rPr lang="ru-RU" sz="2500" dirty="0"/>
              <a:t>Сделать декомпозицию на логические модули</a:t>
            </a:r>
          </a:p>
          <a:p>
            <a:r>
              <a:rPr lang="ru-RU" sz="2500" dirty="0"/>
              <a:t>В каждом из модулей проверить применимость видов </a:t>
            </a:r>
            <a:r>
              <a:rPr lang="ru-RU" sz="2500" dirty="0" smtClean="0"/>
              <a:t>тестирования</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20</a:t>
            </a:fld>
            <a:endParaRPr lang="ru-RU" dirty="0"/>
          </a:p>
        </p:txBody>
      </p:sp>
      <p:sp>
        <p:nvSpPr>
          <p:cNvPr id="6" name="Заголовок 1"/>
          <p:cNvSpPr>
            <a:spLocks noGrp="1"/>
          </p:cNvSpPr>
          <p:nvPr>
            <p:ph type="title"/>
          </p:nvPr>
        </p:nvSpPr>
        <p:spPr>
          <a:xfrm>
            <a:off x="467544" y="413792"/>
            <a:ext cx="8229600" cy="1143000"/>
          </a:xfrm>
        </p:spPr>
        <p:txBody>
          <a:bodyPr>
            <a:normAutofit fontScale="90000"/>
          </a:bodyPr>
          <a:lstStyle/>
          <a:p>
            <a:r>
              <a:rPr lang="ru-RU" sz="3300" b="1" dirty="0"/>
              <a:t>2</a:t>
            </a:r>
            <a:r>
              <a:rPr lang="ru-RU" sz="3300" b="1" dirty="0" smtClean="0"/>
              <a:t>. </a:t>
            </a:r>
            <a:r>
              <a:rPr lang="ru-RU" sz="3300" b="1" dirty="0"/>
              <a:t>Основные функциональности для проверки</a:t>
            </a:r>
            <a:r>
              <a:rPr lang="ru-RU" sz="3300" b="1" dirty="0" smtClean="0"/>
              <a:t/>
            </a:r>
            <a:br>
              <a:rPr lang="ru-RU" sz="3300" b="1" dirty="0" smtClean="0"/>
            </a:br>
            <a:endParaRPr lang="ru-RU" sz="3600" b="1" dirty="0" smtClean="0"/>
          </a:p>
        </p:txBody>
      </p:sp>
    </p:spTree>
    <p:extLst>
      <p:ext uri="{BB962C8B-B14F-4D97-AF65-F5344CB8AC3E}">
        <p14:creationId xmlns:p14="http://schemas.microsoft.com/office/powerpoint/2010/main" val="2355424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buNone/>
            </a:pPr>
            <a:r>
              <a:rPr lang="ru-RU" sz="2500" b="1" dirty="0" err="1" smtClean="0"/>
              <a:t>Целесообазно</a:t>
            </a:r>
            <a:r>
              <a:rPr lang="ru-RU" sz="2500" b="1" dirty="0" smtClean="0"/>
              <a:t> выделить такие виды </a:t>
            </a:r>
            <a:r>
              <a:rPr lang="ru-RU" sz="2500" b="1" dirty="0"/>
              <a:t>тестирования</a:t>
            </a:r>
            <a:r>
              <a:rPr lang="ru-RU" sz="2500" b="1" dirty="0" smtClean="0"/>
              <a:t>:</a:t>
            </a:r>
          </a:p>
          <a:p>
            <a:pPr marL="857250" lvl="1" indent="-457200">
              <a:buFont typeface="+mj-lt"/>
              <a:buAutoNum type="arabicPeriod"/>
            </a:pPr>
            <a:r>
              <a:rPr lang="ru-RU" sz="2500" dirty="0" err="1"/>
              <a:t>Functionality</a:t>
            </a:r>
            <a:r>
              <a:rPr lang="ru-RU" sz="2500" dirty="0"/>
              <a:t> </a:t>
            </a:r>
            <a:r>
              <a:rPr lang="ru-RU" sz="2500" dirty="0" err="1" smtClean="0"/>
              <a:t>testing</a:t>
            </a:r>
            <a:endParaRPr lang="ru-RU" sz="2500" dirty="0" smtClean="0"/>
          </a:p>
          <a:p>
            <a:pPr marL="857250" lvl="1" indent="-457200">
              <a:buFont typeface="+mj-lt"/>
              <a:buAutoNum type="arabicPeriod"/>
            </a:pPr>
            <a:r>
              <a:rPr lang="ru-RU" sz="2500" dirty="0" err="1" smtClean="0"/>
              <a:t>Usability</a:t>
            </a:r>
            <a:r>
              <a:rPr lang="ru-RU" sz="2500" dirty="0" smtClean="0"/>
              <a:t> </a:t>
            </a:r>
            <a:r>
              <a:rPr lang="ru-RU" sz="2500" dirty="0" err="1"/>
              <a:t>and</a:t>
            </a:r>
            <a:r>
              <a:rPr lang="ru-RU" sz="2500" dirty="0"/>
              <a:t> </a:t>
            </a:r>
            <a:r>
              <a:rPr lang="ru-RU" sz="2500" dirty="0" err="1"/>
              <a:t>Interface</a:t>
            </a:r>
            <a:r>
              <a:rPr lang="ru-RU" sz="2500" dirty="0"/>
              <a:t> </a:t>
            </a:r>
            <a:r>
              <a:rPr lang="ru-RU" sz="2500" dirty="0" err="1"/>
              <a:t>testing</a:t>
            </a:r>
            <a:endParaRPr lang="ru-RU" sz="2500" dirty="0"/>
          </a:p>
          <a:p>
            <a:pPr marL="857250" lvl="1" indent="-457200">
              <a:buFont typeface="+mj-lt"/>
              <a:buAutoNum type="arabicPeriod"/>
            </a:pPr>
            <a:r>
              <a:rPr lang="ru-RU" sz="2500" dirty="0" err="1"/>
              <a:t>Compatibility</a:t>
            </a:r>
            <a:r>
              <a:rPr lang="ru-RU" sz="2500" dirty="0"/>
              <a:t> </a:t>
            </a:r>
            <a:r>
              <a:rPr lang="ru-RU" sz="2500" dirty="0" err="1"/>
              <a:t>testing</a:t>
            </a:r>
            <a:endParaRPr lang="ru-RU" sz="2500" dirty="0"/>
          </a:p>
          <a:p>
            <a:pPr marL="857250" lvl="1" indent="-457200">
              <a:buFont typeface="+mj-lt"/>
              <a:buAutoNum type="arabicPeriod"/>
            </a:pPr>
            <a:r>
              <a:rPr lang="ru-RU" sz="2500" dirty="0" err="1"/>
              <a:t>Security</a:t>
            </a:r>
            <a:r>
              <a:rPr lang="ru-RU" sz="2500" dirty="0"/>
              <a:t> </a:t>
            </a:r>
            <a:r>
              <a:rPr lang="ru-RU" sz="2500" dirty="0" err="1"/>
              <a:t>testing</a:t>
            </a:r>
            <a:endParaRPr lang="ru-RU" sz="2500" dirty="0"/>
          </a:p>
          <a:p>
            <a:pPr marL="857250" lvl="1" indent="-457200">
              <a:buFont typeface="+mj-lt"/>
              <a:buAutoNum type="arabicPeriod"/>
            </a:pPr>
            <a:r>
              <a:rPr lang="ru-RU" sz="2500" dirty="0"/>
              <a:t>Создать </a:t>
            </a:r>
            <a:r>
              <a:rPr lang="ru-RU" sz="2500" dirty="0" err="1"/>
              <a:t>Traceability</a:t>
            </a:r>
            <a:r>
              <a:rPr lang="ru-RU" sz="2500" dirty="0"/>
              <a:t> </a:t>
            </a:r>
            <a:r>
              <a:rPr lang="ru-RU" sz="2500" dirty="0" err="1"/>
              <a:t>Matrix</a:t>
            </a:r>
            <a:endParaRPr lang="ru-RU" sz="2500" dirty="0"/>
          </a:p>
          <a:p>
            <a:pPr marL="857250" lvl="1" indent="-457200">
              <a:buFont typeface="+mj-lt"/>
              <a:buAutoNum type="arabicPeriod"/>
            </a:pPr>
            <a:r>
              <a:rPr lang="ru-RU" sz="2500" dirty="0"/>
              <a:t>Написать </a:t>
            </a:r>
            <a:r>
              <a:rPr lang="ru-RU" sz="2500" dirty="0" err="1"/>
              <a:t>Test</a:t>
            </a:r>
            <a:r>
              <a:rPr lang="ru-RU" sz="2500" dirty="0"/>
              <a:t> </a:t>
            </a:r>
            <a:r>
              <a:rPr lang="ru-RU" sz="2500" dirty="0" err="1"/>
              <a:t>Case</a:t>
            </a:r>
            <a:r>
              <a:rPr lang="ru-RU" sz="2500" dirty="0"/>
              <a:t> </a:t>
            </a:r>
            <a:r>
              <a:rPr lang="ru-RU" sz="2500" dirty="0" err="1"/>
              <a:t>Headers</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21</a:t>
            </a:fld>
            <a:endParaRPr lang="ru-RU" dirty="0"/>
          </a:p>
        </p:txBody>
      </p:sp>
      <p:sp>
        <p:nvSpPr>
          <p:cNvPr id="7" name="Заголовок 1"/>
          <p:cNvSpPr>
            <a:spLocks noGrp="1"/>
          </p:cNvSpPr>
          <p:nvPr>
            <p:ph type="title"/>
          </p:nvPr>
        </p:nvSpPr>
        <p:spPr>
          <a:xfrm>
            <a:off x="467544" y="413792"/>
            <a:ext cx="8229600" cy="1143000"/>
          </a:xfrm>
        </p:spPr>
        <p:txBody>
          <a:bodyPr>
            <a:normAutofit fontScale="90000"/>
          </a:bodyPr>
          <a:lstStyle/>
          <a:p>
            <a:r>
              <a:rPr lang="ru-RU" sz="3300" b="1" dirty="0"/>
              <a:t>2</a:t>
            </a:r>
            <a:r>
              <a:rPr lang="ru-RU" sz="3300" b="1" dirty="0" smtClean="0"/>
              <a:t>. </a:t>
            </a:r>
            <a:r>
              <a:rPr lang="ru-RU" sz="3300" b="1" dirty="0"/>
              <a:t>Основные функциональности для проверки</a:t>
            </a:r>
            <a:r>
              <a:rPr lang="ru-RU" sz="3300" b="1" dirty="0" smtClean="0"/>
              <a:t/>
            </a:r>
            <a:br>
              <a:rPr lang="ru-RU" sz="3300" b="1" dirty="0" smtClean="0"/>
            </a:br>
            <a:endParaRPr lang="ru-RU" sz="3600" b="1" dirty="0" smtClean="0"/>
          </a:p>
        </p:txBody>
      </p:sp>
    </p:spTree>
    <p:extLst>
      <p:ext uri="{BB962C8B-B14F-4D97-AF65-F5344CB8AC3E}">
        <p14:creationId xmlns:p14="http://schemas.microsoft.com/office/powerpoint/2010/main" val="2322826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316416" cy="5112568"/>
          </a:xfrm>
        </p:spPr>
        <p:txBody>
          <a:bodyPr>
            <a:noAutofit/>
          </a:bodyPr>
          <a:lstStyle/>
          <a:p>
            <a:pPr marL="0" indent="0">
              <a:buNone/>
            </a:pPr>
            <a:r>
              <a:rPr lang="ru-RU" sz="2500" dirty="0" smtClean="0"/>
              <a:t>2</a:t>
            </a:r>
            <a:r>
              <a:rPr lang="en-US" sz="2500" dirty="0" smtClean="0"/>
              <a:t>.1.1. </a:t>
            </a:r>
            <a:r>
              <a:rPr lang="en-US" sz="2500" dirty="0"/>
              <a:t>P</a:t>
            </a:r>
            <a:r>
              <a:rPr lang="ru-RU" sz="2500" dirty="0" err="1" smtClean="0"/>
              <a:t>ositive</a:t>
            </a:r>
            <a:r>
              <a:rPr lang="ru-RU" sz="2500" dirty="0" smtClean="0"/>
              <a:t> </a:t>
            </a:r>
            <a:r>
              <a:rPr lang="ru-RU" sz="2500" dirty="0" err="1"/>
              <a:t>tests</a:t>
            </a:r>
            <a:r>
              <a:rPr lang="ru-RU" sz="2500" dirty="0"/>
              <a:t> </a:t>
            </a:r>
            <a:r>
              <a:rPr lang="ru-RU" sz="2500" dirty="0" err="1"/>
              <a:t>for</a:t>
            </a:r>
            <a:r>
              <a:rPr lang="ru-RU" sz="2500" dirty="0"/>
              <a:t> </a:t>
            </a:r>
            <a:r>
              <a:rPr lang="ru-RU" sz="2500" dirty="0" err="1"/>
              <a:t>main</a:t>
            </a:r>
            <a:r>
              <a:rPr lang="ru-RU" sz="2500" dirty="0"/>
              <a:t> </a:t>
            </a:r>
            <a:r>
              <a:rPr lang="ru-RU" sz="2500" dirty="0" err="1"/>
              <a:t>business</a:t>
            </a:r>
            <a:r>
              <a:rPr lang="ru-RU" sz="2500" dirty="0"/>
              <a:t> </a:t>
            </a:r>
            <a:r>
              <a:rPr lang="ru-RU" sz="2500" dirty="0" err="1"/>
              <a:t>scenarios</a:t>
            </a:r>
            <a:endParaRPr lang="ru-RU" sz="2500" dirty="0"/>
          </a:p>
          <a:p>
            <a:pPr marL="0" indent="0">
              <a:buNone/>
            </a:pPr>
            <a:r>
              <a:rPr lang="ru-RU" sz="2500" dirty="0" smtClean="0"/>
              <a:t>2</a:t>
            </a:r>
            <a:r>
              <a:rPr lang="en-US" sz="2500" dirty="0" smtClean="0"/>
              <a:t>.1.2. </a:t>
            </a:r>
            <a:r>
              <a:rPr lang="en-US" sz="2500" dirty="0" err="1"/>
              <a:t>D</a:t>
            </a:r>
            <a:r>
              <a:rPr lang="ru-RU" sz="2500" dirty="0" err="1" smtClean="0"/>
              <a:t>atabase</a:t>
            </a:r>
            <a:r>
              <a:rPr lang="ru-RU" sz="2500" dirty="0" smtClean="0"/>
              <a:t> </a:t>
            </a:r>
            <a:r>
              <a:rPr lang="ru-RU" sz="2500" dirty="0" err="1" smtClean="0"/>
              <a:t>connection</a:t>
            </a:r>
            <a:endParaRPr lang="ru-RU" sz="2500" dirty="0"/>
          </a:p>
          <a:p>
            <a:pPr marL="0" indent="0">
              <a:buNone/>
            </a:pPr>
            <a:r>
              <a:rPr lang="ru-RU" sz="2500" dirty="0" smtClean="0"/>
              <a:t>2</a:t>
            </a:r>
            <a:r>
              <a:rPr lang="en-US" sz="2500" dirty="0" smtClean="0"/>
              <a:t>.1.3. </a:t>
            </a:r>
            <a:r>
              <a:rPr lang="en-US" sz="2500" dirty="0" err="1"/>
              <a:t>F</a:t>
            </a:r>
            <a:r>
              <a:rPr lang="ru-RU" sz="2500" dirty="0" err="1" smtClean="0"/>
              <a:t>orms</a:t>
            </a:r>
            <a:r>
              <a:rPr lang="ru-RU" sz="2500" dirty="0" smtClean="0"/>
              <a:t> </a:t>
            </a:r>
            <a:r>
              <a:rPr lang="ru-RU" sz="2500" dirty="0" err="1"/>
              <a:t>used</a:t>
            </a:r>
            <a:r>
              <a:rPr lang="ru-RU" sz="2500" dirty="0"/>
              <a:t> </a:t>
            </a:r>
            <a:r>
              <a:rPr lang="ru-RU" sz="2500" dirty="0" err="1"/>
              <a:t>in</a:t>
            </a:r>
            <a:r>
              <a:rPr lang="ru-RU" sz="2500" dirty="0"/>
              <a:t> </a:t>
            </a:r>
            <a:r>
              <a:rPr lang="ru-RU" sz="2500" dirty="0" err="1"/>
              <a:t>the</a:t>
            </a:r>
            <a:r>
              <a:rPr lang="ru-RU" sz="2500" dirty="0"/>
              <a:t> </a:t>
            </a:r>
            <a:r>
              <a:rPr lang="ru-RU" sz="2500" dirty="0" err="1"/>
              <a:t>web</a:t>
            </a:r>
            <a:r>
              <a:rPr lang="ru-RU" sz="2500" dirty="0"/>
              <a:t> </a:t>
            </a:r>
            <a:r>
              <a:rPr lang="ru-RU" sz="2500" dirty="0" err="1" smtClean="0"/>
              <a:t>page</a:t>
            </a:r>
            <a:r>
              <a:rPr lang="en-US" sz="2500" dirty="0" smtClean="0"/>
              <a:t>: </a:t>
            </a:r>
            <a:r>
              <a:rPr lang="ru-RU" sz="2500" dirty="0" err="1" smtClean="0"/>
              <a:t>submittin</a:t>
            </a:r>
            <a:r>
              <a:rPr lang="en-US" sz="2500" dirty="0" smtClean="0"/>
              <a:t>g/</a:t>
            </a:r>
            <a:r>
              <a:rPr lang="ru-RU" sz="2500" dirty="0" err="1" smtClean="0"/>
              <a:t>getting</a:t>
            </a:r>
            <a:r>
              <a:rPr lang="ru-RU" sz="2500" dirty="0" smtClean="0"/>
              <a:t> </a:t>
            </a:r>
            <a:r>
              <a:rPr lang="ru-RU" sz="2500" dirty="0" err="1" smtClean="0"/>
              <a:t>information</a:t>
            </a:r>
            <a:endParaRPr lang="ru-RU" sz="2500" dirty="0"/>
          </a:p>
          <a:p>
            <a:pPr marL="0" indent="0">
              <a:buNone/>
            </a:pPr>
            <a:r>
              <a:rPr lang="ru-RU" sz="2500" dirty="0" smtClean="0"/>
              <a:t>2</a:t>
            </a:r>
            <a:r>
              <a:rPr lang="en-US" sz="2500" dirty="0" smtClean="0"/>
              <a:t>.1.4. </a:t>
            </a:r>
            <a:r>
              <a:rPr lang="en-US" sz="2500" dirty="0" err="1"/>
              <a:t>A</a:t>
            </a:r>
            <a:r>
              <a:rPr lang="ru-RU" sz="2500" dirty="0" err="1" smtClean="0"/>
              <a:t>ll</a:t>
            </a:r>
            <a:r>
              <a:rPr lang="ru-RU" sz="2500" dirty="0" smtClean="0"/>
              <a:t> </a:t>
            </a:r>
            <a:r>
              <a:rPr lang="ru-RU" sz="2500" dirty="0" err="1"/>
              <a:t>links</a:t>
            </a:r>
            <a:r>
              <a:rPr lang="ru-RU" sz="2500" dirty="0"/>
              <a:t> </a:t>
            </a:r>
            <a:r>
              <a:rPr lang="ru-RU" sz="2500" dirty="0" err="1"/>
              <a:t>in</a:t>
            </a:r>
            <a:r>
              <a:rPr lang="ru-RU" sz="2500" dirty="0"/>
              <a:t> </a:t>
            </a:r>
            <a:r>
              <a:rPr lang="ru-RU" sz="2500" dirty="0" err="1"/>
              <a:t>web</a:t>
            </a:r>
            <a:r>
              <a:rPr lang="ru-RU" sz="2500" dirty="0"/>
              <a:t> </a:t>
            </a:r>
            <a:r>
              <a:rPr lang="ru-RU" sz="2500" dirty="0" err="1"/>
              <a:t>pages</a:t>
            </a:r>
            <a:r>
              <a:rPr lang="ru-RU" sz="2500" dirty="0"/>
              <a:t> – </a:t>
            </a:r>
            <a:r>
              <a:rPr lang="ru-RU" sz="2500" dirty="0" err="1"/>
              <a:t>appearance</a:t>
            </a:r>
            <a:r>
              <a:rPr lang="ru-RU" sz="2500" dirty="0"/>
              <a:t>, </a:t>
            </a:r>
            <a:r>
              <a:rPr lang="ru-RU" sz="2500" dirty="0" err="1"/>
              <a:t>correct</a:t>
            </a:r>
            <a:r>
              <a:rPr lang="ru-RU" sz="2500" dirty="0"/>
              <a:t> </a:t>
            </a:r>
            <a:r>
              <a:rPr lang="ru-RU" sz="2500" dirty="0" err="1"/>
              <a:t>following</a:t>
            </a:r>
            <a:endParaRPr lang="ru-RU" sz="2500" dirty="0"/>
          </a:p>
          <a:p>
            <a:pPr marL="0" indent="0">
              <a:buNone/>
            </a:pPr>
            <a:r>
              <a:rPr lang="ru-RU" sz="2500" dirty="0" smtClean="0"/>
              <a:t>2</a:t>
            </a:r>
            <a:r>
              <a:rPr lang="en-US" sz="2500" dirty="0" smtClean="0"/>
              <a:t>.1.5. </a:t>
            </a:r>
            <a:r>
              <a:rPr lang="en-US" sz="2500" dirty="0" err="1"/>
              <a:t>C</a:t>
            </a:r>
            <a:r>
              <a:rPr lang="ru-RU" sz="2500" dirty="0" err="1" smtClean="0"/>
              <a:t>ache</a:t>
            </a:r>
            <a:r>
              <a:rPr lang="ru-RU" sz="2500" dirty="0" smtClean="0"/>
              <a:t> </a:t>
            </a:r>
            <a:r>
              <a:rPr lang="ru-RU" sz="2500" dirty="0"/>
              <a:t>/ </a:t>
            </a:r>
            <a:r>
              <a:rPr lang="ru-RU" sz="2500" dirty="0" err="1"/>
              <a:t>cookie</a:t>
            </a:r>
            <a:r>
              <a:rPr lang="ru-RU" sz="2500" dirty="0"/>
              <a:t> </a:t>
            </a:r>
            <a:r>
              <a:rPr lang="ru-RU" sz="2500" dirty="0" err="1" smtClean="0"/>
              <a:t>testing</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22</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2.1. </a:t>
            </a:r>
            <a:r>
              <a:rPr lang="en-US" sz="3300" b="1" dirty="0"/>
              <a:t>Functionality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887847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lgn="ctr">
              <a:buNone/>
            </a:pPr>
            <a:r>
              <a:rPr lang="en-US" sz="2500" b="1" dirty="0" smtClean="0"/>
              <a:t>2.1.1. P</a:t>
            </a:r>
            <a:r>
              <a:rPr lang="ru-RU" sz="2500" b="1" dirty="0" err="1" smtClean="0"/>
              <a:t>ositive</a:t>
            </a:r>
            <a:r>
              <a:rPr lang="ru-RU" sz="2500" b="1" dirty="0" smtClean="0"/>
              <a:t> </a:t>
            </a:r>
            <a:r>
              <a:rPr lang="ru-RU" sz="2500" b="1" dirty="0" err="1"/>
              <a:t>tests</a:t>
            </a:r>
            <a:r>
              <a:rPr lang="ru-RU" sz="2500" b="1" dirty="0"/>
              <a:t> </a:t>
            </a:r>
            <a:r>
              <a:rPr lang="ru-RU" sz="2500" b="1" dirty="0" err="1"/>
              <a:t>for</a:t>
            </a:r>
            <a:r>
              <a:rPr lang="ru-RU" sz="2500" b="1" dirty="0"/>
              <a:t> </a:t>
            </a:r>
            <a:r>
              <a:rPr lang="ru-RU" sz="2500" b="1" dirty="0" err="1"/>
              <a:t>main</a:t>
            </a:r>
            <a:r>
              <a:rPr lang="ru-RU" sz="2500" b="1" dirty="0"/>
              <a:t> </a:t>
            </a:r>
            <a:r>
              <a:rPr lang="ru-RU" sz="2500" b="1" dirty="0" err="1"/>
              <a:t>business</a:t>
            </a:r>
            <a:r>
              <a:rPr lang="ru-RU" sz="2500" b="1" dirty="0"/>
              <a:t> </a:t>
            </a:r>
            <a:r>
              <a:rPr lang="ru-RU" sz="2500" b="1" dirty="0" err="1" smtClean="0"/>
              <a:t>scenarios</a:t>
            </a:r>
            <a:endParaRPr lang="en-US" sz="2500" b="1" dirty="0" smtClean="0"/>
          </a:p>
          <a:p>
            <a:pPr marL="0" indent="0">
              <a:buNone/>
            </a:pPr>
            <a:r>
              <a:rPr lang="ru-RU" sz="2500" dirty="0" smtClean="0"/>
              <a:t>Первым делом необходимо выполнить позитивные </a:t>
            </a:r>
            <a:r>
              <a:rPr lang="en-US" sz="2500" dirty="0" smtClean="0"/>
              <a:t>Smoke tests </a:t>
            </a:r>
            <a:r>
              <a:rPr lang="ru-RU" sz="2500" dirty="0" smtClean="0"/>
              <a:t>проверяющие основные сценарии использования приложения.</a:t>
            </a:r>
            <a:endParaRPr lang="en-US" sz="2500" dirty="0" smtClean="0"/>
          </a:p>
          <a:p>
            <a:pPr marL="0" indent="0">
              <a:buNone/>
            </a:pP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23</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2.1. </a:t>
            </a:r>
            <a:r>
              <a:rPr lang="en-US" sz="3300" b="1" dirty="0"/>
              <a:t>Functionality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870077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lgn="ctr">
              <a:buNone/>
            </a:pPr>
            <a:r>
              <a:rPr lang="en-US" sz="2500" b="1" dirty="0" smtClean="0"/>
              <a:t>2.1.2. Data base connection</a:t>
            </a:r>
          </a:p>
          <a:p>
            <a:pPr marL="0" indent="0" algn="ctr">
              <a:buNone/>
            </a:pPr>
            <a:r>
              <a:rPr lang="ru-RU" sz="2500" dirty="0"/>
              <a:t>Написать CRUD </a:t>
            </a:r>
            <a:r>
              <a:rPr lang="ru-RU" sz="2500" dirty="0" err="1"/>
              <a:t>tests</a:t>
            </a:r>
            <a:r>
              <a:rPr lang="ru-RU" sz="2500" dirty="0"/>
              <a:t>, проверять их с двух сторон</a:t>
            </a:r>
            <a:r>
              <a:rPr lang="ru-RU" sz="2500" dirty="0" smtClean="0"/>
              <a:t>:</a:t>
            </a:r>
            <a:endParaRPr lang="ru-RU" sz="2500" dirty="0"/>
          </a:p>
          <a:p>
            <a:pPr marL="457200" indent="-457200">
              <a:buFont typeface="+mj-lt"/>
              <a:buAutoNum type="arabicPeriod"/>
            </a:pPr>
            <a:r>
              <a:rPr lang="ru-RU" sz="2500" dirty="0"/>
              <a:t>Действия на </a:t>
            </a:r>
            <a:r>
              <a:rPr lang="ru-RU" sz="2500" dirty="0" err="1"/>
              <a:t>Front</a:t>
            </a:r>
            <a:r>
              <a:rPr lang="ru-RU" sz="2500" dirty="0"/>
              <a:t> </a:t>
            </a:r>
            <a:r>
              <a:rPr lang="ru-RU" sz="2500" dirty="0" err="1" smtClean="0"/>
              <a:t>End</a:t>
            </a:r>
            <a:r>
              <a:rPr lang="en-US" sz="2500" dirty="0" smtClean="0"/>
              <a:t> -&gt;</a:t>
            </a:r>
            <a:r>
              <a:rPr lang="ru-RU" sz="2500" dirty="0" smtClean="0"/>
              <a:t> </a:t>
            </a:r>
            <a:r>
              <a:rPr lang="ru-RU" sz="2500" dirty="0"/>
              <a:t>Проверка через базу</a:t>
            </a:r>
          </a:p>
          <a:p>
            <a:pPr marL="457200" indent="-457200">
              <a:buFont typeface="+mj-lt"/>
              <a:buAutoNum type="arabicPeriod"/>
            </a:pPr>
            <a:r>
              <a:rPr lang="ru-RU" sz="2500" dirty="0"/>
              <a:t>Действия через </a:t>
            </a:r>
            <a:r>
              <a:rPr lang="ru-RU" sz="2500" dirty="0" smtClean="0"/>
              <a:t>базу</a:t>
            </a:r>
            <a:r>
              <a:rPr lang="en-US" sz="2500" dirty="0" smtClean="0"/>
              <a:t> -&gt;</a:t>
            </a:r>
            <a:r>
              <a:rPr lang="ru-RU" sz="2500" dirty="0" smtClean="0"/>
              <a:t> </a:t>
            </a:r>
            <a:r>
              <a:rPr lang="ru-RU" sz="2500" dirty="0"/>
              <a:t>Проверка через </a:t>
            </a:r>
            <a:r>
              <a:rPr lang="ru-RU" sz="2500" dirty="0" err="1"/>
              <a:t>Front</a:t>
            </a:r>
            <a:r>
              <a:rPr lang="ru-RU" sz="2500" dirty="0"/>
              <a:t> </a:t>
            </a:r>
            <a:r>
              <a:rPr lang="ru-RU" sz="2500" dirty="0" err="1"/>
              <a:t>End</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24</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2.1. </a:t>
            </a:r>
            <a:r>
              <a:rPr lang="en-US" sz="3300" b="1" dirty="0"/>
              <a:t>Functionality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10198945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lgn="ctr">
              <a:buNone/>
            </a:pPr>
            <a:r>
              <a:rPr lang="en-US" sz="2500" b="1" dirty="0" smtClean="0"/>
              <a:t>2.1.3 </a:t>
            </a:r>
            <a:r>
              <a:rPr lang="en-US" sz="2500" b="1" dirty="0"/>
              <a:t>Forms used in the web </a:t>
            </a:r>
            <a:r>
              <a:rPr lang="en-US" sz="2500" b="1" dirty="0" smtClean="0"/>
              <a:t>pages: submitting/getting information</a:t>
            </a:r>
          </a:p>
          <a:p>
            <a:r>
              <a:rPr lang="ru-RU" sz="2500" dirty="0"/>
              <a:t>Проверка </a:t>
            </a:r>
            <a:r>
              <a:rPr lang="ru-RU" sz="2500" dirty="0" err="1"/>
              <a:t>валидации</a:t>
            </a:r>
            <a:r>
              <a:rPr lang="ru-RU" sz="2500" dirty="0"/>
              <a:t> полей, кнопок, элементов </a:t>
            </a:r>
            <a:r>
              <a:rPr lang="ru-RU" sz="2500" dirty="0" smtClean="0"/>
              <a:t>GUI</a:t>
            </a:r>
            <a:endParaRPr lang="ru-RU" sz="2500" dirty="0"/>
          </a:p>
          <a:p>
            <a:r>
              <a:rPr lang="ru-RU" sz="2500" dirty="0"/>
              <a:t>Проверка начальных значений</a:t>
            </a:r>
          </a:p>
          <a:p>
            <a:r>
              <a:rPr lang="ru-RU" sz="2500" dirty="0"/>
              <a:t>Проверка некорректного ввода</a:t>
            </a:r>
          </a:p>
          <a:p>
            <a:r>
              <a:rPr lang="ru-RU" sz="2500" dirty="0"/>
              <a:t>CRUD </a:t>
            </a:r>
            <a:r>
              <a:rPr lang="ru-RU" sz="2500" dirty="0" err="1"/>
              <a:t>tests</a:t>
            </a:r>
            <a:endParaRPr lang="en-US" sz="2500" dirty="0" smtClean="0"/>
          </a:p>
        </p:txBody>
      </p:sp>
      <p:sp>
        <p:nvSpPr>
          <p:cNvPr id="4" name="Номер слайда 3"/>
          <p:cNvSpPr>
            <a:spLocks noGrp="1"/>
          </p:cNvSpPr>
          <p:nvPr>
            <p:ph type="sldNum" sz="quarter" idx="12"/>
          </p:nvPr>
        </p:nvSpPr>
        <p:spPr/>
        <p:txBody>
          <a:bodyPr/>
          <a:lstStyle/>
          <a:p>
            <a:fld id="{7EA40603-FB99-4BDD-9E7F-AFB0ECD5D908}" type="slidenum">
              <a:rPr lang="ru-RU" smtClean="0"/>
              <a:t>25</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2.1. </a:t>
            </a:r>
            <a:r>
              <a:rPr lang="en-US" sz="3300" b="1" dirty="0"/>
              <a:t>Functionality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11128799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lgn="ctr">
              <a:buNone/>
            </a:pPr>
            <a:r>
              <a:rPr lang="en-US" sz="2500" b="1" dirty="0" smtClean="0"/>
              <a:t>2.1.4 </a:t>
            </a:r>
            <a:r>
              <a:rPr lang="en-US" sz="2500" b="1" dirty="0"/>
              <a:t>All links in web pages – appearance, correct </a:t>
            </a:r>
            <a:r>
              <a:rPr lang="en-US" sz="2500" b="1" dirty="0" smtClean="0"/>
              <a:t>following</a:t>
            </a:r>
          </a:p>
          <a:p>
            <a:r>
              <a:rPr lang="ru-RU" sz="2500" dirty="0"/>
              <a:t>создание </a:t>
            </a:r>
            <a:r>
              <a:rPr lang="ru-RU" sz="2500" dirty="0" err="1" smtClean="0"/>
              <a:t>чеклиста</a:t>
            </a:r>
            <a:endParaRPr lang="en-US" sz="2500" dirty="0" smtClean="0"/>
          </a:p>
          <a:p>
            <a:r>
              <a:rPr lang="ru-RU" sz="2500" dirty="0" smtClean="0"/>
              <a:t>проход</a:t>
            </a:r>
            <a:endParaRPr lang="ru-RU" sz="2500" dirty="0"/>
          </a:p>
          <a:p>
            <a:r>
              <a:rPr lang="ru-RU" sz="2500" dirty="0"/>
              <a:t>проверка переходов внутри страницы</a:t>
            </a:r>
          </a:p>
          <a:p>
            <a:r>
              <a:rPr lang="ru-RU" sz="2500" dirty="0"/>
              <a:t>проверка отправки писем администратору</a:t>
            </a:r>
          </a:p>
          <a:p>
            <a:r>
              <a:rPr lang="ru-RU" sz="2500" dirty="0" smtClean="0"/>
              <a:t>поиск </a:t>
            </a:r>
            <a:r>
              <a:rPr lang="ru-RU" sz="2500" dirty="0"/>
              <a:t>ссылок, которые никуда не ведут </a:t>
            </a:r>
            <a:endParaRPr lang="en-US" sz="2500" dirty="0" smtClean="0"/>
          </a:p>
          <a:p>
            <a:r>
              <a:rPr lang="ru-RU" sz="2500" dirty="0" smtClean="0"/>
              <a:t>поиск </a:t>
            </a:r>
            <a:r>
              <a:rPr lang="ru-RU" sz="2500" dirty="0"/>
              <a:t>битых ссылок</a:t>
            </a:r>
            <a:endParaRPr lang="en-US" sz="2500" dirty="0" smtClean="0"/>
          </a:p>
        </p:txBody>
      </p:sp>
      <p:sp>
        <p:nvSpPr>
          <p:cNvPr id="4" name="Номер слайда 3"/>
          <p:cNvSpPr>
            <a:spLocks noGrp="1"/>
          </p:cNvSpPr>
          <p:nvPr>
            <p:ph type="sldNum" sz="quarter" idx="12"/>
          </p:nvPr>
        </p:nvSpPr>
        <p:spPr/>
        <p:txBody>
          <a:bodyPr/>
          <a:lstStyle/>
          <a:p>
            <a:fld id="{7EA40603-FB99-4BDD-9E7F-AFB0ECD5D908}" type="slidenum">
              <a:rPr lang="ru-RU" smtClean="0"/>
              <a:t>26</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2.1. </a:t>
            </a:r>
            <a:r>
              <a:rPr lang="en-US" sz="3300" b="1" dirty="0"/>
              <a:t>Functionality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887507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lgn="ctr">
              <a:buNone/>
            </a:pPr>
            <a:r>
              <a:rPr lang="en-US" sz="2500" b="1" dirty="0" smtClean="0"/>
              <a:t>2.1.5 </a:t>
            </a:r>
            <a:r>
              <a:rPr lang="en-US" sz="2500" b="1" dirty="0"/>
              <a:t>Cache / cookie </a:t>
            </a:r>
            <a:r>
              <a:rPr lang="en-US" sz="2500" b="1" dirty="0" smtClean="0"/>
              <a:t>testing</a:t>
            </a:r>
            <a:endParaRPr lang="en-US" sz="2500" dirty="0"/>
          </a:p>
          <a:p>
            <a:pPr marL="0" indent="0">
              <a:buNone/>
            </a:pPr>
            <a:r>
              <a:rPr lang="ru-RU" sz="2500" b="1" dirty="0"/>
              <a:t>Куки (</a:t>
            </a:r>
            <a:r>
              <a:rPr lang="ru-RU" sz="2500" b="1" dirty="0" err="1"/>
              <a:t>cookie</a:t>
            </a:r>
            <a:r>
              <a:rPr lang="ru-RU" sz="2500" b="1" dirty="0"/>
              <a:t>)</a:t>
            </a:r>
            <a:r>
              <a:rPr lang="ru-RU" sz="2500" dirty="0"/>
              <a:t> </a:t>
            </a:r>
            <a:r>
              <a:rPr lang="ru-RU" sz="2500" dirty="0" smtClean="0"/>
              <a:t>—</a:t>
            </a:r>
            <a:r>
              <a:rPr lang="en-US" sz="2500" dirty="0" smtClean="0"/>
              <a:t> </a:t>
            </a:r>
            <a:r>
              <a:rPr lang="ru-RU" sz="2500" dirty="0" smtClean="0"/>
              <a:t>фрагмент </a:t>
            </a:r>
            <a:r>
              <a:rPr lang="ru-RU" sz="2500" dirty="0"/>
              <a:t>данных, созданный веб-сервером или веб-страницей и хранимый на компьютере пользователя в виде файла, который веб-клиент (обычно веб-браузер) каждый раз пересылает веб-серверу в HTTP-запросе при попытке открыть страницу соответствующего сайта. </a:t>
            </a:r>
          </a:p>
          <a:p>
            <a:pPr marL="0" indent="0">
              <a:buNone/>
            </a:pPr>
            <a:r>
              <a:rPr lang="ru-RU" sz="2500" dirty="0"/>
              <a:t>Н</a:t>
            </a:r>
            <a:r>
              <a:rPr lang="ru-RU" sz="2500" dirty="0" smtClean="0"/>
              <a:t>а </a:t>
            </a:r>
            <a:r>
              <a:rPr lang="ru-RU" sz="2500" dirty="0"/>
              <a:t>практике обычно используется </a:t>
            </a:r>
            <a:r>
              <a:rPr lang="ru-RU" sz="2500" dirty="0" smtClean="0"/>
              <a:t>для</a:t>
            </a:r>
            <a:r>
              <a:rPr lang="en-US" sz="2500" dirty="0" smtClean="0"/>
              <a:t> </a:t>
            </a:r>
            <a:r>
              <a:rPr lang="ru-RU" sz="2500" dirty="0" smtClean="0"/>
              <a:t>аутентификации пользователя</a:t>
            </a:r>
            <a:r>
              <a:rPr lang="en-US" sz="2500" dirty="0" smtClean="0"/>
              <a:t>; </a:t>
            </a:r>
            <a:r>
              <a:rPr lang="ru-RU" sz="2500" dirty="0" smtClean="0"/>
              <a:t>хранения </a:t>
            </a:r>
            <a:r>
              <a:rPr lang="ru-RU" sz="2500" dirty="0"/>
              <a:t>персональных предпочтений и настроек </a:t>
            </a:r>
            <a:r>
              <a:rPr lang="ru-RU" sz="2500" dirty="0" smtClean="0"/>
              <a:t>пользователя</a:t>
            </a:r>
            <a:r>
              <a:rPr lang="en-US" sz="2500" dirty="0" smtClean="0"/>
              <a:t>; </a:t>
            </a:r>
            <a:r>
              <a:rPr lang="ru-RU" sz="2500" dirty="0" smtClean="0"/>
              <a:t>отслеживания </a:t>
            </a:r>
            <a:r>
              <a:rPr lang="ru-RU" sz="2500" dirty="0"/>
              <a:t>состояния сессии доступа </a:t>
            </a:r>
            <a:r>
              <a:rPr lang="ru-RU" sz="2500" dirty="0" smtClean="0"/>
              <a:t>пользователя</a:t>
            </a:r>
            <a:r>
              <a:rPr lang="en-US" sz="2500" dirty="0" smtClean="0"/>
              <a:t>; </a:t>
            </a:r>
            <a:r>
              <a:rPr lang="ru-RU" sz="2500" dirty="0" smtClean="0"/>
              <a:t>ведения </a:t>
            </a:r>
            <a:r>
              <a:rPr lang="ru-RU" sz="2500" dirty="0"/>
              <a:t>статистики о </a:t>
            </a:r>
            <a:r>
              <a:rPr lang="ru-RU" sz="2500" dirty="0" smtClean="0"/>
              <a:t>пользователях.</a:t>
            </a:r>
            <a:endParaRPr lang="ru-RU" sz="2500" dirty="0"/>
          </a:p>
          <a:p>
            <a:pPr marL="0" indent="0">
              <a:buNone/>
            </a:pPr>
            <a:endParaRPr lang="en-US" sz="2500" dirty="0" smtClean="0"/>
          </a:p>
        </p:txBody>
      </p:sp>
      <p:sp>
        <p:nvSpPr>
          <p:cNvPr id="4" name="Номер слайда 3"/>
          <p:cNvSpPr>
            <a:spLocks noGrp="1"/>
          </p:cNvSpPr>
          <p:nvPr>
            <p:ph type="sldNum" sz="quarter" idx="12"/>
          </p:nvPr>
        </p:nvSpPr>
        <p:spPr/>
        <p:txBody>
          <a:bodyPr/>
          <a:lstStyle/>
          <a:p>
            <a:fld id="{7EA40603-FB99-4BDD-9E7F-AFB0ECD5D908}" type="slidenum">
              <a:rPr lang="ru-RU" smtClean="0"/>
              <a:t>27</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2.1. </a:t>
            </a:r>
            <a:r>
              <a:rPr lang="en-US" sz="3300" b="1" dirty="0"/>
              <a:t>Functionality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221777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lgn="ctr">
              <a:buNone/>
            </a:pPr>
            <a:r>
              <a:rPr lang="en-US" sz="2500" b="1" dirty="0" smtClean="0"/>
              <a:t>2.5 </a:t>
            </a:r>
            <a:r>
              <a:rPr lang="en-US" sz="2500" b="1" dirty="0"/>
              <a:t>Cache / cookie </a:t>
            </a:r>
            <a:r>
              <a:rPr lang="en-US" sz="2500" b="1" dirty="0" smtClean="0"/>
              <a:t>testing</a:t>
            </a:r>
            <a:endParaRPr lang="en-US" sz="2500" dirty="0"/>
          </a:p>
          <a:p>
            <a:pPr marL="0" indent="0">
              <a:buNone/>
            </a:pPr>
            <a:r>
              <a:rPr lang="ru-RU" sz="2500" b="1" dirty="0" smtClean="0"/>
              <a:t>Кэш </a:t>
            </a:r>
            <a:r>
              <a:rPr lang="ru-RU" sz="2500" b="1" dirty="0"/>
              <a:t>(</a:t>
            </a:r>
            <a:r>
              <a:rPr lang="ru-RU" sz="2500" b="1" dirty="0" err="1"/>
              <a:t>cache</a:t>
            </a:r>
            <a:r>
              <a:rPr lang="ru-RU" sz="2500" b="1" dirty="0"/>
              <a:t>) </a:t>
            </a:r>
            <a:r>
              <a:rPr lang="ru-RU" sz="2500" dirty="0"/>
              <a:t>- промежуточный буфер с быстрым доступом, содержащий информацию, которая может быть запрошена с наибольшей вероятностью. Доступ к данным в кэше идёт быстрее, чем выборка исходных данных из оперативной памяти или загрузки из </a:t>
            </a:r>
            <a:r>
              <a:rPr lang="ru-RU" sz="2500" dirty="0" smtClean="0"/>
              <a:t>сети.</a:t>
            </a:r>
            <a:endParaRPr lang="ru-RU" sz="2500" dirty="0"/>
          </a:p>
          <a:p>
            <a:pPr marL="0" indent="0">
              <a:buNone/>
            </a:pPr>
            <a:endParaRPr lang="en-US" sz="2500" dirty="0" smtClean="0"/>
          </a:p>
        </p:txBody>
      </p:sp>
      <p:sp>
        <p:nvSpPr>
          <p:cNvPr id="4" name="Номер слайда 3"/>
          <p:cNvSpPr>
            <a:spLocks noGrp="1"/>
          </p:cNvSpPr>
          <p:nvPr>
            <p:ph type="sldNum" sz="quarter" idx="12"/>
          </p:nvPr>
        </p:nvSpPr>
        <p:spPr/>
        <p:txBody>
          <a:bodyPr/>
          <a:lstStyle/>
          <a:p>
            <a:fld id="{7EA40603-FB99-4BDD-9E7F-AFB0ECD5D908}" type="slidenum">
              <a:rPr lang="ru-RU" smtClean="0"/>
              <a:t>28</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2.1. </a:t>
            </a:r>
            <a:r>
              <a:rPr lang="en-US" sz="3300" b="1" dirty="0"/>
              <a:t>Functionality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830414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7992888" cy="5112568"/>
          </a:xfrm>
        </p:spPr>
        <p:txBody>
          <a:bodyPr>
            <a:noAutofit/>
          </a:bodyPr>
          <a:lstStyle/>
          <a:p>
            <a:pPr marL="0" indent="0" algn="ctr">
              <a:buNone/>
            </a:pPr>
            <a:r>
              <a:rPr lang="en-US" sz="2500" b="1" dirty="0" smtClean="0"/>
              <a:t>2.5 </a:t>
            </a:r>
            <a:r>
              <a:rPr lang="en-US" sz="2500" b="1" dirty="0"/>
              <a:t>Cache / cookie </a:t>
            </a:r>
            <a:r>
              <a:rPr lang="en-US" sz="2500" b="1" dirty="0" smtClean="0"/>
              <a:t>testing</a:t>
            </a:r>
            <a:endParaRPr lang="en-US" sz="2500" dirty="0"/>
          </a:p>
          <a:p>
            <a:pPr marL="0" indent="0" algn="ctr">
              <a:buNone/>
            </a:pPr>
            <a:r>
              <a:rPr lang="ru-RU" sz="2500" dirty="0"/>
              <a:t>Пример проверки: </a:t>
            </a:r>
          </a:p>
          <a:p>
            <a:pPr marL="457200" indent="-457200">
              <a:buFont typeface="+mj-lt"/>
              <a:buAutoNum type="arabicPeriod"/>
            </a:pPr>
            <a:r>
              <a:rPr lang="ru-RU" sz="2500" dirty="0"/>
              <a:t>Открыть сайт </a:t>
            </a:r>
            <a:r>
              <a:rPr lang="en-US" sz="2500" dirty="0">
                <a:hlinkClick r:id="rId2"/>
              </a:rPr>
              <a:t>http://</a:t>
            </a:r>
            <a:r>
              <a:rPr lang="en-US" sz="2500" dirty="0" err="1">
                <a:hlinkClick r:id="rId2"/>
              </a:rPr>
              <a:t>mail.ru</a:t>
            </a:r>
            <a:r>
              <a:rPr lang="en-US" sz="2500" dirty="0">
                <a:hlinkClick r:id="rId2"/>
              </a:rPr>
              <a:t>/</a:t>
            </a:r>
            <a:r>
              <a:rPr lang="ru-RU" sz="2500" dirty="0" smtClean="0"/>
              <a:t> </a:t>
            </a:r>
            <a:endParaRPr lang="ru-RU" sz="2500" dirty="0"/>
          </a:p>
          <a:p>
            <a:pPr marL="457200" indent="-457200">
              <a:buFont typeface="+mj-lt"/>
              <a:buAutoNum type="arabicPeriod"/>
            </a:pPr>
            <a:r>
              <a:rPr lang="ru-RU" sz="2500" dirty="0"/>
              <a:t>Создать пользователя </a:t>
            </a:r>
          </a:p>
          <a:p>
            <a:pPr marL="457200" indent="-457200">
              <a:buFont typeface="+mj-lt"/>
              <a:buAutoNum type="arabicPeriod"/>
            </a:pPr>
            <a:r>
              <a:rPr lang="ru-RU" sz="2500" dirty="0"/>
              <a:t>Зайти под этим пользователем </a:t>
            </a:r>
          </a:p>
          <a:p>
            <a:pPr marL="457200" indent="-457200">
              <a:buFont typeface="+mj-lt"/>
              <a:buAutoNum type="arabicPeriod"/>
            </a:pPr>
            <a:r>
              <a:rPr lang="ru-RU" sz="2500" dirty="0"/>
              <a:t>Закрыть сайт и войти на сайт ещё раз – сайт помнит пользователя</a:t>
            </a:r>
          </a:p>
          <a:p>
            <a:pPr marL="457200" indent="-457200">
              <a:buFont typeface="+mj-lt"/>
              <a:buAutoNum type="arabicPeriod"/>
            </a:pPr>
            <a:r>
              <a:rPr lang="ru-RU" sz="2500" dirty="0"/>
              <a:t>Удалить </a:t>
            </a:r>
            <a:r>
              <a:rPr lang="ru-RU" sz="2500" dirty="0" err="1"/>
              <a:t>куки</a:t>
            </a:r>
            <a:r>
              <a:rPr lang="ru-RU" sz="2500" dirty="0"/>
              <a:t> и обновить страницу – сайт не помнит пользователя</a:t>
            </a:r>
            <a:endParaRPr lang="en-US" sz="2500" dirty="0" smtClean="0"/>
          </a:p>
        </p:txBody>
      </p:sp>
      <p:sp>
        <p:nvSpPr>
          <p:cNvPr id="4" name="Номер слайда 3"/>
          <p:cNvSpPr>
            <a:spLocks noGrp="1"/>
          </p:cNvSpPr>
          <p:nvPr>
            <p:ph type="sldNum" sz="quarter" idx="12"/>
          </p:nvPr>
        </p:nvSpPr>
        <p:spPr/>
        <p:txBody>
          <a:bodyPr/>
          <a:lstStyle/>
          <a:p>
            <a:fld id="{7EA40603-FB99-4BDD-9E7F-AFB0ECD5D908}" type="slidenum">
              <a:rPr lang="ru-RU" smtClean="0"/>
              <a:t>29</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2.1. </a:t>
            </a:r>
            <a:r>
              <a:rPr lang="en-US" sz="3300" b="1" dirty="0"/>
              <a:t>Functionality testing</a:t>
            </a:r>
            <a:r>
              <a:rPr lang="ru-RU" sz="3300" b="1" dirty="0" smtClean="0"/>
              <a:t/>
            </a:r>
            <a:br>
              <a:rPr lang="ru-RU" sz="3300" b="1" dirty="0" smtClean="0"/>
            </a:br>
            <a:endParaRPr lang="ru-RU" sz="3300" b="1" dirty="0" smtClean="0"/>
          </a:p>
        </p:txBody>
      </p:sp>
      <p:pic>
        <p:nvPicPr>
          <p:cNvPr id="5" name="Изображение 4" descr="question-mark.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1451940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29816"/>
            <a:ext cx="8229600" cy="1143000"/>
          </a:xfrm>
        </p:spPr>
        <p:txBody>
          <a:bodyPr>
            <a:normAutofit fontScale="90000"/>
          </a:bodyPr>
          <a:lstStyle/>
          <a:p>
            <a:r>
              <a:rPr lang="ru-RU" sz="3300" b="1" dirty="0" smtClean="0"/>
              <a:t>1. </a:t>
            </a:r>
            <a:r>
              <a:rPr lang="ru-RU" sz="3300" b="1" dirty="0"/>
              <a:t>В</a:t>
            </a:r>
            <a:r>
              <a:rPr lang="ru-RU" sz="3300" b="1" dirty="0" smtClean="0"/>
              <a:t>еб-приложения</a:t>
            </a:r>
            <a:br>
              <a:rPr lang="ru-RU" sz="3300" b="1" dirty="0" smtClean="0"/>
            </a:br>
            <a:r>
              <a:rPr lang="ru-RU" sz="3300" b="1" dirty="0" smtClean="0"/>
              <a:t>1.1. Основные понятия и определения</a:t>
            </a:r>
            <a:r>
              <a:rPr lang="ru-RU" sz="3600" b="1" dirty="0"/>
              <a:t/>
            </a:r>
            <a:br>
              <a:rPr lang="ru-RU" sz="3600" b="1" dirty="0"/>
            </a:br>
            <a:endParaRPr lang="ru-RU" sz="3600" b="1" dirty="0" smtClean="0"/>
          </a:p>
        </p:txBody>
      </p:sp>
      <p:sp>
        <p:nvSpPr>
          <p:cNvPr id="3" name="Объект 2"/>
          <p:cNvSpPr>
            <a:spLocks noGrp="1"/>
          </p:cNvSpPr>
          <p:nvPr>
            <p:ph idx="1"/>
          </p:nvPr>
        </p:nvSpPr>
        <p:spPr>
          <a:xfrm>
            <a:off x="827584" y="1556792"/>
            <a:ext cx="8136904" cy="5112568"/>
          </a:xfrm>
        </p:spPr>
        <p:txBody>
          <a:bodyPr>
            <a:normAutofit/>
          </a:bodyPr>
          <a:lstStyle/>
          <a:p>
            <a:pPr marL="0" indent="0">
              <a:buNone/>
            </a:pPr>
            <a:r>
              <a:rPr lang="ru-RU" sz="2500" b="1" dirty="0">
                <a:solidFill>
                  <a:srgbClr val="000000"/>
                </a:solidFill>
              </a:rPr>
              <a:t>Веб-приложение </a:t>
            </a:r>
            <a:r>
              <a:rPr lang="ru-RU" sz="2500" dirty="0">
                <a:solidFill>
                  <a:srgbClr val="000000"/>
                </a:solidFill>
              </a:rPr>
              <a:t>— клиент-серверное приложение, </a:t>
            </a:r>
            <a:r>
              <a:rPr lang="ru-RU" sz="2500" dirty="0" smtClean="0">
                <a:solidFill>
                  <a:srgbClr val="000000"/>
                </a:solidFill>
              </a:rPr>
              <a:t>где </a:t>
            </a:r>
            <a:r>
              <a:rPr lang="ru-RU" sz="2500" dirty="0">
                <a:solidFill>
                  <a:srgbClr val="000000"/>
                </a:solidFill>
              </a:rPr>
              <a:t>клиентом выступает браузер, а сервером — веб-сервер. </a:t>
            </a:r>
            <a:endParaRPr lang="ru-RU" sz="2500" dirty="0" smtClean="0">
              <a:solidFill>
                <a:srgbClr val="000000"/>
              </a:solidFill>
            </a:endParaRPr>
          </a:p>
          <a:p>
            <a:pPr marL="0" indent="0">
              <a:buNone/>
            </a:pPr>
            <a:r>
              <a:rPr lang="ru-RU" sz="2500" dirty="0" smtClean="0">
                <a:solidFill>
                  <a:srgbClr val="000000"/>
                </a:solidFill>
              </a:rPr>
              <a:t>Логика </a:t>
            </a:r>
            <a:r>
              <a:rPr lang="ru-RU" sz="2500" dirty="0">
                <a:solidFill>
                  <a:srgbClr val="000000"/>
                </a:solidFill>
              </a:rPr>
              <a:t>веб-приложения распределена между сервером и клиентом, хранение данных осуществляется, преимущественно, на сервере, обмен информацией происходит по сети. Одним из преимуществ такого подхода является </a:t>
            </a:r>
            <a:r>
              <a:rPr lang="ru-RU" sz="2500" dirty="0" smtClean="0">
                <a:solidFill>
                  <a:srgbClr val="000000"/>
                </a:solidFill>
              </a:rPr>
              <a:t>то, </a:t>
            </a:r>
            <a:r>
              <a:rPr lang="ru-RU" sz="2500" dirty="0">
                <a:solidFill>
                  <a:srgbClr val="000000"/>
                </a:solidFill>
              </a:rPr>
              <a:t>что клиенты не зависят </a:t>
            </a:r>
            <a:r>
              <a:rPr lang="ru-RU" sz="2500" dirty="0" smtClean="0">
                <a:solidFill>
                  <a:srgbClr val="000000"/>
                </a:solidFill>
              </a:rPr>
              <a:t>от операционной </a:t>
            </a:r>
            <a:r>
              <a:rPr lang="ru-RU" sz="2500" dirty="0">
                <a:solidFill>
                  <a:srgbClr val="000000"/>
                </a:solidFill>
              </a:rPr>
              <a:t>системы пользователя, поэтому веб-приложения являются межплатформенными сервисами</a:t>
            </a:r>
            <a:r>
              <a:rPr lang="ru-RU" sz="2500" dirty="0" smtClean="0">
                <a:solidFill>
                  <a:srgbClr val="000000"/>
                </a:solidFill>
              </a:rPr>
              <a:t>.</a:t>
            </a:r>
          </a:p>
          <a:p>
            <a:pPr marL="0" indent="0">
              <a:buNone/>
            </a:pPr>
            <a:r>
              <a:rPr lang="ru-RU" sz="2200" b="1" i="1" dirty="0" smtClean="0"/>
              <a:t>Примеры</a:t>
            </a:r>
            <a:r>
              <a:rPr lang="ru-RU" sz="2200" b="1" i="1" dirty="0"/>
              <a:t>: </a:t>
            </a:r>
            <a:r>
              <a:rPr lang="ru-RU" sz="2200" i="1" dirty="0"/>
              <a:t>интернет-магазин, банковское ПО, </a:t>
            </a:r>
            <a:r>
              <a:rPr lang="en-US" sz="2200" i="1" dirty="0"/>
              <a:t>CMS, CRM, ERP </a:t>
            </a:r>
            <a:r>
              <a:rPr lang="ru-RU" sz="2200" i="1" dirty="0"/>
              <a:t>системы</a:t>
            </a:r>
          </a:p>
          <a:p>
            <a:pPr marL="0" indent="0">
              <a:buNone/>
            </a:pP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3</a:t>
            </a:fld>
            <a:endParaRPr lang="ru-RU" dirty="0"/>
          </a:p>
        </p:txBody>
      </p:sp>
    </p:spTree>
    <p:extLst>
      <p:ext uri="{BB962C8B-B14F-4D97-AF65-F5344CB8AC3E}">
        <p14:creationId xmlns:p14="http://schemas.microsoft.com/office/powerpoint/2010/main" val="24339533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316416" cy="5112568"/>
          </a:xfrm>
        </p:spPr>
        <p:txBody>
          <a:bodyPr>
            <a:noAutofit/>
          </a:bodyPr>
          <a:lstStyle/>
          <a:p>
            <a:pPr marL="0" indent="0" algn="ctr">
              <a:buNone/>
            </a:pPr>
            <a:r>
              <a:rPr lang="ru-RU" sz="2500" dirty="0"/>
              <a:t>Список для проверки: </a:t>
            </a:r>
          </a:p>
          <a:p>
            <a:r>
              <a:rPr lang="ru-RU" sz="2500" dirty="0"/>
              <a:t>Структура страницы</a:t>
            </a:r>
          </a:p>
          <a:p>
            <a:r>
              <a:rPr lang="ru-RU" sz="2500" dirty="0"/>
              <a:t>Цветовая гамма</a:t>
            </a:r>
          </a:p>
          <a:p>
            <a:r>
              <a:rPr lang="ru-RU" sz="2500" dirty="0"/>
              <a:t>Наличие элементов интерфейса пользователя согласно документации </a:t>
            </a:r>
          </a:p>
          <a:p>
            <a:r>
              <a:rPr lang="ru-RU" sz="2500" dirty="0"/>
              <a:t>Наличие и правильность контента</a:t>
            </a:r>
          </a:p>
          <a:p>
            <a:r>
              <a:rPr lang="ru-RU" sz="2500" dirty="0"/>
              <a:t>Насколько удобно сделана навигация</a:t>
            </a:r>
          </a:p>
          <a:p>
            <a:r>
              <a:rPr lang="ru-RU" sz="2500" dirty="0"/>
              <a:t>Насколько быстро можно найти нужное действие</a:t>
            </a:r>
          </a:p>
        </p:txBody>
      </p:sp>
      <p:sp>
        <p:nvSpPr>
          <p:cNvPr id="4" name="Номер слайда 3"/>
          <p:cNvSpPr>
            <a:spLocks noGrp="1"/>
          </p:cNvSpPr>
          <p:nvPr>
            <p:ph type="sldNum" sz="quarter" idx="12"/>
          </p:nvPr>
        </p:nvSpPr>
        <p:spPr/>
        <p:txBody>
          <a:bodyPr/>
          <a:lstStyle/>
          <a:p>
            <a:fld id="{7EA40603-FB99-4BDD-9E7F-AFB0ECD5D908}" type="slidenum">
              <a:rPr lang="ru-RU" smtClean="0"/>
              <a:t>30</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a:t>
            </a:r>
            <a:r>
              <a:rPr lang="en-US" sz="3300" b="1" dirty="0" smtClean="0"/>
              <a:t>2</a:t>
            </a:r>
            <a:r>
              <a:rPr lang="ru-RU" sz="3300" b="1" dirty="0" smtClean="0"/>
              <a:t>. </a:t>
            </a:r>
            <a:r>
              <a:rPr lang="en-US" sz="3300" b="1" dirty="0"/>
              <a:t>Usability and Interface testing</a:t>
            </a:r>
            <a:r>
              <a:rPr lang="ru-RU" sz="3300" b="1" dirty="0" smtClean="0"/>
              <a:t/>
            </a:r>
            <a:br>
              <a:rPr lang="ru-RU" sz="3300" b="1" dirty="0" smtClean="0"/>
            </a:br>
            <a:endParaRPr lang="ru-RU" sz="3300" b="1" dirty="0" smtClean="0"/>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364025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316416" cy="5112568"/>
          </a:xfrm>
        </p:spPr>
        <p:txBody>
          <a:bodyPr>
            <a:noAutofit/>
          </a:bodyPr>
          <a:lstStyle/>
          <a:p>
            <a:pPr marL="0" indent="0" algn="ctr">
              <a:buNone/>
            </a:pPr>
            <a:r>
              <a:rPr lang="ru-RU" sz="2500" dirty="0"/>
              <a:t>Список для проверки: </a:t>
            </a:r>
          </a:p>
          <a:p>
            <a:r>
              <a:rPr lang="en-US" sz="2500" dirty="0"/>
              <a:t>Browser compatibility – </a:t>
            </a:r>
            <a:r>
              <a:rPr lang="en-US" sz="2500" dirty="0" err="1"/>
              <a:t>проверка</a:t>
            </a:r>
            <a:r>
              <a:rPr lang="en-US" sz="2500" dirty="0"/>
              <a:t> </a:t>
            </a:r>
            <a:r>
              <a:rPr lang="en-US" sz="2500" dirty="0" err="1"/>
              <a:t>в</a:t>
            </a:r>
            <a:r>
              <a:rPr lang="en-US" sz="2500" dirty="0"/>
              <a:t> </a:t>
            </a:r>
            <a:r>
              <a:rPr lang="en-US" sz="2500" dirty="0" err="1"/>
              <a:t>браузерах</a:t>
            </a:r>
            <a:r>
              <a:rPr lang="en-US" sz="2500" dirty="0"/>
              <a:t> IE (</a:t>
            </a:r>
            <a:r>
              <a:rPr lang="en-US" sz="2500" dirty="0" err="1"/>
              <a:t>версии</a:t>
            </a:r>
            <a:r>
              <a:rPr lang="en-US" sz="2500" dirty="0"/>
              <a:t> </a:t>
            </a:r>
            <a:r>
              <a:rPr lang="en-US" sz="2500" dirty="0" smtClean="0"/>
              <a:t>8,9,10,11)</a:t>
            </a:r>
            <a:r>
              <a:rPr lang="en-US" sz="2500" dirty="0"/>
              <a:t>, FF (</a:t>
            </a:r>
            <a:r>
              <a:rPr lang="en-US" sz="2500" dirty="0" err="1"/>
              <a:t>обычно</a:t>
            </a:r>
            <a:r>
              <a:rPr lang="en-US" sz="2500" dirty="0"/>
              <a:t> </a:t>
            </a:r>
            <a:r>
              <a:rPr lang="en-US" sz="2500" dirty="0" err="1"/>
              <a:t>от</a:t>
            </a:r>
            <a:r>
              <a:rPr lang="en-US" sz="2500" dirty="0"/>
              <a:t> 13), Chrome, Safari</a:t>
            </a:r>
          </a:p>
          <a:p>
            <a:r>
              <a:rPr lang="en-US" sz="2500" dirty="0"/>
              <a:t>Operating system compatibility – </a:t>
            </a:r>
            <a:r>
              <a:rPr lang="en-US" sz="2500" dirty="0" err="1"/>
              <a:t>проверка</a:t>
            </a:r>
            <a:r>
              <a:rPr lang="en-US" sz="2500" dirty="0"/>
              <a:t> </a:t>
            </a:r>
            <a:r>
              <a:rPr lang="en-US" sz="2500" dirty="0" err="1"/>
              <a:t>на</a:t>
            </a:r>
            <a:r>
              <a:rPr lang="en-US" sz="2500" dirty="0"/>
              <a:t> </a:t>
            </a:r>
            <a:r>
              <a:rPr lang="en-US" sz="2500" dirty="0" err="1"/>
              <a:t>совместимость</a:t>
            </a:r>
            <a:r>
              <a:rPr lang="en-US" sz="2500" dirty="0"/>
              <a:t> </a:t>
            </a:r>
            <a:r>
              <a:rPr lang="en-US" sz="2500" dirty="0" err="1"/>
              <a:t>операционных</a:t>
            </a:r>
            <a:r>
              <a:rPr lang="en-US" sz="2500" dirty="0"/>
              <a:t> </a:t>
            </a:r>
            <a:r>
              <a:rPr lang="en-US" sz="2500" dirty="0" err="1"/>
              <a:t>систем</a:t>
            </a:r>
            <a:r>
              <a:rPr lang="en-US" sz="2500" dirty="0"/>
              <a:t> – Windows XP, Windows 7, Windows 8, Ubuntu, </a:t>
            </a:r>
            <a:r>
              <a:rPr lang="en-US" sz="2500" dirty="0" err="1"/>
              <a:t>MacOS</a:t>
            </a:r>
            <a:endParaRPr lang="en-US" sz="2500" dirty="0"/>
          </a:p>
          <a:p>
            <a:r>
              <a:rPr lang="en-US" sz="2500" dirty="0"/>
              <a:t>Mobile browsing – </a:t>
            </a:r>
            <a:r>
              <a:rPr lang="en-US" sz="2500" dirty="0" err="1"/>
              <a:t>проверка</a:t>
            </a:r>
            <a:r>
              <a:rPr lang="en-US" sz="2500" dirty="0"/>
              <a:t> </a:t>
            </a:r>
            <a:r>
              <a:rPr lang="en-US" sz="2500" dirty="0" err="1"/>
              <a:t>в</a:t>
            </a:r>
            <a:r>
              <a:rPr lang="en-US" sz="2500" dirty="0"/>
              <a:t> </a:t>
            </a:r>
            <a:r>
              <a:rPr lang="en-US" sz="2500" dirty="0" err="1"/>
              <a:t>мобильных</a:t>
            </a:r>
            <a:r>
              <a:rPr lang="en-US" sz="2500" dirty="0"/>
              <a:t> </a:t>
            </a:r>
            <a:r>
              <a:rPr lang="en-US" sz="2500" dirty="0" err="1"/>
              <a:t>приложениях</a:t>
            </a:r>
            <a:r>
              <a:rPr lang="en-US" sz="2500" dirty="0"/>
              <a:t> – Android, Windows mobile, </a:t>
            </a:r>
            <a:r>
              <a:rPr lang="en-US" sz="2500" dirty="0" err="1"/>
              <a:t>iOS</a:t>
            </a:r>
            <a:r>
              <a:rPr lang="en-US" sz="2500" dirty="0"/>
              <a:t>, Symbian</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31</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a:t>
            </a:r>
            <a:r>
              <a:rPr lang="en-US" sz="3300" b="1" dirty="0"/>
              <a:t>3</a:t>
            </a:r>
            <a:r>
              <a:rPr lang="ru-RU" sz="3300" b="1" dirty="0" smtClean="0"/>
              <a:t>. </a:t>
            </a:r>
            <a:r>
              <a:rPr lang="en-US" sz="3300" b="1" dirty="0"/>
              <a:t>Compatibility testing</a:t>
            </a:r>
            <a:r>
              <a:rPr lang="ru-RU" sz="3300" b="1" dirty="0" smtClean="0"/>
              <a:t/>
            </a:r>
            <a:br>
              <a:rPr lang="ru-RU" sz="3300" b="1" dirty="0" smtClean="0"/>
            </a:br>
            <a:endParaRPr lang="ru-RU" sz="3300" b="1" dirty="0" smtClean="0"/>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3602155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316416" cy="5112568"/>
          </a:xfrm>
        </p:spPr>
        <p:txBody>
          <a:bodyPr>
            <a:noAutofit/>
          </a:bodyPr>
          <a:lstStyle/>
          <a:p>
            <a:pPr marL="0" indent="0" algn="ctr">
              <a:buNone/>
            </a:pPr>
            <a:r>
              <a:rPr lang="ru-RU" sz="2500" dirty="0"/>
              <a:t>Список для проверки: </a:t>
            </a:r>
          </a:p>
          <a:p>
            <a:pPr marL="0" indent="0">
              <a:buNone/>
            </a:pPr>
            <a:r>
              <a:rPr lang="ru-RU" sz="2500" b="1" dirty="0" smtClean="0"/>
              <a:t>2</a:t>
            </a:r>
            <a:r>
              <a:rPr lang="en-US" sz="2500" b="1" dirty="0" smtClean="0"/>
              <a:t>.4.1. Test </a:t>
            </a:r>
            <a:r>
              <a:rPr lang="en-US" sz="2500" b="1" dirty="0"/>
              <a:t>by pasting internal </a:t>
            </a:r>
            <a:r>
              <a:rPr lang="en-US" sz="2500" b="1" dirty="0" err="1"/>
              <a:t>url</a:t>
            </a:r>
            <a:r>
              <a:rPr lang="en-US" sz="2500" b="1" dirty="0"/>
              <a:t> directly into browser address bar without login. </a:t>
            </a:r>
            <a:r>
              <a:rPr lang="en-US" sz="2500" dirty="0"/>
              <a:t>Internal pages should not open.</a:t>
            </a:r>
            <a:br>
              <a:rPr lang="en-US" sz="2500" dirty="0"/>
            </a:br>
            <a:r>
              <a:rPr lang="en-US" sz="2500" dirty="0" err="1" smtClean="0"/>
              <a:t>Пример</a:t>
            </a:r>
            <a:r>
              <a:rPr lang="en-US" sz="2500" dirty="0" smtClean="0"/>
              <a:t>: </a:t>
            </a:r>
            <a:r>
              <a:rPr lang="ru-RU" sz="2500" dirty="0" smtClean="0"/>
              <a:t>имея аккаунт на </a:t>
            </a:r>
            <a:r>
              <a:rPr lang="en-US" sz="2500" dirty="0" err="1" smtClean="0"/>
              <a:t>gmail</a:t>
            </a:r>
            <a:r>
              <a:rPr lang="en-US" sz="2500" dirty="0" smtClean="0"/>
              <a:t> –&gt; </a:t>
            </a:r>
            <a:r>
              <a:rPr lang="en-US" sz="2500" dirty="0" err="1"/>
              <a:t>выйти</a:t>
            </a:r>
            <a:r>
              <a:rPr lang="en-US" sz="2500" dirty="0"/>
              <a:t> </a:t>
            </a:r>
            <a:r>
              <a:rPr lang="en-US" sz="2500" dirty="0" err="1"/>
              <a:t>из</a:t>
            </a:r>
            <a:r>
              <a:rPr lang="en-US" sz="2500" dirty="0"/>
              <a:t> </a:t>
            </a:r>
            <a:r>
              <a:rPr lang="en-US" sz="2500" dirty="0" err="1"/>
              <a:t>своей</a:t>
            </a:r>
            <a:r>
              <a:rPr lang="en-US" sz="2500" dirty="0"/>
              <a:t> </a:t>
            </a:r>
            <a:r>
              <a:rPr lang="en-US" sz="2500" dirty="0" err="1"/>
              <a:t>почты</a:t>
            </a:r>
            <a:r>
              <a:rPr lang="en-US" sz="2500" dirty="0"/>
              <a:t> </a:t>
            </a:r>
            <a:r>
              <a:rPr lang="en-US" sz="2500" dirty="0" err="1"/>
              <a:t>и</a:t>
            </a:r>
            <a:r>
              <a:rPr lang="en-US" sz="2500" dirty="0"/>
              <a:t> </a:t>
            </a:r>
            <a:r>
              <a:rPr lang="en-US" sz="2500" dirty="0" err="1"/>
              <a:t>попробовать</a:t>
            </a:r>
            <a:r>
              <a:rPr lang="en-US" sz="2500" dirty="0"/>
              <a:t> </a:t>
            </a:r>
            <a:r>
              <a:rPr lang="en-US" sz="2500" dirty="0" err="1"/>
              <a:t>ссылку</a:t>
            </a:r>
            <a:r>
              <a:rPr lang="en-US" sz="2500" dirty="0"/>
              <a:t> </a:t>
            </a:r>
            <a:r>
              <a:rPr lang="en-US" sz="2500" dirty="0">
                <a:hlinkClick r:id="rId2"/>
              </a:rPr>
              <a:t>https://mail.google.com/mail/?shva=1#</a:t>
            </a:r>
            <a:r>
              <a:rPr lang="en-US" sz="2500" dirty="0" smtClean="0">
                <a:hlinkClick r:id="rId2"/>
              </a:rPr>
              <a:t>inbox</a:t>
            </a:r>
            <a:endParaRPr lang="en-US" sz="2500" dirty="0" smtClean="0"/>
          </a:p>
          <a:p>
            <a:pPr marL="0" indent="0">
              <a:buNone/>
            </a:pPr>
            <a:r>
              <a:rPr lang="en-US" sz="2500" b="1" dirty="0" smtClean="0"/>
              <a:t>2.4.2. Try </a:t>
            </a:r>
            <a:r>
              <a:rPr lang="en-US" sz="2500" b="1" dirty="0"/>
              <a:t>some invalid inputs in input fields like login username, password, input text boxes. </a:t>
            </a:r>
            <a:r>
              <a:rPr lang="en-US" sz="2500" dirty="0"/>
              <a:t>Check the system reaction on all invalid inputs</a:t>
            </a:r>
            <a:endParaRPr lang="ru-RU"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32</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a:t>
            </a:r>
            <a:r>
              <a:rPr lang="en-US" sz="3300" b="1" dirty="0" smtClean="0"/>
              <a:t>4</a:t>
            </a:r>
            <a:r>
              <a:rPr lang="ru-RU" sz="3300" b="1" dirty="0" smtClean="0"/>
              <a:t>. </a:t>
            </a:r>
            <a:r>
              <a:rPr lang="en-US" sz="3300" b="1" dirty="0"/>
              <a:t>Security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3540312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316416" cy="5112568"/>
          </a:xfrm>
        </p:spPr>
        <p:txBody>
          <a:bodyPr>
            <a:noAutofit/>
          </a:bodyPr>
          <a:lstStyle/>
          <a:p>
            <a:pPr marL="0" indent="0" algn="ctr">
              <a:buNone/>
            </a:pPr>
            <a:r>
              <a:rPr lang="ru-RU" sz="2500" dirty="0"/>
              <a:t>Список для проверки: </a:t>
            </a:r>
          </a:p>
          <a:p>
            <a:pPr marL="0" indent="0">
              <a:buNone/>
            </a:pPr>
            <a:r>
              <a:rPr lang="en-US" sz="2500" b="1" dirty="0" smtClean="0"/>
              <a:t>2.4.3. If </a:t>
            </a:r>
            <a:r>
              <a:rPr lang="en-US" sz="2500" b="1" dirty="0"/>
              <a:t>you are logged in using username and password and browsing internal pages then try </a:t>
            </a:r>
            <a:r>
              <a:rPr lang="en-US" sz="2500" b="1" dirty="0" smtClean="0"/>
              <a:t>to change </a:t>
            </a:r>
            <a:r>
              <a:rPr lang="en-US" sz="2500" b="1" dirty="0" err="1"/>
              <a:t>url</a:t>
            </a:r>
            <a:r>
              <a:rPr lang="en-US" sz="2500" b="1" dirty="0"/>
              <a:t> options </a:t>
            </a:r>
            <a:r>
              <a:rPr lang="en-US" sz="2500" b="1" dirty="0" smtClean="0"/>
              <a:t>directly</a:t>
            </a:r>
            <a:r>
              <a:rPr lang="ru-RU" sz="2500" b="1" dirty="0"/>
              <a:t>.</a:t>
            </a:r>
            <a:endParaRPr lang="ru-RU" sz="2500" b="1" dirty="0" smtClean="0"/>
          </a:p>
          <a:p>
            <a:pPr marL="0" indent="0">
              <a:buNone/>
            </a:pPr>
            <a:r>
              <a:rPr lang="en-US" sz="2500" dirty="0" smtClean="0"/>
              <a:t>I.e</a:t>
            </a:r>
            <a:r>
              <a:rPr lang="en-US" sz="2500" dirty="0"/>
              <a:t>. If you are checking some publisher site statistics with publisher site ID= 123. Try directly changing the </a:t>
            </a:r>
            <a:r>
              <a:rPr lang="en-US" sz="2500" dirty="0" err="1"/>
              <a:t>url</a:t>
            </a:r>
            <a:r>
              <a:rPr lang="en-US" sz="2500" dirty="0"/>
              <a:t> site ID parameter to different site ID which is not related to logged in user. Access should denied for this user to view others stats.</a:t>
            </a:r>
            <a:br>
              <a:rPr lang="en-US" sz="2500" dirty="0"/>
            </a:br>
            <a:r>
              <a:rPr lang="en-US" sz="2300" dirty="0">
                <a:hlinkClick r:id="rId2"/>
              </a:rPr>
              <a:t>http://</a:t>
            </a:r>
            <a:r>
              <a:rPr lang="en-US" sz="2300" dirty="0" err="1">
                <a:hlinkClick r:id="rId2"/>
              </a:rPr>
              <a:t>job.ukr.net</a:t>
            </a:r>
            <a:r>
              <a:rPr lang="en-US" sz="2300" dirty="0">
                <a:hlinkClick r:id="rId2"/>
              </a:rPr>
              <a:t>/?event=</a:t>
            </a:r>
            <a:r>
              <a:rPr lang="en-US" sz="2300" dirty="0" err="1">
                <a:hlinkClick r:id="rId2"/>
              </a:rPr>
              <a:t>Login&amp;Id</a:t>
            </a:r>
            <a:r>
              <a:rPr lang="en-US" sz="2300" dirty="0">
                <a:hlinkClick r:id="rId2"/>
              </a:rPr>
              <a:t>=44994&amp;hashKey=5a229b39af159877aff4bdf4fad91ad5&amp;r=http%3A%2F%2Fjob.ukr.net%2Fpersonal%2Fvacancy%2Fnachinajuwij-testirovwik-testirovwik-junior-regular-senior-test-engineer-1186542%2F </a:t>
            </a:r>
            <a:endParaRPr lang="ru-RU" sz="2300" dirty="0"/>
          </a:p>
        </p:txBody>
      </p:sp>
      <p:sp>
        <p:nvSpPr>
          <p:cNvPr id="4" name="Номер слайда 3"/>
          <p:cNvSpPr>
            <a:spLocks noGrp="1"/>
          </p:cNvSpPr>
          <p:nvPr>
            <p:ph type="sldNum" sz="quarter" idx="12"/>
          </p:nvPr>
        </p:nvSpPr>
        <p:spPr/>
        <p:txBody>
          <a:bodyPr/>
          <a:lstStyle/>
          <a:p>
            <a:fld id="{7EA40603-FB99-4BDD-9E7F-AFB0ECD5D908}" type="slidenum">
              <a:rPr lang="ru-RU" smtClean="0"/>
              <a:t>33</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a:t>
            </a:r>
            <a:r>
              <a:rPr lang="en-US" sz="3300" b="1" dirty="0" smtClean="0"/>
              <a:t>4</a:t>
            </a:r>
            <a:r>
              <a:rPr lang="ru-RU" sz="3300" b="1" dirty="0" smtClean="0"/>
              <a:t>. </a:t>
            </a:r>
            <a:r>
              <a:rPr lang="en-US" sz="3300" b="1" dirty="0"/>
              <a:t>Security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2318665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316416" cy="5112568"/>
          </a:xfrm>
        </p:spPr>
        <p:txBody>
          <a:bodyPr>
            <a:noAutofit/>
          </a:bodyPr>
          <a:lstStyle/>
          <a:p>
            <a:pPr marL="0" indent="0" algn="ctr">
              <a:buNone/>
            </a:pPr>
            <a:r>
              <a:rPr lang="ru-RU" sz="2500" dirty="0"/>
              <a:t>Список для проверки: </a:t>
            </a:r>
          </a:p>
          <a:p>
            <a:pPr marL="0" indent="0">
              <a:buNone/>
            </a:pPr>
            <a:r>
              <a:rPr lang="en-US" sz="2500" b="1" dirty="0" smtClean="0"/>
              <a:t>2.4.4 Web </a:t>
            </a:r>
            <a:r>
              <a:rPr lang="en-US" sz="2500" b="1" dirty="0"/>
              <a:t>directories or files should not be accessible directly unless given download </a:t>
            </a:r>
            <a:r>
              <a:rPr lang="en-US" sz="2500" b="1" dirty="0" smtClean="0"/>
              <a:t>permission </a:t>
            </a:r>
            <a:r>
              <a:rPr lang="en-US" sz="2500" dirty="0" smtClean="0"/>
              <a:t>- </a:t>
            </a:r>
            <a:r>
              <a:rPr lang="en-US" sz="2500" dirty="0" err="1" smtClean="0"/>
              <a:t>отсутствие</a:t>
            </a:r>
            <a:r>
              <a:rPr lang="en-US" sz="2500" dirty="0" smtClean="0"/>
              <a:t> </a:t>
            </a:r>
            <a:r>
              <a:rPr lang="en-US" sz="2500" dirty="0" err="1"/>
              <a:t>возможности</a:t>
            </a:r>
            <a:r>
              <a:rPr lang="en-US" sz="2500" dirty="0"/>
              <a:t> </a:t>
            </a:r>
            <a:r>
              <a:rPr lang="en-US" sz="2500" dirty="0" err="1"/>
              <a:t>зайти</a:t>
            </a:r>
            <a:r>
              <a:rPr lang="en-US" sz="2500" dirty="0"/>
              <a:t> </a:t>
            </a:r>
            <a:r>
              <a:rPr lang="en-US" sz="2500" dirty="0" err="1"/>
              <a:t>и</a:t>
            </a:r>
            <a:r>
              <a:rPr lang="en-US" sz="2500" dirty="0"/>
              <a:t> </a:t>
            </a:r>
            <a:r>
              <a:rPr lang="en-US" sz="2500" dirty="0" err="1"/>
              <a:t>посмотреть</a:t>
            </a:r>
            <a:r>
              <a:rPr lang="en-US" sz="2500" dirty="0"/>
              <a:t> </a:t>
            </a:r>
            <a:r>
              <a:rPr lang="en-US" sz="2500" dirty="0" err="1"/>
              <a:t>файлы</a:t>
            </a:r>
            <a:r>
              <a:rPr lang="en-US" sz="2500" dirty="0"/>
              <a:t> </a:t>
            </a:r>
            <a:r>
              <a:rPr lang="en-US" sz="2500" dirty="0" err="1"/>
              <a:t>сайта</a:t>
            </a:r>
            <a:r>
              <a:rPr lang="en-US" sz="2500" dirty="0"/>
              <a:t> </a:t>
            </a:r>
            <a:r>
              <a:rPr lang="en-US" sz="2500" dirty="0" err="1"/>
              <a:t>без</a:t>
            </a:r>
            <a:r>
              <a:rPr lang="en-US" sz="2500" dirty="0"/>
              <a:t> </a:t>
            </a:r>
            <a:r>
              <a:rPr lang="en-US" sz="2500" dirty="0" err="1"/>
              <a:t>соответствующих</a:t>
            </a:r>
            <a:r>
              <a:rPr lang="en-US" sz="2500" dirty="0"/>
              <a:t> </a:t>
            </a:r>
            <a:r>
              <a:rPr lang="en-US" sz="2500" dirty="0" err="1"/>
              <a:t>прав</a:t>
            </a:r>
            <a:endParaRPr lang="en-US" sz="2500" dirty="0"/>
          </a:p>
          <a:p>
            <a:pPr marL="0" indent="0">
              <a:buNone/>
            </a:pPr>
            <a:r>
              <a:rPr lang="en-US" sz="2500" b="1" dirty="0" smtClean="0"/>
              <a:t>2.4.5. Check that proper </a:t>
            </a:r>
            <a:r>
              <a:rPr lang="en-US" sz="2500" b="1" dirty="0"/>
              <a:t>message </a:t>
            </a:r>
            <a:r>
              <a:rPr lang="en-US" sz="2500" b="1" dirty="0" smtClean="0"/>
              <a:t>is displayed </a:t>
            </a:r>
            <a:r>
              <a:rPr lang="en-US" sz="2500" b="1" dirty="0"/>
              <a:t>when user </a:t>
            </a:r>
            <a:r>
              <a:rPr lang="en-US" sz="2500" b="1" dirty="0" smtClean="0"/>
              <a:t>switches </a:t>
            </a:r>
            <a:r>
              <a:rPr lang="en-US" sz="2500" b="1" dirty="0"/>
              <a:t>from non-</a:t>
            </a:r>
            <a:r>
              <a:rPr lang="en-US" sz="2500" b="1" dirty="0" smtClean="0"/>
              <a:t>secure protocol to secure (http</a:t>
            </a:r>
            <a:r>
              <a:rPr lang="en-US" sz="2500" b="1" dirty="0"/>
              <a:t>:// </a:t>
            </a:r>
            <a:r>
              <a:rPr lang="en-US" sz="2500" b="1" dirty="0" smtClean="0"/>
              <a:t>to https</a:t>
            </a:r>
            <a:r>
              <a:rPr lang="en-US" sz="2500" b="1" dirty="0"/>
              <a:t>:/</a:t>
            </a:r>
            <a:r>
              <a:rPr lang="en-US" sz="2500" b="1" dirty="0" smtClean="0"/>
              <a:t>/) and </a:t>
            </a:r>
            <a:r>
              <a:rPr lang="en-US" sz="2500" b="1" dirty="0"/>
              <a:t>vice versa </a:t>
            </a:r>
            <a:r>
              <a:rPr lang="en-US" sz="2500" dirty="0"/>
              <a:t>– </a:t>
            </a:r>
            <a:r>
              <a:rPr lang="en-US" sz="2500" dirty="0" err="1"/>
              <a:t>проверка</a:t>
            </a:r>
            <a:r>
              <a:rPr lang="en-US" sz="2500" dirty="0"/>
              <a:t>, </a:t>
            </a:r>
            <a:r>
              <a:rPr lang="en-US" sz="2500" dirty="0" err="1"/>
              <a:t>что</a:t>
            </a:r>
            <a:r>
              <a:rPr lang="en-US" sz="2500" dirty="0"/>
              <a:t> </a:t>
            </a:r>
            <a:r>
              <a:rPr lang="en-US" sz="2500" dirty="0" err="1"/>
              <a:t>для</a:t>
            </a:r>
            <a:r>
              <a:rPr lang="en-US" sz="2500" dirty="0"/>
              <a:t> </a:t>
            </a:r>
            <a:r>
              <a:rPr lang="en-US" sz="2500" dirty="0" err="1"/>
              <a:t>передачи</a:t>
            </a:r>
            <a:r>
              <a:rPr lang="en-US" sz="2500" dirty="0"/>
              <a:t> </a:t>
            </a:r>
            <a:r>
              <a:rPr lang="en-US" sz="2500" dirty="0" err="1"/>
              <a:t>данных</a:t>
            </a:r>
            <a:r>
              <a:rPr lang="en-US" sz="2500" dirty="0"/>
              <a:t> </a:t>
            </a:r>
            <a:r>
              <a:rPr lang="en-US" sz="2500" dirty="0" err="1"/>
              <a:t>кредитной</a:t>
            </a:r>
            <a:r>
              <a:rPr lang="en-US" sz="2500" dirty="0"/>
              <a:t> </a:t>
            </a:r>
            <a:r>
              <a:rPr lang="en-US" sz="2500" dirty="0" err="1"/>
              <a:t>карты</a:t>
            </a:r>
            <a:r>
              <a:rPr lang="en-US" sz="2500" dirty="0"/>
              <a:t> </a:t>
            </a:r>
            <a:r>
              <a:rPr lang="en-US" sz="2500" dirty="0" err="1"/>
              <a:t>используется</a:t>
            </a:r>
            <a:r>
              <a:rPr lang="en-US" sz="2500" dirty="0"/>
              <a:t> </a:t>
            </a:r>
            <a:r>
              <a:rPr lang="en-US" sz="2500" dirty="0" err="1" smtClean="0"/>
              <a:t>правильный</a:t>
            </a:r>
            <a:r>
              <a:rPr lang="en-US" sz="2500" dirty="0" smtClean="0"/>
              <a:t>(</a:t>
            </a:r>
            <a:r>
              <a:rPr lang="en-US" sz="2500" dirty="0" err="1" smtClean="0"/>
              <a:t>секьюрный</a:t>
            </a:r>
            <a:r>
              <a:rPr lang="en-US" sz="2500" dirty="0" smtClean="0"/>
              <a:t>) </a:t>
            </a:r>
            <a:r>
              <a:rPr lang="en-US" sz="2500" dirty="0" err="1"/>
              <a:t>протокол</a:t>
            </a:r>
            <a:r>
              <a:rPr lang="en-US" sz="2500" dirty="0"/>
              <a:t> – </a:t>
            </a:r>
            <a:r>
              <a:rPr lang="en-US" sz="2500" dirty="0" err="1"/>
              <a:t>и</a:t>
            </a:r>
            <a:r>
              <a:rPr lang="en-US" sz="2500" dirty="0"/>
              <a:t> </a:t>
            </a:r>
            <a:r>
              <a:rPr lang="en-US" sz="2500" dirty="0" err="1"/>
              <a:t>что</a:t>
            </a:r>
            <a:r>
              <a:rPr lang="en-US" sz="2500" dirty="0"/>
              <a:t> </a:t>
            </a:r>
            <a:r>
              <a:rPr lang="en-US" sz="2500" dirty="0" err="1"/>
              <a:t>эта</a:t>
            </a:r>
            <a:r>
              <a:rPr lang="en-US" sz="2500" dirty="0"/>
              <a:t> </a:t>
            </a:r>
            <a:r>
              <a:rPr lang="en-US" sz="2500" dirty="0" err="1"/>
              <a:t>передача</a:t>
            </a:r>
            <a:r>
              <a:rPr lang="en-US" sz="2500" dirty="0"/>
              <a:t> </a:t>
            </a:r>
            <a:r>
              <a:rPr lang="en-US" sz="2500" dirty="0" err="1"/>
              <a:t>не</a:t>
            </a:r>
            <a:r>
              <a:rPr lang="en-US" sz="2500" dirty="0"/>
              <a:t> </a:t>
            </a:r>
            <a:r>
              <a:rPr lang="en-US" sz="2500" dirty="0" err="1"/>
              <a:t>осуществляется</a:t>
            </a:r>
            <a:r>
              <a:rPr lang="en-US" sz="2500" dirty="0"/>
              <a:t>, </a:t>
            </a:r>
            <a:r>
              <a:rPr lang="en-US" sz="2500" dirty="0" err="1"/>
              <a:t>если</a:t>
            </a:r>
            <a:r>
              <a:rPr lang="en-US" sz="2500" dirty="0"/>
              <a:t> </a:t>
            </a:r>
            <a:r>
              <a:rPr lang="en-US" sz="2500" dirty="0" err="1"/>
              <a:t>протокол</a:t>
            </a:r>
            <a:r>
              <a:rPr lang="en-US" sz="2500" dirty="0"/>
              <a:t> </a:t>
            </a:r>
            <a:r>
              <a:rPr lang="en-US" sz="2500" dirty="0" err="1"/>
              <a:t>не</a:t>
            </a:r>
            <a:r>
              <a:rPr lang="en-US" sz="2500" dirty="0"/>
              <a:t> </a:t>
            </a:r>
            <a:r>
              <a:rPr lang="en-US" sz="2500" dirty="0" err="1"/>
              <a:t>секьюрный</a:t>
            </a:r>
            <a:r>
              <a:rPr lang="en-US" sz="2500" dirty="0"/>
              <a:t> – </a:t>
            </a:r>
            <a:r>
              <a:rPr lang="en-US" sz="2500" dirty="0" err="1"/>
              <a:t>изменение</a:t>
            </a:r>
            <a:r>
              <a:rPr lang="en-US" sz="2500" dirty="0"/>
              <a:t> </a:t>
            </a:r>
            <a:r>
              <a:rPr lang="en-US" sz="2500" dirty="0" err="1" smtClean="0"/>
              <a:t>вручную</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34</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a:t>
            </a:r>
            <a:r>
              <a:rPr lang="en-US" sz="3300" b="1" dirty="0" smtClean="0"/>
              <a:t>4</a:t>
            </a:r>
            <a:r>
              <a:rPr lang="ru-RU" sz="3300" b="1" dirty="0" smtClean="0"/>
              <a:t>. </a:t>
            </a:r>
            <a:r>
              <a:rPr lang="en-US" sz="3300" b="1" dirty="0"/>
              <a:t>Security testing</a:t>
            </a:r>
            <a:r>
              <a:rPr lang="ru-RU" sz="3300" b="1" dirty="0" smtClean="0"/>
              <a:t/>
            </a:r>
            <a:br>
              <a:rPr lang="ru-RU" sz="3300" b="1" dirty="0" smtClean="0"/>
            </a:br>
            <a:endParaRPr lang="ru-RU" sz="3300" b="1" dirty="0" smtClean="0"/>
          </a:p>
        </p:txBody>
      </p:sp>
    </p:spTree>
    <p:extLst>
      <p:ext uri="{BB962C8B-B14F-4D97-AF65-F5344CB8AC3E}">
        <p14:creationId xmlns:p14="http://schemas.microsoft.com/office/powerpoint/2010/main" val="14093690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316416" cy="5112568"/>
          </a:xfrm>
        </p:spPr>
        <p:txBody>
          <a:bodyPr>
            <a:noAutofit/>
          </a:bodyPr>
          <a:lstStyle/>
          <a:p>
            <a:pPr marL="0" indent="0" algn="ctr">
              <a:buNone/>
            </a:pPr>
            <a:r>
              <a:rPr lang="ru-RU" sz="2500" dirty="0"/>
              <a:t>Список для проверки: </a:t>
            </a:r>
          </a:p>
          <a:p>
            <a:pPr marL="0" indent="0">
              <a:buNone/>
            </a:pPr>
            <a:r>
              <a:rPr lang="en-US" sz="2500" b="1" dirty="0" smtClean="0"/>
              <a:t>2.4.5. Test </a:t>
            </a:r>
            <a:r>
              <a:rPr lang="en-US" sz="2500" b="1" dirty="0"/>
              <a:t>the CAPTCHA for automates scripts logins </a:t>
            </a:r>
            <a:r>
              <a:rPr lang="en-US" sz="2500" dirty="0"/>
              <a:t>– </a:t>
            </a:r>
            <a:r>
              <a:rPr lang="en-US" sz="2500" dirty="0" err="1"/>
              <a:t>проверка</a:t>
            </a:r>
            <a:r>
              <a:rPr lang="en-US" sz="2500" dirty="0"/>
              <a:t>, </a:t>
            </a:r>
            <a:r>
              <a:rPr lang="en-US" sz="2500" dirty="0" err="1"/>
              <a:t>работает</a:t>
            </a:r>
            <a:r>
              <a:rPr lang="en-US" sz="2500" dirty="0"/>
              <a:t> </a:t>
            </a:r>
            <a:r>
              <a:rPr lang="en-US" sz="2500" dirty="0" err="1"/>
              <a:t>ли</a:t>
            </a:r>
            <a:r>
              <a:rPr lang="en-US" sz="2500" dirty="0"/>
              <a:t> </a:t>
            </a:r>
            <a:r>
              <a:rPr lang="en-US" sz="2500" dirty="0" err="1"/>
              <a:t>Каптча</a:t>
            </a:r>
            <a:endParaRPr lang="en-US" sz="2500" dirty="0"/>
          </a:p>
          <a:p>
            <a:pPr marL="0" indent="0">
              <a:buNone/>
            </a:pPr>
            <a:r>
              <a:rPr lang="en-US" sz="2500" b="1" dirty="0" smtClean="0"/>
              <a:t>2.4.6. All </a:t>
            </a:r>
            <a:r>
              <a:rPr lang="en-US" sz="2500" b="1" dirty="0"/>
              <a:t>transactions, error messages, security breach attempts should get logged in log files somewhere on web server </a:t>
            </a:r>
            <a:r>
              <a:rPr lang="en-US" sz="2500" dirty="0"/>
              <a:t>– </a:t>
            </a:r>
            <a:r>
              <a:rPr lang="en-US" sz="2500" dirty="0" err="1"/>
              <a:t>проверка</a:t>
            </a:r>
            <a:r>
              <a:rPr lang="en-US" sz="2500" dirty="0"/>
              <a:t> </a:t>
            </a:r>
            <a:r>
              <a:rPr lang="en-US" sz="2500" dirty="0" err="1"/>
              <a:t>лог</a:t>
            </a:r>
            <a:r>
              <a:rPr lang="en-US" sz="2500" dirty="0"/>
              <a:t> </a:t>
            </a:r>
            <a:r>
              <a:rPr lang="en-US" sz="2500" dirty="0" err="1"/>
              <a:t>файлов</a:t>
            </a:r>
            <a:r>
              <a:rPr lang="en-US" sz="2500" dirty="0"/>
              <a:t> </a:t>
            </a:r>
            <a:r>
              <a:rPr lang="en-US" sz="2500" dirty="0" err="1"/>
              <a:t>на</a:t>
            </a:r>
            <a:r>
              <a:rPr lang="en-US" sz="2500" dirty="0"/>
              <a:t> </a:t>
            </a:r>
            <a:r>
              <a:rPr lang="en-US" sz="2500" dirty="0" err="1"/>
              <a:t>предмет</a:t>
            </a:r>
            <a:r>
              <a:rPr lang="en-US" sz="2500" dirty="0"/>
              <a:t> </a:t>
            </a:r>
            <a:r>
              <a:rPr lang="en-US" sz="2500" dirty="0" err="1"/>
              <a:t>того</a:t>
            </a:r>
            <a:r>
              <a:rPr lang="en-US" sz="2500" dirty="0"/>
              <a:t>, </a:t>
            </a:r>
            <a:r>
              <a:rPr lang="en-US" sz="2500" dirty="0" err="1"/>
              <a:t>что</a:t>
            </a:r>
            <a:r>
              <a:rPr lang="en-US" sz="2500" dirty="0"/>
              <a:t> </a:t>
            </a:r>
            <a:r>
              <a:rPr lang="en-US" sz="2500" dirty="0" err="1"/>
              <a:t>транзакции</a:t>
            </a:r>
            <a:r>
              <a:rPr lang="en-US" sz="2500" dirty="0"/>
              <a:t> </a:t>
            </a:r>
            <a:r>
              <a:rPr lang="en-US" sz="2500" dirty="0" err="1"/>
              <a:t>все</a:t>
            </a:r>
            <a:r>
              <a:rPr lang="en-US" sz="2500" dirty="0"/>
              <a:t> </a:t>
            </a:r>
            <a:r>
              <a:rPr lang="en-US" sz="2500" dirty="0" err="1"/>
              <a:t>записываются</a:t>
            </a:r>
            <a:endParaRPr lang="en-US" sz="2500" dirty="0"/>
          </a:p>
        </p:txBody>
      </p:sp>
      <p:sp>
        <p:nvSpPr>
          <p:cNvPr id="4" name="Номер слайда 3"/>
          <p:cNvSpPr>
            <a:spLocks noGrp="1"/>
          </p:cNvSpPr>
          <p:nvPr>
            <p:ph type="sldNum" sz="quarter" idx="12"/>
          </p:nvPr>
        </p:nvSpPr>
        <p:spPr/>
        <p:txBody>
          <a:bodyPr/>
          <a:lstStyle/>
          <a:p>
            <a:fld id="{7EA40603-FB99-4BDD-9E7F-AFB0ECD5D908}" type="slidenum">
              <a:rPr lang="ru-RU" smtClean="0"/>
              <a:t>35</a:t>
            </a:fld>
            <a:endParaRPr lang="ru-RU" dirty="0"/>
          </a:p>
        </p:txBody>
      </p:sp>
      <p:sp>
        <p:nvSpPr>
          <p:cNvPr id="8" name="Заголовок 1"/>
          <p:cNvSpPr>
            <a:spLocks noGrp="1"/>
          </p:cNvSpPr>
          <p:nvPr>
            <p:ph type="title"/>
          </p:nvPr>
        </p:nvSpPr>
        <p:spPr>
          <a:xfrm>
            <a:off x="467544" y="629816"/>
            <a:ext cx="8229600" cy="1143000"/>
          </a:xfrm>
        </p:spPr>
        <p:txBody>
          <a:bodyPr>
            <a:normAutofit fontScale="90000"/>
          </a:bodyPr>
          <a:lstStyle/>
          <a:p>
            <a:r>
              <a:rPr lang="ru-RU" sz="3300" b="1" dirty="0" smtClean="0"/>
              <a:t>2. </a:t>
            </a:r>
            <a:r>
              <a:rPr lang="ru-RU" sz="3300" b="1" dirty="0"/>
              <a:t>Основные функциональности для проверки</a:t>
            </a:r>
            <a:r>
              <a:rPr lang="ru-RU" sz="3300" b="1" dirty="0" smtClean="0"/>
              <a:t/>
            </a:r>
            <a:br>
              <a:rPr lang="ru-RU" sz="3300" b="1" dirty="0" smtClean="0"/>
            </a:br>
            <a:r>
              <a:rPr lang="ru-RU" sz="3300" b="1" dirty="0" smtClean="0"/>
              <a:t>2.</a:t>
            </a:r>
            <a:r>
              <a:rPr lang="en-US" sz="3300" b="1" dirty="0" smtClean="0"/>
              <a:t>4</a:t>
            </a:r>
            <a:r>
              <a:rPr lang="ru-RU" sz="3300" b="1" dirty="0" smtClean="0"/>
              <a:t>. </a:t>
            </a:r>
            <a:r>
              <a:rPr lang="en-US" sz="3300" b="1" dirty="0"/>
              <a:t>Security testing</a:t>
            </a:r>
            <a:r>
              <a:rPr lang="ru-RU" sz="3300" b="1" dirty="0" smtClean="0"/>
              <a:t/>
            </a:r>
            <a:br>
              <a:rPr lang="ru-RU" sz="3300" b="1" dirty="0" smtClean="0"/>
            </a:br>
            <a:endParaRPr lang="ru-RU" sz="3300" b="1" dirty="0" smtClean="0"/>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15638607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16632"/>
            <a:ext cx="8229600" cy="1143000"/>
          </a:xfrm>
        </p:spPr>
        <p:txBody>
          <a:bodyPr>
            <a:normAutofit/>
          </a:bodyPr>
          <a:lstStyle/>
          <a:p>
            <a:r>
              <a:rPr lang="ru-RU" sz="3200" b="1" dirty="0" smtClean="0"/>
              <a:t>Домашнее задание</a:t>
            </a:r>
            <a:endParaRPr lang="ru-RU" sz="3200" b="1" dirty="0">
              <a:solidFill>
                <a:srgbClr val="000000"/>
              </a:solidFill>
            </a:endParaRPr>
          </a:p>
        </p:txBody>
      </p:sp>
      <p:sp>
        <p:nvSpPr>
          <p:cNvPr id="3" name="Объект 2"/>
          <p:cNvSpPr>
            <a:spLocks noGrp="1"/>
          </p:cNvSpPr>
          <p:nvPr>
            <p:ph idx="1"/>
          </p:nvPr>
        </p:nvSpPr>
        <p:spPr>
          <a:xfrm>
            <a:off x="827584" y="1268760"/>
            <a:ext cx="8229600" cy="5400600"/>
          </a:xfrm>
        </p:spPr>
        <p:txBody>
          <a:bodyPr>
            <a:normAutofit/>
          </a:bodyPr>
          <a:lstStyle/>
          <a:p>
            <a:pPr marL="457200" indent="-457200">
              <a:buAutoNum type="arabicPeriod"/>
              <a:defRPr/>
            </a:pPr>
            <a:r>
              <a:rPr lang="ru-RU" sz="2500" dirty="0" smtClean="0"/>
              <a:t>Ознакомиться с отчетом о тестировании(доступен по </a:t>
            </a:r>
            <a:r>
              <a:rPr lang="en-US" sz="2500" dirty="0">
                <a:hlinkClick r:id="rId2"/>
              </a:rPr>
              <a:t>http://</a:t>
            </a:r>
            <a:r>
              <a:rPr lang="en-US" sz="2500" dirty="0" err="1">
                <a:hlinkClick r:id="rId2"/>
              </a:rPr>
              <a:t>bit.ly</a:t>
            </a:r>
            <a:r>
              <a:rPr lang="en-US" sz="2500" dirty="0">
                <a:hlinkClick r:id="rId2"/>
              </a:rPr>
              <a:t>/1nI1IyS</a:t>
            </a:r>
            <a:r>
              <a:rPr lang="ru-RU" sz="2500" dirty="0" smtClean="0"/>
              <a:t>) сайта </a:t>
            </a:r>
            <a:r>
              <a:rPr lang="en-US" sz="2500" dirty="0">
                <a:hlinkClick r:id="rId3"/>
              </a:rPr>
              <a:t>http:</a:t>
            </a:r>
            <a:r>
              <a:rPr lang="en-US" sz="2500" dirty="0" smtClean="0">
                <a:hlinkClick r:id="rId3"/>
              </a:rPr>
              <a:t>//epicentrik.info/</a:t>
            </a:r>
            <a:r>
              <a:rPr lang="en-US" sz="2500" dirty="0" smtClean="0"/>
              <a:t>. </a:t>
            </a:r>
            <a:r>
              <a:rPr lang="ru-RU" sz="2500" dirty="0" smtClean="0"/>
              <a:t>Попробовать воспроизвести найденные дефекты.</a:t>
            </a:r>
          </a:p>
          <a:p>
            <a:pPr marL="457200" indent="-457200">
              <a:buAutoNum type="arabicPeriod"/>
              <a:defRPr/>
            </a:pPr>
            <a:r>
              <a:rPr lang="ru-RU" sz="2500" dirty="0" smtClean="0"/>
              <a:t>Используя за основу отчет для сайта </a:t>
            </a:r>
            <a:r>
              <a:rPr lang="en-US" sz="2500" dirty="0">
                <a:hlinkClick r:id="rId3"/>
              </a:rPr>
              <a:t>http://epicentrik.info</a:t>
            </a:r>
            <a:r>
              <a:rPr lang="en-US" sz="2500" dirty="0" smtClean="0">
                <a:hlinkClick r:id="rId3"/>
              </a:rPr>
              <a:t>/</a:t>
            </a:r>
            <a:r>
              <a:rPr lang="ru-RU" sz="2500" dirty="0" smtClean="0"/>
              <a:t>, провести цикл тестирования для </a:t>
            </a:r>
            <a:r>
              <a:rPr lang="ru-RU" sz="2500" dirty="0"/>
              <a:t>сайта </a:t>
            </a:r>
            <a:r>
              <a:rPr lang="en-US" sz="2500" dirty="0" err="1" smtClean="0"/>
              <a:t>Portmone.com</a:t>
            </a:r>
            <a:r>
              <a:rPr lang="en-US" sz="2500" dirty="0" smtClean="0"/>
              <a:t> </a:t>
            </a:r>
            <a:r>
              <a:rPr lang="en-US" sz="2500" dirty="0"/>
              <a:t>(</a:t>
            </a:r>
            <a:r>
              <a:rPr lang="en-US" sz="2500" dirty="0" smtClean="0">
                <a:hlinkClick r:id="rId4"/>
              </a:rPr>
              <a:t>http</a:t>
            </a:r>
            <a:r>
              <a:rPr lang="en-US" sz="2500" dirty="0">
                <a:hlinkClick r:id="rId4"/>
              </a:rPr>
              <a:t>://bit.ly/1rY0sPO</a:t>
            </a:r>
            <a:r>
              <a:rPr lang="en-US" sz="2500" dirty="0" smtClean="0"/>
              <a:t>).</a:t>
            </a:r>
            <a:r>
              <a:rPr lang="ru-RU" sz="2500" dirty="0" smtClean="0"/>
              <a:t>  Составить отчет о тестировании по аналогии</a:t>
            </a:r>
            <a:r>
              <a:rPr lang="en-US" sz="2500" dirty="0" smtClean="0"/>
              <a:t> </a:t>
            </a:r>
            <a:r>
              <a:rPr lang="ru-RU" sz="2500" dirty="0" smtClean="0"/>
              <a:t>с примером. </a:t>
            </a:r>
          </a:p>
          <a:p>
            <a:pPr marL="457200" indent="-457200">
              <a:buAutoNum type="arabicPeriod"/>
              <a:defRPr/>
            </a:pPr>
            <a:endParaRPr lang="ru-RU" sz="2500" dirty="0"/>
          </a:p>
          <a:p>
            <a:pPr marL="0" indent="0">
              <a:buNone/>
              <a:defRPr/>
            </a:pPr>
            <a:endParaRPr lang="ru-RU" sz="2500" dirty="0" smtClean="0"/>
          </a:p>
          <a:p>
            <a:pPr marL="0" indent="0">
              <a:buNone/>
              <a:defRPr/>
            </a:pPr>
            <a:endParaRPr lang="ru-RU" sz="2500" dirty="0"/>
          </a:p>
          <a:p>
            <a:pPr marL="0" indent="0">
              <a:buNone/>
              <a:defRPr/>
            </a:pPr>
            <a:r>
              <a:rPr lang="ru-RU" sz="2500" dirty="0" smtClean="0"/>
              <a:t>Также </a:t>
            </a:r>
            <a:r>
              <a:rPr lang="ru-RU" sz="2500" dirty="0"/>
              <a:t>необходимо </a:t>
            </a:r>
            <a:r>
              <a:rPr lang="ru-RU" sz="2500" dirty="0" err="1" smtClean="0"/>
              <a:t>закоммитить</a:t>
            </a:r>
            <a:r>
              <a:rPr lang="ru-RU" sz="2500" dirty="0" smtClean="0"/>
              <a:t> созданный отчет </a:t>
            </a:r>
            <a:r>
              <a:rPr lang="ru-RU" sz="2500" dirty="0"/>
              <a:t>в свою папку (</a:t>
            </a:r>
            <a:r>
              <a:rPr lang="en-US" sz="2500" dirty="0"/>
              <a:t>“User</a:t>
            </a:r>
            <a:r>
              <a:rPr lang="ru-RU" sz="2500" dirty="0"/>
              <a:t>*</a:t>
            </a:r>
            <a:r>
              <a:rPr lang="en-US" sz="2500" dirty="0"/>
              <a:t>”</a:t>
            </a:r>
            <a:r>
              <a:rPr lang="ru-RU" sz="2500" dirty="0" smtClean="0"/>
              <a:t>) и отправить его по </a:t>
            </a:r>
            <a:r>
              <a:rPr lang="en-US" sz="2500" dirty="0" smtClean="0"/>
              <a:t>email.</a:t>
            </a:r>
            <a:endParaRPr lang="ru-RU" sz="2500" dirty="0"/>
          </a:p>
        </p:txBody>
      </p:sp>
      <p:sp>
        <p:nvSpPr>
          <p:cNvPr id="5" name="Номер слайда 4"/>
          <p:cNvSpPr>
            <a:spLocks noGrp="1"/>
          </p:cNvSpPr>
          <p:nvPr>
            <p:ph type="sldNum" sz="quarter" idx="12"/>
          </p:nvPr>
        </p:nvSpPr>
        <p:spPr>
          <a:xfrm>
            <a:off x="6553200" y="6381328"/>
            <a:ext cx="2133600" cy="476250"/>
          </a:xfrm>
        </p:spPr>
        <p:txBody>
          <a:bodyPr/>
          <a:lstStyle/>
          <a:p>
            <a:fld id="{7EA40603-FB99-4BDD-9E7F-AFB0ECD5D908}" type="slidenum">
              <a:rPr lang="ru-RU" smtClean="0"/>
              <a:t>36</a:t>
            </a:fld>
            <a:endParaRPr lang="ru-RU" dirty="0"/>
          </a:p>
        </p:txBody>
      </p:sp>
    </p:spTree>
    <p:extLst>
      <p:ext uri="{BB962C8B-B14F-4D97-AF65-F5344CB8AC3E}">
        <p14:creationId xmlns:p14="http://schemas.microsoft.com/office/powerpoint/2010/main" val="829980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1.1. Основные понятия и определения</a:t>
            </a:r>
            <a:r>
              <a:rPr lang="ru-RU" sz="3600" b="1" dirty="0"/>
              <a:t/>
            </a:r>
            <a:br>
              <a:rPr lang="ru-RU" sz="3600" b="1" dirty="0"/>
            </a:br>
            <a:endParaRPr lang="ru-RU" sz="3600" b="1" dirty="0" smtClean="0"/>
          </a:p>
        </p:txBody>
      </p:sp>
      <p:sp>
        <p:nvSpPr>
          <p:cNvPr id="3" name="Объект 2"/>
          <p:cNvSpPr>
            <a:spLocks noGrp="1"/>
          </p:cNvSpPr>
          <p:nvPr>
            <p:ph idx="1"/>
          </p:nvPr>
        </p:nvSpPr>
        <p:spPr>
          <a:xfrm>
            <a:off x="827584" y="1556792"/>
            <a:ext cx="8136904" cy="5112568"/>
          </a:xfrm>
        </p:spPr>
        <p:txBody>
          <a:bodyPr>
            <a:normAutofit/>
          </a:bodyPr>
          <a:lstStyle/>
          <a:p>
            <a:pPr marL="0" indent="0">
              <a:buNone/>
            </a:pPr>
            <a:r>
              <a:rPr lang="ru-RU" sz="2500" b="1" dirty="0">
                <a:solidFill>
                  <a:srgbClr val="000000"/>
                </a:solidFill>
              </a:rPr>
              <a:t>Веб-сервер</a:t>
            </a:r>
            <a:r>
              <a:rPr lang="ru-RU" sz="2500" dirty="0">
                <a:solidFill>
                  <a:srgbClr val="000000"/>
                </a:solidFill>
              </a:rPr>
              <a:t> — это сервер, принимающий HTTP-запросы от клиентов, обычно веб-браузеров, и выдающий им HTTP-ответы, обычно вместе с HTML-страницей, изображением, файлом, медиа-потоком или другими данными. Веб-серверы — основа Всемирной паутины.</a:t>
            </a:r>
          </a:p>
          <a:p>
            <a:pPr marL="0" indent="0">
              <a:buNone/>
            </a:pPr>
            <a:r>
              <a:rPr lang="ru-RU" sz="2500" i="1" dirty="0">
                <a:solidFill>
                  <a:srgbClr val="000000"/>
                </a:solidFill>
              </a:rPr>
              <a:t>Примеры: </a:t>
            </a:r>
            <a:r>
              <a:rPr lang="ru-RU" sz="2500" i="1" dirty="0" err="1">
                <a:solidFill>
                  <a:srgbClr val="000000"/>
                </a:solidFill>
              </a:rPr>
              <a:t>Apache</a:t>
            </a:r>
            <a:r>
              <a:rPr lang="ru-RU" sz="2500" i="1" dirty="0">
                <a:solidFill>
                  <a:srgbClr val="000000"/>
                </a:solidFill>
              </a:rPr>
              <a:t> </a:t>
            </a:r>
            <a:r>
              <a:rPr lang="ru-RU" sz="2500" i="1" dirty="0" err="1">
                <a:solidFill>
                  <a:srgbClr val="000000"/>
                </a:solidFill>
              </a:rPr>
              <a:t>Tomcat</a:t>
            </a:r>
            <a:r>
              <a:rPr lang="ru-RU" sz="2500" i="1" dirty="0">
                <a:solidFill>
                  <a:srgbClr val="000000"/>
                </a:solidFill>
              </a:rPr>
              <a:t>, </a:t>
            </a:r>
            <a:r>
              <a:rPr lang="ru-RU" sz="2500" i="1" dirty="0" smtClean="0">
                <a:solidFill>
                  <a:srgbClr val="000000"/>
                </a:solidFill>
              </a:rPr>
              <a:t>IIS.</a:t>
            </a:r>
          </a:p>
          <a:p>
            <a:pPr marL="0" indent="0">
              <a:buNone/>
            </a:pPr>
            <a:endParaRPr lang="ru-RU" sz="2500" dirty="0">
              <a:solidFill>
                <a:srgbClr val="000000"/>
              </a:solidFill>
            </a:endParaRPr>
          </a:p>
          <a:p>
            <a:pPr marL="0" indent="0">
              <a:buNone/>
            </a:pP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4</a:t>
            </a:fld>
            <a:endParaRPr lang="ru-RU" dirty="0"/>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2502273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1.2. 3-х уровневая архитектура веб-приложения</a:t>
            </a:r>
            <a:r>
              <a:rPr lang="ru-RU" sz="3600" b="1" dirty="0" smtClean="0"/>
              <a:t/>
            </a:r>
            <a:br>
              <a:rPr lang="ru-RU" sz="3600" b="1" dirty="0" smtClean="0"/>
            </a:br>
            <a:endParaRPr lang="ru-RU" sz="3600" b="1" dirty="0" smtClean="0"/>
          </a:p>
        </p:txBody>
      </p:sp>
      <p:sp>
        <p:nvSpPr>
          <p:cNvPr id="4" name="Номер слайда 3"/>
          <p:cNvSpPr>
            <a:spLocks noGrp="1"/>
          </p:cNvSpPr>
          <p:nvPr>
            <p:ph type="sldNum" sz="quarter" idx="12"/>
          </p:nvPr>
        </p:nvSpPr>
        <p:spPr/>
        <p:txBody>
          <a:bodyPr/>
          <a:lstStyle/>
          <a:p>
            <a:fld id="{7EA40603-FB99-4BDD-9E7F-AFB0ECD5D908}" type="slidenum">
              <a:rPr lang="ru-RU" smtClean="0"/>
              <a:t>5</a:t>
            </a:fld>
            <a:endParaRPr lang="ru-RU" dirty="0"/>
          </a:p>
        </p:txBody>
      </p:sp>
      <p:graphicFrame>
        <p:nvGraphicFramePr>
          <p:cNvPr id="5" name="Схема 4"/>
          <p:cNvGraphicFramePr/>
          <p:nvPr>
            <p:extLst>
              <p:ext uri="{D42A27DB-BD31-4B8C-83A1-F6EECF244321}">
                <p14:modId xmlns:p14="http://schemas.microsoft.com/office/powerpoint/2010/main" val="534202721"/>
              </p:ext>
            </p:extLst>
          </p:nvPr>
        </p:nvGraphicFramePr>
        <p:xfrm>
          <a:off x="899592" y="1772816"/>
          <a:ext cx="302433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139952" y="1988840"/>
            <a:ext cx="4248471" cy="1200329"/>
          </a:xfrm>
          <a:prstGeom prst="rect">
            <a:avLst/>
          </a:prstGeom>
          <a:noFill/>
        </p:spPr>
        <p:txBody>
          <a:bodyPr wrap="square" rtlCol="0">
            <a:spAutoFit/>
          </a:bodyPr>
          <a:lstStyle/>
          <a:p>
            <a:r>
              <a:rPr lang="en-US" dirty="0"/>
              <a:t>The top most level of the application is the user interface. The main functions of the interface is to translate tasks and results to something user can understand.</a:t>
            </a:r>
            <a:endParaRPr lang="ru-RU" dirty="0"/>
          </a:p>
        </p:txBody>
      </p:sp>
      <p:sp>
        <p:nvSpPr>
          <p:cNvPr id="9" name="TextBox 8"/>
          <p:cNvSpPr txBox="1"/>
          <p:nvPr/>
        </p:nvSpPr>
        <p:spPr>
          <a:xfrm>
            <a:off x="4139952" y="3463840"/>
            <a:ext cx="4320480" cy="1477328"/>
          </a:xfrm>
          <a:prstGeom prst="rect">
            <a:avLst/>
          </a:prstGeom>
          <a:noFill/>
        </p:spPr>
        <p:txBody>
          <a:bodyPr wrap="square" rtlCol="0">
            <a:spAutoFit/>
          </a:bodyPr>
          <a:lstStyle/>
          <a:p>
            <a:r>
              <a:rPr lang="en-US" dirty="0" smtClean="0"/>
              <a:t>Coordinates </a:t>
            </a:r>
            <a:r>
              <a:rPr lang="en-US" dirty="0"/>
              <a:t>the application, processes commands, makes logical decisions and evaluations, and performs calculations. It also moves and processes data between the two surrounding layers.</a:t>
            </a:r>
            <a:endParaRPr lang="ru-RU" dirty="0"/>
          </a:p>
        </p:txBody>
      </p:sp>
      <p:sp>
        <p:nvSpPr>
          <p:cNvPr id="10" name="TextBox 9"/>
          <p:cNvSpPr txBox="1"/>
          <p:nvPr/>
        </p:nvSpPr>
        <p:spPr>
          <a:xfrm>
            <a:off x="4139952" y="5108991"/>
            <a:ext cx="4320480" cy="1200329"/>
          </a:xfrm>
          <a:prstGeom prst="rect">
            <a:avLst/>
          </a:prstGeom>
          <a:noFill/>
        </p:spPr>
        <p:txBody>
          <a:bodyPr wrap="square" rtlCol="0">
            <a:spAutoFit/>
          </a:bodyPr>
          <a:lstStyle/>
          <a:p>
            <a:r>
              <a:rPr lang="en-US" dirty="0"/>
              <a:t>Here information is stored and retrieved from DB or file system. The information is passed back to the logic tier for processing, and then eventually back to the user.</a:t>
            </a:r>
            <a:endParaRPr lang="ru-RU" dirty="0"/>
          </a:p>
        </p:txBody>
      </p:sp>
    </p:spTree>
    <p:extLst>
      <p:ext uri="{BB962C8B-B14F-4D97-AF65-F5344CB8AC3E}">
        <p14:creationId xmlns:p14="http://schemas.microsoft.com/office/powerpoint/2010/main" val="2896035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136904" cy="5112568"/>
          </a:xfrm>
        </p:spPr>
        <p:txBody>
          <a:bodyPr>
            <a:normAutofit/>
          </a:bodyPr>
          <a:lstStyle/>
          <a:p>
            <a:pPr marL="514350" indent="-514350">
              <a:buFont typeface="+mj-lt"/>
              <a:buAutoNum type="arabicPeriod"/>
            </a:pPr>
            <a:r>
              <a:rPr lang="ru-RU" sz="2500" b="1" dirty="0" smtClean="0"/>
              <a:t>Клиент</a:t>
            </a:r>
            <a:r>
              <a:rPr lang="ru-RU" sz="2500" dirty="0" smtClean="0"/>
              <a:t> </a:t>
            </a:r>
            <a:r>
              <a:rPr lang="ru-RU" sz="2500" dirty="0"/>
              <a:t>— это интерфейсный (обычно графический) компонент, который представляет первый уровень, собственно приложение для конечного пользователя. </a:t>
            </a:r>
          </a:p>
          <a:p>
            <a:pPr marL="514350" indent="-514350">
              <a:buFont typeface="+mj-lt"/>
              <a:buAutoNum type="arabicPeriod"/>
            </a:pPr>
            <a:r>
              <a:rPr lang="ru-RU" sz="2500" b="1" dirty="0" smtClean="0"/>
              <a:t>Сервер </a:t>
            </a:r>
            <a:r>
              <a:rPr lang="ru-RU" sz="2500" b="1" dirty="0"/>
              <a:t>приложений</a:t>
            </a:r>
            <a:r>
              <a:rPr lang="ru-RU" sz="2500" dirty="0"/>
              <a:t> располагается на втором уровне. На втором уровне сосредоточена </a:t>
            </a:r>
            <a:r>
              <a:rPr lang="ru-RU" sz="2500" dirty="0" err="1"/>
              <a:t>бо́льшая</a:t>
            </a:r>
            <a:r>
              <a:rPr lang="ru-RU" sz="2500" dirty="0"/>
              <a:t> часть бизнес-логики. </a:t>
            </a:r>
          </a:p>
          <a:p>
            <a:pPr marL="514350" indent="-514350">
              <a:buFont typeface="+mj-lt"/>
              <a:buAutoNum type="arabicPeriod"/>
            </a:pPr>
            <a:r>
              <a:rPr lang="ru-RU" sz="2500" b="1" dirty="0" smtClean="0"/>
              <a:t>Сервер </a:t>
            </a:r>
            <a:r>
              <a:rPr lang="ru-RU" sz="2500" b="1" dirty="0"/>
              <a:t>базы данных</a:t>
            </a:r>
            <a:r>
              <a:rPr lang="ru-RU" sz="2500" dirty="0"/>
              <a:t> обеспечивает хранение данных и выносится на третий уровень. Обычно это стандартная реляционная или объектно-ориентированная СУБД.</a:t>
            </a:r>
          </a:p>
          <a:p>
            <a:pPr marL="0" indent="0">
              <a:buNone/>
            </a:pP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6</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a:t>
            </a:r>
            <a:r>
              <a:rPr lang="ru-RU" sz="3300" b="1" dirty="0" smtClean="0"/>
              <a:t>приложения</a:t>
            </a:r>
            <a:br>
              <a:rPr lang="ru-RU" sz="3300" b="1" dirty="0" smtClean="0"/>
            </a:br>
            <a:r>
              <a:rPr lang="ru-RU" sz="3300" b="1" dirty="0" smtClean="0"/>
              <a:t>1.2. 3-х уровневая архитектура веб-приложения</a:t>
            </a:r>
            <a:r>
              <a:rPr lang="ru-RU" sz="3600" b="1" dirty="0" smtClean="0"/>
              <a:t/>
            </a:r>
            <a:br>
              <a:rPr lang="ru-RU" sz="3600" b="1" dirty="0" smtClean="0"/>
            </a:br>
            <a:endParaRPr lang="ru-RU" sz="3600" b="1" dirty="0" smtClean="0"/>
          </a:p>
        </p:txBody>
      </p:sp>
      <p:pic>
        <p:nvPicPr>
          <p:cNvPr id="8" name="Изображение 7"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1350267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136904" cy="5112568"/>
          </a:xfrm>
        </p:spPr>
        <p:txBody>
          <a:bodyPr>
            <a:normAutofit lnSpcReduction="10000"/>
          </a:bodyPr>
          <a:lstStyle/>
          <a:p>
            <a:pPr marL="514350" indent="-514350" algn="ctr">
              <a:buFont typeface="+mj-lt"/>
              <a:buAutoNum type="arabicPeriod"/>
            </a:pPr>
            <a:r>
              <a:rPr lang="ru-RU" sz="2500" b="1" dirty="0" smtClean="0"/>
              <a:t>Расположение </a:t>
            </a:r>
            <a:r>
              <a:rPr lang="ru-RU" sz="2500" b="1" dirty="0"/>
              <a:t>приложения в одном месте</a:t>
            </a:r>
          </a:p>
          <a:p>
            <a:pPr marL="0" indent="0">
              <a:buNone/>
            </a:pPr>
            <a:r>
              <a:rPr lang="ru-RU" sz="2500" dirty="0"/>
              <a:t>Основное </a:t>
            </a:r>
            <a:r>
              <a:rPr lang="ru-RU" sz="2500"/>
              <a:t>преимущество </a:t>
            </a:r>
            <a:r>
              <a:rPr lang="ru-RU" sz="2500" smtClean="0"/>
              <a:t>веб-приложений </a:t>
            </a:r>
            <a:r>
              <a:rPr lang="ru-RU" sz="2500" dirty="0"/>
              <a:t>в том, что все логические модели и алгоритмы расположены на сервере, в отличие от обычного ПО, в которых вся программная логика располагается на компьютере каждого пользователя. Так как имеется только одна рабочая копия приложения, его намного проще распространять среди пользователей. Пользователю не нужно тратить ресурсы своего компьютера для выполнения обработки результатов, с которыми работает программа.</a:t>
            </a:r>
          </a:p>
          <a:p>
            <a:pPr marL="0" indent="0">
              <a:buNone/>
            </a:pPr>
            <a:r>
              <a:rPr lang="ru-RU" sz="2500" dirty="0"/>
              <a:t>Пользователь получает только то, что ему нужно для работы – интерфейс. Все остальное выполняется на сервере. </a:t>
            </a:r>
            <a:endParaRPr lang="ru-RU" sz="2500" dirty="0">
              <a:solidFill>
                <a:srgbClr val="000000"/>
              </a:solidFill>
            </a:endParaRPr>
          </a:p>
        </p:txBody>
      </p:sp>
      <p:sp>
        <p:nvSpPr>
          <p:cNvPr id="4" name="Номер слайда 3"/>
          <p:cNvSpPr>
            <a:spLocks noGrp="1"/>
          </p:cNvSpPr>
          <p:nvPr>
            <p:ph type="sldNum" sz="quarter" idx="12"/>
          </p:nvPr>
        </p:nvSpPr>
        <p:spPr/>
        <p:txBody>
          <a:bodyPr/>
          <a:lstStyle/>
          <a:p>
            <a:fld id="{7EA40603-FB99-4BDD-9E7F-AFB0ECD5D908}" type="slidenum">
              <a:rPr lang="ru-RU" smtClean="0"/>
              <a:t>7</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1.3. Преимущества веб-приложений</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2922857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136904" cy="5112568"/>
          </a:xfrm>
        </p:spPr>
        <p:txBody>
          <a:bodyPr>
            <a:normAutofit/>
          </a:bodyPr>
          <a:lstStyle/>
          <a:p>
            <a:pPr marL="457200" indent="-457200" algn="ctr">
              <a:buFont typeface="+mj-lt"/>
              <a:buAutoNum type="arabicPeriod" startAt="2"/>
            </a:pPr>
            <a:r>
              <a:rPr lang="ru-RU" sz="2500" b="1" dirty="0"/>
              <a:t>Отсутствует необходимость устанавливать программы на компьютер</a:t>
            </a:r>
          </a:p>
          <a:p>
            <a:pPr marL="0" indent="0">
              <a:buNone/>
            </a:pPr>
            <a:r>
              <a:rPr lang="ru-RU" sz="2500" dirty="0"/>
              <a:t>Все, что нужно пользователю, это запустить </a:t>
            </a:r>
            <a:r>
              <a:rPr lang="ru-RU" sz="2500" dirty="0" smtClean="0"/>
              <a:t>браузер </a:t>
            </a:r>
            <a:r>
              <a:rPr lang="ru-RU" sz="2500" dirty="0"/>
              <a:t>и набрать адрес приложения. Р</a:t>
            </a:r>
            <a:r>
              <a:rPr lang="ru-RU" sz="2500" dirty="0" smtClean="0"/>
              <a:t>аботать </a:t>
            </a:r>
            <a:r>
              <a:rPr lang="ru-RU" sz="2500" dirty="0"/>
              <a:t>с </a:t>
            </a:r>
            <a:r>
              <a:rPr lang="ru-RU" sz="2500" dirty="0" smtClean="0"/>
              <a:t>веб-приложением </a:t>
            </a:r>
            <a:r>
              <a:rPr lang="ru-RU" sz="2500" dirty="0"/>
              <a:t>можно из любой операционной системы без необходимости что-либо устанавливать на компьютер. </a:t>
            </a:r>
            <a:endParaRPr lang="ru-RU" sz="2500" dirty="0" smtClean="0"/>
          </a:p>
          <a:p>
            <a:pPr marL="0" indent="0">
              <a:buNone/>
            </a:pPr>
            <a:r>
              <a:rPr lang="ru-RU" sz="2500" dirty="0" smtClean="0"/>
              <a:t>Так </a:t>
            </a:r>
            <a:r>
              <a:rPr lang="ru-RU" sz="2500" dirty="0"/>
              <a:t>как веб-приложение расположено на сервере, то устанавливать его и настраивать нужно только один </a:t>
            </a:r>
            <a:r>
              <a:rPr lang="ru-RU" sz="2500" dirty="0" smtClean="0"/>
              <a:t>раз. </a:t>
            </a:r>
            <a:r>
              <a:rPr lang="ru-RU" sz="2500" dirty="0"/>
              <a:t>С точки зрения бизнеса намного выгоднее содержать небольшую команду программистов, работающую в одном месте над одним приложением.</a:t>
            </a:r>
          </a:p>
        </p:txBody>
      </p:sp>
      <p:sp>
        <p:nvSpPr>
          <p:cNvPr id="4" name="Номер слайда 3"/>
          <p:cNvSpPr>
            <a:spLocks noGrp="1"/>
          </p:cNvSpPr>
          <p:nvPr>
            <p:ph type="sldNum" sz="quarter" idx="12"/>
          </p:nvPr>
        </p:nvSpPr>
        <p:spPr/>
        <p:txBody>
          <a:bodyPr/>
          <a:lstStyle/>
          <a:p>
            <a:fld id="{7EA40603-FB99-4BDD-9E7F-AFB0ECD5D908}" type="slidenum">
              <a:rPr lang="ru-RU" smtClean="0"/>
              <a:t>8</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1.3. Преимущества веб-приложений</a:t>
            </a:r>
            <a:r>
              <a:rPr lang="ru-RU" sz="3600" b="1" dirty="0" smtClean="0"/>
              <a:t/>
            </a:r>
            <a:br>
              <a:rPr lang="ru-RU" sz="3600" b="1" dirty="0" smtClean="0"/>
            </a:br>
            <a:endParaRPr lang="ru-RU" sz="3600" b="1" dirty="0" smtClean="0"/>
          </a:p>
        </p:txBody>
      </p:sp>
    </p:spTree>
    <p:extLst>
      <p:ext uri="{BB962C8B-B14F-4D97-AF65-F5344CB8AC3E}">
        <p14:creationId xmlns:p14="http://schemas.microsoft.com/office/powerpoint/2010/main" val="4110967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27584" y="1556792"/>
            <a:ext cx="8136904" cy="5112568"/>
          </a:xfrm>
        </p:spPr>
        <p:txBody>
          <a:bodyPr>
            <a:normAutofit/>
          </a:bodyPr>
          <a:lstStyle/>
          <a:p>
            <a:pPr marL="457200" indent="-457200" algn="ctr">
              <a:buFont typeface="+mj-lt"/>
              <a:buAutoNum type="arabicPeriod" startAt="3"/>
            </a:pPr>
            <a:r>
              <a:rPr lang="ru-RU" sz="2500" b="1" dirty="0"/>
              <a:t>Нет необходимости переустанавливать приложение на компьютере после выхода новой версии программы</a:t>
            </a:r>
          </a:p>
          <a:p>
            <a:pPr marL="0" indent="0">
              <a:buNone/>
            </a:pPr>
            <a:r>
              <a:rPr lang="ru-RU" sz="2500" dirty="0"/>
              <a:t>Как только новая версия веб-приложения будет загружена на сервер, все пользователи автоматически получат ее. Им не понадобится ничего переустанавливать на своем компьютере. К тому же, у всех пользователей будет существовать только одна версия программы – самая новая.</a:t>
            </a:r>
          </a:p>
        </p:txBody>
      </p:sp>
      <p:sp>
        <p:nvSpPr>
          <p:cNvPr id="4" name="Номер слайда 3"/>
          <p:cNvSpPr>
            <a:spLocks noGrp="1"/>
          </p:cNvSpPr>
          <p:nvPr>
            <p:ph type="sldNum" sz="quarter" idx="12"/>
          </p:nvPr>
        </p:nvSpPr>
        <p:spPr/>
        <p:txBody>
          <a:bodyPr/>
          <a:lstStyle/>
          <a:p>
            <a:fld id="{7EA40603-FB99-4BDD-9E7F-AFB0ECD5D908}" type="slidenum">
              <a:rPr lang="ru-RU" smtClean="0"/>
              <a:t>9</a:t>
            </a:fld>
            <a:endParaRPr lang="ru-RU" dirty="0"/>
          </a:p>
        </p:txBody>
      </p:sp>
      <p:sp>
        <p:nvSpPr>
          <p:cNvPr id="6" name="Заголовок 1"/>
          <p:cNvSpPr>
            <a:spLocks noGrp="1"/>
          </p:cNvSpPr>
          <p:nvPr>
            <p:ph type="title"/>
          </p:nvPr>
        </p:nvSpPr>
        <p:spPr>
          <a:xfrm>
            <a:off x="467544" y="629816"/>
            <a:ext cx="8229600" cy="1143000"/>
          </a:xfrm>
        </p:spPr>
        <p:txBody>
          <a:bodyPr>
            <a:normAutofit fontScale="90000"/>
          </a:bodyPr>
          <a:lstStyle/>
          <a:p>
            <a:r>
              <a:rPr lang="ru-RU" sz="3300" b="1" dirty="0"/>
              <a:t>1. Веб-приложения</a:t>
            </a:r>
            <a:r>
              <a:rPr lang="ru-RU" sz="3300" b="1" dirty="0" smtClean="0"/>
              <a:t/>
            </a:r>
            <a:br>
              <a:rPr lang="ru-RU" sz="3300" b="1" dirty="0" smtClean="0"/>
            </a:br>
            <a:r>
              <a:rPr lang="ru-RU" sz="3300" b="1" dirty="0" smtClean="0"/>
              <a:t>1.3. Преимущества веб-приложений</a:t>
            </a:r>
            <a:r>
              <a:rPr lang="ru-RU" sz="3600" b="1" dirty="0" smtClean="0"/>
              <a:t/>
            </a:r>
            <a:br>
              <a:rPr lang="ru-RU" sz="3600" b="1" dirty="0" smtClean="0"/>
            </a:br>
            <a:endParaRPr lang="ru-RU" sz="3600" b="1" dirty="0" smtClean="0"/>
          </a:p>
        </p:txBody>
      </p:sp>
      <p:pic>
        <p:nvPicPr>
          <p:cNvPr id="5" name="Изображение 4" descr="question-mar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8424" y="5949280"/>
            <a:ext cx="342871" cy="449563"/>
          </a:xfrm>
          <a:prstGeom prst="rect">
            <a:avLst/>
          </a:prstGeom>
        </p:spPr>
      </p:pic>
    </p:spTree>
    <p:extLst>
      <p:ext uri="{BB962C8B-B14F-4D97-AF65-F5344CB8AC3E}">
        <p14:creationId xmlns:p14="http://schemas.microsoft.com/office/powerpoint/2010/main" val="533719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Presentation5.potx</Template>
  <TotalTime>14176</TotalTime>
  <Words>1898</Words>
  <Application>Microsoft Office PowerPoint</Application>
  <PresentationFormat>Экран (4:3)</PresentationFormat>
  <Paragraphs>226</Paragraphs>
  <Slides>36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36</vt:i4>
      </vt:variant>
    </vt:vector>
  </HeadingPairs>
  <TitlesOfParts>
    <vt:vector size="40" baseType="lpstr">
      <vt:lpstr>宋体</vt:lpstr>
      <vt:lpstr>Arial</vt:lpstr>
      <vt:lpstr>Calibri</vt:lpstr>
      <vt:lpstr>Presentation5</vt:lpstr>
      <vt:lpstr>Практический курс тестирования программного обеспечения Урок 7</vt:lpstr>
      <vt:lpstr>План занятия:</vt:lpstr>
      <vt:lpstr>1. Веб-приложения 1.1. Основные понятия и определения </vt:lpstr>
      <vt:lpstr>1. Веб-приложения 1.1. Основные понятия и определения </vt:lpstr>
      <vt:lpstr>1. Веб-приложения 1.2. 3-х уровневая архитектура веб-приложения </vt:lpstr>
      <vt:lpstr>1. Веб-приложения 1.2. 3-х уровневая архитектура веб-приложения </vt:lpstr>
      <vt:lpstr>1. Веб-приложения 1.3. Преимущества веб-приложений </vt:lpstr>
      <vt:lpstr>1. Веб-приложения 1.3. Преимущества веб-приложений </vt:lpstr>
      <vt:lpstr>1. Веб-приложения 1.3. Преимущества веб-приложений </vt:lpstr>
      <vt:lpstr>1. Веб-приложения 1.4. Используемые технологии </vt:lpstr>
      <vt:lpstr>1. Веб-приложения 1.4. Используемые технологии </vt:lpstr>
      <vt:lpstr>1. Веб-приложения 1.4. Используемые технологии </vt:lpstr>
      <vt:lpstr>1. Веб-приложения 1.4. Используемые технологии </vt:lpstr>
      <vt:lpstr>1. Веб-приложения 1.4. Используемые технологии </vt:lpstr>
      <vt:lpstr>1. Веб-приложения 1.4. Используемые технологии </vt:lpstr>
      <vt:lpstr>1. Веб-приложения 1.4. Используемые технологии </vt:lpstr>
      <vt:lpstr>1. Веб-приложения 1.5. Веб-сервисы </vt:lpstr>
      <vt:lpstr>1. Веб-приложения 1.5. Веб-сервисы </vt:lpstr>
      <vt:lpstr>1. Веб-приложения 1.5. Веб-сервисы </vt:lpstr>
      <vt:lpstr>2. Основные функциональности для проверки </vt:lpstr>
      <vt:lpstr>2. Основные функциональности для проверки </vt:lpstr>
      <vt:lpstr>2. Основные функциональности для проверки 2.1. Functionality testing </vt:lpstr>
      <vt:lpstr>2. Основные функциональности для проверки 2.1. Functionality testing </vt:lpstr>
      <vt:lpstr>2. Основные функциональности для проверки 2.1. Functionality testing </vt:lpstr>
      <vt:lpstr>2. Основные функциональности для проверки 2.1. Functionality testing </vt:lpstr>
      <vt:lpstr>2. Основные функциональности для проверки 2.1. Functionality testing </vt:lpstr>
      <vt:lpstr>2. Основные функциональности для проверки 2.1. Functionality testing </vt:lpstr>
      <vt:lpstr>2. Основные функциональности для проверки 2.1. Functionality testing </vt:lpstr>
      <vt:lpstr>2. Основные функциональности для проверки 2.1. Functionality testing </vt:lpstr>
      <vt:lpstr>2. Основные функциональности для проверки 2.2. Usability and Interface testing </vt:lpstr>
      <vt:lpstr>2. Основные функциональности для проверки 2.3. Compatibility testing </vt:lpstr>
      <vt:lpstr>2. Основные функциональности для проверки 2.4. Security testing </vt:lpstr>
      <vt:lpstr>2. Основные функциональности для проверки 2.4. Security testing </vt:lpstr>
      <vt:lpstr>2. Основные функциональности для проверки 2.4. Security testing </vt:lpstr>
      <vt:lpstr>2. Основные функциональности для проверки 2.4. Security testing </vt:lpstr>
      <vt:lpstr>Домашнее задание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Sergii</dc:creator>
  <cp:lastModifiedBy>Оксана Бакунова</cp:lastModifiedBy>
  <cp:revision>367</cp:revision>
  <dcterms:created xsi:type="dcterms:W3CDTF">2013-02-04T06:36:26Z</dcterms:created>
  <dcterms:modified xsi:type="dcterms:W3CDTF">2016-09-09T14:07:12Z</dcterms:modified>
</cp:coreProperties>
</file>