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68B37-289A-4043-AC1D-1198234F33A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32F75-B080-4F85-B28C-DD51A7561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0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1B897E-86C6-4F12-B716-AAAC9D13012B}" type="slidenum">
              <a:rPr lang="en-GB" altLang="ru-RU"/>
              <a:pPr/>
              <a:t>1</a:t>
            </a:fld>
            <a:endParaRPr lang="en-GB" altLang="ru-RU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77863"/>
            <a:ext cx="4572000" cy="3446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2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102E55-CB28-4732-A91B-C908C7608DC5}" type="slidenum">
              <a:rPr lang="en-GB" altLang="ru-RU"/>
              <a:pPr/>
              <a:t>10</a:t>
            </a:fld>
            <a:endParaRPr lang="en-GB" altLang="ru-RU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993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246CC9-6381-4779-9FDF-EACFE3B81650}" type="slidenum">
              <a:rPr lang="en-GB" altLang="ru-RU"/>
              <a:pPr/>
              <a:t>11</a:t>
            </a:fld>
            <a:endParaRPr lang="en-GB" altLang="ru-RU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96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4A0CD9-CADA-4F1F-8C60-DD9FA4AFF2A6}" type="slidenum">
              <a:rPr lang="en-GB" altLang="ru-RU"/>
              <a:pPr/>
              <a:t>12</a:t>
            </a:fld>
            <a:endParaRPr lang="en-GB" altLang="ru-RU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98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7E3C2E-F43D-46B7-8E12-5C2F3910BB0F}" type="slidenum">
              <a:rPr lang="en-GB" altLang="ru-RU"/>
              <a:pPr/>
              <a:t>13</a:t>
            </a:fld>
            <a:endParaRPr lang="en-GB" altLang="ru-RU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01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7E4DDC-734F-4B20-96BC-4C363E1F1AE1}" type="slidenum">
              <a:rPr lang="en-GB" altLang="ru-RU"/>
              <a:pPr/>
              <a:t>14</a:t>
            </a:fld>
            <a:endParaRPr lang="en-GB" altLang="ru-RU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CC2EE3-6BD7-4BB6-B808-6B5CD089E3B1}" type="slidenum">
              <a:rPr lang="en-GB" altLang="ru-RU"/>
              <a:pPr/>
              <a:t>17</a:t>
            </a:fld>
            <a:endParaRPr lang="en-GB" altLang="ru-RU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05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D60A1B-FFEB-435D-AECE-43F60E835688}" type="slidenum">
              <a:rPr lang="en-GB" altLang="ru-RU"/>
              <a:pPr/>
              <a:t>18</a:t>
            </a:fld>
            <a:endParaRPr lang="en-GB" altLang="ru-RU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0F0DC-15B4-49EA-9840-C9B340427C46}" type="slidenum">
              <a:rPr lang="en-GB" altLang="ru-RU"/>
              <a:pPr/>
              <a:t>19</a:t>
            </a:fld>
            <a:endParaRPr lang="en-GB" altLang="ru-RU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CDB5CA-FF67-426E-A8AE-1FAF6529FB23}" type="slidenum">
              <a:rPr lang="en-GB" altLang="ru-RU"/>
              <a:pPr/>
              <a:t>20</a:t>
            </a:fld>
            <a:endParaRPr lang="en-GB" altLang="ru-RU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813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81BB42-82BD-449C-9634-CE6E821AF434}" type="slidenum">
              <a:rPr lang="en-GB" altLang="ru-RU"/>
              <a:pPr/>
              <a:t>21</a:t>
            </a:fld>
            <a:endParaRPr lang="en-GB" altLang="ru-RU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915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DC1D64-0D50-4063-8410-9B03D1A499D5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174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A2DF30-A771-4656-955C-053DA25B2D0B}" type="slidenum">
              <a:rPr lang="en-GB" altLang="ru-RU"/>
              <a:pPr/>
              <a:t>22</a:t>
            </a:fld>
            <a:endParaRPr lang="en-GB" altLang="ru-RU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427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F786B8-9CD8-4D0A-83F5-6851A3DC2AD0}" type="slidenum">
              <a:rPr lang="en-GB" altLang="ru-RU"/>
              <a:pPr/>
              <a:t>23</a:t>
            </a:fld>
            <a:endParaRPr lang="en-GB" altLang="ru-RU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632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F0B04E-F76F-427E-916B-0B1C9D2E6519}" type="slidenum">
              <a:rPr lang="en-GB" altLang="ru-RU"/>
              <a:pPr/>
              <a:t>3</a:t>
            </a:fld>
            <a:endParaRPr lang="en-GB" altLang="ru-RU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CA7663-199A-4EBF-9B06-065CC8FABBFA}" type="slidenum">
              <a:rPr lang="en-GB" altLang="ru-RU"/>
              <a:pPr/>
              <a:t>4</a:t>
            </a:fld>
            <a:endParaRPr lang="en-GB" alt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79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DD85C8-09A8-47FF-9740-FC74139BF0BE}" type="slidenum">
              <a:rPr lang="en-GB" altLang="ru-RU"/>
              <a:pPr/>
              <a:t>5</a:t>
            </a:fld>
            <a:endParaRPr lang="en-GB" altLang="ru-RU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C3D40C-0996-4507-8E16-D97A04227E3F}" type="slidenum">
              <a:rPr lang="en-GB" altLang="ru-RU"/>
              <a:pPr/>
              <a:t>6</a:t>
            </a:fld>
            <a:endParaRPr lang="en-GB" altLang="ru-RU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84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AE24BE-0BBF-49FA-83BE-C5D8B097B30B}" type="slidenum">
              <a:rPr lang="en-GB" altLang="ru-RU"/>
              <a:pPr/>
              <a:t>7</a:t>
            </a:fld>
            <a:endParaRPr lang="en-GB" altLang="ru-RU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2F8BAD-B5B8-4E59-B40A-6738738D93DB}" type="slidenum">
              <a:rPr lang="en-GB" altLang="ru-RU"/>
              <a:pPr/>
              <a:t>8</a:t>
            </a:fld>
            <a:endParaRPr lang="en-GB" altLang="ru-RU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9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E77AB1-9965-4C56-8CF9-75357A27FA61}" type="slidenum">
              <a:rPr lang="en-GB" altLang="ru-RU"/>
              <a:pPr/>
              <a:t>9</a:t>
            </a:fld>
            <a:endParaRPr lang="en-GB" altLang="ru-RU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1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8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2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7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9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5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4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0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29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45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4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537D-834D-4625-89CB-54FB0A1C1135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4537-7BAD-4A0C-B556-F756897D6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1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/>
          <p:cNvSpPr>
            <a:spLocks noChangeShapeType="1"/>
          </p:cNvSpPr>
          <p:nvPr/>
        </p:nvSpPr>
        <p:spPr bwMode="auto">
          <a:xfrm>
            <a:off x="323850" y="2484438"/>
            <a:ext cx="8496300" cy="1587"/>
          </a:xfrm>
          <a:prstGeom prst="line">
            <a:avLst/>
          </a:prstGeom>
          <a:noFill/>
          <a:ln w="2556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23850" y="3681413"/>
            <a:ext cx="8496300" cy="1587"/>
          </a:xfrm>
          <a:prstGeom prst="line">
            <a:avLst/>
          </a:prstGeom>
          <a:noFill/>
          <a:ln w="2556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23850" y="2733675"/>
            <a:ext cx="8496300" cy="6604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330066"/>
              </a:buClr>
            </a:pPr>
            <a:r>
              <a:rPr lang="en-GB" altLang="ru-RU" sz="4000" b="1">
                <a:solidFill>
                  <a:srgbClr val="330066"/>
                </a:solidFill>
              </a:rPr>
              <a:t>Экспертные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20885666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696200" cy="1312863"/>
          </a:xfrm>
          <a:ln/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spcAft>
                <a:spcPts val="300"/>
              </a:spcAft>
              <a:buClr>
                <a:srgbClr val="336666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/>
              <a:t>Подсистема приобретения знаний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3225" y="1905000"/>
            <a:ext cx="8054975" cy="4038600"/>
          </a:xfrm>
          <a:ln/>
        </p:spPr>
        <p:txBody>
          <a:bodyPr lIns="90000" tIns="46800" rIns="90000" bIns="46800"/>
          <a:lstStyle/>
          <a:p>
            <a:pPr marL="331788" indent="-331788">
              <a:lnSpc>
                <a:spcPct val="80000"/>
              </a:lnSpc>
              <a:spcBef>
                <a:spcPts val="675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700" i="1"/>
              <a:t>В </a:t>
            </a:r>
            <a:r>
              <a:rPr lang="en-GB" altLang="ru-RU" sz="2700" i="1" u="sng"/>
              <a:t>подсистеме приобретения знаний</a:t>
            </a:r>
            <a:r>
              <a:rPr lang="en-GB" altLang="ru-RU" sz="2700" i="1"/>
              <a:t> происходит сбор, передача и преобразование опыта решения задач из определенных источников знаний в компьютерные программы при их создании или расширении.</a:t>
            </a:r>
          </a:p>
          <a:p>
            <a:pPr marL="331788" indent="-331788">
              <a:lnSpc>
                <a:spcPct val="80000"/>
              </a:lnSpc>
              <a:spcBef>
                <a:spcPts val="675"/>
              </a:spcBef>
              <a:spcAft>
                <a:spcPts val="300"/>
              </a:spcAft>
              <a:buClr>
                <a:srgbClr val="CCCC99"/>
              </a:buClr>
              <a:buFont typeface="Wingdings" charset="2"/>
              <a:buNone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endParaRPr lang="en-GB" altLang="ru-RU" sz="2700" i="1"/>
          </a:p>
          <a:p>
            <a:pPr marL="331788" indent="-331788">
              <a:lnSpc>
                <a:spcPct val="80000"/>
              </a:lnSpc>
              <a:spcBef>
                <a:spcPts val="675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700" i="1" u="sng"/>
              <a:t>Источники знаний</a:t>
            </a:r>
            <a:r>
              <a:rPr lang="en-GB" altLang="ru-RU" sz="2700" i="1"/>
              <a:t> – эксперты, специалисты, БД, научные отчеты,учебная литература, опыт пользователей-менеджеров и экономистов</a:t>
            </a:r>
          </a:p>
        </p:txBody>
      </p:sp>
    </p:spTree>
    <p:extLst>
      <p:ext uri="{BB962C8B-B14F-4D97-AF65-F5344CB8AC3E}">
        <p14:creationId xmlns:p14="http://schemas.microsoft.com/office/powerpoint/2010/main" val="1106431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-31750"/>
            <a:ext cx="7696200" cy="809625"/>
          </a:xfrm>
          <a:ln/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spcAft>
                <a:spcPts val="300"/>
              </a:spcAft>
              <a:buClr>
                <a:srgbClr val="336666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/>
              <a:t>База знаний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81163"/>
            <a:ext cx="7696200" cy="4659312"/>
          </a:xfrm>
          <a:ln/>
        </p:spPr>
        <p:txBody>
          <a:bodyPr lIns="90000" tIns="46800" rIns="90000" bIns="46800"/>
          <a:lstStyle/>
          <a:p>
            <a:pPr marL="331788" indent="-331788">
              <a:lnSpc>
                <a:spcPct val="9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В базе знаний содержится все необходимое для понимания, формирования и решения задач.</a:t>
            </a:r>
          </a:p>
          <a:p>
            <a:pPr marL="331788" indent="-331788">
              <a:lnSpc>
                <a:spcPct val="9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БЗ содержит элементы:</a:t>
            </a:r>
          </a:p>
          <a:p>
            <a:pPr marL="731838" lvl="1" indent="-274638">
              <a:lnSpc>
                <a:spcPct val="90000"/>
              </a:lnSpc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Факты (данные) из предметной области</a:t>
            </a:r>
          </a:p>
          <a:p>
            <a:pPr marL="731838" lvl="1" indent="-274638">
              <a:lnSpc>
                <a:spcPct val="90000"/>
              </a:lnSpc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Специальные правила (эвристики), которые управляют использованием фактов при генерации знаний.</a:t>
            </a:r>
          </a:p>
        </p:txBody>
      </p:sp>
    </p:spTree>
    <p:extLst>
      <p:ext uri="{BB962C8B-B14F-4D97-AF65-F5344CB8AC3E}">
        <p14:creationId xmlns:p14="http://schemas.microsoft.com/office/powerpoint/2010/main" val="46472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-260350"/>
            <a:ext cx="7696200" cy="1143000"/>
          </a:xfrm>
          <a:ln/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spcAft>
                <a:spcPts val="300"/>
              </a:spcAft>
              <a:buClr>
                <a:srgbClr val="336666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/>
              <a:t>Механизм вывода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3225" y="1905000"/>
            <a:ext cx="8477250" cy="4038600"/>
          </a:xfrm>
          <a:ln/>
        </p:spPr>
        <p:txBody>
          <a:bodyPr lIns="90000" tIns="46800" rIns="90000" bIns="46800"/>
          <a:lstStyle/>
          <a:p>
            <a:pPr marL="331788" indent="-331788">
              <a:lnSpc>
                <a:spcPct val="9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Поддерживает методологию обработки информации из БЗ, получение и представление заключений и рекомендаций посредством формирования и организации последовательности процедур, необходимых для решения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805524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-333375"/>
            <a:ext cx="7696200" cy="1143000"/>
          </a:xfrm>
          <a:ln/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spcAft>
                <a:spcPts val="300"/>
              </a:spcAft>
              <a:buClr>
                <a:srgbClr val="336666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/>
              <a:t>Интерфейс </a:t>
            </a:r>
            <a:r>
              <a:rPr lang="en-GB" altLang="ru-RU" sz="4000"/>
              <a:t>пользователя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3225" y="1905000"/>
            <a:ext cx="8426450" cy="4038600"/>
          </a:xfrm>
          <a:ln/>
        </p:spPr>
        <p:txBody>
          <a:bodyPr lIns="90000" tIns="46800" rIns="90000" bIns="46800"/>
          <a:lstStyle/>
          <a:p>
            <a:pPr marL="331788" indent="-331788">
              <a:lnSpc>
                <a:spcPct val="10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Играет существенную роль в эффективности решения задач.</a:t>
            </a:r>
          </a:p>
          <a:p>
            <a:pPr marL="331788" indent="-331788">
              <a:lnSpc>
                <a:spcPct val="10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ЭС имеет лингвистический процессор, который обеспечивает дружественный и проблемно-ориентированный интерфейс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236177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-333375"/>
            <a:ext cx="7696200" cy="1143000"/>
          </a:xfrm>
          <a:ln/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spcAft>
                <a:spcPts val="300"/>
              </a:spcAft>
              <a:buClr>
                <a:srgbClr val="336666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/>
              <a:t>Подсистема объяснения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725613"/>
            <a:ext cx="7696200" cy="4043362"/>
          </a:xfrm>
          <a:ln/>
        </p:spPr>
        <p:txBody>
          <a:bodyPr lIns="90000" tIns="46800" rIns="90000" bIns="46800"/>
          <a:lstStyle/>
          <a:p>
            <a:pPr marL="331788" indent="-331788">
              <a:lnSpc>
                <a:spcPct val="100000"/>
              </a:lnSpc>
              <a:spcBef>
                <a:spcPts val="675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600" i="1"/>
              <a:t>Может проследить соответствие и объяснить поведение ЭС, интерактивно отвечая на вопросы типа:</a:t>
            </a:r>
          </a:p>
          <a:p>
            <a:pPr marL="731838" lvl="1" indent="-274638">
              <a:lnSpc>
                <a:spcPct val="100000"/>
              </a:lnSpc>
              <a:spcBef>
                <a:spcPts val="550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Как было получено заключение?</a:t>
            </a:r>
          </a:p>
          <a:p>
            <a:pPr marL="731838" lvl="1" indent="-274638">
              <a:lnSpc>
                <a:spcPct val="100000"/>
              </a:lnSpc>
              <a:spcBef>
                <a:spcPts val="550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Почему эта альтернатива была отвергнута?</a:t>
            </a:r>
          </a:p>
          <a:p>
            <a:pPr marL="731838" lvl="1" indent="-274638">
              <a:lnSpc>
                <a:spcPct val="100000"/>
              </a:lnSpc>
              <a:spcBef>
                <a:spcPts val="550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Какова последовательность подготовки решения?</a:t>
            </a:r>
          </a:p>
        </p:txBody>
      </p:sp>
    </p:spTree>
    <p:extLst>
      <p:ext uri="{BB962C8B-B14F-4D97-AF65-F5344CB8AC3E}">
        <p14:creationId xmlns:p14="http://schemas.microsoft.com/office/powerpoint/2010/main" val="4120815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ctr" eaLnBrk="1" hangingPunct="1"/>
            <a:r>
              <a:rPr lang="ru-RU" altLang="zh-CN" sz="4800" smtClean="0">
                <a:latin typeface="Times New Roman" pitchFamily="16" charset="0"/>
                <a:cs typeface="Times New Roman" pitchFamily="16" charset="0"/>
              </a:rPr>
              <a:t>Режимы работы ЭС</a:t>
            </a:r>
            <a:endParaRPr lang="zh-CN" altLang="en-US" sz="4800" b="1" smtClean="0">
              <a:latin typeface="Times New Roman" pitchFamily="16" charset="0"/>
              <a:ea typeface="宋体" charset="-122"/>
              <a:cs typeface="Times New Roman" pitchFamily="16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zh-CN" sz="2400" b="1" i="1" smtClean="0">
                <a:latin typeface="Times New Roman" pitchFamily="16" charset="0"/>
                <a:cs typeface="Times New Roman" pitchFamily="16" charset="0"/>
              </a:rPr>
              <a:t>В режиме приобретения знаний</a:t>
            </a:r>
            <a:r>
              <a:rPr lang="ru-RU" altLang="zh-CN" sz="2400" smtClean="0">
                <a:latin typeface="Times New Roman" pitchFamily="16" charset="0"/>
                <a:cs typeface="Times New Roman" pitchFamily="16" charset="0"/>
              </a:rPr>
              <a:t> общение с ЭС осуществляет (через посредничество инженера по знаниям) эксперт. В этом режиме эксперт, используя компонент приобретения знаний, наполняет систему знаниями, которые позволяют ЭС в режиме решения самостоятельно (без эксперта) решать задачи из проблемной области. Эксперт описывает проблемную область в виде совокупности данных и правил. Данные определяют объекты, их характеристики и значения, существующие в области экспертизы. Правила определяют способы манипулирования с данными, характерные для рассматриваемой области. </a:t>
            </a:r>
          </a:p>
          <a:p>
            <a:pPr eaLnBrk="1" hangingPunct="1"/>
            <a:endParaRPr lang="zh-CN" altLang="en-US" sz="240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4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 eaLnBrk="1" hangingPunct="1"/>
            <a:r>
              <a:rPr lang="ru-RU" altLang="zh-CN" sz="4800" smtClean="0">
                <a:latin typeface="Times New Roman" pitchFamily="16" charset="0"/>
                <a:cs typeface="Times New Roman" pitchFamily="16" charset="0"/>
              </a:rPr>
              <a:t>Режимы работы ЭС</a:t>
            </a:r>
            <a:endParaRPr lang="zh-CN" altLang="en-US" sz="4800" b="1" smtClean="0">
              <a:latin typeface="Times New Roman" pitchFamily="16" charset="0"/>
              <a:ea typeface="宋体" charset="-122"/>
              <a:cs typeface="Times New Roman" pitchFamily="16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zh-CN" sz="2400" b="1" i="1" smtClean="0">
                <a:latin typeface="Times New Roman" pitchFamily="16" charset="0"/>
                <a:cs typeface="Times New Roman" pitchFamily="16" charset="0"/>
              </a:rPr>
              <a:t>В режиме консультации</a:t>
            </a:r>
            <a:r>
              <a:rPr lang="ru-RU" altLang="zh-CN" sz="2400" smtClean="0">
                <a:latin typeface="Times New Roman" pitchFamily="16" charset="0"/>
                <a:cs typeface="Times New Roman" pitchFamily="16" charset="0"/>
              </a:rPr>
              <a:t> общение с ЭС осуществляет конечный пользователь, которого интересует результат и (или) способ его получения. Необходимо отметить, что в зависимости от назначения ЭС пользователь может не быть специалистом в данной проблемной области (в этом случае он обращается к ЭС за результатом, не умея получить его сам), или быть специалистом (в этом случае пользователь может сам получить результат, но он обращается к ЭС с целью либо ускорить процесс получения результата, либо возложить на ЭС рутинную работу). </a:t>
            </a:r>
          </a:p>
          <a:p>
            <a:pPr eaLnBrk="1" hangingPunct="1"/>
            <a:endParaRPr lang="zh-CN" altLang="en-US" sz="240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2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0" y="1905000"/>
            <a:ext cx="7696200" cy="4038600"/>
          </a:xfrm>
          <a:ln/>
        </p:spPr>
        <p:txBody>
          <a:bodyPr lIns="90000" tIns="46800" rIns="90000" bIns="46800" anchor="t"/>
          <a:lstStyle/>
          <a:p>
            <a:pPr marL="327025" indent="-327025">
              <a:lnSpc>
                <a:spcPct val="9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3000" b="0" i="1">
                <a:solidFill>
                  <a:srgbClr val="000000"/>
                </a:solidFill>
              </a:rPr>
              <a:t>Области применения систем, основанных на знаниях, могут быть сгруппированы в несколько основных классов, в том числе </a:t>
            </a:r>
          </a:p>
          <a:p>
            <a:pPr marL="685800" lvl="1" indent="-344488">
              <a:lnSpc>
                <a:spcPct val="90000"/>
              </a:lnSpc>
              <a:spcBef>
                <a:spcPts val="650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600" b="0" i="1">
                <a:solidFill>
                  <a:srgbClr val="000000"/>
                </a:solidFill>
              </a:rPr>
              <a:t>прогнозирование, </a:t>
            </a:r>
          </a:p>
          <a:p>
            <a:pPr marL="685800" lvl="1" indent="-344488">
              <a:lnSpc>
                <a:spcPct val="90000"/>
              </a:lnSpc>
              <a:spcBef>
                <a:spcPts val="650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600" b="0" i="1">
                <a:solidFill>
                  <a:srgbClr val="000000"/>
                </a:solidFill>
              </a:rPr>
              <a:t>планирование, </a:t>
            </a:r>
          </a:p>
          <a:p>
            <a:pPr marL="685800" lvl="1" indent="-344488">
              <a:lnSpc>
                <a:spcPct val="90000"/>
              </a:lnSpc>
              <a:spcBef>
                <a:spcPts val="650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600" b="0" i="1">
                <a:solidFill>
                  <a:srgbClr val="000000"/>
                </a:solidFill>
              </a:rPr>
              <a:t>контроль и управление, </a:t>
            </a:r>
          </a:p>
          <a:p>
            <a:pPr marL="685800" lvl="1" indent="-344488">
              <a:lnSpc>
                <a:spcPct val="90000"/>
              </a:lnSpc>
              <a:spcBef>
                <a:spcPts val="650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600" b="0" i="1">
                <a:solidFill>
                  <a:srgbClr val="000000"/>
                </a:solidFill>
              </a:rPr>
              <a:t>обучение.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62000" y="-331788"/>
            <a:ext cx="76962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Aft>
                <a:spcPts val="300"/>
              </a:spcAft>
              <a:buClr>
                <a:srgbClr val="336666"/>
              </a:buClr>
              <a:buFont typeface="Arial Black" pitchFamily="32" charset="0"/>
              <a:buNone/>
            </a:pPr>
            <a:r>
              <a:rPr lang="en-GB" altLang="ru-RU" sz="4000" b="1">
                <a:solidFill>
                  <a:srgbClr val="330066"/>
                </a:solidFill>
              </a:rPr>
              <a:t>Применения ЭС</a:t>
            </a:r>
          </a:p>
        </p:txBody>
      </p:sp>
    </p:spTree>
    <p:extLst>
      <p:ext uri="{BB962C8B-B14F-4D97-AF65-F5344CB8AC3E}">
        <p14:creationId xmlns:p14="http://schemas.microsoft.com/office/powerpoint/2010/main" val="886255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0" y="1509713"/>
            <a:ext cx="7696200" cy="4197350"/>
          </a:xfrm>
          <a:ln/>
        </p:spPr>
        <p:txBody>
          <a:bodyPr lIns="90000" tIns="46800" rIns="90000" bIns="46800" anchor="t">
            <a:normAutofit lnSpcReduction="10000"/>
          </a:bodyPr>
          <a:lstStyle/>
          <a:p>
            <a:pPr marL="327025" indent="-327025">
              <a:lnSpc>
                <a:spcPct val="80000"/>
              </a:lnSpc>
              <a:spcBef>
                <a:spcPts val="500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400" b="0" i="1">
                <a:solidFill>
                  <a:srgbClr val="000000"/>
                </a:solidFill>
              </a:rPr>
              <a:t>Технологию построения экспертных систем называют </a:t>
            </a:r>
            <a:r>
              <a:rPr lang="en-GB" altLang="ru-RU" sz="2400" b="0" i="1" u="sng">
                <a:solidFill>
                  <a:srgbClr val="000000"/>
                </a:solidFill>
              </a:rPr>
              <a:t>инженерией знаний</a:t>
            </a:r>
            <a:r>
              <a:rPr lang="en-GB" altLang="ru-RU" sz="2400" b="0" i="1">
                <a:solidFill>
                  <a:srgbClr val="000000"/>
                </a:solidFill>
              </a:rPr>
              <a:t>. </a:t>
            </a:r>
          </a:p>
          <a:p>
            <a:pPr marL="327025" indent="-327025">
              <a:lnSpc>
                <a:spcPct val="80000"/>
              </a:lnSpc>
              <a:spcBef>
                <a:spcPts val="500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400" b="0" i="1">
                <a:solidFill>
                  <a:srgbClr val="000000"/>
                </a:solidFill>
              </a:rPr>
              <a:t>Этот процесс требует специфической формы взаимодействия создателя экспертной системы, которого называют </a:t>
            </a:r>
            <a:r>
              <a:rPr lang="en-GB" altLang="ru-RU" sz="2400" b="0" i="1" u="sng">
                <a:solidFill>
                  <a:srgbClr val="000000"/>
                </a:solidFill>
              </a:rPr>
              <a:t>инженером знаний</a:t>
            </a:r>
            <a:r>
              <a:rPr lang="en-GB" altLang="ru-RU" sz="2400" b="0" i="1">
                <a:solidFill>
                  <a:srgbClr val="000000"/>
                </a:solidFill>
              </a:rPr>
              <a:t>, и одного или нескольких экспертов в некоторой предметной области. </a:t>
            </a:r>
          </a:p>
          <a:p>
            <a:pPr marL="327025" indent="-327025">
              <a:lnSpc>
                <a:spcPct val="80000"/>
              </a:lnSpc>
              <a:spcBef>
                <a:spcPts val="500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400" b="0" i="1">
                <a:solidFill>
                  <a:srgbClr val="000000"/>
                </a:solidFill>
              </a:rPr>
              <a:t>Инженер знаний «извлекает» из экспертов процедуры, стратегии, эмпирические правила, которые они используют при решении задач, и встраивает эти знания в экспертную систему.</a:t>
            </a:r>
          </a:p>
          <a:p>
            <a:pPr marL="327025" indent="-327025">
              <a:lnSpc>
                <a:spcPct val="80000"/>
              </a:lnSpc>
              <a:spcBef>
                <a:spcPts val="500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400" b="0" i="1">
                <a:solidFill>
                  <a:srgbClr val="000000"/>
                </a:solidFill>
              </a:rPr>
              <a:t>В результате появляется система, решающая задачи во многом так же, как человек-эксперт.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0" y="-331788"/>
            <a:ext cx="76962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Aft>
                <a:spcPts val="300"/>
              </a:spcAft>
              <a:buClr>
                <a:srgbClr val="336666"/>
              </a:buClr>
              <a:buFont typeface="Arial Black" pitchFamily="32" charset="0"/>
              <a:buNone/>
            </a:pPr>
            <a:r>
              <a:rPr lang="en-GB" altLang="ru-RU" sz="4000" b="1">
                <a:solidFill>
                  <a:srgbClr val="330066"/>
                </a:solidFill>
              </a:rPr>
              <a:t>Применения ЭС</a:t>
            </a:r>
          </a:p>
        </p:txBody>
      </p:sp>
    </p:spTree>
    <p:extLst>
      <p:ext uri="{BB962C8B-B14F-4D97-AF65-F5344CB8AC3E}">
        <p14:creationId xmlns:p14="http://schemas.microsoft.com/office/powerpoint/2010/main" val="3491593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696200" cy="1312863"/>
          </a:xfrm>
          <a:ln/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buClr>
                <a:srgbClr val="336666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/>
              <a:t>Характерные черты экспертных систем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16075"/>
            <a:ext cx="7696200" cy="4440238"/>
          </a:xfrm>
          <a:ln/>
        </p:spPr>
        <p:txBody>
          <a:bodyPr lIns="90000" tIns="46800" rIns="90000" bIns="46800">
            <a:normAutofit lnSpcReduction="10000"/>
          </a:bodyPr>
          <a:lstStyle/>
          <a:p>
            <a:pPr marL="331788" indent="-331788">
              <a:lnSpc>
                <a:spcPct val="100000"/>
              </a:lnSpc>
              <a:spcBef>
                <a:spcPts val="550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400" i="1"/>
              <a:t>ЭС применяет для решения проблем высококачественный опыт наиболее квалифицированных экспертов в данной области, что ведет к решениям творческим, точным и эффективным. </a:t>
            </a:r>
          </a:p>
          <a:p>
            <a:pPr marL="331788" indent="-331788">
              <a:lnSpc>
                <a:spcPct val="100000"/>
              </a:lnSpc>
              <a:spcBef>
                <a:spcPts val="550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400" i="1"/>
              <a:t>гибкость ЭС. Система может наращиваться постепенно в соответствии с нуждами бизнеса или заказчика. </a:t>
            </a:r>
          </a:p>
          <a:p>
            <a:pPr marL="331788" indent="-331788">
              <a:lnSpc>
                <a:spcPct val="100000"/>
              </a:lnSpc>
              <a:spcBef>
                <a:spcPts val="550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400" i="1"/>
              <a:t>наличие прогностических возможностей.</a:t>
            </a:r>
          </a:p>
          <a:p>
            <a:pPr marL="331788" indent="-331788">
              <a:lnSpc>
                <a:spcPct val="100000"/>
              </a:lnSpc>
              <a:spcBef>
                <a:spcPts val="550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400" i="1"/>
              <a:t>ЭС может объяснить подробно, каким образом новая ситуация привела к изменениям. </a:t>
            </a:r>
          </a:p>
        </p:txBody>
      </p:sp>
    </p:spTree>
    <p:extLst>
      <p:ext uri="{BB962C8B-B14F-4D97-AF65-F5344CB8AC3E}">
        <p14:creationId xmlns:p14="http://schemas.microsoft.com/office/powerpoint/2010/main" val="3535418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-117475"/>
            <a:ext cx="7696200" cy="1293813"/>
          </a:xfrm>
          <a:ln/>
        </p:spPr>
        <p:txBody>
          <a:bodyPr/>
          <a:lstStyle/>
          <a:p>
            <a:pPr algn="ctr">
              <a:lnSpc>
                <a:spcPct val="6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/>
              <a:t>Основные понятия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4214813"/>
          </a:xfrm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i="1" u="sng" dirty="0" err="1"/>
              <a:t>Экспертная</a:t>
            </a:r>
            <a:r>
              <a:rPr lang="en-GB" altLang="ru-RU" i="1" u="sng" dirty="0"/>
              <a:t> </a:t>
            </a:r>
            <a:r>
              <a:rPr lang="en-GB" altLang="ru-RU" i="1" u="sng" dirty="0" err="1"/>
              <a:t>система</a:t>
            </a:r>
            <a:r>
              <a:rPr lang="en-GB" altLang="ru-RU" i="1" dirty="0"/>
              <a:t> - </a:t>
            </a:r>
            <a:r>
              <a:rPr lang="en-GB" altLang="ru-RU" i="1" dirty="0" err="1"/>
              <a:t>это</a:t>
            </a:r>
            <a:r>
              <a:rPr lang="en-GB" altLang="ru-RU" i="1" dirty="0"/>
              <a:t> </a:t>
            </a:r>
            <a:r>
              <a:rPr lang="en-GB" altLang="ru-RU" i="1" dirty="0" err="1"/>
              <a:t>интеллектуальная</a:t>
            </a:r>
            <a:r>
              <a:rPr lang="en-GB" altLang="ru-RU" i="1" dirty="0"/>
              <a:t> </a:t>
            </a:r>
            <a:r>
              <a:rPr lang="en-GB" altLang="ru-RU" i="1" dirty="0" err="1"/>
              <a:t>информационная</a:t>
            </a:r>
            <a:r>
              <a:rPr lang="en-GB" altLang="ru-RU" i="1" dirty="0"/>
              <a:t> </a:t>
            </a:r>
            <a:r>
              <a:rPr lang="en-GB" altLang="ru-RU" i="1" dirty="0" err="1"/>
              <a:t>система</a:t>
            </a:r>
            <a:r>
              <a:rPr lang="en-GB" altLang="ru-RU" i="1" dirty="0"/>
              <a:t> (ИИС), </a:t>
            </a:r>
            <a:r>
              <a:rPr lang="en-GB" altLang="ru-RU" i="1" dirty="0" err="1"/>
              <a:t>предназначенная</a:t>
            </a:r>
            <a:r>
              <a:rPr lang="en-GB" altLang="ru-RU" i="1" dirty="0"/>
              <a:t> </a:t>
            </a:r>
            <a:r>
              <a:rPr lang="en-GB" altLang="ru-RU" i="1" dirty="0" err="1"/>
              <a:t>для</a:t>
            </a:r>
            <a:r>
              <a:rPr lang="en-GB" altLang="ru-RU" i="1" dirty="0"/>
              <a:t> </a:t>
            </a:r>
            <a:r>
              <a:rPr lang="en-GB" altLang="ru-RU" i="1" dirty="0" err="1"/>
              <a:t>решения</a:t>
            </a:r>
            <a:r>
              <a:rPr lang="en-GB" altLang="ru-RU" i="1" dirty="0"/>
              <a:t> </a:t>
            </a:r>
            <a:r>
              <a:rPr lang="en-GB" altLang="ru-RU" i="1" dirty="0" err="1"/>
              <a:t>слабоформализуемых</a:t>
            </a:r>
            <a:r>
              <a:rPr lang="en-GB" altLang="ru-RU" i="1" dirty="0"/>
              <a:t> </a:t>
            </a:r>
            <a:r>
              <a:rPr lang="en-GB" altLang="ru-RU" i="1" dirty="0" err="1"/>
              <a:t>задач</a:t>
            </a:r>
            <a:r>
              <a:rPr lang="en-GB" altLang="ru-RU" i="1" dirty="0"/>
              <a:t> </a:t>
            </a:r>
            <a:r>
              <a:rPr lang="en-GB" altLang="ru-RU" i="1" dirty="0" err="1"/>
              <a:t>на</a:t>
            </a:r>
            <a:r>
              <a:rPr lang="en-GB" altLang="ru-RU" i="1" dirty="0"/>
              <a:t> </a:t>
            </a:r>
            <a:r>
              <a:rPr lang="en-GB" altLang="ru-RU" i="1" dirty="0" err="1"/>
              <a:t>основе</a:t>
            </a:r>
            <a:r>
              <a:rPr lang="en-GB" altLang="ru-RU" i="1" dirty="0"/>
              <a:t> </a:t>
            </a:r>
            <a:r>
              <a:rPr lang="en-GB" altLang="ru-RU" i="1" dirty="0" err="1"/>
              <a:t>накапливаемого</a:t>
            </a:r>
            <a:r>
              <a:rPr lang="en-GB" altLang="ru-RU" i="1" dirty="0"/>
              <a:t> в </a:t>
            </a:r>
            <a:r>
              <a:rPr lang="en-GB" altLang="ru-RU" i="1" dirty="0" err="1"/>
              <a:t>базе</a:t>
            </a:r>
            <a:r>
              <a:rPr lang="en-GB" altLang="ru-RU" i="1" dirty="0"/>
              <a:t> </a:t>
            </a:r>
            <a:r>
              <a:rPr lang="en-GB" altLang="ru-RU" i="1" dirty="0" err="1"/>
              <a:t>знаний</a:t>
            </a:r>
            <a:r>
              <a:rPr lang="en-GB" altLang="ru-RU" i="1" dirty="0"/>
              <a:t> </a:t>
            </a:r>
            <a:r>
              <a:rPr lang="en-GB" altLang="ru-RU" i="1" dirty="0" err="1"/>
              <a:t>опыта</a:t>
            </a:r>
            <a:r>
              <a:rPr lang="en-GB" altLang="ru-RU" i="1" dirty="0"/>
              <a:t> </a:t>
            </a:r>
            <a:r>
              <a:rPr lang="en-GB" altLang="ru-RU" i="1" dirty="0" err="1"/>
              <a:t>работы</a:t>
            </a:r>
            <a:r>
              <a:rPr lang="en-GB" altLang="ru-RU" i="1" dirty="0"/>
              <a:t> </a:t>
            </a:r>
            <a:r>
              <a:rPr lang="en-GB" altLang="ru-RU" i="1" dirty="0" err="1"/>
              <a:t>экспертов</a:t>
            </a:r>
            <a:r>
              <a:rPr lang="en-GB" altLang="ru-RU" i="1" dirty="0"/>
              <a:t> в </a:t>
            </a:r>
            <a:r>
              <a:rPr lang="en-GB" altLang="ru-RU" i="1" dirty="0" err="1"/>
              <a:t>проблемной</a:t>
            </a:r>
            <a:r>
              <a:rPr lang="en-GB" altLang="ru-RU" i="1" dirty="0"/>
              <a:t> </a:t>
            </a:r>
            <a:r>
              <a:rPr lang="en-GB" altLang="ru-RU" i="1" dirty="0" err="1"/>
              <a:t>области</a:t>
            </a:r>
            <a:r>
              <a:rPr lang="en-GB" altLang="ru-RU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3693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0" y="1689100"/>
            <a:ext cx="7696200" cy="4456113"/>
          </a:xfrm>
          <a:ln/>
        </p:spPr>
        <p:txBody>
          <a:bodyPr lIns="90000" tIns="46800" rIns="90000" bIns="46800" anchor="t"/>
          <a:lstStyle/>
          <a:p>
            <a:pPr marL="327025" indent="-327025">
              <a:lnSpc>
                <a:spcPct val="90000"/>
              </a:lnSpc>
              <a:spcBef>
                <a:spcPts val="550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400" b="0" i="1">
                <a:solidFill>
                  <a:srgbClr val="000000"/>
                </a:solidFill>
              </a:rPr>
              <a:t>В настоящее время ЭС являются инструментом, усиливающим интеллектуальные способности всей системы в целом, и выполняет задачи:</a:t>
            </a:r>
          </a:p>
          <a:p>
            <a:pPr marL="685800" lvl="1" indent="-344488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400" b="0" i="1">
                <a:solidFill>
                  <a:srgbClr val="000000"/>
                </a:solidFill>
              </a:rPr>
              <a:t>Консультация для неопытных (непрофессиональных) пользователей.</a:t>
            </a:r>
          </a:p>
          <a:p>
            <a:pPr marL="685800" lvl="1" indent="-344488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400" b="0" i="1">
                <a:solidFill>
                  <a:srgbClr val="000000"/>
                </a:solidFill>
              </a:rPr>
              <a:t>Помощь при анализе различных вариантов принятия решения.</a:t>
            </a:r>
          </a:p>
          <a:p>
            <a:pPr marL="685800" lvl="1" indent="-344488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400" b="0" i="1">
                <a:solidFill>
                  <a:srgbClr val="000000"/>
                </a:solidFill>
              </a:rPr>
              <a:t>Помощь по вопросам, относящимся к смежным областям деятельности.</a:t>
            </a:r>
          </a:p>
          <a:p>
            <a:pPr marL="327025" indent="-327025">
              <a:lnSpc>
                <a:spcPct val="90000"/>
              </a:lnSpc>
              <a:spcBef>
                <a:spcPts val="550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400" b="0" i="1">
                <a:solidFill>
                  <a:srgbClr val="000000"/>
                </a:solidFill>
              </a:rPr>
              <a:t>Наиболее широко и продуктивно ЭС применяются в бизнесе, производстве, медицине, менее – в науке.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62000" y="39688"/>
            <a:ext cx="7696200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336666"/>
              </a:buClr>
              <a:buFont typeface="Arial Black" pitchFamily="32" charset="0"/>
              <a:buNone/>
            </a:pPr>
            <a:r>
              <a:rPr lang="en-GB" altLang="ru-RU" sz="4000" b="1">
                <a:solidFill>
                  <a:srgbClr val="330066"/>
                </a:solidFill>
              </a:rPr>
              <a:t>Характерные черты экспертных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09078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82563"/>
            <a:ext cx="7696200" cy="1535112"/>
          </a:xfrm>
          <a:ln/>
        </p:spPr>
        <p:txBody>
          <a:bodyPr lIns="90000" tIns="46800" rIns="90000" bIns="46800" anchor="b"/>
          <a:lstStyle/>
          <a:p>
            <a:pPr algn="ctr">
              <a:lnSpc>
                <a:spcPct val="80000"/>
              </a:lnSpc>
              <a:buClr>
                <a:srgbClr val="336666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/>
              <a:t>Инструментальные средства разработки </a:t>
            </a:r>
            <a:r>
              <a:rPr lang="en-GB" altLang="ru-RU" sz="4000"/>
              <a:t>экспертных</a:t>
            </a:r>
            <a:r>
              <a:rPr lang="en-GB" altLang="ru-RU"/>
              <a:t> систем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25" y="1905000"/>
            <a:ext cx="8375650" cy="4038600"/>
          </a:xfrm>
          <a:ln/>
        </p:spPr>
        <p:txBody>
          <a:bodyPr lIns="90000" tIns="46800" rIns="90000" bIns="46800"/>
          <a:lstStyle/>
          <a:p>
            <a:pPr marL="331788" indent="-331788">
              <a:lnSpc>
                <a:spcPct val="10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buFont typeface="Wingdings" charset="2"/>
              <a:buNone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Инструментальные средства построения ЭС их можно разбить на три основных типа:</a:t>
            </a:r>
          </a:p>
          <a:p>
            <a:pPr lvl="1">
              <a:lnSpc>
                <a:spcPct val="100000"/>
              </a:lnSpc>
              <a:buSzPct val="100000"/>
              <a:buFont typeface="Arial" charset="0"/>
              <a:buAutoNum type="arabicPeriod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b="1" i="1">
                <a:solidFill>
                  <a:srgbClr val="336666"/>
                </a:solidFill>
              </a:rPr>
              <a:t>Языки программирования;</a:t>
            </a:r>
          </a:p>
          <a:p>
            <a:pPr lvl="1">
              <a:lnSpc>
                <a:spcPct val="100000"/>
              </a:lnSpc>
              <a:buSzPct val="100000"/>
              <a:buFont typeface="Arial" charset="0"/>
              <a:buAutoNum type="arabicPeriod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b="1" i="1">
                <a:solidFill>
                  <a:srgbClr val="336666"/>
                </a:solidFill>
              </a:rPr>
              <a:t>Среды программирования;</a:t>
            </a:r>
          </a:p>
          <a:p>
            <a:pPr lvl="1">
              <a:lnSpc>
                <a:spcPct val="100000"/>
              </a:lnSpc>
              <a:buSzPct val="100000"/>
              <a:buFont typeface="Arial" charset="0"/>
              <a:buAutoNum type="arabicPeriod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b="1" i="1">
                <a:solidFill>
                  <a:srgbClr val="336666"/>
                </a:solidFill>
              </a:rPr>
              <a:t>Пустые ЭС (оболочки).</a:t>
            </a:r>
          </a:p>
        </p:txBody>
      </p:sp>
    </p:spTree>
    <p:extLst>
      <p:ext uri="{BB962C8B-B14F-4D97-AF65-F5344CB8AC3E}">
        <p14:creationId xmlns:p14="http://schemas.microsoft.com/office/powerpoint/2010/main" val="4199864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725488" y="201613"/>
            <a:ext cx="7696200" cy="749300"/>
          </a:xfrm>
          <a:ln/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buClr>
                <a:srgbClr val="336666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/>
              <a:t>Оболочки ЭС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4038600"/>
          </a:xfrm>
          <a:ln/>
        </p:spPr>
        <p:txBody>
          <a:bodyPr lIns="90000" tIns="46800" rIns="90000" bIns="46800"/>
          <a:lstStyle/>
          <a:p>
            <a:pPr marL="331788" indent="-331788">
              <a:lnSpc>
                <a:spcPct val="10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i="1"/>
              <a:t>При применении пустых ЭС, или «оболочек»  разработчик ЭС полностью освобождается от работ по созданию программ и занимается лишь наполнением базы знаний. </a:t>
            </a:r>
          </a:p>
        </p:txBody>
      </p:sp>
    </p:spTree>
    <p:extLst>
      <p:ext uri="{BB962C8B-B14F-4D97-AF65-F5344CB8AC3E}">
        <p14:creationId xmlns:p14="http://schemas.microsoft.com/office/powerpoint/2010/main" val="2569804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2413" y="-95250"/>
            <a:ext cx="8615362" cy="836613"/>
          </a:xfrm>
          <a:ln/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buClr>
                <a:srgbClr val="336666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/>
              <a:t>Применение экспертных систем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913" y="933450"/>
            <a:ext cx="8955087" cy="5318125"/>
          </a:xfrm>
          <a:ln/>
        </p:spPr>
        <p:txBody>
          <a:bodyPr lIns="90000" tIns="46800" rIns="90000" bIns="46800"/>
          <a:lstStyle/>
          <a:p>
            <a:pPr marL="331788" indent="-331788">
              <a:lnSpc>
                <a:spcPct val="9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buFont typeface="Wingdings" charset="2"/>
              <a:buNone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800" i="1"/>
              <a:t>Основные типы задач, решаемых с помощью ЭС:</a:t>
            </a:r>
          </a:p>
          <a:p>
            <a:pPr marL="731838" lvl="1" indent="-274638">
              <a:lnSpc>
                <a:spcPct val="80000"/>
              </a:lnSpc>
              <a:spcBef>
                <a:spcPts val="425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200" i="1"/>
              <a:t>интерпретация, определение смыслового содержания входных данных;</a:t>
            </a:r>
          </a:p>
          <a:p>
            <a:pPr marL="731838" lvl="1" indent="-274638">
              <a:lnSpc>
                <a:spcPct val="80000"/>
              </a:lnSpc>
              <a:spcBef>
                <a:spcPts val="425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200" i="1"/>
              <a:t>предсказание последствий наблюдаемых ситуаций;</a:t>
            </a:r>
          </a:p>
          <a:p>
            <a:pPr marL="731838" lvl="1" indent="-274638">
              <a:lnSpc>
                <a:spcPct val="80000"/>
              </a:lnSpc>
              <a:spcBef>
                <a:spcPts val="425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200" i="1"/>
              <a:t>диагностика неисправностей (заболеваний) по симптомам;</a:t>
            </a:r>
          </a:p>
          <a:p>
            <a:pPr marL="731838" lvl="1" indent="-274638">
              <a:lnSpc>
                <a:spcPct val="80000"/>
              </a:lnSpc>
              <a:spcBef>
                <a:spcPts val="425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200" i="1"/>
              <a:t>конструирование объекта с заданными свойствами при соблюдении установленных ограничений;</a:t>
            </a:r>
          </a:p>
          <a:p>
            <a:pPr marL="731838" lvl="1" indent="-274638">
              <a:lnSpc>
                <a:spcPct val="80000"/>
              </a:lnSpc>
              <a:spcBef>
                <a:spcPts val="425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200" i="1"/>
              <a:t>планирование последовательности действий, приводящих к желаемому состоянию объекта;</a:t>
            </a:r>
          </a:p>
          <a:p>
            <a:pPr marL="731838" lvl="1" indent="-274638">
              <a:lnSpc>
                <a:spcPct val="80000"/>
              </a:lnSpc>
              <a:spcBef>
                <a:spcPts val="425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200" i="1"/>
              <a:t>слежение (наблюдение) за изменяющимся состоянием объекта и сравнение его параметров с установленными или желаемыми;</a:t>
            </a:r>
          </a:p>
          <a:p>
            <a:pPr marL="731838" lvl="1" indent="-274638">
              <a:lnSpc>
                <a:spcPct val="80000"/>
              </a:lnSpc>
              <a:spcBef>
                <a:spcPts val="425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200" i="1"/>
              <a:t>управление объектом с целью достижения желаемого поведения;</a:t>
            </a:r>
          </a:p>
          <a:p>
            <a:pPr marL="731838" lvl="1" indent="-274638">
              <a:lnSpc>
                <a:spcPct val="80000"/>
              </a:lnSpc>
              <a:spcBef>
                <a:spcPts val="425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200" i="1"/>
              <a:t>поиск неисправностей;</a:t>
            </a:r>
          </a:p>
          <a:p>
            <a:pPr marL="731838" lvl="1" indent="-274638">
              <a:lnSpc>
                <a:spcPct val="80000"/>
              </a:lnSpc>
              <a:spcBef>
                <a:spcPts val="425"/>
              </a:spcBef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200" i="1"/>
              <a:t>обучение.</a:t>
            </a:r>
          </a:p>
        </p:txBody>
      </p:sp>
    </p:spTree>
    <p:extLst>
      <p:ext uri="{BB962C8B-B14F-4D97-AF65-F5344CB8AC3E}">
        <p14:creationId xmlns:p14="http://schemas.microsoft.com/office/powerpoint/2010/main" val="98794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0" y="1905000"/>
            <a:ext cx="7696200" cy="4038600"/>
          </a:xfrm>
          <a:ln/>
        </p:spPr>
        <p:txBody>
          <a:bodyPr lIns="90000" tIns="46800" rIns="90000" bIns="46800" anchor="t"/>
          <a:lstStyle/>
          <a:p>
            <a:pPr marL="327025" indent="-327025">
              <a:lnSpc>
                <a:spcPct val="9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3000" b="0" i="1" u="sng">
                <a:solidFill>
                  <a:srgbClr val="000000"/>
                </a:solidFill>
              </a:rPr>
              <a:t>Экспертная система</a:t>
            </a:r>
            <a:r>
              <a:rPr lang="en-GB" altLang="ru-RU" sz="3000" b="0" i="1">
                <a:solidFill>
                  <a:srgbClr val="000000"/>
                </a:solidFill>
              </a:rPr>
              <a:t> включает базу знаний с набором правил и механизмом вывода и позволяет на основании предоставляемых пользователем фактов распознать ситуацию, поставить диагноз, сформулировать решение или дать рекомендацию для выбора действия.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62000" y="-117475"/>
            <a:ext cx="7696200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64000"/>
              </a:lnSpc>
              <a:buClr>
                <a:srgbClr val="330066"/>
              </a:buClr>
            </a:pPr>
            <a:r>
              <a:rPr lang="en-GB" altLang="ru-RU" sz="4000" b="1">
                <a:solidFill>
                  <a:srgbClr val="330066"/>
                </a:solidFill>
              </a:rPr>
              <a:t>Основные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3934279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0" y="1905000"/>
            <a:ext cx="7696200" cy="4038600"/>
          </a:xfrm>
          <a:ln/>
        </p:spPr>
        <p:txBody>
          <a:bodyPr lIns="90000" tIns="46800" rIns="90000" bIns="46800" anchor="t"/>
          <a:lstStyle/>
          <a:p>
            <a:pPr marL="327025" indent="-327025">
              <a:lnSpc>
                <a:spcPct val="10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3000" b="0" i="1">
                <a:solidFill>
                  <a:srgbClr val="000000"/>
                </a:solidFill>
              </a:rPr>
              <a:t>Экспертные системы предназначены для воссоздания опыта, знаний профессионалов высокого уровня и использования этих знаний, в процессе управления. 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-117475"/>
            <a:ext cx="7696200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64000"/>
              </a:lnSpc>
              <a:buClr>
                <a:srgbClr val="330066"/>
              </a:buClr>
            </a:pPr>
            <a:r>
              <a:rPr lang="en-GB" altLang="ru-RU" sz="4000" b="1">
                <a:solidFill>
                  <a:srgbClr val="330066"/>
                </a:solidFill>
              </a:rPr>
              <a:t>Основные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2264619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0" y="1905000"/>
            <a:ext cx="7696200" cy="4038600"/>
          </a:xfrm>
          <a:ln/>
        </p:spPr>
        <p:txBody>
          <a:bodyPr lIns="90000" tIns="46800" rIns="90000" bIns="46800" anchor="t"/>
          <a:lstStyle/>
          <a:p>
            <a:pPr marL="327025" indent="-327025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3200" b="0" i="1">
                <a:solidFill>
                  <a:srgbClr val="000000"/>
                </a:solidFill>
              </a:rPr>
              <a:t>В основе построения экспертных систем лежит </a:t>
            </a:r>
            <a:r>
              <a:rPr lang="en-GB" altLang="ru-RU" sz="3200" i="1">
                <a:solidFill>
                  <a:srgbClr val="000000"/>
                </a:solidFill>
              </a:rPr>
              <a:t>база знаний</a:t>
            </a:r>
            <a:r>
              <a:rPr lang="en-GB" altLang="ru-RU" sz="3200" b="0" i="1">
                <a:solidFill>
                  <a:srgbClr val="000000"/>
                </a:solidFill>
              </a:rPr>
              <a:t>, которая основывается на моделях представления знаний. 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62000" y="-117475"/>
            <a:ext cx="7696200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64000"/>
              </a:lnSpc>
              <a:buClr>
                <a:srgbClr val="330066"/>
              </a:buClr>
            </a:pPr>
            <a:r>
              <a:rPr lang="en-GB" altLang="ru-RU" sz="4000" b="1">
                <a:solidFill>
                  <a:srgbClr val="330066"/>
                </a:solidFill>
              </a:rPr>
              <a:t>Основные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2381530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1524000"/>
            <a:ext cx="8229600" cy="4905375"/>
          </a:xfrm>
          <a:ln/>
        </p:spPr>
        <p:txBody>
          <a:bodyPr lIns="90000" tIns="46800" rIns="90000" bIns="46800" anchor="t"/>
          <a:lstStyle/>
          <a:p>
            <a:pPr marL="327025" indent="-327025">
              <a:lnSpc>
                <a:spcPct val="9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3000" b="0" i="1">
                <a:solidFill>
                  <a:srgbClr val="000000"/>
                </a:solidFill>
              </a:rPr>
              <a:t>В системах, основанных на знаниях, правила (или эвристики), по которым решаются проблемы в конкретной предметной области, хранятся в базе знаний. </a:t>
            </a:r>
          </a:p>
          <a:p>
            <a:pPr marL="327025" indent="-327025">
              <a:lnSpc>
                <a:spcPct val="90000"/>
              </a:lnSpc>
              <a:spcBef>
                <a:spcPts val="775"/>
              </a:spcBef>
              <a:spcAft>
                <a:spcPts val="300"/>
              </a:spcAft>
              <a:buClr>
                <a:srgbClr val="CCCC99"/>
              </a:buClr>
              <a:buSzPct val="70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3000" b="0" i="1">
                <a:solidFill>
                  <a:srgbClr val="000000"/>
                </a:solidFill>
              </a:rPr>
              <a:t>Проблемы ставятся перед системой в виде совокупности фактов, описывающих некоторую ситуацию, и система с помощью </a:t>
            </a:r>
            <a:r>
              <a:rPr lang="en-GB" altLang="ru-RU" sz="3000" b="0" i="1">
                <a:solidFill>
                  <a:srgbClr val="000080"/>
                </a:solidFill>
              </a:rPr>
              <a:t>базы знаний</a:t>
            </a:r>
            <a:r>
              <a:rPr lang="en-GB" altLang="ru-RU" sz="3000" b="0" i="1">
                <a:solidFill>
                  <a:srgbClr val="000000"/>
                </a:solidFill>
              </a:rPr>
              <a:t> пытается вывести заключение из этих фактов.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-117475"/>
            <a:ext cx="7696200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64000"/>
              </a:lnSpc>
              <a:buClr>
                <a:srgbClr val="330066"/>
              </a:buClr>
            </a:pPr>
            <a:r>
              <a:rPr lang="en-GB" altLang="ru-RU" sz="4000" b="1">
                <a:solidFill>
                  <a:srgbClr val="330066"/>
                </a:solidFill>
              </a:rPr>
              <a:t>Основные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2739315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5" y="1355725"/>
            <a:ext cx="8515350" cy="682625"/>
          </a:xfrm>
          <a:ln/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  <a:spcAft>
                <a:spcPts val="300"/>
              </a:spcAft>
              <a:buClr>
                <a:srgbClr val="33666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2900" i="1">
                <a:solidFill>
                  <a:srgbClr val="000000"/>
                </a:solidFill>
              </a:rPr>
              <a:t>Для построения </a:t>
            </a:r>
            <a:r>
              <a:rPr lang="en-GB" altLang="ru-RU" sz="2900" i="1">
                <a:solidFill>
                  <a:srgbClr val="000080"/>
                </a:solidFill>
              </a:rPr>
              <a:t>базы знаний</a:t>
            </a:r>
            <a:r>
              <a:rPr lang="en-GB" altLang="ru-RU" sz="2900" i="1">
                <a:solidFill>
                  <a:srgbClr val="000000"/>
                </a:solidFill>
              </a:rPr>
              <a:t> требуется: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4025" y="2157413"/>
            <a:ext cx="8005763" cy="4038600"/>
          </a:xfrm>
          <a:ln/>
        </p:spPr>
        <p:txBody>
          <a:bodyPr lIns="90000" tIns="46800" rIns="90000" bIns="46800"/>
          <a:lstStyle/>
          <a:p>
            <a:pPr marL="731838" lvl="1" indent="-274638">
              <a:lnSpc>
                <a:spcPct val="100000"/>
              </a:lnSpc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</a:pPr>
            <a:r>
              <a:rPr lang="en-GB" altLang="ru-RU" i="1"/>
              <a:t>провести опрос специалистов, являющихся экспертами в конкретной предметной области, </a:t>
            </a:r>
          </a:p>
          <a:p>
            <a:pPr marL="731838" lvl="1" indent="-274638">
              <a:lnSpc>
                <a:spcPct val="100000"/>
              </a:lnSpc>
              <a:spcAft>
                <a:spcPts val="300"/>
              </a:spcAft>
              <a:buClr>
                <a:srgbClr val="97CDCC"/>
              </a:buClr>
              <a:buSzPct val="150000"/>
              <a:buFont typeface="Arial" charset="0"/>
              <a:buChar char="•"/>
              <a:tabLst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</a:pPr>
            <a:r>
              <a:rPr lang="en-GB" altLang="ru-RU" i="1"/>
              <a:t>а затем систематизировать, организовать и снабдить эти знания указателями, чтобы впоследствии их можно было легко извлечь из базы знаний.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62000" y="-188913"/>
            <a:ext cx="7696200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defTabSz="449263" fontAlgn="base">
              <a:lnSpc>
                <a:spcPct val="5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64000"/>
              </a:lnSpc>
              <a:buClr>
                <a:srgbClr val="330066"/>
              </a:buClr>
            </a:pPr>
            <a:r>
              <a:rPr lang="en-GB" altLang="ru-RU" sz="4000" b="1">
                <a:solidFill>
                  <a:srgbClr val="330066"/>
                </a:solidFill>
              </a:rPr>
              <a:t>Создание базы знаний</a:t>
            </a:r>
          </a:p>
        </p:txBody>
      </p:sp>
    </p:spTree>
    <p:extLst>
      <p:ext uri="{BB962C8B-B14F-4D97-AF65-F5344CB8AC3E}">
        <p14:creationId xmlns:p14="http://schemas.microsoft.com/office/powerpoint/2010/main" val="423755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3175"/>
            <a:ext cx="7696200" cy="1312863"/>
          </a:xfrm>
          <a:ln/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buClr>
                <a:srgbClr val="336666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/>
              <a:t>Архитектура экспертной системы 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36538" y="1322388"/>
          <a:ext cx="8656637" cy="491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6010200" imgH="4867200" progId="">
                  <p:embed/>
                </p:oleObj>
              </mc:Choice>
              <mc:Fallback>
                <p:oleObj r:id="rId4" imgW="6010200" imgH="486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322388"/>
                        <a:ext cx="8656637" cy="49133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607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696200" cy="1312863"/>
          </a:xfrm>
          <a:ln/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spcAft>
                <a:spcPts val="300"/>
              </a:spcAft>
              <a:buClr>
                <a:srgbClr val="336666"/>
              </a:buClr>
              <a:buFont typeface="Arial Black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/>
              <a:t>Архитектура экспертной системы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52588"/>
            <a:ext cx="7696200" cy="4038600"/>
          </a:xfrm>
          <a:ln/>
        </p:spPr>
        <p:txBody>
          <a:bodyPr lIns="90000" tIns="46800" rIns="90000" bIns="46800"/>
          <a:lstStyle/>
          <a:p>
            <a:pPr marL="331788" indent="-331788">
              <a:lnSpc>
                <a:spcPct val="90000"/>
              </a:lnSpc>
              <a:spcBef>
                <a:spcPts val="550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400" i="1" u="sng"/>
              <a:t>База знаний</a:t>
            </a:r>
            <a:r>
              <a:rPr lang="en-GB" altLang="ru-RU" sz="2400" i="1"/>
              <a:t> (БЗ) отражает знания экспертов. </a:t>
            </a:r>
          </a:p>
          <a:p>
            <a:pPr marL="331788" indent="-331788">
              <a:lnSpc>
                <a:spcPct val="90000"/>
              </a:lnSpc>
              <a:spcBef>
                <a:spcPts val="550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400" i="1"/>
              <a:t>Выявлением знаний эксперта и представлением их в БЗ занимаются специалисты – </a:t>
            </a:r>
            <a:r>
              <a:rPr lang="en-GB" altLang="ru-RU" sz="2400" i="1" u="sng"/>
              <a:t>инженеры знаний</a:t>
            </a:r>
            <a:r>
              <a:rPr lang="en-GB" altLang="ru-RU" sz="2400" i="1"/>
              <a:t>.</a:t>
            </a:r>
          </a:p>
          <a:p>
            <a:pPr marL="331788" indent="-331788">
              <a:lnSpc>
                <a:spcPct val="90000"/>
              </a:lnSpc>
              <a:spcBef>
                <a:spcPts val="550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400" i="1"/>
              <a:t>ЭС должна обладать механизмом приобретения знаний для ввода знаний в базу и их последующее обновление.</a:t>
            </a:r>
          </a:p>
          <a:p>
            <a:pPr marL="331788" indent="-331788">
              <a:lnSpc>
                <a:spcPct val="90000"/>
              </a:lnSpc>
              <a:spcBef>
                <a:spcPts val="550"/>
              </a:spcBef>
              <a:spcAft>
                <a:spcPts val="300"/>
              </a:spcAft>
              <a:buClr>
                <a:srgbClr val="CCCC99"/>
              </a:buClr>
              <a:tabLst>
                <a:tab pos="450850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</a:tabLst>
            </a:pPr>
            <a:r>
              <a:rPr lang="en-GB" altLang="ru-RU" sz="2400" i="1"/>
              <a:t>В простейшем случае – это интеллектуальный редактор, который позволяет вводить единицы знаний в базу, а также проводить их анализ на непротиворечивость.</a:t>
            </a:r>
          </a:p>
        </p:txBody>
      </p:sp>
    </p:spTree>
    <p:extLst>
      <p:ext uri="{BB962C8B-B14F-4D97-AF65-F5344CB8AC3E}">
        <p14:creationId xmlns:p14="http://schemas.microsoft.com/office/powerpoint/2010/main" val="2108612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1016</Words>
  <Application>Microsoft Office PowerPoint</Application>
  <PresentationFormat>Экран (4:3)</PresentationFormat>
  <Paragraphs>106</Paragraphs>
  <Slides>23</Slides>
  <Notes>21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Основные понятия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Для построения базы знаний требуется:</vt:lpstr>
      <vt:lpstr>Архитектура экспертной системы </vt:lpstr>
      <vt:lpstr>Архитектура экспертной системы</vt:lpstr>
      <vt:lpstr>Подсистема приобретения знаний</vt:lpstr>
      <vt:lpstr>База знаний</vt:lpstr>
      <vt:lpstr>Механизм вывода</vt:lpstr>
      <vt:lpstr>Интерфейс пользователя</vt:lpstr>
      <vt:lpstr>Подсистема объяснения</vt:lpstr>
      <vt:lpstr>Режимы работы ЭС</vt:lpstr>
      <vt:lpstr>Режимы работы ЭС</vt:lpstr>
      <vt:lpstr>Презентация PowerPoint</vt:lpstr>
      <vt:lpstr>Презентация PowerPoint</vt:lpstr>
      <vt:lpstr>Характерные черты экспертных систем</vt:lpstr>
      <vt:lpstr>Презентация PowerPoint</vt:lpstr>
      <vt:lpstr>Инструментальные средства разработки экспертных систем</vt:lpstr>
      <vt:lpstr>Оболочки ЭС</vt:lpstr>
      <vt:lpstr>Применение экспертных систем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2016-12-16T11:54:16Z</dcterms:created>
  <dcterms:modified xsi:type="dcterms:W3CDTF">2016-12-16T11:57:37Z</dcterms:modified>
</cp:coreProperties>
</file>