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5" r:id="rId3"/>
    <p:sldId id="286" r:id="rId4"/>
    <p:sldId id="288" r:id="rId5"/>
    <p:sldId id="277" r:id="rId6"/>
    <p:sldId id="289" r:id="rId7"/>
    <p:sldId id="292" r:id="rId8"/>
    <p:sldId id="293" r:id="rId9"/>
    <p:sldId id="294" r:id="rId10"/>
    <p:sldId id="295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5/7/2018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5/7/2018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6" y="3019706"/>
            <a:ext cx="5051695" cy="2387600"/>
          </a:xfrm>
        </p:spPr>
        <p:txBody>
          <a:bodyPr/>
          <a:lstStyle/>
          <a:p>
            <a:r>
              <a:rPr lang="en-US" dirty="0"/>
              <a:t>Biodiversity for the national parks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Sooyun</a:t>
            </a:r>
            <a:r>
              <a:rPr lang="en-US" dirty="0"/>
              <a:t> (Christine) Lee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Foot  and </a:t>
            </a:r>
            <a:r>
              <a:rPr lang="en-AU" dirty="0"/>
              <a:t>mouth</a:t>
            </a:r>
            <a:r>
              <a:rPr lang="fr-FR" dirty="0"/>
              <a:t> </a:t>
            </a:r>
            <a:r>
              <a:rPr lang="en-AU" dirty="0"/>
              <a:t>disease study – sample size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026" y="2130804"/>
            <a:ext cx="9371948" cy="3711195"/>
          </a:xfrm>
        </p:spPr>
        <p:txBody>
          <a:bodyPr>
            <a:normAutofit/>
          </a:bodyPr>
          <a:lstStyle/>
          <a:p>
            <a:r>
              <a:rPr lang="en-US" b="1" dirty="0"/>
              <a:t>15%</a:t>
            </a:r>
            <a:r>
              <a:rPr lang="en-US" dirty="0"/>
              <a:t> of sheep at Yellowstone national park has foot and mouth diseases</a:t>
            </a:r>
          </a:p>
          <a:p>
            <a:r>
              <a:rPr lang="en-US" dirty="0"/>
              <a:t>Scientists want to know when the disease has reduced by </a:t>
            </a:r>
            <a:r>
              <a:rPr lang="en-US" b="1" dirty="0"/>
              <a:t>5% confidently</a:t>
            </a:r>
          </a:p>
          <a:p>
            <a:r>
              <a:rPr lang="en-US" sz="2000" dirty="0"/>
              <a:t>The recommended sample size is *</a:t>
            </a:r>
            <a:r>
              <a:rPr lang="en-US" b="1" dirty="0"/>
              <a:t>510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69389F-9706-49D5-8730-39402B5CFB9A}"/>
              </a:ext>
            </a:extLst>
          </p:cNvPr>
          <p:cNvSpPr txBox="1">
            <a:spLocks/>
          </p:cNvSpPr>
          <p:nvPr/>
        </p:nvSpPr>
        <p:spPr>
          <a:xfrm>
            <a:off x="1523871" y="4847555"/>
            <a:ext cx="9371948" cy="447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*The sample size is being calculated as 870 when you do this exercise is completed from the web version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57122D-856A-4381-8F0B-25A5D36CD2DF}"/>
              </a:ext>
            </a:extLst>
          </p:cNvPr>
          <p:cNvPicPr/>
          <p:nvPr/>
        </p:nvPicPr>
        <p:blipFill rotWithShape="1">
          <a:blip r:embed="rId2"/>
          <a:srcRect l="67250" t="24621" b="32047"/>
          <a:stretch/>
        </p:blipFill>
        <p:spPr bwMode="auto">
          <a:xfrm>
            <a:off x="8904914" y="5112402"/>
            <a:ext cx="1877060" cy="1397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404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Recommendation - </a:t>
            </a:r>
            <a:r>
              <a:rPr lang="en-GB" dirty="0"/>
              <a:t>Foot  and mouth disease study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90B00C-34B6-4326-9816-17E705947C3D}"/>
              </a:ext>
            </a:extLst>
          </p:cNvPr>
          <p:cNvSpPr txBox="1">
            <a:spLocks/>
          </p:cNvSpPr>
          <p:nvPr/>
        </p:nvSpPr>
        <p:spPr>
          <a:xfrm>
            <a:off x="1410027" y="2357305"/>
            <a:ext cx="9371948" cy="3829377"/>
          </a:xfrm>
          <a:prstGeom prst="rect">
            <a:avLst/>
          </a:prstGeom>
        </p:spPr>
        <p:txBody>
          <a:bodyPr/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Two selected national parks for recommendation to be observed for duration as stated in the table below;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All other national parks should use this method to determine how long each of them will take to ensure enough sheep have been observed.</a:t>
            </a:r>
          </a:p>
          <a:p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7CED55-31DF-4BA5-9CA7-1F3F181DA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966170"/>
              </p:ext>
            </p:extLst>
          </p:nvPr>
        </p:nvGraphicFramePr>
        <p:xfrm>
          <a:off x="1537558" y="3210886"/>
          <a:ext cx="9244415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96368">
                  <a:extLst>
                    <a:ext uri="{9D8B030D-6E8A-4147-A177-3AD203B41FA5}">
                      <a16:colId xmlns:a16="http://schemas.microsoft.com/office/drawing/2014/main" val="1953910447"/>
                    </a:ext>
                  </a:extLst>
                </a:gridCol>
                <a:gridCol w="2748047">
                  <a:extLst>
                    <a:ext uri="{9D8B030D-6E8A-4147-A177-3AD203B41FA5}">
                      <a16:colId xmlns:a16="http://schemas.microsoft.com/office/drawing/2014/main" val="4093997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Sample size (</a:t>
                      </a:r>
                      <a:r>
                        <a:rPr lang="en-AU" b="0" dirty="0"/>
                        <a:t>The number of sheep must observed from each park)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40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b="0" dirty="0"/>
                        <a:t>Yellowstone national park observation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604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b="0" dirty="0"/>
                        <a:t>Bryce national park observation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04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51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  <a:p>
            <a:pPr lvl="1"/>
            <a:r>
              <a:rPr lang="en-US" dirty="0"/>
              <a:t>Species in national park</a:t>
            </a:r>
          </a:p>
          <a:p>
            <a:pPr lvl="1"/>
            <a:r>
              <a:rPr lang="en-US" dirty="0"/>
              <a:t>7 day observation from four national parks</a:t>
            </a:r>
          </a:p>
          <a:p>
            <a:r>
              <a:rPr lang="en-US" dirty="0"/>
              <a:t>Data analysis summary</a:t>
            </a:r>
          </a:p>
          <a:p>
            <a:r>
              <a:rPr lang="en-GB" dirty="0"/>
              <a:t>Endangered species</a:t>
            </a:r>
          </a:p>
          <a:p>
            <a:pPr lvl="1"/>
            <a:r>
              <a:rPr lang="en-GB" dirty="0"/>
              <a:t>The significance calculations for endangered status between different categories of species</a:t>
            </a:r>
          </a:p>
          <a:p>
            <a:pPr lvl="1"/>
            <a:r>
              <a:rPr lang="en-GB" dirty="0"/>
              <a:t>A recommendation for conservationists concerned about endangered species</a:t>
            </a:r>
          </a:p>
          <a:p>
            <a:r>
              <a:rPr lang="en-GB" dirty="0"/>
              <a:t>Foot and mouth disease study</a:t>
            </a:r>
          </a:p>
          <a:p>
            <a:pPr lvl="1"/>
            <a:r>
              <a:rPr lang="en-GB" dirty="0"/>
              <a:t>Sample size determination</a:t>
            </a:r>
          </a:p>
          <a:p>
            <a:pPr lvl="1"/>
            <a:r>
              <a:rPr lang="en-GB" dirty="0"/>
              <a:t>A recommendation for conservationists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5C1F-E379-403B-ABD7-5FE0A104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A6E0-B074-495C-8B23-EB109838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27" y="1565999"/>
            <a:ext cx="9371948" cy="4469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The given data shows;</a:t>
            </a:r>
          </a:p>
          <a:p>
            <a:r>
              <a:rPr lang="en-AU" dirty="0"/>
              <a:t>total </a:t>
            </a:r>
            <a:r>
              <a:rPr lang="en-AU" b="1" dirty="0"/>
              <a:t>5824</a:t>
            </a:r>
            <a:r>
              <a:rPr lang="en-AU" dirty="0"/>
              <a:t> species (raw data) in the national parks</a:t>
            </a:r>
          </a:p>
          <a:p>
            <a:r>
              <a:rPr lang="en-AU" b="1" dirty="0"/>
              <a:t>5504</a:t>
            </a:r>
            <a:r>
              <a:rPr lang="en-AU" dirty="0"/>
              <a:t> unique species with their </a:t>
            </a:r>
            <a:r>
              <a:rPr lang="en-AU" b="1" dirty="0"/>
              <a:t>common name</a:t>
            </a:r>
          </a:p>
          <a:p>
            <a:r>
              <a:rPr lang="en-AU" b="1" dirty="0"/>
              <a:t>5541</a:t>
            </a:r>
            <a:r>
              <a:rPr lang="en-AU" dirty="0"/>
              <a:t> unique scientific name of species</a:t>
            </a:r>
            <a:endParaRPr lang="en-AU" b="1" dirty="0"/>
          </a:p>
          <a:p>
            <a:r>
              <a:rPr lang="en-AU" b="1" dirty="0"/>
              <a:t>7</a:t>
            </a:r>
            <a:r>
              <a:rPr lang="en-AU" dirty="0"/>
              <a:t> species categories – </a:t>
            </a:r>
            <a:r>
              <a:rPr lang="en-AU" sz="1200" dirty="0"/>
              <a:t>Amphibian, Bird, Mammal, Reptile, Nonvascular Plant, Vascular Plant</a:t>
            </a:r>
          </a:p>
          <a:p>
            <a:r>
              <a:rPr lang="en-AU" dirty="0"/>
              <a:t>Current conversation status of species in the national parks as </a:t>
            </a:r>
            <a:r>
              <a:rPr lang="en-GB" dirty="0"/>
              <a:t>  </a:t>
            </a:r>
          </a:p>
          <a:p>
            <a:pPr lvl="1"/>
            <a:r>
              <a:rPr lang="en-GB" b="1" dirty="0"/>
              <a:t>Species of Concern </a:t>
            </a:r>
            <a:r>
              <a:rPr lang="en-GB" dirty="0"/>
              <a:t>- </a:t>
            </a:r>
            <a:r>
              <a:rPr lang="en-US" dirty="0"/>
              <a:t>declining population or appears to be in need of conservation.</a:t>
            </a:r>
            <a:endParaRPr lang="en-GB" dirty="0"/>
          </a:p>
          <a:p>
            <a:pPr lvl="1"/>
            <a:r>
              <a:rPr lang="en-GB" b="1" dirty="0"/>
              <a:t>Endangered</a:t>
            </a:r>
            <a:r>
              <a:rPr lang="en-GB" dirty="0"/>
              <a:t> - </a:t>
            </a:r>
            <a:r>
              <a:rPr lang="en-US" dirty="0"/>
              <a:t>seriously at risk of extinction.</a:t>
            </a:r>
            <a:endParaRPr lang="en-GB" dirty="0"/>
          </a:p>
          <a:p>
            <a:pPr lvl="1"/>
            <a:r>
              <a:rPr lang="en-GB" b="1" dirty="0"/>
              <a:t>Threatened</a:t>
            </a:r>
            <a:r>
              <a:rPr lang="en-GB" dirty="0"/>
              <a:t> - </a:t>
            </a:r>
            <a:r>
              <a:rPr lang="en-US" dirty="0"/>
              <a:t>vulnerable to endangerment in the near future.</a:t>
            </a:r>
            <a:endParaRPr lang="en-GB" dirty="0"/>
          </a:p>
          <a:p>
            <a:pPr lvl="1"/>
            <a:r>
              <a:rPr lang="en-GB" b="1" dirty="0"/>
              <a:t>In Recovery </a:t>
            </a:r>
            <a:r>
              <a:rPr lang="en-GB" dirty="0"/>
              <a:t>- </a:t>
            </a:r>
            <a:r>
              <a:rPr lang="en-US" dirty="0"/>
              <a:t>formerly Endangered, but currently not in danger of extinction throughout all</a:t>
            </a:r>
            <a:endParaRPr lang="en-GB" dirty="0"/>
          </a:p>
          <a:p>
            <a:pPr lvl="1"/>
            <a:r>
              <a:rPr lang="en-AU" b="1" dirty="0"/>
              <a:t>No intervention </a:t>
            </a:r>
            <a:r>
              <a:rPr lang="en-AU" dirty="0"/>
              <a:t>– not </a:t>
            </a:r>
            <a:r>
              <a:rPr lang="en-US" dirty="0"/>
              <a:t>categorized, no data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642C1-770F-4FCD-97EB-27DE27F9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GB" smtClean="0"/>
              <a:t>3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27C58-7F8B-49BA-B0D8-90BBC838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D58BD-05E1-45E1-8B0F-43DB23D0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01352-1A4E-44DE-A3ED-C22B3FAD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700" y="683543"/>
            <a:ext cx="5323809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CC47-E98F-4293-BA58-474BB6D6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r>
              <a:rPr lang="en-AU" dirty="0"/>
              <a:t>Data analysis I – current conversation status</a:t>
            </a:r>
          </a:p>
        </p:txBody>
      </p:sp>
      <p:pic>
        <p:nvPicPr>
          <p:cNvPr id="14" name="Content Placeholder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1C8B567-E88C-4A48-9430-E5278F9E7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4298"/>
            <a:ext cx="4612501" cy="1980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A8674-374C-4664-B9CC-64E28C98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AU" smtClean="0"/>
              <a:t>4</a:t>
            </a:fld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A22D4-3C28-402D-8F31-1FB65667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F3885-F78F-4CC0-A4C1-AEC2D7FF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9F0ED511-71A1-444C-B156-0B7C3F2AA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75" y="4216319"/>
            <a:ext cx="4827181" cy="1980000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477112B-0867-4B0E-B6F1-D8C2BEA37087}"/>
              </a:ext>
            </a:extLst>
          </p:cNvPr>
          <p:cNvSpPr txBox="1">
            <a:spLocks/>
          </p:cNvSpPr>
          <p:nvPr/>
        </p:nvSpPr>
        <p:spPr>
          <a:xfrm>
            <a:off x="1410026" y="1912907"/>
            <a:ext cx="4685974" cy="1331224"/>
          </a:xfrm>
          <a:prstGeom prst="rect">
            <a:avLst/>
          </a:prstGeom>
        </p:spPr>
        <p:txBody>
          <a:bodyPr/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Current conversation status of approximately 200 (3.5% ) of species in national parks show in the given data (graph on the right). 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35D19559-3918-44BD-B87B-61710AE0732F}"/>
              </a:ext>
            </a:extLst>
          </p:cNvPr>
          <p:cNvSpPr txBox="1">
            <a:spLocks/>
          </p:cNvSpPr>
          <p:nvPr/>
        </p:nvSpPr>
        <p:spPr>
          <a:xfrm>
            <a:off x="7357170" y="3602999"/>
            <a:ext cx="2552373" cy="357629"/>
          </a:xfrm>
          <a:prstGeom prst="rect">
            <a:avLst/>
          </a:prstGeom>
        </p:spPr>
        <p:txBody>
          <a:bodyPr/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Categorised species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78C190-0BC0-4C41-A35B-133C6B278EA3}"/>
              </a:ext>
            </a:extLst>
          </p:cNvPr>
          <p:cNvSpPr/>
          <p:nvPr/>
        </p:nvSpPr>
        <p:spPr>
          <a:xfrm>
            <a:off x="6096000" y="4364380"/>
            <a:ext cx="528395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200" dirty="0"/>
              <a:t>It indicates the rest of species (5633) aren’t categorised and marked as “no intervention”. It means those species aren’t being threatened and not require a protection</a:t>
            </a:r>
          </a:p>
        </p:txBody>
      </p:sp>
    </p:spTree>
    <p:extLst>
      <p:ext uri="{BB962C8B-B14F-4D97-AF65-F5344CB8AC3E}">
        <p14:creationId xmlns:p14="http://schemas.microsoft.com/office/powerpoint/2010/main" val="10242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analysis II - Investigating Endangered Species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9144259" cy="14132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table below shows the proportion of ‘not protected’ and ‘protected’ species by its category. By looking at the protected percentage (%) column, Mammal has the highest percentage of protected species. </a:t>
            </a:r>
          </a:p>
          <a:p>
            <a:pPr marL="0" indent="0">
              <a:buNone/>
            </a:pPr>
            <a:r>
              <a:rPr lang="en-US" b="1" i="1" dirty="0"/>
              <a:t>Is mammal more likely to be endangered?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792440"/>
              </p:ext>
            </p:extLst>
          </p:nvPr>
        </p:nvGraphicFramePr>
        <p:xfrm>
          <a:off x="1454065" y="3176019"/>
          <a:ext cx="7604876" cy="2926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30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344">
                  <a:extLst>
                    <a:ext uri="{9D8B030D-6E8A-4147-A177-3AD203B41FA5}">
                      <a16:colId xmlns:a16="http://schemas.microsoft.com/office/drawing/2014/main" val="2728249158"/>
                    </a:ext>
                  </a:extLst>
                </a:gridCol>
              </a:tblGrid>
              <a:tr h="308337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Protected(%)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37">
                <a:tc>
                  <a:txBody>
                    <a:bodyPr/>
                    <a:lstStyle/>
                    <a:p>
                      <a:r>
                        <a:rPr lang="en-US" dirty="0"/>
                        <a:t>Amphibian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37">
                <a:tc>
                  <a:txBody>
                    <a:bodyPr/>
                    <a:lstStyle/>
                    <a:p>
                      <a:r>
                        <a:rPr lang="en-US" dirty="0"/>
                        <a:t>Bird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15.36%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37">
                <a:tc>
                  <a:txBody>
                    <a:bodyPr/>
                    <a:lstStyle/>
                    <a:p>
                      <a:r>
                        <a:rPr lang="en-US" dirty="0"/>
                        <a:t>Fish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337">
                <a:tc>
                  <a:txBody>
                    <a:bodyPr/>
                    <a:lstStyle/>
                    <a:p>
                      <a:r>
                        <a:rPr lang="en-US" dirty="0"/>
                        <a:t>Mammal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17.03%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024557"/>
                  </a:ext>
                </a:extLst>
              </a:tr>
              <a:tr h="308337">
                <a:tc>
                  <a:txBody>
                    <a:bodyPr/>
                    <a:lstStyle/>
                    <a:p>
                      <a:r>
                        <a:rPr lang="en-US" dirty="0"/>
                        <a:t>Nonvascular 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652699"/>
                  </a:ext>
                </a:extLst>
              </a:tr>
              <a:tr h="308337">
                <a:tc>
                  <a:txBody>
                    <a:bodyPr/>
                    <a:lstStyle/>
                    <a:p>
                      <a:r>
                        <a:rPr lang="en-US" dirty="0"/>
                        <a:t>Reptile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387500"/>
                  </a:ext>
                </a:extLst>
              </a:tr>
              <a:tr h="308337">
                <a:tc>
                  <a:txBody>
                    <a:bodyPr/>
                    <a:lstStyle/>
                    <a:p>
                      <a:r>
                        <a:rPr lang="en-US" dirty="0"/>
                        <a:t>Vascular 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62131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0D8619B-0DF5-428C-9649-118238C4E993}"/>
              </a:ext>
            </a:extLst>
          </p:cNvPr>
          <p:cNvPicPr/>
          <p:nvPr/>
        </p:nvPicPr>
        <p:blipFill rotWithShape="1">
          <a:blip r:embed="rId2"/>
          <a:srcRect l="25150" t="37818" r="41059" b="42288"/>
          <a:stretch/>
        </p:blipFill>
        <p:spPr bwMode="auto">
          <a:xfrm>
            <a:off x="9410746" y="5775797"/>
            <a:ext cx="2667412" cy="877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44DE-BE87-40B3-A9E8-ACE3E578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Data analysis III – Investigating Endangered Species</a:t>
            </a:r>
            <a:br>
              <a:rPr lang="en-AU" dirty="0"/>
            </a:br>
            <a:r>
              <a:rPr lang="en-AU" sz="2200" dirty="0"/>
              <a:t>using Chi-Squared Test for Significance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C53C2-834A-4ADA-88CF-D8C70D51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9699" y="2775098"/>
            <a:ext cx="4608576" cy="427206"/>
          </a:xfrm>
        </p:spPr>
        <p:txBody>
          <a:bodyPr/>
          <a:lstStyle/>
          <a:p>
            <a:r>
              <a:rPr lang="en-AU" dirty="0"/>
              <a:t>Mammal vs. Bird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66F89D8-FD49-49CB-99D3-B1DDFE09E2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3823133"/>
              </p:ext>
            </p:extLst>
          </p:nvPr>
        </p:nvGraphicFramePr>
        <p:xfrm>
          <a:off x="1409699" y="3165456"/>
          <a:ext cx="4608513" cy="138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6171">
                  <a:extLst>
                    <a:ext uri="{9D8B030D-6E8A-4147-A177-3AD203B41FA5}">
                      <a16:colId xmlns:a16="http://schemas.microsoft.com/office/drawing/2014/main" val="3773216518"/>
                    </a:ext>
                  </a:extLst>
                </a:gridCol>
                <a:gridCol w="1536171">
                  <a:extLst>
                    <a:ext uri="{9D8B030D-6E8A-4147-A177-3AD203B41FA5}">
                      <a16:colId xmlns:a16="http://schemas.microsoft.com/office/drawing/2014/main" val="3870836981"/>
                    </a:ext>
                  </a:extLst>
                </a:gridCol>
                <a:gridCol w="1536171">
                  <a:extLst>
                    <a:ext uri="{9D8B030D-6E8A-4147-A177-3AD203B41FA5}">
                      <a16:colId xmlns:a16="http://schemas.microsoft.com/office/drawing/2014/main" val="585567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Not protected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75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Mammal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5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48108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96CE6-2E40-479C-B2A9-3236E1F02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775096"/>
            <a:ext cx="4610100" cy="427207"/>
          </a:xfrm>
        </p:spPr>
        <p:txBody>
          <a:bodyPr/>
          <a:lstStyle/>
          <a:p>
            <a:r>
              <a:rPr lang="en-AU" dirty="0"/>
              <a:t>Mammal vs. Reptile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7412F6FD-6178-4135-9E07-E082F2E115E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61720732"/>
              </p:ext>
            </p:extLst>
          </p:nvPr>
        </p:nvGraphicFramePr>
        <p:xfrm>
          <a:off x="6171875" y="3202303"/>
          <a:ext cx="4610100" cy="138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599871843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613001506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3870586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Not protected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3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Mammal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23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Reptile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50550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EC188-774C-4E60-B569-5389A087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AU" smtClean="0"/>
              <a:t>6</a:t>
            </a:fld>
            <a:endParaRPr lang="en-AU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30F0F6A-CD6C-49F1-96D4-C2CE9909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E9D0498-E9A8-4B29-BB2E-35488039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D2A245-63C0-4D79-AC5C-62BF5A3DAF1B}"/>
              </a:ext>
            </a:extLst>
          </p:cNvPr>
          <p:cNvSpPr txBox="1">
            <a:spLocks/>
          </p:cNvSpPr>
          <p:nvPr/>
        </p:nvSpPr>
        <p:spPr>
          <a:xfrm>
            <a:off x="1409699" y="4743257"/>
            <a:ext cx="4608513" cy="1838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p-value = 0.688</a:t>
            </a:r>
          </a:p>
          <a:p>
            <a:endParaRPr lang="en-US" b="0" dirty="0"/>
          </a:p>
          <a:p>
            <a:r>
              <a:rPr lang="en-US" b="0" dirty="0"/>
              <a:t>Mammals are not more endangered species then Birds.</a:t>
            </a:r>
          </a:p>
          <a:p>
            <a:endParaRPr lang="en-US" b="0" dirty="0"/>
          </a:p>
          <a:p>
            <a:endParaRPr lang="en-US" b="0" i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75849F-3C5A-42F6-AD9A-CBE0FE0D0637}"/>
              </a:ext>
            </a:extLst>
          </p:cNvPr>
          <p:cNvSpPr txBox="1">
            <a:spLocks/>
          </p:cNvSpPr>
          <p:nvPr/>
        </p:nvSpPr>
        <p:spPr>
          <a:xfrm>
            <a:off x="1562099" y="1612053"/>
            <a:ext cx="9144259" cy="1005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The data shows Mammals are more likely to be endangered than Birds, but is it true? We can do </a:t>
            </a:r>
            <a:r>
              <a:rPr lang="en-US" dirty="0"/>
              <a:t>a significance test </a:t>
            </a:r>
            <a:r>
              <a:rPr lang="en-US" b="0" dirty="0"/>
              <a:t>to validate this statement. In this test, our </a:t>
            </a:r>
            <a:r>
              <a:rPr lang="en-US" dirty="0"/>
              <a:t>null hypothesis </a:t>
            </a:r>
            <a:r>
              <a:rPr lang="en-US" b="0" dirty="0"/>
              <a:t>is that this difference is due to chance</a:t>
            </a:r>
            <a:endParaRPr lang="en-US" b="0" i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A5A6B74-ABA4-43FC-830E-BE3085D996E8}"/>
              </a:ext>
            </a:extLst>
          </p:cNvPr>
          <p:cNvSpPr txBox="1">
            <a:spLocks/>
          </p:cNvSpPr>
          <p:nvPr/>
        </p:nvSpPr>
        <p:spPr>
          <a:xfrm>
            <a:off x="6134228" y="4743257"/>
            <a:ext cx="4608513" cy="1838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p-value = 0.038   SIGNIFACANT!</a:t>
            </a:r>
          </a:p>
          <a:p>
            <a:endParaRPr lang="en-US" b="0" dirty="0"/>
          </a:p>
          <a:p>
            <a:r>
              <a:rPr lang="en-US" dirty="0"/>
              <a:t>Mammals are more endangered than reptiles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2887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Recommendation - Investigating Endangered Species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90B00C-34B6-4326-9816-17E705947C3D}"/>
              </a:ext>
            </a:extLst>
          </p:cNvPr>
          <p:cNvSpPr txBox="1">
            <a:spLocks/>
          </p:cNvSpPr>
          <p:nvPr/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/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The given data suggests, Mammals may be the most endangered species in the national parks</a:t>
            </a:r>
          </a:p>
          <a:p>
            <a:r>
              <a:rPr lang="en-AU" sz="2400" dirty="0"/>
              <a:t>However, national parks should proceed further testings using the method we used to identify the most endangered species. This way, national parks can prioritise which species need an immediate attention. </a:t>
            </a:r>
          </a:p>
          <a:p>
            <a:r>
              <a:rPr lang="en-AU" sz="2400" dirty="0"/>
              <a:t>We also recommend, national parks should have a close look at species categorised in no intervention if any of them is on the line between ‘no intervention’ and ‘species of concerns’. Prevention is always better!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15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en-AU" dirty="0"/>
              <a:t>description</a:t>
            </a:r>
            <a:r>
              <a:rPr lang="fr-FR" dirty="0"/>
              <a:t> - Foot  and </a:t>
            </a:r>
            <a:r>
              <a:rPr lang="en-AU" dirty="0"/>
              <a:t>mouth</a:t>
            </a:r>
            <a:r>
              <a:rPr lang="fr-FR" dirty="0"/>
              <a:t> </a:t>
            </a:r>
            <a:r>
              <a:rPr lang="en-AU" dirty="0"/>
              <a:t>disease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bar chart below shows number of sheep in each national parks. The chart has produced from two data sets – original species data and 7 day park observation data from each national park.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7" name="Content Placeholder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833AA2F-F098-494B-9F1E-26DDCD8CB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92" y="2849619"/>
            <a:ext cx="9524981" cy="33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1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en-AU" dirty="0"/>
              <a:t>analysis</a:t>
            </a:r>
            <a:r>
              <a:rPr lang="fr-FR" dirty="0"/>
              <a:t> - Foot  and </a:t>
            </a:r>
            <a:r>
              <a:rPr lang="en-AU" dirty="0"/>
              <a:t>mouth</a:t>
            </a:r>
            <a:r>
              <a:rPr lang="fr-FR" dirty="0"/>
              <a:t> </a:t>
            </a:r>
            <a:r>
              <a:rPr lang="en-AU" dirty="0"/>
              <a:t>disease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027" y="1566000"/>
            <a:ext cx="9371948" cy="4265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only information the scientists currently have about the foot and mouth disease is that last year it was recorded that </a:t>
            </a:r>
            <a:r>
              <a:rPr lang="en-US" b="1" dirty="0"/>
              <a:t>15% of sheep at Bryce National Park</a:t>
            </a:r>
            <a:r>
              <a:rPr lang="en-US" dirty="0"/>
              <a:t> have foot and mouth disease. </a:t>
            </a:r>
          </a:p>
          <a:p>
            <a:pPr marL="0" indent="0">
              <a:buNone/>
            </a:pPr>
            <a:r>
              <a:rPr lang="en-US" dirty="0"/>
              <a:t>Park Rangers at Yellowstone National Park have been running a program to reduce the rate of foot and mouth disease at that park. The scientist wants to validate if the reduction program works. </a:t>
            </a:r>
          </a:p>
          <a:p>
            <a:pPr marL="0" indent="0">
              <a:buNone/>
            </a:pPr>
            <a:r>
              <a:rPr lang="en-US" dirty="0"/>
              <a:t>We will determine the sample size and make a recommendation on how many weeks for selected parks need to observe enough sheep. </a:t>
            </a:r>
            <a:r>
              <a:rPr lang="en-US" b="1" dirty="0"/>
              <a:t>Bryce National Park </a:t>
            </a:r>
            <a:r>
              <a:rPr lang="en-US" dirty="0"/>
              <a:t>and </a:t>
            </a:r>
            <a:r>
              <a:rPr lang="en-US" b="1" dirty="0"/>
              <a:t>Yellowstone National Park </a:t>
            </a:r>
            <a:r>
              <a:rPr lang="en-US" dirty="0"/>
              <a:t>are selected to make a recommendation.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1982</TotalTime>
  <Words>881</Words>
  <Application>Microsoft Office PowerPoint</Application>
  <PresentationFormat>Widescreen</PresentationFormat>
  <Paragraphs>149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Ecology 16x9</vt:lpstr>
      <vt:lpstr>Biodiversity for the national parks</vt:lpstr>
      <vt:lpstr>Agenda </vt:lpstr>
      <vt:lpstr>Data description</vt:lpstr>
      <vt:lpstr>Data analysis I – current conversation status</vt:lpstr>
      <vt:lpstr>Data analysis II - Investigating Endangered Species</vt:lpstr>
      <vt:lpstr>Data analysis III – Investigating Endangered Species using Chi-Squared Test for Significance</vt:lpstr>
      <vt:lpstr>Recommendation - Investigating Endangered Species</vt:lpstr>
      <vt:lpstr>Data description - Foot  and mouth disease study</vt:lpstr>
      <vt:lpstr>Data analysis - Foot  and mouth disease study</vt:lpstr>
      <vt:lpstr>Foot  and mouth disease study – sample size determination</vt:lpstr>
      <vt:lpstr>Recommendation - Foot  and mouth disease study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Christine Lee</dc:creator>
  <cp:lastModifiedBy>Christine Lee</cp:lastModifiedBy>
  <cp:revision>41</cp:revision>
  <dcterms:created xsi:type="dcterms:W3CDTF">2018-04-30T22:57:52Z</dcterms:created>
  <dcterms:modified xsi:type="dcterms:W3CDTF">2018-05-06T22:47:44Z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