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2386" y="-79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9E244-5469-4086-8470-2AF8C21BD977}" type="datetimeFigureOut">
              <a:rPr lang="ru-RU" smtClean="0"/>
              <a:t>28.07.2020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3514-892E-41D0-987F-6A19311097C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9E244-5469-4086-8470-2AF8C21BD977}" type="datetimeFigureOut">
              <a:rPr lang="ru-RU" smtClean="0"/>
              <a:t>28.07.2020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3514-892E-41D0-987F-6A19311097C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9E244-5469-4086-8470-2AF8C21BD977}" type="datetimeFigureOut">
              <a:rPr lang="ru-RU" smtClean="0"/>
              <a:t>28.07.2020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3514-892E-41D0-987F-6A19311097C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9E244-5469-4086-8470-2AF8C21BD977}" type="datetimeFigureOut">
              <a:rPr lang="ru-RU" smtClean="0"/>
              <a:t>28.07.2020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3514-892E-41D0-987F-6A19311097C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9E244-5469-4086-8470-2AF8C21BD977}" type="datetimeFigureOut">
              <a:rPr lang="ru-RU" smtClean="0"/>
              <a:t>28.07.2020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3514-892E-41D0-987F-6A19311097C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9E244-5469-4086-8470-2AF8C21BD977}" type="datetimeFigureOut">
              <a:rPr lang="ru-RU" smtClean="0"/>
              <a:t>28.07.2020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3514-892E-41D0-987F-6A19311097C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9E244-5469-4086-8470-2AF8C21BD977}" type="datetimeFigureOut">
              <a:rPr lang="ru-RU" smtClean="0"/>
              <a:t>28.07.2020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3514-892E-41D0-987F-6A19311097C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9E244-5469-4086-8470-2AF8C21BD977}" type="datetimeFigureOut">
              <a:rPr lang="ru-RU" smtClean="0"/>
              <a:t>28.07.2020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3514-892E-41D0-987F-6A19311097C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9E244-5469-4086-8470-2AF8C21BD977}" type="datetimeFigureOut">
              <a:rPr lang="ru-RU" smtClean="0"/>
              <a:t>28.07.2020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3514-892E-41D0-987F-6A19311097C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9E244-5469-4086-8470-2AF8C21BD977}" type="datetimeFigureOut">
              <a:rPr lang="ru-RU" smtClean="0"/>
              <a:t>28.07.2020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3514-892E-41D0-987F-6A19311097C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9E244-5469-4086-8470-2AF8C21BD977}" type="datetimeFigureOut">
              <a:rPr lang="ru-RU" smtClean="0"/>
              <a:t>28.07.2020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3514-892E-41D0-987F-6A19311097C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39E244-5469-4086-8470-2AF8C21BD977}" type="datetimeFigureOut">
              <a:rPr lang="ru-RU" smtClean="0"/>
              <a:t>28.07.2020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FB3514-892E-41D0-987F-6A19311097CA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780928" y="1268760"/>
            <a:ext cx="15182888" cy="216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Прямоугольник 4"/>
          <p:cNvSpPr/>
          <p:nvPr/>
        </p:nvSpPr>
        <p:spPr>
          <a:xfrm>
            <a:off x="-2772816" y="1196752"/>
            <a:ext cx="144016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-1332656" y="1196752"/>
            <a:ext cx="3528392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-2988840" y="1196752"/>
            <a:ext cx="144016" cy="36004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2339752" y="1196752"/>
            <a:ext cx="3456384" cy="36004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8460432" y="1196752"/>
            <a:ext cx="1152128" cy="36004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2" name="Прямая со стрелкой 11"/>
          <p:cNvCxnSpPr>
            <a:endCxn id="6" idx="2"/>
          </p:cNvCxnSpPr>
          <p:nvPr/>
        </p:nvCxnSpPr>
        <p:spPr>
          <a:xfrm flipH="1" flipV="1">
            <a:off x="431540" y="1556792"/>
            <a:ext cx="36004" cy="936104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>
            <a:endCxn id="5" idx="2"/>
          </p:cNvCxnSpPr>
          <p:nvPr/>
        </p:nvCxnSpPr>
        <p:spPr>
          <a:xfrm flipH="1" flipV="1">
            <a:off x="-2700808" y="1556792"/>
            <a:ext cx="3168352" cy="936104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>
            <a:endCxn id="8" idx="2"/>
          </p:cNvCxnSpPr>
          <p:nvPr/>
        </p:nvCxnSpPr>
        <p:spPr>
          <a:xfrm flipH="1" flipV="1">
            <a:off x="-2916832" y="1556792"/>
            <a:ext cx="5688632" cy="864096"/>
          </a:xfrm>
          <a:prstGeom prst="straightConnector1">
            <a:avLst/>
          </a:prstGeom>
          <a:ln w="1905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>
            <a:endCxn id="9" idx="2"/>
          </p:cNvCxnSpPr>
          <p:nvPr/>
        </p:nvCxnSpPr>
        <p:spPr>
          <a:xfrm flipV="1">
            <a:off x="2771800" y="1556792"/>
            <a:ext cx="1296144" cy="864096"/>
          </a:xfrm>
          <a:prstGeom prst="straightConnector1">
            <a:avLst/>
          </a:prstGeom>
          <a:ln w="1905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547664" y="2420888"/>
            <a:ext cx="2448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solidFill>
                  <a:srgbClr val="00B0F0"/>
                </a:solidFill>
              </a:rPr>
              <a:t>Номер и координаты ведомого якоря</a:t>
            </a:r>
            <a:endParaRPr lang="ru-RU" dirty="0">
              <a:solidFill>
                <a:srgbClr val="00B0F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-748208" y="2645296"/>
            <a:ext cx="2448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solidFill>
                  <a:srgbClr val="FF0000"/>
                </a:solidFill>
              </a:rPr>
              <a:t>Номер и координаты мастера</a:t>
            </a:r>
            <a:endParaRPr lang="ru-RU" dirty="0">
              <a:solidFill>
                <a:srgbClr val="FF0000"/>
              </a:solidFill>
            </a:endParaRPr>
          </a:p>
        </p:txBody>
      </p:sp>
      <p:cxnSp>
        <p:nvCxnSpPr>
          <p:cNvPr id="24" name="Прямая со стрелкой 23"/>
          <p:cNvCxnSpPr>
            <a:endCxn id="10" idx="2"/>
          </p:cNvCxnSpPr>
          <p:nvPr/>
        </p:nvCxnSpPr>
        <p:spPr>
          <a:xfrm flipV="1">
            <a:off x="8604448" y="1556792"/>
            <a:ext cx="432048" cy="504056"/>
          </a:xfrm>
          <a:prstGeom prst="straightConnector1">
            <a:avLst/>
          </a:prstGeom>
          <a:ln w="1905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236296" y="2060848"/>
            <a:ext cx="24482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solidFill>
                  <a:srgbClr val="92D050"/>
                </a:solidFill>
              </a:rPr>
              <a:t>Геометрическая дальность между маяками, сек</a:t>
            </a:r>
            <a:endParaRPr lang="ru-RU" dirty="0">
              <a:solidFill>
                <a:srgbClr val="92D050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3789040"/>
            <a:ext cx="7768557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9" name="Прямоугольник 28"/>
          <p:cNvSpPr/>
          <p:nvPr/>
        </p:nvSpPr>
        <p:spPr>
          <a:xfrm>
            <a:off x="5076056" y="3789040"/>
            <a:ext cx="216024" cy="36004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0" name="Прямая со стрелкой 29"/>
          <p:cNvCxnSpPr>
            <a:stCxn id="31" idx="0"/>
            <a:endCxn id="29" idx="2"/>
          </p:cNvCxnSpPr>
          <p:nvPr/>
        </p:nvCxnSpPr>
        <p:spPr>
          <a:xfrm flipH="1" flipV="1">
            <a:off x="5184068" y="4149080"/>
            <a:ext cx="324036" cy="1368152"/>
          </a:xfrm>
          <a:prstGeom prst="straightConnector1">
            <a:avLst/>
          </a:prstGeom>
          <a:ln w="1905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139952" y="5517232"/>
            <a:ext cx="2736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solidFill>
                  <a:srgbClr val="00B0F0"/>
                </a:solidFill>
              </a:rPr>
              <a:t>Номер якоря </a:t>
            </a:r>
          </a:p>
          <a:p>
            <a:pPr algn="ctr"/>
            <a:r>
              <a:rPr lang="ru-RU" dirty="0" smtClean="0">
                <a:solidFill>
                  <a:srgbClr val="00B0F0"/>
                </a:solidFill>
              </a:rPr>
              <a:t>(мастера или ведомого, не важно)</a:t>
            </a:r>
            <a:endParaRPr lang="ru-RU" dirty="0">
              <a:solidFill>
                <a:srgbClr val="00B0F0"/>
              </a:solidFill>
            </a:endParaRPr>
          </a:p>
        </p:txBody>
      </p:sp>
      <p:sp>
        <p:nvSpPr>
          <p:cNvPr id="37" name="Прямоугольник 36"/>
          <p:cNvSpPr/>
          <p:nvPr/>
        </p:nvSpPr>
        <p:spPr>
          <a:xfrm>
            <a:off x="5508104" y="3789040"/>
            <a:ext cx="2160240" cy="36004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8" name="Прямая со стрелкой 37"/>
          <p:cNvCxnSpPr>
            <a:stCxn id="39" idx="0"/>
            <a:endCxn id="37" idx="2"/>
          </p:cNvCxnSpPr>
          <p:nvPr/>
        </p:nvCxnSpPr>
        <p:spPr>
          <a:xfrm flipH="1" flipV="1">
            <a:off x="6588224" y="4149080"/>
            <a:ext cx="1008112" cy="648072"/>
          </a:xfrm>
          <a:prstGeom prst="straightConnector1">
            <a:avLst/>
          </a:prstGeom>
          <a:ln w="1905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228184" y="4797152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solidFill>
                  <a:srgbClr val="92D050"/>
                </a:solidFill>
              </a:rPr>
              <a:t>Время приема (</a:t>
            </a:r>
            <a:r>
              <a:rPr lang="en-US" dirty="0" err="1" smtClean="0">
                <a:solidFill>
                  <a:srgbClr val="92D050"/>
                </a:solidFill>
              </a:rPr>
              <a:t>ToA</a:t>
            </a:r>
            <a:r>
              <a:rPr lang="en-US" dirty="0" smtClean="0">
                <a:solidFill>
                  <a:srgbClr val="92D050"/>
                </a:solidFill>
              </a:rPr>
              <a:t>)</a:t>
            </a:r>
            <a:endParaRPr lang="ru-RU" dirty="0">
              <a:solidFill>
                <a:srgbClr val="92D050"/>
              </a:solidFill>
            </a:endParaRPr>
          </a:p>
        </p:txBody>
      </p:sp>
      <p:sp>
        <p:nvSpPr>
          <p:cNvPr id="44" name="Прямоугольник 43"/>
          <p:cNvSpPr/>
          <p:nvPr/>
        </p:nvSpPr>
        <p:spPr>
          <a:xfrm>
            <a:off x="4283968" y="3789040"/>
            <a:ext cx="432048" cy="36004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5" name="Прямая со стрелкой 44"/>
          <p:cNvCxnSpPr>
            <a:stCxn id="46" idx="0"/>
            <a:endCxn id="44" idx="2"/>
          </p:cNvCxnSpPr>
          <p:nvPr/>
        </p:nvCxnSpPr>
        <p:spPr>
          <a:xfrm flipV="1">
            <a:off x="3995936" y="4149080"/>
            <a:ext cx="504056" cy="576064"/>
          </a:xfrm>
          <a:prstGeom prst="straightConnector1">
            <a:avLst/>
          </a:prstGeom>
          <a:ln w="190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2627784" y="4725144"/>
            <a:ext cx="2736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solidFill>
                  <a:srgbClr val="FFC000"/>
                </a:solidFill>
              </a:rPr>
              <a:t>Номер </a:t>
            </a:r>
          </a:p>
          <a:p>
            <a:pPr algn="ctr"/>
            <a:r>
              <a:rPr lang="ru-RU" dirty="0" smtClean="0">
                <a:solidFill>
                  <a:srgbClr val="FFC000"/>
                </a:solidFill>
              </a:rPr>
              <a:t>сообщения</a:t>
            </a:r>
            <a:endParaRPr lang="ru-RU" dirty="0">
              <a:solidFill>
                <a:srgbClr val="FFC000"/>
              </a:solidFill>
            </a:endParaRPr>
          </a:p>
        </p:txBody>
      </p:sp>
      <p:sp>
        <p:nvSpPr>
          <p:cNvPr id="55" name="Прямоугольник 54"/>
          <p:cNvSpPr/>
          <p:nvPr/>
        </p:nvSpPr>
        <p:spPr>
          <a:xfrm>
            <a:off x="2267744" y="3789040"/>
            <a:ext cx="1728192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6" name="Прямая со стрелкой 55"/>
          <p:cNvCxnSpPr>
            <a:stCxn id="57" idx="0"/>
            <a:endCxn id="55" idx="2"/>
          </p:cNvCxnSpPr>
          <p:nvPr/>
        </p:nvCxnSpPr>
        <p:spPr>
          <a:xfrm flipV="1">
            <a:off x="2915816" y="4149080"/>
            <a:ext cx="216024" cy="136815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1547664" y="5517232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solidFill>
                  <a:srgbClr val="FF0000"/>
                </a:solidFill>
              </a:rPr>
              <a:t>Идентификатор метки</a:t>
            </a:r>
            <a:endParaRPr lang="ru-RU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l="26680" t="36436"/>
          <a:stretch>
            <a:fillRect/>
          </a:stretch>
        </p:blipFill>
        <p:spPr bwMode="auto">
          <a:xfrm>
            <a:off x="467544" y="1844824"/>
            <a:ext cx="8161582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Прямоугольник 5"/>
          <p:cNvSpPr/>
          <p:nvPr/>
        </p:nvSpPr>
        <p:spPr>
          <a:xfrm>
            <a:off x="2915816" y="1772816"/>
            <a:ext cx="360040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1547664" y="2708920"/>
            <a:ext cx="2448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solidFill>
                  <a:srgbClr val="FF0000"/>
                </a:solidFill>
              </a:rPr>
              <a:t>Номер маяка (мастера)</a:t>
            </a:r>
            <a:endParaRPr lang="ru-RU" dirty="0">
              <a:solidFill>
                <a:srgbClr val="FF0000"/>
              </a:solidFill>
            </a:endParaRPr>
          </a:p>
        </p:txBody>
      </p:sp>
      <p:cxnSp>
        <p:nvCxnSpPr>
          <p:cNvPr id="9" name="Прямая со стрелкой 8"/>
          <p:cNvCxnSpPr>
            <a:stCxn id="8" idx="0"/>
            <a:endCxn id="6" idx="2"/>
          </p:cNvCxnSpPr>
          <p:nvPr/>
        </p:nvCxnSpPr>
        <p:spPr>
          <a:xfrm flipV="1">
            <a:off x="2771800" y="2132856"/>
            <a:ext cx="324036" cy="576064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Прямоугольник 12"/>
          <p:cNvSpPr/>
          <p:nvPr/>
        </p:nvSpPr>
        <p:spPr>
          <a:xfrm>
            <a:off x="4716016" y="1844824"/>
            <a:ext cx="360040" cy="28803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4" name="Прямая со стрелкой 13"/>
          <p:cNvCxnSpPr>
            <a:stCxn id="15" idx="0"/>
            <a:endCxn id="13" idx="2"/>
          </p:cNvCxnSpPr>
          <p:nvPr/>
        </p:nvCxnSpPr>
        <p:spPr>
          <a:xfrm flipV="1">
            <a:off x="4608004" y="2132856"/>
            <a:ext cx="288032" cy="720080"/>
          </a:xfrm>
          <a:prstGeom prst="straightConnector1">
            <a:avLst/>
          </a:prstGeom>
          <a:ln w="1905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635896" y="2852936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solidFill>
                  <a:srgbClr val="00B0F0"/>
                </a:solidFill>
              </a:rPr>
              <a:t>Номер посылки</a:t>
            </a:r>
            <a:endParaRPr lang="ru-RU" dirty="0">
              <a:solidFill>
                <a:srgbClr val="00B0F0"/>
              </a:solidFill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5292080" y="1772816"/>
            <a:ext cx="3168352" cy="36004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9" name="Прямая со стрелкой 18"/>
          <p:cNvCxnSpPr>
            <a:stCxn id="20" idx="0"/>
            <a:endCxn id="18" idx="2"/>
          </p:cNvCxnSpPr>
          <p:nvPr/>
        </p:nvCxnSpPr>
        <p:spPr>
          <a:xfrm flipH="1" flipV="1">
            <a:off x="6876256" y="2132856"/>
            <a:ext cx="216024" cy="576064"/>
          </a:xfrm>
          <a:prstGeom prst="straightConnector1">
            <a:avLst/>
          </a:prstGeom>
          <a:ln w="1905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868144" y="2708920"/>
            <a:ext cx="2448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solidFill>
                  <a:srgbClr val="92D050"/>
                </a:solidFill>
              </a:rPr>
              <a:t>Время отправки в шкале мастера</a:t>
            </a:r>
            <a:endParaRPr lang="ru-RU" dirty="0">
              <a:solidFill>
                <a:srgbClr val="92D050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3717032"/>
            <a:ext cx="8352928" cy="3073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5" name="Прямоугольник 24"/>
          <p:cNvSpPr/>
          <p:nvPr/>
        </p:nvSpPr>
        <p:spPr>
          <a:xfrm>
            <a:off x="2771800" y="3717032"/>
            <a:ext cx="216024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TextBox 25"/>
          <p:cNvSpPr txBox="1"/>
          <p:nvPr/>
        </p:nvSpPr>
        <p:spPr>
          <a:xfrm>
            <a:off x="1187624" y="4797152"/>
            <a:ext cx="2448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solidFill>
                  <a:srgbClr val="FF0000"/>
                </a:solidFill>
              </a:rPr>
              <a:t>Номер маяка (мастера)</a:t>
            </a:r>
            <a:endParaRPr lang="ru-RU" dirty="0">
              <a:solidFill>
                <a:srgbClr val="FF0000"/>
              </a:solidFill>
            </a:endParaRPr>
          </a:p>
        </p:txBody>
      </p:sp>
      <p:cxnSp>
        <p:nvCxnSpPr>
          <p:cNvPr id="27" name="Прямая со стрелкой 26"/>
          <p:cNvCxnSpPr>
            <a:stCxn id="26" idx="0"/>
            <a:endCxn id="25" idx="2"/>
          </p:cNvCxnSpPr>
          <p:nvPr/>
        </p:nvCxnSpPr>
        <p:spPr>
          <a:xfrm flipV="1">
            <a:off x="2411760" y="4077072"/>
            <a:ext cx="468052" cy="72008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Прямоугольник 30"/>
          <p:cNvSpPr/>
          <p:nvPr/>
        </p:nvSpPr>
        <p:spPr>
          <a:xfrm>
            <a:off x="4211960" y="3717032"/>
            <a:ext cx="360040" cy="28803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2" name="Прямая со стрелкой 31"/>
          <p:cNvCxnSpPr>
            <a:stCxn id="33" idx="0"/>
            <a:endCxn id="31" idx="2"/>
          </p:cNvCxnSpPr>
          <p:nvPr/>
        </p:nvCxnSpPr>
        <p:spPr>
          <a:xfrm flipH="1" flipV="1">
            <a:off x="4391980" y="4005064"/>
            <a:ext cx="504056" cy="936104"/>
          </a:xfrm>
          <a:prstGeom prst="straightConnector1">
            <a:avLst/>
          </a:prstGeom>
          <a:ln w="1905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923928" y="4941168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solidFill>
                  <a:srgbClr val="00B0F0"/>
                </a:solidFill>
              </a:rPr>
              <a:t>Номер посылки</a:t>
            </a:r>
            <a:endParaRPr lang="ru-RU" dirty="0">
              <a:solidFill>
                <a:srgbClr val="00B0F0"/>
              </a:solidFill>
            </a:endParaRPr>
          </a:p>
        </p:txBody>
      </p:sp>
      <p:sp>
        <p:nvSpPr>
          <p:cNvPr id="36" name="Прямоугольник 35"/>
          <p:cNvSpPr/>
          <p:nvPr/>
        </p:nvSpPr>
        <p:spPr>
          <a:xfrm>
            <a:off x="4788024" y="3645024"/>
            <a:ext cx="2880320" cy="36004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TextBox 36"/>
          <p:cNvSpPr txBox="1"/>
          <p:nvPr/>
        </p:nvSpPr>
        <p:spPr>
          <a:xfrm>
            <a:off x="5940152" y="4797152"/>
            <a:ext cx="2448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solidFill>
                  <a:srgbClr val="92D050"/>
                </a:solidFill>
              </a:rPr>
              <a:t>Время приема в шкале ведомого маяка</a:t>
            </a:r>
            <a:endParaRPr lang="ru-RU" dirty="0">
              <a:solidFill>
                <a:srgbClr val="92D050"/>
              </a:solidFill>
            </a:endParaRPr>
          </a:p>
        </p:txBody>
      </p:sp>
      <p:cxnSp>
        <p:nvCxnSpPr>
          <p:cNvPr id="38" name="Прямая со стрелкой 37"/>
          <p:cNvCxnSpPr>
            <a:stCxn id="37" idx="0"/>
            <a:endCxn id="36" idx="2"/>
          </p:cNvCxnSpPr>
          <p:nvPr/>
        </p:nvCxnSpPr>
        <p:spPr>
          <a:xfrm flipH="1" flipV="1">
            <a:off x="6228184" y="4005064"/>
            <a:ext cx="936104" cy="792088"/>
          </a:xfrm>
          <a:prstGeom prst="straightConnector1">
            <a:avLst/>
          </a:prstGeom>
          <a:ln w="1905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Прямоугольник 41"/>
          <p:cNvSpPr/>
          <p:nvPr/>
        </p:nvSpPr>
        <p:spPr>
          <a:xfrm>
            <a:off x="3203848" y="3717032"/>
            <a:ext cx="360040" cy="288032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3" name="Прямая со стрелкой 42"/>
          <p:cNvCxnSpPr>
            <a:stCxn id="44" idx="0"/>
            <a:endCxn id="42" idx="2"/>
          </p:cNvCxnSpPr>
          <p:nvPr/>
        </p:nvCxnSpPr>
        <p:spPr>
          <a:xfrm flipH="1" flipV="1">
            <a:off x="3383868" y="4005064"/>
            <a:ext cx="72008" cy="1512168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483768" y="5517232"/>
            <a:ext cx="1944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solidFill>
                  <a:srgbClr val="7030A0"/>
                </a:solidFill>
              </a:rPr>
              <a:t>Номер ведомого маяка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87624" y="-1971600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mes.type</a:t>
            </a:r>
            <a:r>
              <a:rPr lang="en-US" dirty="0" smtClean="0"/>
              <a:t> == “CS_TX” or “CS_RX”</a:t>
            </a:r>
            <a:endParaRPr lang="ru-RU" dirty="0"/>
          </a:p>
        </p:txBody>
      </p:sp>
      <p:sp>
        <p:nvSpPr>
          <p:cNvPr id="5" name="Блок-схема: решение 4"/>
          <p:cNvSpPr/>
          <p:nvPr/>
        </p:nvSpPr>
        <p:spPr>
          <a:xfrm>
            <a:off x="971600" y="-1179512"/>
            <a:ext cx="3744416" cy="792088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mes.Seq</a:t>
            </a:r>
            <a:r>
              <a:rPr lang="en-US" dirty="0" smtClean="0">
                <a:solidFill>
                  <a:schemeClr val="tx1"/>
                </a:solidFill>
              </a:rPr>
              <a:t> != </a:t>
            </a:r>
            <a:r>
              <a:rPr lang="en-US" dirty="0" err="1" smtClean="0">
                <a:solidFill>
                  <a:schemeClr val="tx1"/>
                </a:solidFill>
              </a:rPr>
              <a:t>config.cur_seq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475656" y="116632"/>
            <a:ext cx="2808312" cy="7920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anchor.need_to_sync</a:t>
            </a:r>
            <a:r>
              <a:rPr lang="en-US" dirty="0" smtClean="0">
                <a:solidFill>
                  <a:schemeClr val="tx1"/>
                </a:solidFill>
              </a:rPr>
              <a:t> = 0</a:t>
            </a:r>
          </a:p>
          <a:p>
            <a:pPr algn="ctr"/>
            <a:r>
              <a:rPr lang="ru-RU" dirty="0" smtClean="0">
                <a:solidFill>
                  <a:schemeClr val="tx1"/>
                </a:solidFill>
              </a:rPr>
              <a:t>для всех маяков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827584" y="1412776"/>
            <a:ext cx="3960440" cy="8640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Для</a:t>
            </a:r>
          </a:p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anchor.number</a:t>
            </a:r>
            <a:r>
              <a:rPr lang="en-US" dirty="0" smtClean="0">
                <a:solidFill>
                  <a:schemeClr val="tx1"/>
                </a:solidFill>
              </a:rPr>
              <a:t> == </a:t>
            </a:r>
            <a:r>
              <a:rPr lang="en-US" dirty="0" err="1" smtClean="0">
                <a:solidFill>
                  <a:schemeClr val="tx1"/>
                </a:solidFill>
              </a:rPr>
              <a:t>mes.anchor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anchor.need_to_sync</a:t>
            </a:r>
            <a:r>
              <a:rPr lang="en-US" dirty="0" smtClean="0">
                <a:solidFill>
                  <a:schemeClr val="tx1"/>
                </a:solidFill>
              </a:rPr>
              <a:t> = 1 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Блок-схема: решение 7"/>
          <p:cNvSpPr/>
          <p:nvPr/>
        </p:nvSpPr>
        <p:spPr>
          <a:xfrm>
            <a:off x="-1692696" y="2780928"/>
            <a:ext cx="9001000" cy="792088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</a:rPr>
              <a:t>anchor.need_to_sync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smtClean="0">
                <a:solidFill>
                  <a:schemeClr val="tx1"/>
                </a:solidFill>
              </a:rPr>
              <a:t>* anchors[0].</a:t>
            </a:r>
            <a:r>
              <a:rPr lang="en-US" sz="1600" dirty="0" err="1" smtClean="0">
                <a:solidFill>
                  <a:schemeClr val="tx1"/>
                </a:solidFill>
              </a:rPr>
              <a:t>need_to_sync</a:t>
            </a:r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9" name="Блок-схема: решение 8"/>
          <p:cNvSpPr/>
          <p:nvPr/>
        </p:nvSpPr>
        <p:spPr>
          <a:xfrm>
            <a:off x="-1476672" y="4149080"/>
            <a:ext cx="9001000" cy="792088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</a:rPr>
              <a:t>anchor.sync_flag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4211960" y="5517232"/>
            <a:ext cx="3960440" cy="7920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smtClean="0">
              <a:solidFill>
                <a:schemeClr val="tx1"/>
              </a:solidFill>
            </a:endParaRPr>
          </a:p>
          <a:p>
            <a:pPr algn="ctr"/>
            <a:r>
              <a:rPr lang="ru-RU" dirty="0" smtClean="0">
                <a:solidFill>
                  <a:schemeClr val="tx1"/>
                </a:solidFill>
              </a:rPr>
              <a:t>Инициализация фильтра</a:t>
            </a:r>
          </a:p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anchor.sync_flag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ru-RU" dirty="0" smtClean="0">
                <a:solidFill>
                  <a:schemeClr val="tx1"/>
                </a:solidFill>
              </a:rPr>
              <a:t>= 1</a:t>
            </a:r>
          </a:p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-1620688" y="5517232"/>
            <a:ext cx="3960440" cy="7920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smtClean="0">
              <a:solidFill>
                <a:schemeClr val="tx1"/>
              </a:solidFill>
            </a:endParaRPr>
          </a:p>
          <a:p>
            <a:pPr algn="ctr"/>
            <a:endParaRPr lang="ru-RU" dirty="0" smtClean="0">
              <a:solidFill>
                <a:schemeClr val="tx1"/>
              </a:solidFill>
            </a:endParaRPr>
          </a:p>
          <a:p>
            <a:pPr algn="ctr"/>
            <a:r>
              <a:rPr lang="ru-RU" dirty="0" smtClean="0">
                <a:solidFill>
                  <a:schemeClr val="tx1"/>
                </a:solidFill>
              </a:rPr>
              <a:t>Один шаг фильтра </a:t>
            </a:r>
            <a:r>
              <a:rPr lang="ru-RU" dirty="0" err="1" smtClean="0">
                <a:solidFill>
                  <a:schemeClr val="tx1"/>
                </a:solidFill>
              </a:rPr>
              <a:t>Калмана</a:t>
            </a:r>
            <a:endParaRPr lang="ru-RU" dirty="0" smtClean="0">
              <a:solidFill>
                <a:schemeClr val="tx1"/>
              </a:solidFill>
            </a:endParaRPr>
          </a:p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anchor.need_to_sync</a:t>
            </a:r>
            <a:r>
              <a:rPr lang="ru-RU" dirty="0" smtClean="0">
                <a:solidFill>
                  <a:schemeClr val="tx1"/>
                </a:solidFill>
              </a:rPr>
              <a:t> = 0</a:t>
            </a:r>
            <a:endParaRPr lang="ru-RU" dirty="0" smtClean="0">
              <a:solidFill>
                <a:schemeClr val="tx1"/>
              </a:solidFill>
            </a:endParaRPr>
          </a:p>
          <a:p>
            <a:pPr algn="ctr"/>
            <a:endParaRPr lang="ru-RU" dirty="0" smtClean="0">
              <a:solidFill>
                <a:schemeClr val="tx1"/>
              </a:solidFill>
            </a:endParaRPr>
          </a:p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3" name="Прямая со стрелкой 12"/>
          <p:cNvCxnSpPr>
            <a:stCxn id="4" idx="2"/>
            <a:endCxn id="5" idx="0"/>
          </p:cNvCxnSpPr>
          <p:nvPr/>
        </p:nvCxnSpPr>
        <p:spPr>
          <a:xfrm>
            <a:off x="2843808" y="-1602268"/>
            <a:ext cx="0" cy="42275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hape 22"/>
          <p:cNvCxnSpPr>
            <a:stCxn id="5" idx="1"/>
            <a:endCxn id="7" idx="0"/>
          </p:cNvCxnSpPr>
          <p:nvPr/>
        </p:nvCxnSpPr>
        <p:spPr>
          <a:xfrm rot="10800000" flipH="1" flipV="1">
            <a:off x="971600" y="-783468"/>
            <a:ext cx="1836204" cy="2196244"/>
          </a:xfrm>
          <a:prstGeom prst="bentConnector4">
            <a:avLst>
              <a:gd name="adj1" fmla="val -12450"/>
              <a:gd name="adj2" fmla="val 87466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hape 23"/>
          <p:cNvCxnSpPr>
            <a:stCxn id="5" idx="3"/>
            <a:endCxn id="6" idx="0"/>
          </p:cNvCxnSpPr>
          <p:nvPr/>
        </p:nvCxnSpPr>
        <p:spPr>
          <a:xfrm flipH="1">
            <a:off x="2879812" y="-783468"/>
            <a:ext cx="1836204" cy="900100"/>
          </a:xfrm>
          <a:prstGeom prst="bentConnector4">
            <a:avLst>
              <a:gd name="adj1" fmla="val -12450"/>
              <a:gd name="adj2" fmla="val 72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stCxn id="7" idx="2"/>
            <a:endCxn id="8" idx="0"/>
          </p:cNvCxnSpPr>
          <p:nvPr/>
        </p:nvCxnSpPr>
        <p:spPr>
          <a:xfrm>
            <a:off x="2807804" y="2276872"/>
            <a:ext cx="0" cy="50405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hape 35"/>
          <p:cNvCxnSpPr>
            <a:stCxn id="8" idx="1"/>
            <a:endCxn id="9" idx="0"/>
          </p:cNvCxnSpPr>
          <p:nvPr/>
        </p:nvCxnSpPr>
        <p:spPr>
          <a:xfrm rot="10800000" flipH="1" flipV="1">
            <a:off x="-1692696" y="3176972"/>
            <a:ext cx="4716524" cy="972108"/>
          </a:xfrm>
          <a:prstGeom prst="bentConnector4">
            <a:avLst>
              <a:gd name="adj1" fmla="val -4847"/>
              <a:gd name="adj2" fmla="val 7037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hape 38"/>
          <p:cNvCxnSpPr>
            <a:stCxn id="9" idx="1"/>
            <a:endCxn id="11" idx="0"/>
          </p:cNvCxnSpPr>
          <p:nvPr/>
        </p:nvCxnSpPr>
        <p:spPr>
          <a:xfrm rot="10800000" flipH="1" flipV="1">
            <a:off x="-1476672" y="4545124"/>
            <a:ext cx="1836204" cy="972108"/>
          </a:xfrm>
          <a:prstGeom prst="bentConnector4">
            <a:avLst>
              <a:gd name="adj1" fmla="val -12450"/>
              <a:gd name="adj2" fmla="val 7037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hape 42"/>
          <p:cNvCxnSpPr>
            <a:stCxn id="8" idx="3"/>
          </p:cNvCxnSpPr>
          <p:nvPr/>
        </p:nvCxnSpPr>
        <p:spPr>
          <a:xfrm>
            <a:off x="7308304" y="3176972"/>
            <a:ext cx="2664296" cy="126014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hape 45"/>
          <p:cNvCxnSpPr>
            <a:stCxn id="9" idx="3"/>
            <a:endCxn id="10" idx="0"/>
          </p:cNvCxnSpPr>
          <p:nvPr/>
        </p:nvCxnSpPr>
        <p:spPr>
          <a:xfrm flipH="1">
            <a:off x="6192180" y="4545124"/>
            <a:ext cx="1332148" cy="972108"/>
          </a:xfrm>
          <a:prstGeom prst="bentConnector4">
            <a:avLst>
              <a:gd name="adj1" fmla="val -17160"/>
              <a:gd name="adj2" fmla="val 7037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39552" y="-1179512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Да</a:t>
            </a:r>
            <a:endParaRPr lang="ru-RU" dirty="0"/>
          </a:p>
        </p:txBody>
      </p:sp>
      <p:sp>
        <p:nvSpPr>
          <p:cNvPr id="50" name="TextBox 49"/>
          <p:cNvSpPr txBox="1"/>
          <p:nvPr/>
        </p:nvSpPr>
        <p:spPr>
          <a:xfrm>
            <a:off x="-1908720" y="2780928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Да</a:t>
            </a:r>
            <a:endParaRPr lang="ru-RU" dirty="0"/>
          </a:p>
        </p:txBody>
      </p:sp>
      <p:sp>
        <p:nvSpPr>
          <p:cNvPr id="51" name="TextBox 50"/>
          <p:cNvSpPr txBox="1"/>
          <p:nvPr/>
        </p:nvSpPr>
        <p:spPr>
          <a:xfrm>
            <a:off x="-1620688" y="4149080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Да</a:t>
            </a:r>
            <a:endParaRPr lang="ru-RU" dirty="0"/>
          </a:p>
        </p:txBody>
      </p:sp>
      <p:sp>
        <p:nvSpPr>
          <p:cNvPr id="52" name="TextBox 51"/>
          <p:cNvSpPr txBox="1"/>
          <p:nvPr/>
        </p:nvSpPr>
        <p:spPr>
          <a:xfrm>
            <a:off x="4572000" y="-1179512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Нет</a:t>
            </a:r>
            <a:endParaRPr lang="ru-RU" dirty="0"/>
          </a:p>
        </p:txBody>
      </p:sp>
      <p:sp>
        <p:nvSpPr>
          <p:cNvPr id="53" name="TextBox 52"/>
          <p:cNvSpPr txBox="1"/>
          <p:nvPr/>
        </p:nvSpPr>
        <p:spPr>
          <a:xfrm>
            <a:off x="7020272" y="2780928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Нет</a:t>
            </a:r>
            <a:endParaRPr lang="ru-RU" dirty="0"/>
          </a:p>
        </p:txBody>
      </p:sp>
      <p:sp>
        <p:nvSpPr>
          <p:cNvPr id="54" name="TextBox 53"/>
          <p:cNvSpPr txBox="1"/>
          <p:nvPr/>
        </p:nvSpPr>
        <p:spPr>
          <a:xfrm>
            <a:off x="6948264" y="4149080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Нет</a:t>
            </a:r>
            <a:endParaRPr lang="ru-RU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111</Words>
  <Application>Microsoft Office PowerPoint</Application>
  <PresentationFormat>Экран (4:3)</PresentationFormat>
  <Paragraphs>38</Paragraphs>
  <Slides>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4" baseType="lpstr">
      <vt:lpstr>Тема Office</vt:lpstr>
      <vt:lpstr>Слайд 1</vt:lpstr>
      <vt:lpstr>Слайд 2</vt:lpstr>
      <vt:lpstr>Слайд 3</vt:lpstr>
    </vt:vector>
  </TitlesOfParts>
  <Company>diakov.net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Александр</dc:creator>
  <cp:lastModifiedBy>Александр</cp:lastModifiedBy>
  <cp:revision>1</cp:revision>
  <dcterms:created xsi:type="dcterms:W3CDTF">2020-07-28T07:14:54Z</dcterms:created>
  <dcterms:modified xsi:type="dcterms:W3CDTF">2020-07-28T10:21:05Z</dcterms:modified>
</cp:coreProperties>
</file>