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349" r:id="rId5"/>
    <p:sldId id="372" r:id="rId6"/>
    <p:sldId id="373" r:id="rId7"/>
    <p:sldId id="409" r:id="rId8"/>
    <p:sldId id="376" r:id="rId9"/>
    <p:sldId id="412" r:id="rId10"/>
    <p:sldId id="374" r:id="rId11"/>
    <p:sldId id="375" r:id="rId12"/>
    <p:sldId id="391" r:id="rId13"/>
    <p:sldId id="379" r:id="rId14"/>
    <p:sldId id="380" r:id="rId15"/>
    <p:sldId id="392" r:id="rId16"/>
    <p:sldId id="377" r:id="rId17"/>
    <p:sldId id="378" r:id="rId18"/>
    <p:sldId id="381" r:id="rId19"/>
    <p:sldId id="383" r:id="rId20"/>
    <p:sldId id="382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408" r:id="rId29"/>
    <p:sldId id="394" r:id="rId30"/>
    <p:sldId id="393" r:id="rId31"/>
    <p:sldId id="395" r:id="rId32"/>
    <p:sldId id="397" r:id="rId33"/>
    <p:sldId id="398" r:id="rId34"/>
    <p:sldId id="399" r:id="rId35"/>
    <p:sldId id="402" r:id="rId36"/>
    <p:sldId id="401" r:id="rId37"/>
    <p:sldId id="404" r:id="rId38"/>
    <p:sldId id="405" r:id="rId39"/>
    <p:sldId id="403" r:id="rId40"/>
    <p:sldId id="400" r:id="rId41"/>
    <p:sldId id="406" r:id="rId42"/>
    <p:sldId id="407" r:id="rId43"/>
    <p:sldId id="413" r:id="rId44"/>
    <p:sldId id="41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2D4"/>
    <a:srgbClr val="EBDAD4"/>
    <a:srgbClr val="F7EFE3"/>
    <a:srgbClr val="00CDFF"/>
    <a:srgbClr val="FF3300"/>
    <a:srgbClr val="FF6600"/>
    <a:srgbClr val="000000"/>
    <a:srgbClr val="0D0D0D"/>
    <a:srgbClr val="777777"/>
    <a:srgbClr val="F5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639" autoAdjust="0"/>
  </p:normalViewPr>
  <p:slideViewPr>
    <p:cSldViewPr snapToGrid="0">
      <p:cViewPr>
        <p:scale>
          <a:sx n="75" d="100"/>
          <a:sy n="75" d="100"/>
        </p:scale>
        <p:origin x="34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4350" y="493099"/>
            <a:ext cx="3270836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0673" y="2301942"/>
            <a:ext cx="239360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16652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33143" y="1185271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0504" y="1092937"/>
            <a:ext cx="6282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0504" y="3027484"/>
            <a:ext cx="78069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0504" y="4784749"/>
            <a:ext cx="6282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0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0808" y="493099"/>
            <a:ext cx="359792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7079" y="2301942"/>
            <a:ext cx="184537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327044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327044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378661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0504" y="1092937"/>
            <a:ext cx="6282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0504" y="3027484"/>
            <a:ext cx="78069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0504" y="4784749"/>
            <a:ext cx="6282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0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4350" y="493099"/>
            <a:ext cx="3270836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1047" y="2301942"/>
            <a:ext cx="66928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8159" y="2301942"/>
            <a:ext cx="349807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87947" y="975080"/>
            <a:ext cx="1042189" cy="80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4800" dirty="0">
                <a:solidFill>
                  <a:srgbClr val="FFFF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เป๊ะๆ</a:t>
            </a:r>
            <a:endParaRPr lang="en-US" sz="4800" dirty="0">
              <a:solidFill>
                <a:srgbClr val="FFFF00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344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441659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441659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9327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0808" y="493099"/>
            <a:ext cx="359792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1047" y="2301942"/>
            <a:ext cx="66928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2273" y="2301942"/>
            <a:ext cx="29498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!==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79833" y="975080"/>
            <a:ext cx="1042189" cy="80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4800" dirty="0">
                <a:solidFill>
                  <a:srgbClr val="FFFF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เป๊ะๆ</a:t>
            </a:r>
            <a:endParaRPr lang="en-US" sz="4800" dirty="0">
              <a:solidFill>
                <a:srgbClr val="FFFF00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550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403668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403668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552849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7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Episode 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99644" y="5285030"/>
            <a:ext cx="2030932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0808" y="493099"/>
            <a:ext cx="359792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น้อยกว่า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5200" y="2301942"/>
            <a:ext cx="128913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2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288412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288412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340029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6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0808" y="493099"/>
            <a:ext cx="359792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มากกว่า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5200" y="2301942"/>
            <a:ext cx="128913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1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288412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288412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340029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23538" y="493099"/>
            <a:ext cx="771246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น้อยกว่าหรือเท่ากัน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2965" y="2301942"/>
            <a:ext cx="239360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16652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9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74105" y="493099"/>
            <a:ext cx="7011327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มากกว่าหรือเท่ากัน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2965" y="2301942"/>
            <a:ext cx="239360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16652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5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24643"/>
              </p:ext>
            </p:extLst>
          </p:nvPr>
        </p:nvGraphicFramePr>
        <p:xfrm>
          <a:off x="1172210" y="594360"/>
          <a:ext cx="10125710" cy="57912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1415008901"/>
                    </a:ext>
                  </a:extLst>
                </a:gridCol>
                <a:gridCol w="6969760">
                  <a:extLst>
                    <a:ext uri="{9D8B030D-6E8A-4147-A177-3AD203B41FA5}">
                      <a16:colId xmlns:a16="http://schemas.microsoft.com/office/drawing/2014/main" val="6875013"/>
                    </a:ext>
                  </a:extLst>
                </a:gridCol>
              </a:tblGrid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u="none" strike="noStrike" dirty="0">
                          <a:effectLst/>
                        </a:rPr>
                        <a:t>==</a:t>
                      </a:r>
                      <a:endParaRPr lang="th-TH" sz="4400" b="0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u="none" strike="noStrike">
                          <a:effectLst/>
                        </a:rPr>
                        <a:t>เท่ากัน</a:t>
                      </a:r>
                      <a:endParaRPr lang="th-TH" sz="4400" b="0" i="0" u="none" strike="noStrike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716804289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u="none" strike="noStrike" dirty="0">
                          <a:effectLst/>
                        </a:rPr>
                        <a:t>!=</a:t>
                      </a:r>
                      <a:endParaRPr lang="th-TH" sz="4400" b="0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u="none" strike="noStrike">
                          <a:effectLst/>
                        </a:rPr>
                        <a:t>ไม่เท่ากัน</a:t>
                      </a:r>
                      <a:endParaRPr lang="th-TH" sz="4400" b="0" i="0" u="none" strike="noStrike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31083121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u="none" strike="noStrike" dirty="0">
                          <a:effectLst/>
                        </a:rPr>
                        <a:t>===</a:t>
                      </a:r>
                      <a:endParaRPr lang="th-TH" sz="4400" b="0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u="none" strike="noStrike">
                          <a:effectLst/>
                        </a:rPr>
                        <a:t>เท่ากันทั้งค่าและชนิดข้อมูล</a:t>
                      </a:r>
                      <a:endParaRPr lang="th-TH" sz="4400" b="0" i="0" u="none" strike="noStrike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631884912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u="none" strike="noStrike" dirty="0">
                          <a:effectLst/>
                        </a:rPr>
                        <a:t>!===</a:t>
                      </a:r>
                      <a:endParaRPr lang="th-TH" sz="4400" b="0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u="none" strike="noStrike">
                          <a:effectLst/>
                        </a:rPr>
                        <a:t>ไม่เท่ากันทั้งค่าและชนิดข้อมูล</a:t>
                      </a:r>
                      <a:endParaRPr lang="th-TH" sz="4400" b="0" i="0" u="none" strike="noStrike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683044186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u="none" strike="noStrike" dirty="0">
                          <a:effectLst/>
                        </a:rPr>
                        <a:t>&lt;</a:t>
                      </a:r>
                      <a:endParaRPr lang="th-TH" sz="4400" b="0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u="none" strike="noStrike">
                          <a:effectLst/>
                        </a:rPr>
                        <a:t>น้อยกว่า</a:t>
                      </a:r>
                      <a:endParaRPr lang="th-TH" sz="4400" b="0" i="0" u="none" strike="noStrike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953448058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u="none" strike="noStrike" dirty="0">
                          <a:effectLst/>
                        </a:rPr>
                        <a:t>&gt;</a:t>
                      </a:r>
                      <a:endParaRPr lang="th-TH" sz="4400" b="0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u="none" strike="noStrike">
                          <a:effectLst/>
                        </a:rPr>
                        <a:t>มากกว่า</a:t>
                      </a:r>
                      <a:endParaRPr lang="th-TH" sz="4400" b="0" i="0" u="none" strike="noStrike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716335721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u="none" strike="noStrike" dirty="0">
                          <a:effectLst/>
                        </a:rPr>
                        <a:t>&lt;=</a:t>
                      </a:r>
                      <a:endParaRPr lang="th-TH" sz="4400" b="0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u="none" strike="noStrike">
                          <a:effectLst/>
                        </a:rPr>
                        <a:t>น้อยกว่าหรือเท่ากัน</a:t>
                      </a:r>
                      <a:endParaRPr lang="th-TH" sz="4400" b="0" i="0" u="none" strike="noStrike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580362437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u="none" strike="noStrike" dirty="0">
                          <a:effectLst/>
                        </a:rPr>
                        <a:t>&gt;=</a:t>
                      </a:r>
                      <a:endParaRPr lang="th-TH" sz="4400" b="0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u="none" strike="noStrike" dirty="0">
                          <a:effectLst/>
                        </a:rPr>
                        <a:t>มากกว่าหรือเท่ากัน</a:t>
                      </a:r>
                      <a:endParaRPr lang="th-TH" sz="4400" b="0" i="0" u="none" strike="noStrike" dirty="0">
                        <a:solidFill>
                          <a:srgbClr val="000000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86354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49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คำสั่งที่ใช้ใน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การเปรียบเทียบ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340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23538" y="493099"/>
            <a:ext cx="771246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Flow control: 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การควบคุม</a:t>
            </a:r>
            <a:endParaRPr lang="en-US" sz="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Flowchart: Decision 1"/>
          <p:cNvSpPr/>
          <p:nvPr/>
        </p:nvSpPr>
        <p:spPr>
          <a:xfrm>
            <a:off x="4726641" y="2382982"/>
            <a:ext cx="2727105" cy="151476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ง่วงมั้ย</a:t>
            </a:r>
            <a:r>
              <a:rPr lang="en-US" sz="3600" dirty="0"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  <a:endParaRPr lang="th-TH" sz="3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6004" y="4581237"/>
            <a:ext cx="1776984" cy="738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นอนดีกว่า</a:t>
            </a:r>
          </a:p>
        </p:txBody>
      </p:sp>
      <p:sp>
        <p:nvSpPr>
          <p:cNvPr id="6" name="Rectangle 5"/>
          <p:cNvSpPr/>
          <p:nvPr/>
        </p:nvSpPr>
        <p:spPr>
          <a:xfrm>
            <a:off x="7631477" y="4581236"/>
            <a:ext cx="1826558" cy="738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เรียนก่อน</a:t>
            </a:r>
          </a:p>
        </p:txBody>
      </p:sp>
      <p:cxnSp>
        <p:nvCxnSpPr>
          <p:cNvPr id="8" name="Connector: Elbow 7"/>
          <p:cNvCxnSpPr>
            <a:cxnSpLocks/>
            <a:stCxn id="2" idx="1"/>
            <a:endCxn id="3" idx="0"/>
          </p:cNvCxnSpPr>
          <p:nvPr/>
        </p:nvCxnSpPr>
        <p:spPr>
          <a:xfrm rot="10800000" flipV="1">
            <a:off x="3724497" y="3140363"/>
            <a:ext cx="1002145" cy="144087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/>
          <p:cNvCxnSpPr>
            <a:cxnSpLocks/>
            <a:stCxn id="2" idx="3"/>
            <a:endCxn id="6" idx="0"/>
          </p:cNvCxnSpPr>
          <p:nvPr/>
        </p:nvCxnSpPr>
        <p:spPr>
          <a:xfrm>
            <a:off x="7453746" y="3140364"/>
            <a:ext cx="1091010" cy="144087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01011" y="2432477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ใช่แล้ว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13484" y="2432477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ไม่อ่ะ</a:t>
            </a:r>
          </a:p>
        </p:txBody>
      </p:sp>
    </p:spTree>
    <p:extLst>
      <p:ext uri="{BB962C8B-B14F-4D97-AF65-F5344CB8AC3E}">
        <p14:creationId xmlns:p14="http://schemas.microsoft.com/office/powerpoint/2010/main" val="689637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f ถ้าหา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534670"/>
            <a:ext cx="7807960" cy="5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88260" y="2407921"/>
            <a:ext cx="206502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2588260" y="3525521"/>
            <a:ext cx="206502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2" name="Group 11"/>
          <p:cNvGrpSpPr/>
          <p:nvPr/>
        </p:nvGrpSpPr>
        <p:grpSpPr>
          <a:xfrm>
            <a:off x="8128000" y="2463225"/>
            <a:ext cx="3618531" cy="4394775"/>
            <a:chOff x="8128000" y="2463225"/>
            <a:chExt cx="3618531" cy="43947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4" r="26533"/>
            <a:stretch/>
          </p:blipFill>
          <p:spPr>
            <a:xfrm>
              <a:off x="8128000" y="3048000"/>
              <a:ext cx="2641600" cy="381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930008" y="2463225"/>
              <a:ext cx="181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3200" dirty="0">
                  <a:solidFill>
                    <a:schemeClr val="bg1"/>
                  </a:solidFill>
                </a:rPr>
                <a:t>ก็กล้าเล่นเนอะ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464800" y="3048000"/>
              <a:ext cx="304800" cy="6705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7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9760" y="1412854"/>
            <a:ext cx="132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0720" y="1404751"/>
            <a:ext cx="69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760" y="3739494"/>
            <a:ext cx="629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9760" y="1412853"/>
            <a:ext cx="69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9040" y="1412852"/>
            <a:ext cx="69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4880" y="1412854"/>
            <a:ext cx="4754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endParaRPr lang="en-US" sz="7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87040" y="2621284"/>
            <a:ext cx="737616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800" dirty="0">
                <a:solidFill>
                  <a:srgbClr val="9CDCFE"/>
                </a:solidFill>
                <a:latin typeface="Consolas" panose="020B0609020204030204" pitchFamily="49" charset="0"/>
              </a:rPr>
              <a:t>คำสั่งที่อยู่ข้างในนี้จะทำงาน</a:t>
            </a:r>
            <a:r>
              <a:rPr lang="th-TH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4800" dirty="0">
                <a:solidFill>
                  <a:srgbClr val="9CDCFE"/>
                </a:solidFill>
                <a:latin typeface="Consolas" panose="020B0609020204030204" pitchFamily="49" charset="0"/>
              </a:rPr>
              <a:t>เมื่อ</a:t>
            </a:r>
            <a:r>
              <a:rPr lang="th-TH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h-TH" sz="4800" dirty="0">
                <a:solidFill>
                  <a:srgbClr val="9CDCFE"/>
                </a:solidFill>
                <a:latin typeface="Consolas" panose="020B0609020204030204" pitchFamily="49" charset="0"/>
              </a:rPr>
              <a:t>เป็นจริงเท่านั้น</a:t>
            </a:r>
            <a:r>
              <a:rPr lang="th-TH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90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33997 -0.0016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9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34089 -0.0004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9" grpId="0"/>
      <p:bldP spid="10" grpId="0"/>
      <p:bldP spid="10" grpId="1"/>
      <p:bldP spid="12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90552" y="2626421"/>
            <a:ext cx="2234025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06663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322" y="1768455"/>
            <a:ext cx="10799436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5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'So hot!'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38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89681" y="4616246"/>
            <a:ext cx="701132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เปิด </a:t>
            </a:r>
            <a:r>
              <a:rPr lang="en-US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VS Code </a:t>
            </a:r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ครับ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2" name="Picture 6" descr="Image result for vs code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49" y="724256"/>
            <a:ext cx="3891990" cy="389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514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9966" y="160496"/>
            <a:ext cx="109235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5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5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'So hot!'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4960" y="4693920"/>
            <a:ext cx="11551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9966" y="5174734"/>
            <a:ext cx="25523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800" dirty="0">
                <a:solidFill>
                  <a:schemeClr val="bg1"/>
                </a:solidFill>
                <a:latin typeface="Consolas" panose="020B0609020204030204" pitchFamily="49" charset="0"/>
              </a:rPr>
              <a:t>So hot!</a:t>
            </a:r>
          </a:p>
        </p:txBody>
      </p:sp>
    </p:spTree>
    <p:extLst>
      <p:ext uri="{BB962C8B-B14F-4D97-AF65-F5344CB8AC3E}">
        <p14:creationId xmlns:p14="http://schemas.microsoft.com/office/powerpoint/2010/main" val="13500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962990" y="1872734"/>
            <a:ext cx="1051121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จงเขียนโปรแกรมเพื่อตรวจจับความเร็วของรถยนต์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โดยกำหนดให้ว่า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ถ้าหากขับเกิน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120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กม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/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ชม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ให้แสดงผลว่า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“Too fast”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0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680" y="665818"/>
            <a:ext cx="10190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'Too fast'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38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2940" y="1280160"/>
            <a:ext cx="101248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แล้วถ้าเราอยากให้มันทำงาน</a:t>
            </a:r>
          </a:p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เมื่อ </a:t>
            </a:r>
            <a:r>
              <a:rPr lang="en-US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condition</a:t>
            </a:r>
            <a:endParaRPr lang="th-TH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ไม่เป็นความจริงล่ะ</a:t>
            </a:r>
            <a:r>
              <a:rPr lang="en-US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  <a:endParaRPr lang="th-TH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145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574378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2480" y="141927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คำสั่งที่อยู่ข้างในนี้จะทำงาน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เมื่อ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เป็นจริงเท่านั้น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th-TH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2480" y="341287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คำสั่งที่อยู่ข้างในนี้จะทำงาน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เมื่อ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ไม่เป็นความจริง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th-TH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2400" y="57437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4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4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4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  else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6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การเปรียบเทียบ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1453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680" y="665818"/>
            <a:ext cx="101904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'Too fast'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'Ok'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3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6426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จงเขียนโปรแกรมเพื่อวัดอุณหภูมิ โดยกำหนดให้ว่า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ถ้าหากเกิน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35 °C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ให้แสดงผลว่า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“So hot!”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แต่ถ้าไม่ใช่ ให้แสดงผลว่า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“Chill </a:t>
            </a:r>
            <a:r>
              <a:rPr lang="en-US" sz="54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Chill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”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30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3120" y="846019"/>
            <a:ext cx="100482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'So hot!'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'Chill Chill'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232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845776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จงเขียนโปรแกรมเพื่อตรวจเช็ครหัสผ่าน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ถ้าหากไม่เท่ากับคำว่า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“1234”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ให้แสดงผลว่า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“incorrect”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แต่ถ้าไม่ใช่ ให้แสดงผลว่า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“correct”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191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879" y="693619"/>
            <a:ext cx="1109018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'2324'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'1234'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'incorrect'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'correct'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10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73707" y="2626421"/>
            <a:ext cx="52677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 </a:t>
            </a:r>
            <a:r>
              <a:rPr lang="en-US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&gt; 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04049" y="2709549"/>
            <a:ext cx="711830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4325" y="4369682"/>
            <a:ext cx="328647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73707" y="2626421"/>
            <a:ext cx="52677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 </a:t>
            </a:r>
            <a:r>
              <a:rPr lang="en-US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&lt; 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04049" y="2709549"/>
            <a:ext cx="711830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74506" y="4369682"/>
            <a:ext cx="26661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11778" y="3906859"/>
            <a:ext cx="771246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Boolean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2085" y="1088002"/>
            <a:ext cx="328647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5946" y="1088002"/>
            <a:ext cx="26661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03" y="1543356"/>
            <a:ext cx="7268742" cy="30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8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252550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484</Words>
  <Application>Microsoft Office PowerPoint</Application>
  <PresentationFormat>Widescreen</PresentationFormat>
  <Paragraphs>192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Aharoni</vt:lpstr>
      <vt:lpstr>Arial</vt:lpstr>
      <vt:lpstr>Calibri</vt:lpstr>
      <vt:lpstr>Calibri Light</vt:lpstr>
      <vt:lpstr>Consolas</vt:lpstr>
      <vt:lpstr>Cordia New</vt:lpstr>
      <vt:lpstr>Quark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ชนม์ชนก เมืองเรืองวิทย์</cp:lastModifiedBy>
  <cp:revision>189</cp:revision>
  <dcterms:created xsi:type="dcterms:W3CDTF">2017-02-21T15:11:35Z</dcterms:created>
  <dcterms:modified xsi:type="dcterms:W3CDTF">2017-05-06T20:25:30Z</dcterms:modified>
</cp:coreProperties>
</file>