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7" r:id="rId4"/>
    <p:sldId id="482" r:id="rId5"/>
    <p:sldId id="489" r:id="rId6"/>
    <p:sldId id="490" r:id="rId7"/>
    <p:sldId id="423" r:id="rId8"/>
    <p:sldId id="483" r:id="rId9"/>
    <p:sldId id="485" r:id="rId10"/>
    <p:sldId id="484" r:id="rId11"/>
    <p:sldId id="506" r:id="rId12"/>
    <p:sldId id="492" r:id="rId13"/>
    <p:sldId id="495" r:id="rId14"/>
    <p:sldId id="494" r:id="rId15"/>
    <p:sldId id="497" r:id="rId16"/>
    <p:sldId id="498" r:id="rId17"/>
    <p:sldId id="496" r:id="rId18"/>
    <p:sldId id="499" r:id="rId19"/>
    <p:sldId id="500" r:id="rId20"/>
    <p:sldId id="501" r:id="rId21"/>
    <p:sldId id="502" r:id="rId22"/>
    <p:sldId id="503" r:id="rId23"/>
    <p:sldId id="504" r:id="rId24"/>
    <p:sldId id="507" r:id="rId25"/>
    <p:sldId id="508" r:id="rId26"/>
    <p:sldId id="505" r:id="rId27"/>
    <p:sldId id="427" r:id="rId28"/>
    <p:sldId id="509" r:id="rId29"/>
    <p:sldId id="510" r:id="rId30"/>
    <p:sldId id="513" r:id="rId31"/>
    <p:sldId id="511" r:id="rId32"/>
    <p:sldId id="514" r:id="rId33"/>
    <p:sldId id="516" r:id="rId34"/>
    <p:sldId id="515" r:id="rId35"/>
    <p:sldId id="518" r:id="rId36"/>
    <p:sldId id="519" r:id="rId37"/>
    <p:sldId id="517" r:id="rId38"/>
    <p:sldId id="520" r:id="rId39"/>
    <p:sldId id="522" r:id="rId40"/>
    <p:sldId id="521" r:id="rId41"/>
    <p:sldId id="523" r:id="rId42"/>
    <p:sldId id="524" r:id="rId43"/>
    <p:sldId id="52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2D4"/>
    <a:srgbClr val="EBDAD4"/>
    <a:srgbClr val="F7EFE3"/>
    <a:srgbClr val="00CDFF"/>
    <a:srgbClr val="FF3300"/>
    <a:srgbClr val="FF6600"/>
    <a:srgbClr val="000000"/>
    <a:srgbClr val="0D0D0D"/>
    <a:srgbClr val="777777"/>
    <a:srgbClr val="F5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 autoAdjust="0"/>
    <p:restoredTop sz="92639" autoAdjust="0"/>
  </p:normalViewPr>
  <p:slideViewPr>
    <p:cSldViewPr snapToGrid="0">
      <p:cViewPr varScale="1">
        <p:scale>
          <a:sx n="82" d="100"/>
          <a:sy n="82" d="100"/>
        </p:scale>
        <p:origin x="6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5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68CA1">
                <a:lumMod val="66000"/>
              </a:srgbClr>
            </a:gs>
            <a:gs pos="49000">
              <a:srgbClr val="3B4C5B">
                <a:lumMod val="81000"/>
              </a:srgbClr>
            </a:gs>
            <a:gs pos="100000">
              <a:srgbClr val="22303D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847C-8780-43D5-87A8-A6DA69FBA78E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30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3601" y="2690151"/>
            <a:ext cx="824937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8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88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8800" dirty="0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  <a:endParaRPr lang="en-US" sz="8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70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03" y="1543356"/>
            <a:ext cx="7268742" cy="30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8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5711" y="2626421"/>
            <a:ext cx="8483706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กลับมาที่คะแนน</a:t>
            </a:r>
            <a:endParaRPr lang="en-US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348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41058" y="1923626"/>
            <a:ext cx="8925154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6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nn-NO" sz="6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6600" dirty="0">
                <a:solidFill>
                  <a:srgbClr val="9CDCFE"/>
                </a:solidFill>
                <a:latin typeface="Consolas" panose="020B0609020204030204" pitchFamily="49" charset="0"/>
              </a:rPr>
              <a:t>student1</a:t>
            </a:r>
            <a:r>
              <a:rPr lang="nn-NO" sz="6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n-NO" sz="6600" dirty="0">
                <a:solidFill>
                  <a:srgbClr val="B5CEA8"/>
                </a:solidFill>
                <a:latin typeface="Consolas" panose="020B0609020204030204" pitchFamily="49" charset="0"/>
              </a:rPr>
              <a:t>75</a:t>
            </a:r>
            <a:r>
              <a:rPr lang="nn-NO" sz="6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6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nn-NO" sz="6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6600" dirty="0">
                <a:solidFill>
                  <a:srgbClr val="9CDCFE"/>
                </a:solidFill>
                <a:latin typeface="Consolas" panose="020B0609020204030204" pitchFamily="49" charset="0"/>
              </a:rPr>
              <a:t>student2</a:t>
            </a:r>
            <a:r>
              <a:rPr lang="nn-NO" sz="6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n-NO" sz="6600" dirty="0">
                <a:solidFill>
                  <a:srgbClr val="B5CEA8"/>
                </a:solidFill>
                <a:latin typeface="Consolas" panose="020B0609020204030204" pitchFamily="49" charset="0"/>
              </a:rPr>
              <a:t>83</a:t>
            </a:r>
            <a:r>
              <a:rPr lang="nn-NO" sz="6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6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nn-NO" sz="6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6600" dirty="0">
                <a:solidFill>
                  <a:srgbClr val="9CDCFE"/>
                </a:solidFill>
                <a:latin typeface="Consolas" panose="020B0609020204030204" pitchFamily="49" charset="0"/>
              </a:rPr>
              <a:t>student3</a:t>
            </a:r>
            <a:r>
              <a:rPr lang="nn-NO" sz="6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n-NO" sz="6600" dirty="0">
                <a:solidFill>
                  <a:srgbClr val="B5CEA8"/>
                </a:solidFill>
                <a:latin typeface="Consolas" panose="020B0609020204030204" pitchFamily="49" charset="0"/>
              </a:rPr>
              <a:t>62</a:t>
            </a:r>
            <a:r>
              <a:rPr lang="nn-NO" sz="6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nn-NO" sz="6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7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166" y="2514712"/>
            <a:ext cx="9817669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8800" dirty="0">
                <a:solidFill>
                  <a:srgbClr val="9CDCFE"/>
                </a:solidFill>
                <a:latin typeface="Consolas" panose="020B0609020204030204" pitchFamily="49" charset="0"/>
              </a:rPr>
              <a:t>student1</a:t>
            </a:r>
            <a:endParaRPr lang="en-US" sz="8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3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2463" y="2939538"/>
            <a:ext cx="108670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n-NO" sz="5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9CDCFE"/>
                </a:solidFill>
                <a:latin typeface="Consolas" panose="020B0609020204030204" pitchFamily="49" charset="0"/>
              </a:rPr>
              <a:t>students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75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83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62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nn-NO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24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5711" y="2626421"/>
            <a:ext cx="8483706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วิธีการใช้งาน</a:t>
            </a:r>
            <a:endParaRPr lang="en-US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4539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47093" y="2523899"/>
            <a:ext cx="700865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>
                <a:solidFill>
                  <a:srgbClr val="9CDCFE"/>
                </a:solidFill>
                <a:latin typeface="Consolas" panose="020B0609020204030204" pitchFamily="49" charset="0"/>
              </a:rPr>
              <a:t>students</a:t>
            </a:r>
            <a:r>
              <a:rPr lang="en-US" sz="8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8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88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8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37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166" y="2514712"/>
            <a:ext cx="9817669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8800" dirty="0">
                <a:solidFill>
                  <a:srgbClr val="9CDCFE"/>
                </a:solidFill>
                <a:latin typeface="Consolas" panose="020B0609020204030204" pitchFamily="49" charset="0"/>
              </a:rPr>
              <a:t>student2</a:t>
            </a:r>
            <a:endParaRPr lang="en-US" sz="8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02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47093" y="2523899"/>
            <a:ext cx="700865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>
                <a:solidFill>
                  <a:srgbClr val="9CDCFE"/>
                </a:solidFill>
                <a:latin typeface="Consolas" panose="020B0609020204030204" pitchFamily="49" charset="0"/>
              </a:rPr>
              <a:t>students</a:t>
            </a:r>
            <a:r>
              <a:rPr lang="en-US" sz="8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8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88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8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9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4976" y="3719377"/>
            <a:ext cx="10515600" cy="1010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Programming for the </a:t>
            </a:r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Noobs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297551" y="4729906"/>
            <a:ext cx="1633025" cy="425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Episode 7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402618" y="5285030"/>
            <a:ext cx="2527958" cy="455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25525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5711" y="2626421"/>
            <a:ext cx="8483706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ทำไม</a:t>
            </a:r>
            <a:r>
              <a:rPr lang="th-TH" sz="115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ต้อง</a:t>
            </a:r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เริ่มต้นที่ </a:t>
            </a:r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67273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28" name="Picture 4" descr="Image result for Edsger W. Dijkstra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5288340"/>
            <a:ext cx="10308656" cy="1569660"/>
          </a:xfrm>
          <a:prstGeom prst="rect">
            <a:avLst/>
          </a:prstGeom>
          <a:solidFill>
            <a:srgbClr val="595959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9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Edsger</a:t>
            </a:r>
            <a:r>
              <a:rPr lang="en-US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W. Dijkstra</a:t>
            </a:r>
          </a:p>
        </p:txBody>
      </p:sp>
    </p:spTree>
    <p:extLst>
      <p:ext uri="{BB962C8B-B14F-4D97-AF65-F5344CB8AC3E}">
        <p14:creationId xmlns:p14="http://schemas.microsoft.com/office/powerpoint/2010/main" val="237265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5711" y="2626421"/>
            <a:ext cx="8483706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ลุงชื่ออ่านยาก</a:t>
            </a:r>
          </a:p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แกบอกว่า</a:t>
            </a:r>
            <a:endParaRPr lang="en-US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11865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74922" y="2626421"/>
            <a:ext cx="10265285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เพราะในทางคณิตศาสตร์</a:t>
            </a:r>
          </a:p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เลขเริ่มต้นด้วยเลขศูนย์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08209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47093" y="2523899"/>
            <a:ext cx="700865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>
                <a:solidFill>
                  <a:srgbClr val="9CDCFE"/>
                </a:solidFill>
                <a:latin typeface="Consolas" panose="020B0609020204030204" pitchFamily="49" charset="0"/>
              </a:rPr>
              <a:t>students</a:t>
            </a:r>
            <a:r>
              <a:rPr lang="en-US" sz="8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8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88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8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96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274" y="3197776"/>
            <a:ext cx="949009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 err="1">
                <a:solidFill>
                  <a:srgbClr val="9CDCFE"/>
                </a:solidFill>
                <a:latin typeface="Consolas" panose="020B0609020204030204" pitchFamily="49" charset="0"/>
              </a:rPr>
              <a:t>students</a:t>
            </a:r>
            <a:r>
              <a:rPr lang="en-US" sz="8800" dirty="0" err="1">
                <a:solidFill>
                  <a:srgbClr val="D4D4D4"/>
                </a:solidFill>
                <a:latin typeface="Consolas" panose="020B0609020204030204" pitchFamily="49" charset="0"/>
              </a:rPr>
              <a:t>.length</a:t>
            </a:r>
            <a:endParaRPr lang="en-US" sz="8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13730" y="493099"/>
            <a:ext cx="9332077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ถ้าอยากรู้ว่า </a:t>
            </a:r>
            <a:r>
              <a:rPr lang="en-US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Array </a:t>
            </a: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มีกี่ตำแหน่ง</a:t>
            </a:r>
            <a:endParaRPr lang="en-US" sz="6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4135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89681" y="4616246"/>
            <a:ext cx="7011327" cy="1193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เปิด </a:t>
            </a:r>
            <a:r>
              <a:rPr lang="en-US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VS Code </a:t>
            </a:r>
            <a:r>
              <a:rPr lang="th-TH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ครับ</a:t>
            </a:r>
            <a:endParaRPr lang="en-US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2" name="Picture 6" descr="Image result for vs code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349" y="724256"/>
            <a:ext cx="3891990" cy="389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514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977710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เพื่อแสดงค่าที่อยู่ใน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Array 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ออกมาที่ละบรรทัด</a:t>
            </a:r>
          </a:p>
        </p:txBody>
      </p:sp>
    </p:spTree>
    <p:extLst>
      <p:ext uri="{BB962C8B-B14F-4D97-AF65-F5344CB8AC3E}">
        <p14:creationId xmlns:p14="http://schemas.microsoft.com/office/powerpoint/2010/main" val="277324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228" y="1729282"/>
            <a:ext cx="113296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.length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14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10189008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เพื่อตรวจค่าอุณหภูมิที่ถูกเก็บไว้ใน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array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หากค่านั้นเท่ากับหรือมากกว่า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35 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องศาเซลเซียส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ให้แสดงคำว่า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Hot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1476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3730" y="493099"/>
            <a:ext cx="9332077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Array: </a:t>
            </a: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อาร์เรย์</a:t>
            </a:r>
            <a:endParaRPr lang="en-US" sz="6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6130" y="3565234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2898290" y="3782596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0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0676" y="3565234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4052836" y="3782596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25222" y="3565234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TextBox 22"/>
          <p:cNvSpPr txBox="1"/>
          <p:nvPr/>
        </p:nvSpPr>
        <p:spPr>
          <a:xfrm>
            <a:off x="5207382" y="3782596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79768" y="3565234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TextBox 24"/>
          <p:cNvSpPr txBox="1"/>
          <p:nvPr/>
        </p:nvSpPr>
        <p:spPr>
          <a:xfrm>
            <a:off x="6361928" y="3782596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3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4314" y="3565234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TextBox 26"/>
          <p:cNvSpPr txBox="1"/>
          <p:nvPr/>
        </p:nvSpPr>
        <p:spPr>
          <a:xfrm>
            <a:off x="7516474" y="3782596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4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88860" y="3565234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TextBox 28"/>
          <p:cNvSpPr txBox="1"/>
          <p:nvPr/>
        </p:nvSpPr>
        <p:spPr>
          <a:xfrm>
            <a:off x="8671020" y="3782596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5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8" name="Oval 7"/>
          <p:cNvSpPr/>
          <p:nvPr/>
        </p:nvSpPr>
        <p:spPr>
          <a:xfrm>
            <a:off x="2948639" y="4802906"/>
            <a:ext cx="489527" cy="4895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Oval 31"/>
          <p:cNvSpPr/>
          <p:nvPr/>
        </p:nvSpPr>
        <p:spPr>
          <a:xfrm>
            <a:off x="4103185" y="4802906"/>
            <a:ext cx="489527" cy="4895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Oval 32"/>
          <p:cNvSpPr/>
          <p:nvPr/>
        </p:nvSpPr>
        <p:spPr>
          <a:xfrm>
            <a:off x="5234191" y="4802906"/>
            <a:ext cx="489527" cy="4895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Oval 33"/>
          <p:cNvSpPr/>
          <p:nvPr/>
        </p:nvSpPr>
        <p:spPr>
          <a:xfrm>
            <a:off x="6388737" y="4802906"/>
            <a:ext cx="489527" cy="4895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Oval 34"/>
          <p:cNvSpPr/>
          <p:nvPr/>
        </p:nvSpPr>
        <p:spPr>
          <a:xfrm>
            <a:off x="7543283" y="4802906"/>
            <a:ext cx="489527" cy="4895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Oval 35"/>
          <p:cNvSpPr/>
          <p:nvPr/>
        </p:nvSpPr>
        <p:spPr>
          <a:xfrm>
            <a:off x="8697829" y="4802906"/>
            <a:ext cx="489527" cy="4895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rapezoid 8"/>
          <p:cNvSpPr/>
          <p:nvPr/>
        </p:nvSpPr>
        <p:spPr>
          <a:xfrm rot="10800000">
            <a:off x="2968528" y="3237344"/>
            <a:ext cx="440712" cy="327890"/>
          </a:xfrm>
          <a:prstGeom prst="trapezoi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Cloud 12"/>
          <p:cNvSpPr/>
          <p:nvPr/>
        </p:nvSpPr>
        <p:spPr>
          <a:xfrm>
            <a:off x="3188883" y="2964564"/>
            <a:ext cx="186096" cy="110837"/>
          </a:xfrm>
          <a:prstGeom prst="clou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Cloud 29"/>
          <p:cNvSpPr/>
          <p:nvPr/>
        </p:nvSpPr>
        <p:spPr>
          <a:xfrm>
            <a:off x="3374979" y="2641921"/>
            <a:ext cx="510281" cy="263237"/>
          </a:xfrm>
          <a:prstGeom prst="clou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Cloud 30"/>
          <p:cNvSpPr/>
          <p:nvPr/>
        </p:nvSpPr>
        <p:spPr>
          <a:xfrm rot="11044286">
            <a:off x="3852662" y="2131814"/>
            <a:ext cx="990572" cy="547994"/>
          </a:xfrm>
          <a:prstGeom prst="clou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9637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59635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โดยกำหนด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array 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ให้ดังนี้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:-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6396" y="3715675"/>
            <a:ext cx="109055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temps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= [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75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84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322" y="1768455"/>
            <a:ext cx="10799436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5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'So hot!'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38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1091202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เพื่อคำนวนเกรดของนักศึกษา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โดยอาศัยคะแนนของนักศึกษาแต่ละคนที่อยู่ใน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array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2200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2463" y="3574024"/>
            <a:ext cx="108670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n-NO" sz="5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9CDCFE"/>
                </a:solidFill>
                <a:latin typeface="Consolas" panose="020B0609020204030204" pitchFamily="49" charset="0"/>
              </a:rPr>
              <a:t>students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75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83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62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nn-NO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962990" y="1872734"/>
            <a:ext cx="59635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โดยกำหนด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array 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ให้ดังนี้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:-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7889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75266"/>
              </p:ext>
            </p:extLst>
          </p:nvPr>
        </p:nvGraphicFramePr>
        <p:xfrm>
          <a:off x="2677969" y="651885"/>
          <a:ext cx="6078104" cy="525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34031">
                  <a:extLst>
                    <a:ext uri="{9D8B030D-6E8A-4147-A177-3AD203B41FA5}">
                      <a16:colId xmlns:a16="http://schemas.microsoft.com/office/drawing/2014/main" val="391376817"/>
                    </a:ext>
                  </a:extLst>
                </a:gridCol>
                <a:gridCol w="1644073">
                  <a:extLst>
                    <a:ext uri="{9D8B030D-6E8A-4147-A177-3AD203B41FA5}">
                      <a16:colId xmlns:a16="http://schemas.microsoft.com/office/drawing/2014/main" val="235998177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คะแนน</a:t>
                      </a:r>
                      <a:endParaRPr lang="th-TH" sz="5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เกรด</a:t>
                      </a:r>
                      <a:endParaRPr lang="th-TH" sz="5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28684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 dirty="0">
                          <a:effectLst/>
                        </a:rPr>
                        <a:t>น้อยกว่าหรือเท่ากับ 49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u="none" strike="noStrike" dirty="0">
                          <a:effectLst/>
                        </a:rPr>
                        <a:t>0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05921917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 dirty="0">
                          <a:effectLst/>
                        </a:rPr>
                        <a:t>ตั้งแต่ 50 ถึง 59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u="none" strike="noStrike" dirty="0">
                          <a:effectLst/>
                        </a:rPr>
                        <a:t>1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6085885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 dirty="0">
                          <a:effectLst/>
                        </a:rPr>
                        <a:t>ตั้งแต่ 60 ถึง 69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u="none" strike="noStrike" dirty="0">
                          <a:effectLst/>
                        </a:rPr>
                        <a:t>2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9470589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 dirty="0">
                          <a:effectLst/>
                        </a:rPr>
                        <a:t>ตั้งแต่ 70 ถึง 79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u="none" strike="noStrike" dirty="0">
                          <a:effectLst/>
                        </a:rPr>
                        <a:t>3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5527354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 dirty="0">
                          <a:effectLst/>
                        </a:rPr>
                        <a:t>ตั้งแต่ 80 ขึ้นไป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u="none" strike="noStrike" dirty="0">
                          <a:effectLst/>
                        </a:rPr>
                        <a:t>4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42042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286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43199" y="2581835"/>
            <a:ext cx="6684804" cy="1586752"/>
            <a:chOff x="2568388" y="2581835"/>
            <a:chExt cx="6684804" cy="1586752"/>
          </a:xfrm>
        </p:grpSpPr>
        <p:sp>
          <p:nvSpPr>
            <p:cNvPr id="4" name="Rectangle 3"/>
            <p:cNvSpPr/>
            <p:nvPr/>
          </p:nvSpPr>
          <p:spPr>
            <a:xfrm>
              <a:off x="4020669" y="2695142"/>
              <a:ext cx="5232523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800" b="1" dirty="0" err="1">
                  <a:solidFill>
                    <a:schemeClr val="bg1"/>
                  </a:solidFill>
                  <a:latin typeface="Quark" panose="02000000000000000000" pitchFamily="50" charset="-34"/>
                  <a:cs typeface="Quark" panose="02000000000000000000" pitchFamily="50" charset="-34"/>
                </a:rPr>
                <a:t>eak</a:t>
              </a:r>
              <a:r>
                <a:rPr lang="en-US" sz="8800" b="1" dirty="0">
                  <a:solidFill>
                    <a:schemeClr val="bg1"/>
                  </a:solidFill>
                  <a:latin typeface="Quark" panose="02000000000000000000" pitchFamily="50" charset="-34"/>
                  <a:cs typeface="Quark" panose="02000000000000000000" pitchFamily="50" charset="-34"/>
                </a:rPr>
                <a:t> 15 </a:t>
              </a:r>
              <a:r>
                <a:rPr lang="th-TH" sz="8800" b="1" dirty="0">
                  <a:solidFill>
                    <a:schemeClr val="bg1"/>
                  </a:solidFill>
                  <a:latin typeface="Quark" panose="02000000000000000000" pitchFamily="50" charset="-34"/>
                  <a:cs typeface="Quark" panose="02000000000000000000" pitchFamily="50" charset="-34"/>
                </a:rPr>
                <a:t>นาที</a:t>
              </a:r>
              <a:endPara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568388" y="2581835"/>
              <a:ext cx="1452282" cy="1586752"/>
              <a:chOff x="1344706" y="2689412"/>
              <a:chExt cx="1452282" cy="158675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344706" y="2689412"/>
                <a:ext cx="1452282" cy="14522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 dirty="0">
                  <a:latin typeface="Quark" panose="02000000000000000000" pitchFamily="50" charset="-34"/>
                  <a:cs typeface="Quark" panose="02000000000000000000" pitchFamily="50" charset="-34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480781" y="2829614"/>
                <a:ext cx="1180131" cy="1446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8800" b="1" dirty="0">
                    <a:solidFill>
                      <a:schemeClr val="bg1"/>
                    </a:solidFill>
                    <a:latin typeface="Quark" panose="02000000000000000000" pitchFamily="50" charset="-34"/>
                    <a:cs typeface="Quark" panose="02000000000000000000" pitchFamily="50" charset="-34"/>
                  </a:rPr>
                  <a:t>Br</a:t>
                </a:r>
                <a:endParaRPr lang="en-US" sz="8000" dirty="0">
                  <a:latin typeface="Quark" panose="02000000000000000000" pitchFamily="50" charset="-34"/>
                  <a:cs typeface="Quark" panose="02000000000000000000" pitchFamily="50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7761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78807" y="2958744"/>
            <a:ext cx="6927276" cy="1154546"/>
            <a:chOff x="2616130" y="3565234"/>
            <a:chExt cx="6927276" cy="1154546"/>
          </a:xfrm>
        </p:grpSpPr>
        <p:sp>
          <p:nvSpPr>
            <p:cNvPr id="3" name="Rectangle 2"/>
            <p:cNvSpPr/>
            <p:nvPr/>
          </p:nvSpPr>
          <p:spPr>
            <a:xfrm>
              <a:off x="2616130" y="3565234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98290" y="3782596"/>
              <a:ext cx="5902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Quark" panose="02000000000000000000" pitchFamily="50" charset="-34"/>
                  <a:cs typeface="Quark" panose="02000000000000000000" pitchFamily="50" charset="-34"/>
                </a:rPr>
                <a:t>0</a:t>
              </a:r>
              <a:endPara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70676" y="3565234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52836" y="3782596"/>
              <a:ext cx="5902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Quark" panose="02000000000000000000" pitchFamily="50" charset="-34"/>
                  <a:cs typeface="Quark" panose="02000000000000000000" pitchFamily="50" charset="-34"/>
                </a:rPr>
                <a:t>1</a:t>
              </a:r>
              <a:endPara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25222" y="3565234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07382" y="3782596"/>
              <a:ext cx="5902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Quark" panose="02000000000000000000" pitchFamily="50" charset="-34"/>
                  <a:cs typeface="Quark" panose="02000000000000000000" pitchFamily="50" charset="-34"/>
                </a:rPr>
                <a:t>2</a:t>
              </a:r>
              <a:endPara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79768" y="3565234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61928" y="3782596"/>
              <a:ext cx="5902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Quark" panose="02000000000000000000" pitchFamily="50" charset="-34"/>
                  <a:cs typeface="Quark" panose="02000000000000000000" pitchFamily="50" charset="-34"/>
                </a:rPr>
                <a:t>3</a:t>
              </a:r>
              <a:endPara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4314" y="3565234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16474" y="3782596"/>
              <a:ext cx="5902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Quark" panose="02000000000000000000" pitchFamily="50" charset="-34"/>
                  <a:cs typeface="Quark" panose="02000000000000000000" pitchFamily="50" charset="-34"/>
                </a:rPr>
                <a:t>4</a:t>
              </a:r>
              <a:endPara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88860" y="3565234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1020" y="3782596"/>
              <a:ext cx="5902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Quark" panose="02000000000000000000" pitchFamily="50" charset="-34"/>
                  <a:cs typeface="Quark" panose="02000000000000000000" pitchFamily="50" charset="-34"/>
                </a:rPr>
                <a:t>5</a:t>
              </a:r>
              <a:endPara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8198482" y="1926733"/>
            <a:ext cx="14606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 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มิติ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78807" y="4833257"/>
            <a:ext cx="692727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65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965" y="1400534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3458125" y="1617896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0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30511" y="1400534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4612671" y="1617896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5057" y="1400534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5767217" y="1617896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39603" y="1400534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6921763" y="1617896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3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94149" y="1400534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8076309" y="1617896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4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75965" y="2555080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9" name="TextBox 18"/>
          <p:cNvSpPr txBox="1"/>
          <p:nvPr/>
        </p:nvSpPr>
        <p:spPr>
          <a:xfrm>
            <a:off x="3458125" y="2772442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0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30511" y="2555080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TextBox 20"/>
          <p:cNvSpPr txBox="1"/>
          <p:nvPr/>
        </p:nvSpPr>
        <p:spPr>
          <a:xfrm>
            <a:off x="4612671" y="2772442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85057" y="2555080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TextBox 22"/>
          <p:cNvSpPr txBox="1"/>
          <p:nvPr/>
        </p:nvSpPr>
        <p:spPr>
          <a:xfrm>
            <a:off x="5767217" y="2772442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39603" y="2555080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TextBox 24"/>
          <p:cNvSpPr txBox="1"/>
          <p:nvPr/>
        </p:nvSpPr>
        <p:spPr>
          <a:xfrm>
            <a:off x="6921763" y="2772442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3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94149" y="2555080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TextBox 26"/>
          <p:cNvSpPr txBox="1"/>
          <p:nvPr/>
        </p:nvSpPr>
        <p:spPr>
          <a:xfrm>
            <a:off x="8076309" y="2772442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4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75965" y="3709626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2" name="TextBox 31"/>
          <p:cNvSpPr txBox="1"/>
          <p:nvPr/>
        </p:nvSpPr>
        <p:spPr>
          <a:xfrm>
            <a:off x="3458125" y="3926988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0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30511" y="3709626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TextBox 33"/>
          <p:cNvSpPr txBox="1"/>
          <p:nvPr/>
        </p:nvSpPr>
        <p:spPr>
          <a:xfrm>
            <a:off x="4612671" y="3926988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85057" y="3709626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TextBox 35"/>
          <p:cNvSpPr txBox="1"/>
          <p:nvPr/>
        </p:nvSpPr>
        <p:spPr>
          <a:xfrm>
            <a:off x="5767217" y="3926988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39603" y="3709626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TextBox 37"/>
          <p:cNvSpPr txBox="1"/>
          <p:nvPr/>
        </p:nvSpPr>
        <p:spPr>
          <a:xfrm>
            <a:off x="6921763" y="3926988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3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94149" y="3709626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TextBox 39"/>
          <p:cNvSpPr txBox="1"/>
          <p:nvPr/>
        </p:nvSpPr>
        <p:spPr>
          <a:xfrm>
            <a:off x="8076309" y="3926988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4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175965" y="4864172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5" name="TextBox 44"/>
          <p:cNvSpPr txBox="1"/>
          <p:nvPr/>
        </p:nvSpPr>
        <p:spPr>
          <a:xfrm>
            <a:off x="3458125" y="5081534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0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30511" y="4864172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TextBox 46"/>
          <p:cNvSpPr txBox="1"/>
          <p:nvPr/>
        </p:nvSpPr>
        <p:spPr>
          <a:xfrm>
            <a:off x="4612671" y="5081534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85057" y="4864172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TextBox 48"/>
          <p:cNvSpPr txBox="1"/>
          <p:nvPr/>
        </p:nvSpPr>
        <p:spPr>
          <a:xfrm>
            <a:off x="5767217" y="5081534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39603" y="4864172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TextBox 50"/>
          <p:cNvSpPr txBox="1"/>
          <p:nvPr/>
        </p:nvSpPr>
        <p:spPr>
          <a:xfrm>
            <a:off x="6921763" y="5081534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3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794149" y="4864172"/>
            <a:ext cx="1154546" cy="11545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TextBox 52"/>
          <p:cNvSpPr txBox="1"/>
          <p:nvPr/>
        </p:nvSpPr>
        <p:spPr>
          <a:xfrm>
            <a:off x="8076309" y="5081534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4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3175965" y="858420"/>
            <a:ext cx="584673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2627225" y="1384984"/>
            <a:ext cx="0" cy="463373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66535" y="212089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endParaRPr lang="th-TH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02757" y="5543199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endParaRPr lang="th-TH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2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16937" y="1717776"/>
            <a:ext cx="3463638" cy="3463638"/>
            <a:chOff x="4351622" y="1829742"/>
            <a:chExt cx="3463638" cy="3463638"/>
          </a:xfrm>
        </p:grpSpPr>
        <p:sp>
          <p:nvSpPr>
            <p:cNvPr id="5" name="Rectangle 4"/>
            <p:cNvSpPr/>
            <p:nvPr/>
          </p:nvSpPr>
          <p:spPr>
            <a:xfrm>
              <a:off x="4351622" y="1829742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06168" y="1829742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60714" y="1829742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1622" y="2984288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06168" y="2984288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60714" y="2984288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1622" y="4138834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06168" y="4138834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60714" y="4138834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3" name="Circle: Hollow 2"/>
          <p:cNvSpPr/>
          <p:nvPr/>
        </p:nvSpPr>
        <p:spPr>
          <a:xfrm>
            <a:off x="4606990" y="1907829"/>
            <a:ext cx="774440" cy="774440"/>
          </a:xfrm>
          <a:prstGeom prst="donut">
            <a:avLst>
              <a:gd name="adj" fmla="val 104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54" name="Circle: Hollow 53"/>
          <p:cNvSpPr/>
          <p:nvPr/>
        </p:nvSpPr>
        <p:spPr>
          <a:xfrm>
            <a:off x="5761536" y="3062375"/>
            <a:ext cx="774440" cy="774440"/>
          </a:xfrm>
          <a:prstGeom prst="donut">
            <a:avLst>
              <a:gd name="adj" fmla="val 104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4" name="Multiplication Sign 3"/>
          <p:cNvSpPr/>
          <p:nvPr/>
        </p:nvSpPr>
        <p:spPr>
          <a:xfrm>
            <a:off x="5472286" y="1618580"/>
            <a:ext cx="1352939" cy="1352939"/>
          </a:xfrm>
          <a:prstGeom prst="mathMultiply">
            <a:avLst>
              <a:gd name="adj1" fmla="val 8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Multiplication Sign 56"/>
          <p:cNvSpPr/>
          <p:nvPr/>
        </p:nvSpPr>
        <p:spPr>
          <a:xfrm>
            <a:off x="4317741" y="2768180"/>
            <a:ext cx="1352939" cy="1352939"/>
          </a:xfrm>
          <a:prstGeom prst="mathMultiply">
            <a:avLst>
              <a:gd name="adj1" fmla="val 8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9" name="Multiplication Sign 58"/>
          <p:cNvSpPr/>
          <p:nvPr/>
        </p:nvSpPr>
        <p:spPr>
          <a:xfrm>
            <a:off x="5468116" y="3927671"/>
            <a:ext cx="1352939" cy="1352939"/>
          </a:xfrm>
          <a:prstGeom prst="mathMultiply">
            <a:avLst>
              <a:gd name="adj1" fmla="val 8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TextBox 61"/>
          <p:cNvSpPr txBox="1"/>
          <p:nvPr/>
        </p:nvSpPr>
        <p:spPr>
          <a:xfrm>
            <a:off x="4708334" y="761624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0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62880" y="761624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17426" y="761624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27444" y="1907829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0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27444" y="3036716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27444" y="4216921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8454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7550" y="1197438"/>
            <a:ext cx="81247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 [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'O'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 [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'O'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 [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51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990" y="1872734"/>
            <a:ext cx="973215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อาร์เรย์</a:t>
            </a:r>
            <a:r>
              <a:rPr lang="en-US" sz="54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คือตัวแปรที่สามารถเก็บได้หลายค่าพร้อมๆ กัน </a:t>
            </a:r>
            <a:endParaRPr lang="en-US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9326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881718" y="4073521"/>
            <a:ext cx="1154546" cy="11545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" name="Group 1"/>
          <p:cNvGrpSpPr/>
          <p:nvPr/>
        </p:nvGrpSpPr>
        <p:grpSpPr>
          <a:xfrm>
            <a:off x="1720388" y="1764429"/>
            <a:ext cx="3463638" cy="3463638"/>
            <a:chOff x="4351622" y="1829742"/>
            <a:chExt cx="3463638" cy="3463638"/>
          </a:xfrm>
        </p:grpSpPr>
        <p:sp>
          <p:nvSpPr>
            <p:cNvPr id="5" name="Rectangle 4"/>
            <p:cNvSpPr/>
            <p:nvPr/>
          </p:nvSpPr>
          <p:spPr>
            <a:xfrm>
              <a:off x="4351622" y="1829742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06168" y="1829742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60714" y="1829742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1622" y="2984288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06168" y="2984288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60714" y="2984288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1622" y="4138834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06168" y="4138834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60714" y="4138834"/>
              <a:ext cx="1154546" cy="11545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3" name="Circle: Hollow 2"/>
          <p:cNvSpPr/>
          <p:nvPr/>
        </p:nvSpPr>
        <p:spPr>
          <a:xfrm>
            <a:off x="3077477" y="1957099"/>
            <a:ext cx="774440" cy="774440"/>
          </a:xfrm>
          <a:prstGeom prst="donut">
            <a:avLst>
              <a:gd name="adj" fmla="val 104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54" name="Circle: Hollow 53"/>
          <p:cNvSpPr/>
          <p:nvPr/>
        </p:nvSpPr>
        <p:spPr>
          <a:xfrm>
            <a:off x="3064987" y="3109028"/>
            <a:ext cx="774440" cy="774440"/>
          </a:xfrm>
          <a:prstGeom prst="donut">
            <a:avLst>
              <a:gd name="adj" fmla="val 104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55" name="Circle: Hollow 54"/>
          <p:cNvSpPr/>
          <p:nvPr/>
        </p:nvSpPr>
        <p:spPr>
          <a:xfrm>
            <a:off x="3062534" y="4263574"/>
            <a:ext cx="774440" cy="774440"/>
          </a:xfrm>
          <a:prstGeom prst="donut">
            <a:avLst>
              <a:gd name="adj" fmla="val 104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4" name="Multiplication Sign 3"/>
          <p:cNvSpPr/>
          <p:nvPr/>
        </p:nvSpPr>
        <p:spPr>
          <a:xfrm>
            <a:off x="1628407" y="3969379"/>
            <a:ext cx="1352939" cy="1352939"/>
          </a:xfrm>
          <a:prstGeom prst="mathMultiply">
            <a:avLst>
              <a:gd name="adj1" fmla="val 8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Multiplication Sign 56"/>
          <p:cNvSpPr/>
          <p:nvPr/>
        </p:nvSpPr>
        <p:spPr>
          <a:xfrm>
            <a:off x="1621192" y="2814833"/>
            <a:ext cx="1352939" cy="1352939"/>
          </a:xfrm>
          <a:prstGeom prst="mathMultiply">
            <a:avLst>
              <a:gd name="adj1" fmla="val 8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9" name="Multiplication Sign 58"/>
          <p:cNvSpPr/>
          <p:nvPr/>
        </p:nvSpPr>
        <p:spPr>
          <a:xfrm>
            <a:off x="3930284" y="1681637"/>
            <a:ext cx="1352939" cy="1352939"/>
          </a:xfrm>
          <a:prstGeom prst="mathMultiply">
            <a:avLst>
              <a:gd name="adj1" fmla="val 846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TextBox 61"/>
          <p:cNvSpPr txBox="1"/>
          <p:nvPr/>
        </p:nvSpPr>
        <p:spPr>
          <a:xfrm>
            <a:off x="2011785" y="808277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0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66331" y="808277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20877" y="808277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30895" y="1954482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0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0895" y="3083369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30895" y="4263574"/>
            <a:ext cx="590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2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120882" y="261260"/>
            <a:ext cx="0" cy="6139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638425" y="3109028"/>
            <a:ext cx="52629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'O'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3439254" y="1436914"/>
            <a:ext cx="10500" cy="41054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4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5" grpId="0" animBg="1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900772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แสดงตาราง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XO 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จาก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array 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ขนาด 3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x3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โดยให้แสดงผลลัพธ์ออกมาในลักษณะดังนี้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:-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74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7550" y="1197438"/>
            <a:ext cx="81247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 [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'O'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 [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'O'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'O'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 [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33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4685" y="1231840"/>
            <a:ext cx="49634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sz="96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sz="9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</a:p>
          <a:p>
            <a:r>
              <a:rPr lang="en-US" sz="9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sz="96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n-US" sz="96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sz="9600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endParaRPr lang="en-US" sz="9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9600" dirty="0">
                <a:solidFill>
                  <a:srgbClr val="D4D4D4"/>
                </a:solidFill>
                <a:latin typeface="Consolas" panose="020B0609020204030204" pitchFamily="49" charset="0"/>
              </a:rPr>
              <a:t> |</a:t>
            </a:r>
            <a:r>
              <a:rPr lang="en-US" sz="9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80508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41058" y="1923626"/>
            <a:ext cx="8925154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6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nn-NO" sz="6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6600" dirty="0">
                <a:solidFill>
                  <a:srgbClr val="9CDCFE"/>
                </a:solidFill>
                <a:latin typeface="Consolas" panose="020B0609020204030204" pitchFamily="49" charset="0"/>
              </a:rPr>
              <a:t>student1</a:t>
            </a:r>
            <a:r>
              <a:rPr lang="nn-NO" sz="6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n-NO" sz="6600" dirty="0">
                <a:solidFill>
                  <a:srgbClr val="B5CEA8"/>
                </a:solidFill>
                <a:latin typeface="Consolas" panose="020B0609020204030204" pitchFamily="49" charset="0"/>
              </a:rPr>
              <a:t>75</a:t>
            </a:r>
            <a:r>
              <a:rPr lang="nn-NO" sz="6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6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nn-NO" sz="6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6600" dirty="0">
                <a:solidFill>
                  <a:srgbClr val="9CDCFE"/>
                </a:solidFill>
                <a:latin typeface="Consolas" panose="020B0609020204030204" pitchFamily="49" charset="0"/>
              </a:rPr>
              <a:t>student2</a:t>
            </a:r>
            <a:r>
              <a:rPr lang="nn-NO" sz="6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n-NO" sz="6600" dirty="0">
                <a:solidFill>
                  <a:srgbClr val="B5CEA8"/>
                </a:solidFill>
                <a:latin typeface="Consolas" panose="020B0609020204030204" pitchFamily="49" charset="0"/>
              </a:rPr>
              <a:t>83</a:t>
            </a:r>
            <a:r>
              <a:rPr lang="nn-NO" sz="6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6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nn-NO" sz="6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6600" dirty="0">
                <a:solidFill>
                  <a:srgbClr val="9CDCFE"/>
                </a:solidFill>
                <a:latin typeface="Consolas" panose="020B0609020204030204" pitchFamily="49" charset="0"/>
              </a:rPr>
              <a:t>student3</a:t>
            </a:r>
            <a:r>
              <a:rPr lang="nn-NO" sz="6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n-NO" sz="6600" dirty="0">
                <a:solidFill>
                  <a:srgbClr val="B5CEA8"/>
                </a:solidFill>
                <a:latin typeface="Consolas" panose="020B0609020204030204" pitchFamily="49" charset="0"/>
              </a:rPr>
              <a:t>62</a:t>
            </a:r>
            <a:r>
              <a:rPr lang="nn-NO" sz="6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nn-NO" sz="6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4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2463" y="2939538"/>
            <a:ext cx="108670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n-NO" sz="5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n-NO" sz="5400" dirty="0">
                <a:solidFill>
                  <a:srgbClr val="9CDCFE"/>
                </a:solidFill>
                <a:latin typeface="Consolas" panose="020B0609020204030204" pitchFamily="49" charset="0"/>
              </a:rPr>
              <a:t>students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75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83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nn-NO" sz="5400" dirty="0">
                <a:solidFill>
                  <a:srgbClr val="B5CEA8"/>
                </a:solidFill>
                <a:latin typeface="Consolas" panose="020B0609020204030204" pitchFamily="49" charset="0"/>
              </a:rPr>
              <a:t>62</a:t>
            </a:r>
            <a:r>
              <a:rPr lang="nn-NO" sz="5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nn-NO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8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59" y="2837934"/>
            <a:ext cx="111876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60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60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6000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6000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37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0378" y="2908681"/>
            <a:ext cx="12011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fact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5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5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5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3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0092" y="2948772"/>
            <a:ext cx="104855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sz="5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da-DK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a-DK" sz="5400" dirty="0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da-DK" sz="5400" dirty="0">
                <a:solidFill>
                  <a:srgbClr val="D4D4D4"/>
                </a:solidFill>
                <a:latin typeface="Consolas" panose="020B0609020204030204" pitchFamily="49" charset="0"/>
              </a:rPr>
              <a:t> = [ </a:t>
            </a:r>
            <a:r>
              <a:rPr lang="da-DK" sz="5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da-DK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a-DK" sz="5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da-DK" sz="5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a-DK" sz="5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H</a:t>
            </a:r>
            <a:r>
              <a:rPr lang="da-DK" sz="5400" dirty="0">
                <a:solidFill>
                  <a:srgbClr val="CE9178"/>
                </a:solidFill>
                <a:latin typeface="Consolas" panose="020B0609020204030204" pitchFamily="49" charset="0"/>
              </a:rPr>
              <a:t>i'</a:t>
            </a:r>
            <a:r>
              <a:rPr lang="da-DK" sz="5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da-DK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72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6629</TotalTime>
  <Words>485</Words>
  <Application>Microsoft Office PowerPoint</Application>
  <PresentationFormat>Widescreen</PresentationFormat>
  <Paragraphs>138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Aharoni</vt:lpstr>
      <vt:lpstr>Arial</vt:lpstr>
      <vt:lpstr>Calibri</vt:lpstr>
      <vt:lpstr>Calibri Light</vt:lpstr>
      <vt:lpstr>Consolas</vt:lpstr>
      <vt:lpstr>Cordia New</vt:lpstr>
      <vt:lpstr>Quark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Chonchanok Meuangruengwit</dc:creator>
  <cp:lastModifiedBy>ชนม์ชนก เมืองเรืองวิทย์</cp:lastModifiedBy>
  <cp:revision>253</cp:revision>
  <dcterms:created xsi:type="dcterms:W3CDTF">2017-02-21T15:11:35Z</dcterms:created>
  <dcterms:modified xsi:type="dcterms:W3CDTF">2017-05-19T19:11:54Z</dcterms:modified>
</cp:coreProperties>
</file>