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349" r:id="rId5"/>
    <p:sldId id="372" r:id="rId6"/>
    <p:sldId id="373" r:id="rId7"/>
    <p:sldId id="409" r:id="rId8"/>
    <p:sldId id="376" r:id="rId9"/>
    <p:sldId id="412" r:id="rId10"/>
    <p:sldId id="374" r:id="rId11"/>
    <p:sldId id="375" r:id="rId12"/>
    <p:sldId id="391" r:id="rId13"/>
    <p:sldId id="379" r:id="rId14"/>
    <p:sldId id="380" r:id="rId15"/>
    <p:sldId id="392" r:id="rId16"/>
    <p:sldId id="377" r:id="rId17"/>
    <p:sldId id="378" r:id="rId18"/>
    <p:sldId id="381" r:id="rId19"/>
    <p:sldId id="383" r:id="rId20"/>
    <p:sldId id="382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408" r:id="rId29"/>
    <p:sldId id="394" r:id="rId30"/>
    <p:sldId id="393" r:id="rId31"/>
    <p:sldId id="395" r:id="rId32"/>
    <p:sldId id="397" r:id="rId33"/>
    <p:sldId id="398" r:id="rId34"/>
    <p:sldId id="399" r:id="rId35"/>
    <p:sldId id="402" r:id="rId36"/>
    <p:sldId id="401" r:id="rId37"/>
    <p:sldId id="404" r:id="rId38"/>
    <p:sldId id="405" r:id="rId39"/>
    <p:sldId id="403" r:id="rId40"/>
    <p:sldId id="400" r:id="rId41"/>
    <p:sldId id="406" r:id="rId42"/>
    <p:sldId id="407" r:id="rId43"/>
    <p:sldId id="413" r:id="rId44"/>
    <p:sldId id="414" r:id="rId45"/>
    <p:sldId id="416" r:id="rId46"/>
    <p:sldId id="417" r:id="rId47"/>
    <p:sldId id="41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2D4"/>
    <a:srgbClr val="EBDAD4"/>
    <a:srgbClr val="F7EFE3"/>
    <a:srgbClr val="00CDFF"/>
    <a:srgbClr val="FF3300"/>
    <a:srgbClr val="FF6600"/>
    <a:srgbClr val="000000"/>
    <a:srgbClr val="0D0D0D"/>
    <a:srgbClr val="777777"/>
    <a:srgbClr val="F5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4350" y="493099"/>
            <a:ext cx="327083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40673" y="2301942"/>
            <a:ext cx="239360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9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504" y="1092937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504" y="3027484"/>
            <a:ext cx="7806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0504" y="4784749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7079" y="2301942"/>
            <a:ext cx="18453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27044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27044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78661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504" y="1092937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0504" y="3027484"/>
            <a:ext cx="78069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0504" y="4784749"/>
            <a:ext cx="62824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7200" dirty="0">
                <a:solidFill>
                  <a:srgbClr val="CE9178"/>
                </a:solidFill>
                <a:latin typeface="Consolas" panose="020B0609020204030204" pitchFamily="49" charset="0"/>
              </a:rPr>
              <a:t>'hi'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44350" y="493099"/>
            <a:ext cx="3270836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1047" y="2301942"/>
            <a:ext cx="66928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8159" y="2301942"/>
            <a:ext cx="349807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87947" y="975080"/>
            <a:ext cx="1042189" cy="80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เป๊ะๆ</a:t>
            </a:r>
            <a:endParaRPr lang="en-US" sz="4800" dirty="0">
              <a:solidFill>
                <a:srgbClr val="FFFF00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44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441659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441659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9327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1047" y="2301942"/>
            <a:ext cx="66928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2273" y="2301942"/>
            <a:ext cx="29498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!==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79833" y="975080"/>
            <a:ext cx="1042189" cy="80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4800" dirty="0">
                <a:solidFill>
                  <a:srgbClr val="FFFF00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เป๊ะๆ</a:t>
            </a:r>
            <a:endParaRPr lang="en-US" sz="4800" dirty="0">
              <a:solidFill>
                <a:srgbClr val="FFFF00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550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403668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403668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552849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99644" y="5285030"/>
            <a:ext cx="2030932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น้อยกว่า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5200" y="2301942"/>
            <a:ext cx="128913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4002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0808" y="493099"/>
            <a:ext cx="359792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มากกว่า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35200" y="2301942"/>
            <a:ext cx="128913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2884123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340029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น้อยกว่าหรือเท่ากัน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965" y="2301942"/>
            <a:ext cx="239360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9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74105" y="493099"/>
            <a:ext cx="7011327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มากกว่าหรือเท่ากัน</a:t>
            </a:r>
            <a:endParaRPr lang="en-US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8353" y="2301942"/>
            <a:ext cx="529824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th-TH" sz="19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2965" y="2301942"/>
            <a:ext cx="239360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199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endParaRPr lang="th-TH" sz="19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1933" y="585108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3143" y="1185271"/>
            <a:ext cx="2300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1933" y="2519655"/>
            <a:ext cx="365035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3143" y="3119818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33143" y="4877083"/>
            <a:ext cx="1877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6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1933" y="4276918"/>
            <a:ext cx="416652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3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th-TH" sz="138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th-TH" sz="138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endParaRPr lang="th-TH" sz="13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59625"/>
              </p:ext>
            </p:extLst>
          </p:nvPr>
        </p:nvGraphicFramePr>
        <p:xfrm>
          <a:off x="1172210" y="594360"/>
          <a:ext cx="10125710" cy="57912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415008901"/>
                    </a:ext>
                  </a:extLst>
                </a:gridCol>
                <a:gridCol w="6969760">
                  <a:extLst>
                    <a:ext uri="{9D8B030D-6E8A-4147-A177-3AD203B41FA5}">
                      <a16:colId xmlns:a16="http://schemas.microsoft.com/office/drawing/2014/main" val="6875013"/>
                    </a:ext>
                  </a:extLst>
                </a:gridCol>
              </a:tblGrid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เท่ากัน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804289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ไม่เท่ากัน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312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===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เท่ากันทั้งค่าและชนิดข้อมูล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884912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!==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ไม่เท่ากันทั้งค่าและชนิดข้อมูล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044186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น้อยกว่า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48058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มากกว่า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3572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>
                          <a:solidFill>
                            <a:schemeClr val="tx1"/>
                          </a:solidFill>
                          <a:effectLst/>
                        </a:rPr>
                        <a:t>น้อยกว่าหรือเท่ากัน</a:t>
                      </a:r>
                      <a:endParaRPr lang="th-TH" sz="4400" b="1" i="0" u="none" strike="noStrike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62437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ctr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4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มากกว่าหรือเท่ากัน</a:t>
                      </a:r>
                      <a:endParaRPr lang="th-TH" sz="4400" b="1" i="0" u="none" strike="noStrike" dirty="0">
                        <a:solidFill>
                          <a:schemeClr val="tx1"/>
                        </a:solidFill>
                        <a:effectLst/>
                        <a:latin typeface="Quark" panose="02000000000000000000" pitchFamily="50" charset="-34"/>
                        <a:cs typeface="Quark" panose="02000000000000000000" pitchFamily="50" charset="-34"/>
                      </a:endParaRPr>
                    </a:p>
                  </a:txBody>
                  <a:tcPr marL="7620" marR="7620" marT="762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46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4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คำสั่งที่ใช้ใน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การเปรียบเทียบ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34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23538" y="49309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Flow control: </a:t>
            </a:r>
            <a:r>
              <a:rPr lang="th-TH" sz="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การควบคุม</a:t>
            </a:r>
            <a:endParaRPr lang="en-US" sz="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4726641" y="2382982"/>
            <a:ext cx="2727105" cy="151476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ง่วงมั้ย</a:t>
            </a:r>
            <a:r>
              <a:rPr lang="en-US" sz="3600" dirty="0"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3600" dirty="0"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36004" y="4581237"/>
            <a:ext cx="1776984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นอนดีกว่า</a:t>
            </a:r>
          </a:p>
        </p:txBody>
      </p:sp>
      <p:sp>
        <p:nvSpPr>
          <p:cNvPr id="6" name="Rectangle 5"/>
          <p:cNvSpPr/>
          <p:nvPr/>
        </p:nvSpPr>
        <p:spPr>
          <a:xfrm>
            <a:off x="7631477" y="4581236"/>
            <a:ext cx="1826558" cy="738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>
                <a:latin typeface="Quark" panose="02000000000000000000" pitchFamily="50" charset="-34"/>
                <a:cs typeface="Quark" panose="02000000000000000000" pitchFamily="50" charset="-34"/>
              </a:rPr>
              <a:t>เรียนก่อน</a:t>
            </a:r>
          </a:p>
        </p:txBody>
      </p:sp>
      <p:cxnSp>
        <p:nvCxnSpPr>
          <p:cNvPr id="8" name="Connector: Elbow 7"/>
          <p:cNvCxnSpPr>
            <a:cxnSpLocks/>
            <a:stCxn id="2" idx="1"/>
            <a:endCxn id="3" idx="0"/>
          </p:cNvCxnSpPr>
          <p:nvPr/>
        </p:nvCxnSpPr>
        <p:spPr>
          <a:xfrm rot="10800000" flipV="1">
            <a:off x="3724497" y="3140363"/>
            <a:ext cx="1002145" cy="144087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/>
          <p:cNvCxnSpPr>
            <a:cxnSpLocks/>
            <a:stCxn id="2" idx="3"/>
            <a:endCxn id="6" idx="0"/>
          </p:cNvCxnSpPr>
          <p:nvPr/>
        </p:nvCxnSpPr>
        <p:spPr>
          <a:xfrm>
            <a:off x="7453746" y="3140364"/>
            <a:ext cx="1091010" cy="144087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01011" y="2432477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ใช่แล้ว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3484" y="2432477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ไม่อ่ะ</a:t>
            </a:r>
          </a:p>
        </p:txBody>
      </p:sp>
    </p:spTree>
    <p:extLst>
      <p:ext uri="{BB962C8B-B14F-4D97-AF65-F5344CB8AC3E}">
        <p14:creationId xmlns:p14="http://schemas.microsoft.com/office/powerpoint/2010/main" val="689637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f ถ้าหา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534670"/>
            <a:ext cx="7807960" cy="58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88260" y="2407921"/>
            <a:ext cx="206502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2588260" y="3525521"/>
            <a:ext cx="206502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2" name="Group 11"/>
          <p:cNvGrpSpPr/>
          <p:nvPr/>
        </p:nvGrpSpPr>
        <p:grpSpPr>
          <a:xfrm>
            <a:off x="8128000" y="2463225"/>
            <a:ext cx="3618531" cy="4394775"/>
            <a:chOff x="8128000" y="2463225"/>
            <a:chExt cx="3618531" cy="4394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4" r="26533"/>
            <a:stretch/>
          </p:blipFill>
          <p:spPr>
            <a:xfrm>
              <a:off x="8128000" y="3048000"/>
              <a:ext cx="2641600" cy="381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930008" y="2463225"/>
              <a:ext cx="1816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3200" dirty="0">
                  <a:solidFill>
                    <a:schemeClr val="bg1"/>
                  </a:solidFill>
                </a:rPr>
                <a:t>ก็กล้าเล่นเนอะ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0464800" y="3048000"/>
              <a:ext cx="304800" cy="6705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7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9760" y="1412854"/>
            <a:ext cx="132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endParaRPr lang="en-US" sz="7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0720" y="1404751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760" y="3739494"/>
            <a:ext cx="62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9760" y="1412853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9040" y="1412852"/>
            <a:ext cx="69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4880" y="1412854"/>
            <a:ext cx="4754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endParaRPr lang="en-US" sz="7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87040" y="2621284"/>
            <a:ext cx="737616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800" dirty="0">
                <a:solidFill>
                  <a:srgbClr val="9CDCFE"/>
                </a:solidFill>
                <a:latin typeface="Consolas" panose="020B0609020204030204" pitchFamily="49" charset="0"/>
              </a:rPr>
              <a:t>เป็นจริงเท่านั้น</a:t>
            </a:r>
            <a:r>
              <a:rPr lang="th-TH" sz="4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90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0.33997 -0.0016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9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34089 -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0" grpId="1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90552" y="2626421"/>
            <a:ext cx="2234025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เช่น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0666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322" y="1768455"/>
            <a:ext cx="10799436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38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89681" y="4616246"/>
            <a:ext cx="7011327" cy="1193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เปิด </a:t>
            </a:r>
            <a:r>
              <a:rPr lang="en-US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VS Code </a:t>
            </a:r>
            <a:r>
              <a:rPr lang="th-TH" sz="72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ครับ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pic>
        <p:nvPicPr>
          <p:cNvPr id="12" name="Picture 6" descr="Image result for vs code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9" y="724256"/>
            <a:ext cx="3891990" cy="389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14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966" y="160496"/>
            <a:ext cx="109235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5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5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5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5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5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" y="4693920"/>
            <a:ext cx="11551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9966" y="5174734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dirty="0">
                <a:solidFill>
                  <a:schemeClr val="bg1"/>
                </a:solidFill>
                <a:latin typeface="Consolas" panose="020B0609020204030204" pitchFamily="49" charset="0"/>
              </a:rPr>
              <a:t>So hot!</a:t>
            </a:r>
          </a:p>
        </p:txBody>
      </p:sp>
    </p:spTree>
    <p:extLst>
      <p:ext uri="{BB962C8B-B14F-4D97-AF65-F5344CB8AC3E}">
        <p14:creationId xmlns:p14="http://schemas.microsoft.com/office/powerpoint/2010/main" val="13500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990" y="1872734"/>
            <a:ext cx="1051121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จงเขียนโปรแกรมเพื่อตรวจจับความเร็วของรถยนต์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โดยกำหนดให้ว่า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ถ้าหากขับเกิน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120 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กม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/</a:t>
            </a:r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ชม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“Too fast”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0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" y="665818"/>
            <a:ext cx="10190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fast'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38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940" y="1280160"/>
            <a:ext cx="101248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แล้วถ้าเราอยากให้มันทำงาน</a:t>
            </a: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เมื่อ 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condition</a:t>
            </a:r>
            <a:endParaRPr lang="th-TH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ไม่เป็นความจริงล่ะ</a:t>
            </a:r>
            <a:r>
              <a:rPr lang="en-US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?</a:t>
            </a:r>
            <a:endParaRPr lang="th-TH" sz="9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145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2400" y="574378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2480" y="141927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เป็นจริงเท่านั้น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th-TH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2480" y="341287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คำสั่งที่อยู่ข้างในนี้จะทำงาน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เมื่อ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h-TH" sz="4000" dirty="0">
                <a:solidFill>
                  <a:srgbClr val="9CDCFE"/>
                </a:solidFill>
                <a:latin typeface="Consolas" panose="020B0609020204030204" pitchFamily="49" charset="0"/>
              </a:rPr>
              <a:t>ไม่เป็นความจริง</a:t>
            </a:r>
            <a:r>
              <a:rPr lang="th-TH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th-TH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2400" y="57437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endParaRPr lang="en-US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  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การเปรียบเทียบ</a:t>
            </a:r>
            <a:endParaRPr lang="en-US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453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680" y="665818"/>
            <a:ext cx="10190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fast'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 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'Too slow!'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3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64265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จงเขียนโปรแกรมเพื่อวัดอุณหภูมิ โดยกำหนดให้ว่า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ถ้าหากเกิน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35 °C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“So hot!”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แต่ถ้าไม่ใช่ ให้แสดงผลว่า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“Chill </a:t>
            </a:r>
            <a:r>
              <a:rPr lang="en-US" sz="54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Chill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3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120" y="846019"/>
            <a:ext cx="100482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temperature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44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'So hot!'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'Chill Chill'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232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41745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แบบฝึกหัด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84577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จงเขียนโปรแกรมเพื่อตรวจเช็ครหัสผ่าน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ถ้าหากไม่เท่ากับคำว่า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“1234”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ให้แสดงผลว่า 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“incorrect”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แต่ถ้าใช่ ให้แสดงผลว่า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“correct”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19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879" y="693619"/>
            <a:ext cx="1109018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'2324'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'1234'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'incorrect'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'correct'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101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24635" y="2873228"/>
            <a:ext cx="7826188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239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การบ้าน</a:t>
            </a:r>
            <a:endParaRPr lang="en-US" sz="239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3707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350" y="333494"/>
            <a:ext cx="325121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การบ้าน</a:t>
            </a:r>
            <a:r>
              <a:rPr lang="en-US" sz="8800" b="1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990" y="1872734"/>
            <a:ext cx="1008481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จงเขียนโปรแกรมเพื่อใช้ในการตัดเกรด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โดยรับคะแนนจากนักเรียนมาเป็นตัวเลข 0-100</a:t>
            </a:r>
          </a:p>
          <a:p>
            <a:r>
              <a:rPr lang="th-TH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แล้วตัดเกรดโดยใช้เกณฑ์ดังต่อไปนี้</a:t>
            </a:r>
            <a:r>
              <a:rPr lang="en-US" sz="5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:-</a:t>
            </a:r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endParaRPr lang="th-TH" sz="54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58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76003"/>
              </p:ext>
            </p:extLst>
          </p:nvPr>
        </p:nvGraphicFramePr>
        <p:xfrm>
          <a:off x="2677969" y="651885"/>
          <a:ext cx="6078104" cy="525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4031">
                  <a:extLst>
                    <a:ext uri="{9D8B030D-6E8A-4147-A177-3AD203B41FA5}">
                      <a16:colId xmlns:a16="http://schemas.microsoft.com/office/drawing/2014/main" val="391376817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val="235998177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คะแนน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เกรด</a:t>
                      </a:r>
                      <a:endParaRPr lang="th-TH" sz="54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868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น้อยกว่าหรือเท่ากับ 49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0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592191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50 ถึง 59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1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608588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60 ถึง 69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2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947058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70 ถึง 79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3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527354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th-TH" sz="5400" u="none" strike="noStrike" dirty="0">
                          <a:effectLst/>
                        </a:rPr>
                        <a:t>ตั้งแต่ 80 ขึ้นไป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5400" u="none" strike="noStrike" dirty="0">
                          <a:effectLst/>
                        </a:rPr>
                        <a:t>4</a:t>
                      </a:r>
                      <a:endParaRPr lang="th-TH" sz="5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42042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3707" y="2626421"/>
            <a:ext cx="52677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</a:t>
            </a:r>
            <a:r>
              <a:rPr lang="en-US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&gt;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4049" y="2709549"/>
            <a:ext cx="711830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4325" y="4369682"/>
            <a:ext cx="328647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73707" y="2626421"/>
            <a:ext cx="5267714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1 </a:t>
            </a:r>
            <a:r>
              <a:rPr lang="en-US" sz="16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&lt;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4049" y="2709549"/>
            <a:ext cx="711830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6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74506" y="4369682"/>
            <a:ext cx="26661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11778" y="3906859"/>
            <a:ext cx="7712460" cy="1572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Boolean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2085" y="1088002"/>
            <a:ext cx="328647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5946" y="1088002"/>
            <a:ext cx="26661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sz="8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03" y="1543356"/>
            <a:ext cx="7268742" cy="30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5711" y="2626421"/>
            <a:ext cx="8483706" cy="172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5255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541</Words>
  <Application>Microsoft Office PowerPoint</Application>
  <PresentationFormat>Widescreen</PresentationFormat>
  <Paragraphs>209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195</cp:revision>
  <dcterms:created xsi:type="dcterms:W3CDTF">2017-02-21T15:11:35Z</dcterms:created>
  <dcterms:modified xsi:type="dcterms:W3CDTF">2017-05-08T09:56:21Z</dcterms:modified>
</cp:coreProperties>
</file>