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423" r:id="rId5"/>
    <p:sldId id="421" r:id="rId6"/>
    <p:sldId id="430" r:id="rId7"/>
    <p:sldId id="429" r:id="rId8"/>
    <p:sldId id="432" r:id="rId9"/>
    <p:sldId id="435" r:id="rId10"/>
    <p:sldId id="433" r:id="rId11"/>
    <p:sldId id="436" r:id="rId12"/>
    <p:sldId id="434" r:id="rId13"/>
    <p:sldId id="439" r:id="rId14"/>
    <p:sldId id="438" r:id="rId15"/>
    <p:sldId id="440" r:id="rId16"/>
    <p:sldId id="437" r:id="rId17"/>
    <p:sldId id="431" r:id="rId18"/>
    <p:sldId id="426" r:id="rId19"/>
    <p:sldId id="427" r:id="rId20"/>
    <p:sldId id="425" r:id="rId21"/>
    <p:sldId id="428" r:id="rId22"/>
    <p:sldId id="349" r:id="rId23"/>
    <p:sldId id="422" r:id="rId24"/>
    <p:sldId id="420" r:id="rId25"/>
    <p:sldId id="441" r:id="rId26"/>
    <p:sldId id="443" r:id="rId27"/>
    <p:sldId id="442" r:id="rId28"/>
    <p:sldId id="452" r:id="rId29"/>
    <p:sldId id="453" r:id="rId30"/>
    <p:sldId id="456" r:id="rId31"/>
    <p:sldId id="450" r:id="rId32"/>
    <p:sldId id="454" r:id="rId33"/>
    <p:sldId id="445" r:id="rId34"/>
    <p:sldId id="444" r:id="rId35"/>
    <p:sldId id="451" r:id="rId36"/>
    <p:sldId id="457" r:id="rId37"/>
    <p:sldId id="460" r:id="rId38"/>
    <p:sldId id="466" r:id="rId39"/>
    <p:sldId id="458" r:id="rId40"/>
    <p:sldId id="461" r:id="rId41"/>
    <p:sldId id="467" r:id="rId42"/>
    <p:sldId id="470" r:id="rId43"/>
    <p:sldId id="478" r:id="rId44"/>
    <p:sldId id="479" r:id="rId45"/>
    <p:sldId id="480" r:id="rId46"/>
    <p:sldId id="481" r:id="rId47"/>
    <p:sldId id="471" r:id="rId48"/>
    <p:sldId id="472" r:id="rId49"/>
    <p:sldId id="473" r:id="rId50"/>
    <p:sldId id="462" r:id="rId51"/>
    <p:sldId id="463" r:id="rId52"/>
    <p:sldId id="464" r:id="rId53"/>
    <p:sldId id="465" r:id="rId54"/>
    <p:sldId id="474" r:id="rId55"/>
    <p:sldId id="476" r:id="rId56"/>
    <p:sldId id="47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2D4"/>
    <a:srgbClr val="EBDAD4"/>
    <a:srgbClr val="F7EFE3"/>
    <a:srgbClr val="00CDFF"/>
    <a:srgbClr val="FF3300"/>
    <a:srgbClr val="FF6600"/>
    <a:srgbClr val="000000"/>
    <a:srgbClr val="0D0D0D"/>
    <a:srgbClr val="777777"/>
    <a:srgbClr val="F5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2639" autoAdjust="0"/>
  </p:normalViewPr>
  <p:slideViewPr>
    <p:cSldViewPr snapToGrid="0">
      <p:cViewPr varScale="1">
        <p:scale>
          <a:sx n="83" d="100"/>
          <a:sy n="83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8CA1">
                <a:lumMod val="66000"/>
              </a:srgbClr>
            </a:gs>
            <a:gs pos="49000">
              <a:srgbClr val="3B4C5B">
                <a:lumMod val="81000"/>
              </a:srgbClr>
            </a:gs>
            <a:gs pos="100000">
              <a:srgbClr val="22303D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47C-8780-43D5-87A8-A6DA69FBA7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0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13889"/>
              </p:ext>
            </p:extLst>
          </p:nvPr>
        </p:nvGraphicFramePr>
        <p:xfrm>
          <a:off x="3124590" y="1168204"/>
          <a:ext cx="5870120" cy="4635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5060">
                  <a:extLst>
                    <a:ext uri="{9D8B030D-6E8A-4147-A177-3AD203B41FA5}">
                      <a16:colId xmlns:a16="http://schemas.microsoft.com/office/drawing/2014/main" val="218930750"/>
                    </a:ext>
                  </a:extLst>
                </a:gridCol>
                <a:gridCol w="2935060">
                  <a:extLst>
                    <a:ext uri="{9D8B030D-6E8A-4147-A177-3AD203B41FA5}">
                      <a16:colId xmlns:a16="http://schemas.microsoft.com/office/drawing/2014/main" val="1019536994"/>
                    </a:ext>
                  </a:extLst>
                </a:gridCol>
              </a:tblGrid>
              <a:tr h="1158859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4400" b="1" u="none" strike="noStrike" dirty="0">
                          <a:solidFill>
                            <a:schemeClr val="bg1"/>
                          </a:solidFill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สัญลักษณ์</a:t>
                      </a:r>
                      <a:endParaRPr lang="th-TH" sz="4400" b="1" i="0" u="none" strike="noStrike" dirty="0">
                        <a:solidFill>
                          <a:schemeClr val="bg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4400" b="1" u="none" strike="noStrike" dirty="0">
                          <a:solidFill>
                            <a:schemeClr val="bg1"/>
                          </a:solidFill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ความหมาย</a:t>
                      </a:r>
                      <a:endParaRPr lang="th-TH" sz="4400" b="1" i="0" u="none" strike="noStrike" dirty="0">
                        <a:solidFill>
                          <a:schemeClr val="bg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248798"/>
                  </a:ext>
                </a:extLst>
              </a:tr>
              <a:tr h="1158859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4400" u="none" strike="noStrike" dirty="0">
                          <a:effectLst/>
                          <a:latin typeface="Consolas" panose="020B0609020204030204" pitchFamily="49" charset="0"/>
                          <a:cs typeface="Quark" panose="02000000000000000000" pitchFamily="50" charset="-34"/>
                        </a:rPr>
                        <a:t>&amp;&amp;</a:t>
                      </a:r>
                      <a:endParaRPr lang="th-TH" sz="4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u="none" strike="noStrike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and (</a:t>
                      </a:r>
                      <a:r>
                        <a:rPr lang="th-TH" sz="4400" u="none" strike="noStrike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และ)</a:t>
                      </a:r>
                      <a:endParaRPr lang="th-TH" sz="4400" b="0" i="0" u="none" strike="noStrike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183329"/>
                  </a:ext>
                </a:extLst>
              </a:tr>
              <a:tr h="1158859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4400" u="none" strike="noStrike" dirty="0">
                          <a:effectLst/>
                          <a:latin typeface="Consolas" panose="020B0609020204030204" pitchFamily="49" charset="0"/>
                          <a:cs typeface="Quark" panose="02000000000000000000" pitchFamily="50" charset="-34"/>
                        </a:rPr>
                        <a:t>||</a:t>
                      </a:r>
                      <a:endParaRPr lang="th-TH" sz="4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u="none" strike="noStrike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or (</a:t>
                      </a:r>
                      <a:r>
                        <a:rPr lang="th-TH" sz="4400" u="none" strike="noStrike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หรือ)</a:t>
                      </a:r>
                      <a:endParaRPr lang="th-TH" sz="4400" b="0" i="0" u="none" strike="noStrike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2887551"/>
                  </a:ext>
                </a:extLst>
              </a:tr>
              <a:tr h="1158859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4400" u="none" strike="noStrike" dirty="0">
                          <a:effectLst/>
                          <a:latin typeface="Consolas" panose="020B0609020204030204" pitchFamily="49" charset="0"/>
                          <a:cs typeface="Quark" panose="02000000000000000000" pitchFamily="50" charset="-34"/>
                        </a:rPr>
                        <a:t>!</a:t>
                      </a:r>
                      <a:endParaRPr lang="th-TH" sz="4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u="none" strike="noStrike" dirty="0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not (</a:t>
                      </a:r>
                      <a:r>
                        <a:rPr lang="th-TH" sz="4400" u="none" strike="noStrike" dirty="0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ไม่ใช่)</a:t>
                      </a:r>
                      <a:endParaRPr lang="th-TH" sz="4400" b="0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13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72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8254" y="2145206"/>
            <a:ext cx="8376011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Consolas" panose="020B0609020204030204" pitchFamily="49" charset="0"/>
              </a:rPr>
              <a:t>&amp;&amp;: AND</a:t>
            </a:r>
            <a:endParaRPr lang="en-US" sz="16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4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34493"/>
              </p:ext>
            </p:extLst>
          </p:nvPr>
        </p:nvGraphicFramePr>
        <p:xfrm>
          <a:off x="2821739" y="1565678"/>
          <a:ext cx="6616590" cy="3770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5530">
                  <a:extLst>
                    <a:ext uri="{9D8B030D-6E8A-4147-A177-3AD203B41FA5}">
                      <a16:colId xmlns:a16="http://schemas.microsoft.com/office/drawing/2014/main" val="4159327064"/>
                    </a:ext>
                  </a:extLst>
                </a:gridCol>
                <a:gridCol w="2205530">
                  <a:extLst>
                    <a:ext uri="{9D8B030D-6E8A-4147-A177-3AD203B41FA5}">
                      <a16:colId xmlns:a16="http://schemas.microsoft.com/office/drawing/2014/main" val="2652067505"/>
                    </a:ext>
                  </a:extLst>
                </a:gridCol>
                <a:gridCol w="2205530">
                  <a:extLst>
                    <a:ext uri="{9D8B030D-6E8A-4147-A177-3AD203B41FA5}">
                      <a16:colId xmlns:a16="http://schemas.microsoft.com/office/drawing/2014/main" val="3936159560"/>
                    </a:ext>
                  </a:extLst>
                </a:gridCol>
              </a:tblGrid>
              <a:tr h="730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4400" b="1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&amp;&amp;</a:t>
                      </a:r>
                      <a:endParaRPr lang="th-TH" sz="1800" b="1" kern="12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25206" marR="25206" marT="25206" marB="151236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14588"/>
                  </a:ext>
                </a:extLst>
              </a:tr>
              <a:tr h="730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25206" marR="25206" marT="25206" marB="1512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extLst>
                  <a:ext uri="{0D108BD9-81ED-4DB2-BD59-A6C34878D82A}">
                    <a16:rowId xmlns:a16="http://schemas.microsoft.com/office/drawing/2014/main" val="4031763101"/>
                  </a:ext>
                </a:extLst>
              </a:tr>
              <a:tr h="730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extLst>
                  <a:ext uri="{0D108BD9-81ED-4DB2-BD59-A6C34878D82A}">
                    <a16:rowId xmlns:a16="http://schemas.microsoft.com/office/drawing/2014/main" val="3617222115"/>
                  </a:ext>
                </a:extLst>
              </a:tr>
              <a:tr h="730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extLst>
                  <a:ext uri="{0D108BD9-81ED-4DB2-BD59-A6C34878D82A}">
                    <a16:rowId xmlns:a16="http://schemas.microsoft.com/office/drawing/2014/main" val="4234418597"/>
                  </a:ext>
                </a:extLst>
              </a:tr>
              <a:tr h="730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extLst>
                  <a:ext uri="{0D108BD9-81ED-4DB2-BD59-A6C34878D82A}">
                    <a16:rowId xmlns:a16="http://schemas.microsoft.com/office/drawing/2014/main" val="402044313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>
            <a:cxnSpLocks/>
          </p:cNvCxnSpPr>
          <p:nvPr/>
        </p:nvCxnSpPr>
        <p:spPr>
          <a:xfrm>
            <a:off x="7219920" y="1565678"/>
            <a:ext cx="0" cy="377090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18900" y="2427487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false</a:t>
            </a:r>
            <a:endParaRPr lang="en-US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468" y="3192632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false</a:t>
            </a:r>
            <a:endParaRPr lang="en-US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88520" y="3924937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false</a:t>
            </a:r>
            <a:endParaRPr lang="en-US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59053" y="4668468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true</a:t>
            </a:r>
            <a:endParaRPr lang="en-US" sz="3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1103" y="2200626"/>
            <a:ext cx="720581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Consolas" panose="020B0609020204030204" pitchFamily="49" charset="0"/>
              </a:rPr>
              <a:t>||: OR</a:t>
            </a:r>
            <a:endParaRPr lang="en-US" sz="16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9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66996"/>
              </p:ext>
            </p:extLst>
          </p:nvPr>
        </p:nvGraphicFramePr>
        <p:xfrm>
          <a:off x="2794032" y="1408660"/>
          <a:ext cx="6616590" cy="3770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5530">
                  <a:extLst>
                    <a:ext uri="{9D8B030D-6E8A-4147-A177-3AD203B41FA5}">
                      <a16:colId xmlns:a16="http://schemas.microsoft.com/office/drawing/2014/main" val="4159327064"/>
                    </a:ext>
                  </a:extLst>
                </a:gridCol>
                <a:gridCol w="2205530">
                  <a:extLst>
                    <a:ext uri="{9D8B030D-6E8A-4147-A177-3AD203B41FA5}">
                      <a16:colId xmlns:a16="http://schemas.microsoft.com/office/drawing/2014/main" val="2652067505"/>
                    </a:ext>
                  </a:extLst>
                </a:gridCol>
                <a:gridCol w="2205530">
                  <a:extLst>
                    <a:ext uri="{9D8B030D-6E8A-4147-A177-3AD203B41FA5}">
                      <a16:colId xmlns:a16="http://schemas.microsoft.com/office/drawing/2014/main" val="232103597"/>
                    </a:ext>
                  </a:extLst>
                </a:gridCol>
              </a:tblGrid>
              <a:tr h="730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4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25206" marR="25206" marT="25206" marB="151236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14588"/>
                  </a:ext>
                </a:extLst>
              </a:tr>
              <a:tr h="730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25206" marR="25206" marT="25206" marB="1512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extLst>
                  <a:ext uri="{0D108BD9-81ED-4DB2-BD59-A6C34878D82A}">
                    <a16:rowId xmlns:a16="http://schemas.microsoft.com/office/drawing/2014/main" val="4031763101"/>
                  </a:ext>
                </a:extLst>
              </a:tr>
              <a:tr h="730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extLst>
                  <a:ext uri="{0D108BD9-81ED-4DB2-BD59-A6C34878D82A}">
                    <a16:rowId xmlns:a16="http://schemas.microsoft.com/office/drawing/2014/main" val="3617222115"/>
                  </a:ext>
                </a:extLst>
              </a:tr>
              <a:tr h="730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extLst>
                  <a:ext uri="{0D108BD9-81ED-4DB2-BD59-A6C34878D82A}">
                    <a16:rowId xmlns:a16="http://schemas.microsoft.com/office/drawing/2014/main" val="4234418597"/>
                  </a:ext>
                </a:extLst>
              </a:tr>
              <a:tr h="730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5206" marR="25206" marT="25206" marB="151236" anchor="ctr"/>
                </a:tc>
                <a:extLst>
                  <a:ext uri="{0D108BD9-81ED-4DB2-BD59-A6C34878D82A}">
                    <a16:rowId xmlns:a16="http://schemas.microsoft.com/office/drawing/2014/main" val="402044313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>
            <a:cxnSpLocks/>
          </p:cNvCxnSpPr>
          <p:nvPr/>
        </p:nvCxnSpPr>
        <p:spPr>
          <a:xfrm>
            <a:off x="7192208" y="1408660"/>
            <a:ext cx="0" cy="377090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17779" y="3035613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true</a:t>
            </a:r>
            <a:endParaRPr lang="en-US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91142" y="2272039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false</a:t>
            </a:r>
            <a:endParaRPr lang="en-US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25063" y="3767919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true</a:t>
            </a:r>
            <a:endParaRPr lang="en-US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7779" y="4531493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true</a:t>
            </a:r>
            <a:endParaRPr lang="en-US" sz="3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0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1103" y="2200626"/>
            <a:ext cx="720581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Consolas" panose="020B0609020204030204" pitchFamily="49" charset="0"/>
              </a:rPr>
              <a:t>!: NOT</a:t>
            </a:r>
            <a:endParaRPr lang="en-US" sz="16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7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12865"/>
              </p:ext>
            </p:extLst>
          </p:nvPr>
        </p:nvGraphicFramePr>
        <p:xfrm>
          <a:off x="2852304" y="1648690"/>
          <a:ext cx="6437588" cy="33969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8794">
                  <a:extLst>
                    <a:ext uri="{9D8B030D-6E8A-4147-A177-3AD203B41FA5}">
                      <a16:colId xmlns:a16="http://schemas.microsoft.com/office/drawing/2014/main" val="1928459409"/>
                    </a:ext>
                  </a:extLst>
                </a:gridCol>
                <a:gridCol w="3218794">
                  <a:extLst>
                    <a:ext uri="{9D8B030D-6E8A-4147-A177-3AD203B41FA5}">
                      <a16:colId xmlns:a16="http://schemas.microsoft.com/office/drawing/2014/main" val="3622834534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53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786" marR="36786" marT="36786" marB="220717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66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endParaRPr lang="th-TH" sz="66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6786" marR="36786" marT="36786" marB="220717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4754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300" u="none" strike="noStrike">
                          <a:effectLst/>
                        </a:rPr>
                        <a:t>false</a:t>
                      </a:r>
                      <a:endParaRPr lang="en-US" sz="5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786" marR="36786" marT="36786" marB="220717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786" marR="36786" marT="36786" marB="220717" anchor="ctr"/>
                </a:tc>
                <a:extLst>
                  <a:ext uri="{0D108BD9-81ED-4DB2-BD59-A6C34878D82A}">
                    <a16:rowId xmlns:a16="http://schemas.microsoft.com/office/drawing/2014/main" val="1231070568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300" u="none" strike="noStrike">
                          <a:effectLst/>
                        </a:rPr>
                        <a:t>true</a:t>
                      </a:r>
                      <a:endParaRPr lang="en-US" sz="5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786" marR="36786" marT="36786" marB="220717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786" marR="36786" marT="36786" marB="220717" anchor="ctr"/>
                </a:tc>
                <a:extLst>
                  <a:ext uri="{0D108BD9-81ED-4DB2-BD59-A6C34878D82A}">
                    <a16:rowId xmlns:a16="http://schemas.microsoft.com/office/drawing/2014/main" val="1296967236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6071098" y="1657926"/>
            <a:ext cx="3510" cy="339694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03300" y="3007902"/>
            <a:ext cx="1537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true</a:t>
            </a:r>
            <a:endParaRPr lang="en-US" sz="4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25860" y="4118895"/>
            <a:ext cx="18758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false</a:t>
            </a:r>
            <a:endParaRPr lang="en-US" sz="4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656" y="718657"/>
            <a:ext cx="95763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49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0656" y="1951335"/>
            <a:ext cx="112796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C586C0"/>
                </a:solidFill>
                <a:latin typeface="Consolas" panose="020B0609020204030204" pitchFamily="49" charset="0"/>
              </a:rPr>
              <a:t>  else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59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75905" y="1979327"/>
            <a:ext cx="8084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89681" y="4616246"/>
            <a:ext cx="7011327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เปิด </a:t>
            </a:r>
            <a:r>
              <a:rPr lang="en-US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VS Code </a:t>
            </a:r>
            <a:r>
              <a:rPr lang="th-TH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ครับ</a:t>
            </a:r>
            <a:endParaRPr lang="en-US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2" name="Picture 6" descr="Image result for vs code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49" y="724256"/>
            <a:ext cx="3891990" cy="389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23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1014091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จงเขียนโปรแกรมควบคุมตู้ขายเครื่องดื่มอัตโนมัติ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โดยรับค่าจากผู้ใช้งานเป็นเลข 1-9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โดยมีข้อกำหนดดังต่อไปนี้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:-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324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976" y="3719377"/>
            <a:ext cx="10515600" cy="101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for the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97551" y="4729906"/>
            <a:ext cx="1633025" cy="42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Episode 6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402618" y="5285030"/>
            <a:ext cx="2527958" cy="45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Flow control vol. 2</a:t>
            </a:r>
          </a:p>
        </p:txBody>
      </p:sp>
    </p:spTree>
    <p:extLst>
      <p:ext uri="{BB962C8B-B14F-4D97-AF65-F5344CB8AC3E}">
        <p14:creationId xmlns:p14="http://schemas.microsoft.com/office/powerpoint/2010/main" val="225525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24095"/>
              </p:ext>
            </p:extLst>
          </p:nvPr>
        </p:nvGraphicFramePr>
        <p:xfrm>
          <a:off x="2723371" y="502945"/>
          <a:ext cx="6719208" cy="579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4833">
                  <a:extLst>
                    <a:ext uri="{9D8B030D-6E8A-4147-A177-3AD203B41FA5}">
                      <a16:colId xmlns:a16="http://schemas.microsoft.com/office/drawing/2014/main" val="4226582196"/>
                    </a:ext>
                  </a:extLst>
                </a:gridCol>
                <a:gridCol w="3284375">
                  <a:extLst>
                    <a:ext uri="{9D8B030D-6E8A-4147-A177-3AD203B41FA5}">
                      <a16:colId xmlns:a16="http://schemas.microsoft.com/office/drawing/2014/main" val="42942141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bg1"/>
                          </a:solidFill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รหัส</a:t>
                      </a:r>
                      <a:endParaRPr lang="th-TH" sz="4400" b="1" i="0" u="none" strike="noStrike" dirty="0">
                        <a:solidFill>
                          <a:schemeClr val="bg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bg1"/>
                          </a:solidFill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สินค้า</a:t>
                      </a:r>
                      <a:endParaRPr lang="th-TH" sz="4400" b="1" i="0" u="none" strike="noStrike" dirty="0">
                        <a:solidFill>
                          <a:schemeClr val="bg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888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1</a:t>
                      </a:r>
                      <a:endParaRPr lang="th-TH" sz="4400" b="1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1" u="none" strike="noStrike" dirty="0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Coca Cola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4086379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2</a:t>
                      </a:r>
                      <a:endParaRPr lang="th-TH" sz="4400" b="1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1" u="none" strike="noStrike" dirty="0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Pepsi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69557336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3</a:t>
                      </a:r>
                      <a:endParaRPr lang="th-TH" sz="4400" b="1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1" u="none" strike="noStrike" dirty="0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Sprite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5313157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4</a:t>
                      </a:r>
                      <a:endParaRPr lang="th-TH" sz="4400" b="1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1" u="none" strike="noStrike" dirty="0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Fanta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2501791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5</a:t>
                      </a:r>
                      <a:endParaRPr lang="th-TH" sz="4400" b="1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1" u="none" strike="noStrike" dirty="0" err="1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Mirinda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3903519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6</a:t>
                      </a:r>
                      <a:endParaRPr lang="th-TH" sz="4400" b="1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1" u="none" strike="noStrike" dirty="0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7Up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82961486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i="0" u="none" strike="noStrike" dirty="0">
                          <a:solidFill>
                            <a:srgbClr val="000000"/>
                          </a:solidFill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ไม่ตรงกับกรณีใดๆ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1" u="none" strike="noStrike" dirty="0">
                          <a:effectLst/>
                          <a:latin typeface="Quark" panose="02000000000000000000" pitchFamily="50" charset="-34"/>
                          <a:cs typeface="Quark" panose="02000000000000000000" pitchFamily="50" charset="-34"/>
                        </a:rPr>
                        <a:t>incorrect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38199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515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2101" y="185669"/>
            <a:ext cx="678646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'Coca Cola'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'Pepsi'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'Sprite'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'Fanta'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Mirinda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'7Up'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'incorrect!'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744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switch…case</a:t>
            </a:r>
          </a:p>
        </p:txBody>
      </p:sp>
    </p:spTree>
    <p:extLst>
      <p:ext uri="{BB962C8B-B14F-4D97-AF65-F5344CB8AC3E}">
        <p14:creationId xmlns:p14="http://schemas.microsoft.com/office/powerpoint/2010/main" val="1314535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3969" y="409096"/>
            <a:ext cx="8925154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3969" y="409096"/>
            <a:ext cx="1728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0297" y="409096"/>
            <a:ext cx="2752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variable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8514" y="1113321"/>
            <a:ext cx="1256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4659" y="1106562"/>
            <a:ext cx="1691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97563" y="2809827"/>
            <a:ext cx="1774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97563" y="17744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3600" dirty="0">
                <a:solidFill>
                  <a:srgbClr val="9CDCFE"/>
                </a:solidFill>
                <a:latin typeface="Consolas" panose="020B0609020204030204" pitchFamily="49" charset="0"/>
              </a:rPr>
              <a:t>คำสั่งที่อยู่ข้างในนี้จะทำงาน</a:t>
            </a:r>
            <a:r>
              <a:rPr lang="th-TH" sz="3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h-TH" sz="3600" dirty="0">
                <a:solidFill>
                  <a:srgbClr val="9CDCFE"/>
                </a:solidFill>
                <a:latin typeface="Consolas" panose="020B0609020204030204" pitchFamily="49" charset="0"/>
              </a:rPr>
              <a:t>เมื่อ</a:t>
            </a:r>
            <a:r>
              <a:rPr lang="th-TH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variable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97563" y="4148618"/>
            <a:ext cx="7121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dirty="0">
                <a:solidFill>
                  <a:srgbClr val="9CDCFE"/>
                </a:solidFill>
                <a:latin typeface="Consolas" panose="020B0609020204030204" pitchFamily="49" charset="0"/>
              </a:rPr>
              <a:t>คำสั่งที่อยู่ข้างในนี้จะทำงาน</a:t>
            </a:r>
            <a:r>
              <a:rPr lang="th-TH" sz="3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h-TH" sz="3600" dirty="0">
                <a:solidFill>
                  <a:srgbClr val="9CDCFE"/>
                </a:solidFill>
                <a:latin typeface="Consolas" panose="020B0609020204030204" pitchFamily="49" charset="0"/>
              </a:rPr>
              <a:t>เมื่อค่าของ</a:t>
            </a:r>
            <a:r>
              <a:rPr lang="th-TH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variable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h-TH" sz="3600" dirty="0">
                <a:solidFill>
                  <a:srgbClr val="9CDCFE"/>
                </a:solidFill>
                <a:latin typeface="Consolas" panose="020B0609020204030204" pitchFamily="49" charset="0"/>
              </a:rPr>
              <a:t>ไม่เข้ากับ</a:t>
            </a:r>
            <a:r>
              <a:rPr lang="th-TH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h-TH" sz="3600" dirty="0">
                <a:solidFill>
                  <a:srgbClr val="9CDCFE"/>
                </a:solidFill>
                <a:latin typeface="Consolas" panose="020B0609020204030204" pitchFamily="49" charset="0"/>
              </a:rPr>
              <a:t>ใดๆ</a:t>
            </a:r>
            <a:r>
              <a:rPr lang="th-TH" sz="3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th-TH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8514" y="3391428"/>
            <a:ext cx="2273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97563" y="5215001"/>
            <a:ext cx="1774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4634" y="458622"/>
            <a:ext cx="8113776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    case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'hot'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        break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    case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'OK'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        break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    default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'chill'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        break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5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1036373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จงเขียนโปรแกรมควบคุมตู้ขายเครื่องดื่มอัตโนมัติ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โดยรับค่าจากผู้ใช้งานเป็นเลข 1-9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โดยใช้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switch-case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และมีข้อกำหนดดังต่อไปนี้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:-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79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43199" y="2581835"/>
            <a:ext cx="6684804" cy="1586752"/>
            <a:chOff x="2568388" y="2581835"/>
            <a:chExt cx="6684804" cy="1586752"/>
          </a:xfrm>
        </p:grpSpPr>
        <p:sp>
          <p:nvSpPr>
            <p:cNvPr id="4" name="Rectangle 3"/>
            <p:cNvSpPr/>
            <p:nvPr/>
          </p:nvSpPr>
          <p:spPr>
            <a:xfrm>
              <a:off x="4020669" y="2695142"/>
              <a:ext cx="523252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b="1" dirty="0" err="1">
                  <a:solidFill>
                    <a:schemeClr val="bg1"/>
                  </a:solidFill>
                  <a:latin typeface="Quark" panose="02000000000000000000" pitchFamily="50" charset="-34"/>
                  <a:cs typeface="Quark" panose="02000000000000000000" pitchFamily="50" charset="-34"/>
                </a:rPr>
                <a:t>eak</a:t>
              </a:r>
              <a:r>
                <a:rPr lang="en-US" sz="8800" b="1" dirty="0">
                  <a:solidFill>
                    <a:schemeClr val="bg1"/>
                  </a:solidFill>
                  <a:latin typeface="Quark" panose="02000000000000000000" pitchFamily="50" charset="-34"/>
                  <a:cs typeface="Quark" panose="02000000000000000000" pitchFamily="50" charset="-34"/>
                </a:rPr>
                <a:t> 15 </a:t>
              </a:r>
              <a:r>
                <a:rPr lang="th-TH" sz="8800" b="1" dirty="0">
                  <a:solidFill>
                    <a:schemeClr val="bg1"/>
                  </a:solidFill>
                  <a:latin typeface="Quark" panose="02000000000000000000" pitchFamily="50" charset="-34"/>
                  <a:cs typeface="Quark" panose="02000000000000000000" pitchFamily="50" charset="-34"/>
                </a:rPr>
                <a:t>นาที</a:t>
              </a:r>
              <a:endPara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568388" y="2581835"/>
              <a:ext cx="1452282" cy="1586752"/>
              <a:chOff x="1344706" y="2689412"/>
              <a:chExt cx="1452282" cy="158675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344706" y="2689412"/>
                <a:ext cx="1452282" cy="14522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 dirty="0">
                  <a:latin typeface="Quark" panose="02000000000000000000" pitchFamily="50" charset="-34"/>
                  <a:cs typeface="Quark" panose="02000000000000000000" pitchFamily="50" charset="-34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480781" y="2829614"/>
                <a:ext cx="1180131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800" b="1" dirty="0">
                    <a:solidFill>
                      <a:schemeClr val="bg1"/>
                    </a:solidFill>
                    <a:latin typeface="Quark" panose="02000000000000000000" pitchFamily="50" charset="-34"/>
                    <a:cs typeface="Quark" panose="02000000000000000000" pitchFamily="50" charset="-34"/>
                  </a:rPr>
                  <a:t>Br</a:t>
                </a:r>
                <a:endParaRPr lang="en-US" sz="8000" dirty="0">
                  <a:latin typeface="Quark" panose="02000000000000000000" pitchFamily="50" charset="-34"/>
                  <a:cs typeface="Quark" panose="02000000000000000000" pitchFamily="50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7761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4758680" y="3604322"/>
            <a:ext cx="2727105" cy="1251870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Quark" panose="02000000000000000000" pitchFamily="50" charset="-34"/>
                <a:cs typeface="Quark" panose="02000000000000000000" pitchFamily="50" charset="-34"/>
              </a:rPr>
              <a:t>เหนื่อย</a:t>
            </a:r>
            <a:r>
              <a:rPr lang="en-US" sz="3600" dirty="0">
                <a:latin typeface="Quark" panose="02000000000000000000" pitchFamily="50" charset="-34"/>
                <a:cs typeface="Quark" panose="02000000000000000000" pitchFamily="50" charset="-34"/>
              </a:rPr>
              <a:t>?</a:t>
            </a:r>
            <a:endParaRPr lang="th-TH" sz="3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3740" y="2198256"/>
            <a:ext cx="1776984" cy="738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Quark" panose="02000000000000000000" pitchFamily="50" charset="-34"/>
                <a:cs typeface="Quark" panose="02000000000000000000" pitchFamily="50" charset="-34"/>
              </a:rPr>
              <a:t>วิดพื้น</a:t>
            </a:r>
          </a:p>
        </p:txBody>
      </p:sp>
      <p:sp>
        <p:nvSpPr>
          <p:cNvPr id="6" name="Rectangle 5"/>
          <p:cNvSpPr/>
          <p:nvPr/>
        </p:nvSpPr>
        <p:spPr>
          <a:xfrm>
            <a:off x="5208953" y="5541818"/>
            <a:ext cx="1826558" cy="738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Quark" panose="02000000000000000000" pitchFamily="50" charset="-34"/>
                <a:cs typeface="Quark" panose="02000000000000000000" pitchFamily="50" charset="-34"/>
              </a:rPr>
              <a:t>พอละ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6138" y="4787755"/>
            <a:ext cx="1125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ใช่แล้ว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37863" y="3250379"/>
            <a:ext cx="1649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ยังไหวอยู่</a:t>
            </a:r>
          </a:p>
        </p:txBody>
      </p:sp>
      <p:cxnSp>
        <p:nvCxnSpPr>
          <p:cNvPr id="9" name="Straight Arrow Connector 8"/>
          <p:cNvCxnSpPr>
            <a:stCxn id="5" idx="2"/>
            <a:endCxn id="4" idx="0"/>
          </p:cNvCxnSpPr>
          <p:nvPr/>
        </p:nvCxnSpPr>
        <p:spPr>
          <a:xfrm>
            <a:off x="6122232" y="2937165"/>
            <a:ext cx="1" cy="6671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4" idx="2"/>
            <a:endCxn id="6" idx="0"/>
          </p:cNvCxnSpPr>
          <p:nvPr/>
        </p:nvCxnSpPr>
        <p:spPr>
          <a:xfrm flipH="1">
            <a:off x="6122232" y="4856192"/>
            <a:ext cx="1" cy="6856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4" idx="3"/>
            <a:endCxn id="5" idx="3"/>
          </p:cNvCxnSpPr>
          <p:nvPr/>
        </p:nvCxnSpPr>
        <p:spPr>
          <a:xfrm flipH="1" flipV="1">
            <a:off x="7010724" y="2567711"/>
            <a:ext cx="475061" cy="1662546"/>
          </a:xfrm>
          <a:prstGeom prst="bentConnector3">
            <a:avLst>
              <a:gd name="adj1" fmla="val -19782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1413730" y="493099"/>
            <a:ext cx="9332077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Loop: </a:t>
            </a: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วนเวียน</a:t>
            </a:r>
            <a:endParaRPr lang="en-US" sz="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0397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978985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จงเขียนโปรแกรมง่ายๆ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เพื่อแสดงคำว่า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Go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ออกมาทั้งสิ้น 10 บรรทัด</a:t>
            </a:r>
          </a:p>
        </p:txBody>
      </p:sp>
    </p:spTree>
    <p:extLst>
      <p:ext uri="{BB962C8B-B14F-4D97-AF65-F5344CB8AC3E}">
        <p14:creationId xmlns:p14="http://schemas.microsoft.com/office/powerpoint/2010/main" val="36636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1487" y="588916"/>
            <a:ext cx="8113776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'Go'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'Go'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'Go'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'Go'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'Go'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'Go'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'Go'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'Go'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'Go'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'Go'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1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3730" y="493099"/>
            <a:ext cx="9332077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Flow control vol.2</a:t>
            </a:r>
          </a:p>
        </p:txBody>
      </p:sp>
      <p:sp>
        <p:nvSpPr>
          <p:cNvPr id="2" name="Flowchart: Decision 1"/>
          <p:cNvSpPr/>
          <p:nvPr/>
        </p:nvSpPr>
        <p:spPr>
          <a:xfrm>
            <a:off x="4758680" y="3604322"/>
            <a:ext cx="2727105" cy="1251870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Quark" panose="02000000000000000000" pitchFamily="50" charset="-34"/>
                <a:cs typeface="Quark" panose="02000000000000000000" pitchFamily="50" charset="-34"/>
              </a:rPr>
              <a:t>เหนื่อย</a:t>
            </a:r>
            <a:r>
              <a:rPr lang="en-US" sz="3600" dirty="0">
                <a:latin typeface="Quark" panose="02000000000000000000" pitchFamily="50" charset="-34"/>
                <a:cs typeface="Quark" panose="02000000000000000000" pitchFamily="50" charset="-34"/>
              </a:rPr>
              <a:t>?</a:t>
            </a:r>
            <a:endParaRPr lang="th-TH" sz="3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3740" y="2198256"/>
            <a:ext cx="1776984" cy="738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Quark" panose="02000000000000000000" pitchFamily="50" charset="-34"/>
                <a:cs typeface="Quark" panose="02000000000000000000" pitchFamily="50" charset="-34"/>
              </a:rPr>
              <a:t>วิดพื้น</a:t>
            </a:r>
          </a:p>
        </p:txBody>
      </p:sp>
      <p:sp>
        <p:nvSpPr>
          <p:cNvPr id="6" name="Rectangle 5"/>
          <p:cNvSpPr/>
          <p:nvPr/>
        </p:nvSpPr>
        <p:spPr>
          <a:xfrm>
            <a:off x="5208953" y="5541818"/>
            <a:ext cx="1826558" cy="738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Quark" panose="02000000000000000000" pitchFamily="50" charset="-34"/>
                <a:cs typeface="Quark" panose="02000000000000000000" pitchFamily="50" charset="-34"/>
              </a:rPr>
              <a:t>พอละ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6138" y="4787755"/>
            <a:ext cx="1125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ใช่แล้ว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37863" y="3250379"/>
            <a:ext cx="1649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ยังไหวอยู่</a:t>
            </a:r>
          </a:p>
        </p:txBody>
      </p:sp>
      <p:cxnSp>
        <p:nvCxnSpPr>
          <p:cNvPr id="15" name="Straight Arrow Connector 14"/>
          <p:cNvCxnSpPr>
            <a:stCxn id="3" idx="2"/>
            <a:endCxn id="2" idx="0"/>
          </p:cNvCxnSpPr>
          <p:nvPr/>
        </p:nvCxnSpPr>
        <p:spPr>
          <a:xfrm>
            <a:off x="6122232" y="2937165"/>
            <a:ext cx="1" cy="6671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2" idx="2"/>
            <a:endCxn id="6" idx="0"/>
          </p:cNvCxnSpPr>
          <p:nvPr/>
        </p:nvCxnSpPr>
        <p:spPr>
          <a:xfrm flipH="1">
            <a:off x="6122232" y="4856192"/>
            <a:ext cx="1" cy="6856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2" idx="3"/>
            <a:endCxn id="3" idx="3"/>
          </p:cNvCxnSpPr>
          <p:nvPr/>
        </p:nvCxnSpPr>
        <p:spPr>
          <a:xfrm flipH="1" flipV="1">
            <a:off x="7010724" y="2567711"/>
            <a:ext cx="475061" cy="1662546"/>
          </a:xfrm>
          <a:prstGeom prst="bentConnector3">
            <a:avLst>
              <a:gd name="adj1" fmla="val -19782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637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2671277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784" y="1659912"/>
            <a:ext cx="9714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{</a:t>
            </a:r>
          </a:p>
          <a:p>
            <a:endParaRPr lang="en-US" sz="60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785" y="1659912"/>
            <a:ext cx="2392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63058" y="1659912"/>
            <a:ext cx="4799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60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1056" y="2742263"/>
            <a:ext cx="57048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6000" dirty="0">
                <a:solidFill>
                  <a:srgbClr val="4EC9B0"/>
                </a:solidFill>
                <a:latin typeface="Consolas" panose="020B0609020204030204" pitchFamily="49" charset="0"/>
              </a:rPr>
              <a:t>คำสั่งที่ต้องการให้ทำงาน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69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3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4942" y="508432"/>
            <a:ext cx="99458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6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6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60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6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60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6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6000" dirty="0">
                <a:solidFill>
                  <a:srgbClr val="CE9178"/>
                </a:solidFill>
                <a:latin typeface="Consolas" panose="020B0609020204030204" pitchFamily="49" charset="0"/>
              </a:rPr>
              <a:t>'Go'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6000" dirty="0">
                <a:solidFill>
                  <a:srgbClr val="9CDCFE"/>
                </a:solidFill>
                <a:latin typeface="Consolas" panose="020B0609020204030204" pitchFamily="49" charset="0"/>
              </a:rPr>
              <a:t>    count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60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6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229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836799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เพื่อแสดงตัวเลขตั้งแต่ 1 ถึง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10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ออกมาทีละบรรทัด โดยใช้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while loop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72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249" y="318329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823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2546" y="974964"/>
            <a:ext cx="97815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8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    count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8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do...while loop</a:t>
            </a:r>
          </a:p>
        </p:txBody>
      </p:sp>
    </p:spTree>
    <p:extLst>
      <p:ext uri="{BB962C8B-B14F-4D97-AF65-F5344CB8AC3E}">
        <p14:creationId xmlns:p14="http://schemas.microsoft.com/office/powerpoint/2010/main" val="749928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88841" y="1942051"/>
            <a:ext cx="21257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6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8841" y="1942051"/>
            <a:ext cx="11651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endParaRPr lang="en-US" sz="6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9345" y="3770849"/>
            <a:ext cx="2365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endParaRPr lang="en-US" sz="6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41643" y="3770855"/>
            <a:ext cx="48689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60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42058" y="3754454"/>
            <a:ext cx="5371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45999" y="3010113"/>
            <a:ext cx="57048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6000" dirty="0">
                <a:solidFill>
                  <a:srgbClr val="4EC9B0"/>
                </a:solidFill>
                <a:latin typeface="Consolas" panose="020B0609020204030204" pitchFamily="49" charset="0"/>
              </a:rPr>
              <a:t>คำสั่งที่ต้องการให้ทำงาน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1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0" grpId="0"/>
      <p:bldP spid="11" grpId="0"/>
      <p:bldP spid="12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923682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เพื่อแสดงตัวเลขตั้งแต่ 1 ถึง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10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ออกมาทีละบรรทัดโดยใช้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do…while loop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058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356193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149" y="2789852"/>
            <a:ext cx="79239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8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ความเดิมจากตอนที่แล้ว...</a:t>
            </a:r>
          </a:p>
        </p:txBody>
      </p:sp>
    </p:spTree>
    <p:extLst>
      <p:ext uri="{BB962C8B-B14F-4D97-AF65-F5344CB8AC3E}">
        <p14:creationId xmlns:p14="http://schemas.microsoft.com/office/powerpoint/2010/main" val="4233378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73846" y="1738899"/>
            <a:ext cx="1929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569" y="3641592"/>
            <a:ext cx="489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062" y="1738899"/>
            <a:ext cx="1264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1328" y="1738899"/>
            <a:ext cx="4705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6136" y="1738899"/>
            <a:ext cx="526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1162" y="1738899"/>
            <a:ext cx="553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863" y="1738899"/>
            <a:ext cx="4220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         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19884" y="1738899"/>
            <a:ext cx="3250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05217" y="1738899"/>
            <a:ext cx="3223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err="1">
                <a:solidFill>
                  <a:srgbClr val="9CDCFE"/>
                </a:solidFill>
                <a:latin typeface="Consolas" panose="020B0609020204030204" pitchFamily="49" charset="0"/>
              </a:rPr>
              <a:t>everytime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194" y="2705312"/>
            <a:ext cx="57048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6000" dirty="0">
                <a:solidFill>
                  <a:srgbClr val="4EC9B0"/>
                </a:solidFill>
                <a:latin typeface="Consolas" panose="020B0609020204030204" pitchFamily="49" charset="0"/>
              </a:rPr>
              <a:t>คำสั่งที่ต้องการให้ทำงาน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8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73985 0.0064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92" y="32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72045 0.0078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16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/>
      <p:bldP spid="6" grpId="0"/>
      <p:bldP spid="7" grpId="0"/>
      <p:bldP spid="7" grpId="1"/>
      <p:bldP spid="8" grpId="0"/>
      <p:bldP spid="8" grpId="1"/>
      <p:bldP spid="9" grpId="0"/>
      <p:bldP spid="11" grpId="0"/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755854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เพื่อแสดงตัวเลขตั้งแต่ 1 ถึง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10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ออกมาทีละบรรทัดโดยใช้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for loop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045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538" y="1949432"/>
            <a:ext cx="1187938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4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nn-NO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n-NO" sz="4400" dirty="0">
                <a:solidFill>
                  <a:srgbClr val="569CD6"/>
                </a:solidFill>
                <a:latin typeface="Consolas" panose="020B0609020204030204" pitchFamily="49" charset="0"/>
              </a:rPr>
              <a:t>         </a:t>
            </a:r>
            <a:r>
              <a:rPr lang="nn-NO" sz="4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nn-NO" sz="4400" dirty="0">
                <a:solidFill>
                  <a:srgbClr val="9CDCFE"/>
                </a:solidFill>
                <a:latin typeface="Consolas" panose="020B0609020204030204" pitchFamily="49" charset="0"/>
              </a:rPr>
              <a:t>       </a:t>
            </a:r>
            <a:r>
              <a:rPr lang="nn-NO" sz="4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nn-NO" sz="4400" dirty="0">
                <a:solidFill>
                  <a:srgbClr val="9CDCFE"/>
                </a:solidFill>
                <a:latin typeface="Consolas" panose="020B0609020204030204" pitchFamily="49" charset="0"/>
              </a:rPr>
              <a:t>         </a:t>
            </a:r>
            <a:r>
              <a:rPr lang="nn-NO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endParaRPr lang="nn-NO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n-NO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4756" y="1949432"/>
            <a:ext cx="31218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4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n-NO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4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sz="4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nn-NO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9090" y="1949432"/>
            <a:ext cx="24220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4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4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nn-NO" sz="4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nn-NO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62952" y="1949432"/>
            <a:ext cx="30378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4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sz="4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4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nn-NO" sz="4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nn-NO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8181" y="2621237"/>
            <a:ext cx="48666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4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nn-NO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n-NO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nn-NO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n-NO" sz="4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nn-NO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9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704872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จงเขียนฟังก์ชัน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เพื่อแสดงผลบวกตามค่าที่ได้รับมา</a:t>
            </a:r>
          </a:p>
        </p:txBody>
      </p:sp>
    </p:spTree>
    <p:extLst>
      <p:ext uri="{BB962C8B-B14F-4D97-AF65-F5344CB8AC3E}">
        <p14:creationId xmlns:p14="http://schemas.microsoft.com/office/powerpoint/2010/main" val="5035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เช่น</a:t>
            </a:r>
            <a:endParaRPr lang="en-US" sz="1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7417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4509" y="529126"/>
            <a:ext cx="70359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เช่น รับค่าเลข 3 เข้ามาในฟังก์ชัน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632" y="2719030"/>
            <a:ext cx="37417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7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7637" y="1769968"/>
            <a:ext cx="1301959" cy="37702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th-TH" sz="239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th-TH" sz="23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3675" y="4538410"/>
            <a:ext cx="424988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9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th-TH" sz="9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th-TH" sz="9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th-TH" sz="9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9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th-TH" sz="9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9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8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4509" y="529126"/>
            <a:ext cx="70359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เช่น รับค่าเลข 5 เข้ามาในฟังก์ชัน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632" y="2719030"/>
            <a:ext cx="37417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7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6275" y="1769968"/>
            <a:ext cx="2419252" cy="37702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239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endParaRPr lang="th-TH" sz="23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1749" y="4317707"/>
            <a:ext cx="71096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9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th-TH" sz="9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th-TH" sz="9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th-TH" sz="9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th-TH" sz="9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th-TH" sz="9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th-TH" sz="9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th-TH" sz="9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9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th-TH" sz="9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9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894988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จงเขียนฟังก์ชันแสดงสูตรคูณ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โดยให้ฟังก์ชันนั้น รับค่าตัวเลขเข้ามาคำนวน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แล้วให้แสดงผลออกในลักษณะดังต่อไปนี้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:-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573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4509" y="529126"/>
            <a:ext cx="70359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เช่น รับค่าเลข 2 เข้ามาในฟังก์ชัน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8451" y="1875845"/>
            <a:ext cx="2922595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 </a:t>
            </a:r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x 1 = 2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 x 2 = 4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 x 3 = 6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 x 4 = 8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 x 5 = 10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 x 6 = 12</a:t>
            </a:r>
            <a:endParaRPr lang="th-TH" sz="4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4655" y="1875845"/>
            <a:ext cx="328327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 </a:t>
            </a:r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x 7   = 14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 x 8   = 16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 x 9   = 18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 x 10 = 20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 x 11 = 22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 x 12 = 24</a:t>
            </a:r>
            <a:endParaRPr lang="th-TH" sz="4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111551" y="1614196"/>
            <a:ext cx="0" cy="4898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55069" y="2719030"/>
            <a:ext cx="72987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DCDCAA"/>
                </a:solidFill>
                <a:latin typeface="Consolas" panose="020B0609020204030204" pitchFamily="49" charset="0"/>
              </a:rPr>
              <a:t>multiplied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7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4509" y="529126"/>
            <a:ext cx="70359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เช่น รับค่าเลข 5 เข้ามาในฟังก์ชัน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8451" y="1875845"/>
            <a:ext cx="2922595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5 </a:t>
            </a:r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x 1 = 5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5 x 2 = 10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5 x 3 = 15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5 x 4 = 20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5 x 5 = 25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5 x 6 = 30</a:t>
            </a:r>
            <a:endParaRPr lang="th-TH" sz="4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4655" y="1875845"/>
            <a:ext cx="328327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5 </a:t>
            </a:r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x 7   = 35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5 x 8   = 40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5 x 9   = 45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5 x 10 = 50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5 x 11 = 55</a:t>
            </a:r>
          </a:p>
          <a:p>
            <a:r>
              <a:rPr lang="en-US" sz="4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5 x 12 = 60</a:t>
            </a:r>
            <a:endParaRPr lang="th-TH" sz="4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111551" y="1614196"/>
            <a:ext cx="0" cy="4898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55069" y="2719030"/>
            <a:ext cx="72987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DCDCAA"/>
                </a:solidFill>
                <a:latin typeface="Consolas" panose="020B0609020204030204" pitchFamily="49" charset="0"/>
              </a:rPr>
              <a:t>multiplied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7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32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9760" y="1412854"/>
            <a:ext cx="132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0720" y="1404751"/>
            <a:ext cx="69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9760" y="3739494"/>
            <a:ext cx="629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9760" y="1412853"/>
            <a:ext cx="69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9040" y="1412852"/>
            <a:ext cx="69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84880" y="1412854"/>
            <a:ext cx="4754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endParaRPr lang="en-US" sz="7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87040" y="2621284"/>
            <a:ext cx="737616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4800" dirty="0">
                <a:solidFill>
                  <a:srgbClr val="9CDCFE"/>
                </a:solidFill>
                <a:latin typeface="Consolas" panose="020B0609020204030204" pitchFamily="49" charset="0"/>
              </a:rPr>
              <a:t>คำสั่งที่อยู่ข้างในนี้จะทำงาน</a:t>
            </a:r>
            <a:r>
              <a:rPr lang="th-TH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h-TH" sz="4800" dirty="0">
                <a:solidFill>
                  <a:srgbClr val="9CDCFE"/>
                </a:solidFill>
                <a:latin typeface="Consolas" panose="020B0609020204030204" pitchFamily="49" charset="0"/>
              </a:rPr>
              <a:t>เมื่อ</a:t>
            </a:r>
            <a:r>
              <a:rPr lang="th-TH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h-TH" sz="4800" dirty="0">
                <a:solidFill>
                  <a:srgbClr val="9CDCFE"/>
                </a:solidFill>
                <a:latin typeface="Consolas" panose="020B0609020204030204" pitchFamily="49" charset="0"/>
              </a:rPr>
              <a:t>เป็นจริงเท่านั้น</a:t>
            </a:r>
            <a:r>
              <a:rPr lang="th-TH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7492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0.33997 -0.0016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9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34089 -0.0004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9" grpId="0"/>
      <p:bldP spid="10" grpId="0"/>
      <p:bldP spid="10" grpId="1"/>
      <p:bldP spid="12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สรุป</a:t>
            </a:r>
            <a:endParaRPr lang="en-US" sz="1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47468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28707" y="472583"/>
            <a:ext cx="3957712" cy="1181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while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2078" y="2250338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3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n-NO" sz="3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nn-NO" sz="3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n-NO" sz="3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n-NO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n-NO" sz="3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3600" dirty="0">
                <a:solidFill>
                  <a:srgbClr val="9CDCFE"/>
                </a:solidFill>
                <a:latin typeface="Consolas" panose="020B0609020204030204" pitchFamily="49" charset="0"/>
              </a:rPr>
              <a:t>    i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sz="3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nn-NO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n-NO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28707" y="5351979"/>
            <a:ext cx="3957712" cy="1181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คิดก่อนทำ</a:t>
            </a:r>
            <a:endParaRPr lang="en-US" sz="72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50506" y="1852638"/>
            <a:ext cx="110381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8506" y="4955320"/>
            <a:ext cx="110381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639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2078" y="224929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73706" y="472583"/>
            <a:ext cx="5267714" cy="1181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do...while loop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28707" y="5351979"/>
            <a:ext cx="3957712" cy="1181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ทำก่อนคิด</a:t>
            </a:r>
            <a:endParaRPr lang="en-US" sz="72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50506" y="1852638"/>
            <a:ext cx="110381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8506" y="4955320"/>
            <a:ext cx="110381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661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73706" y="472583"/>
            <a:ext cx="5267714" cy="1181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for loop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20596" y="5351979"/>
            <a:ext cx="6373934" cy="1181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รู้แน่นอนว่าจะทำกี่ครั้ง</a:t>
            </a:r>
            <a:endParaRPr lang="en-US" sz="72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50506" y="1852638"/>
            <a:ext cx="110381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8506" y="4955320"/>
            <a:ext cx="110381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98728" y="2570026"/>
            <a:ext cx="9817669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3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n-NO" sz="3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3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nn-NO" sz="3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nn-NO" sz="3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nn-NO" sz="3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sz="3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nn-NO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n-NO" sz="3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n-NO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n-NO" sz="3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n-NO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94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325121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การบ้าน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874951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จงเขียนฟังก์ชันแสดงรูป 3 เหลี่ยมด้วย *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โดยให้ฟังก์ชันนั้นรับค่าตัวเลขเข้ามา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แล้วแสดงผลตามลักษณะดังต่อไปนี้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:-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86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4509" y="529126"/>
            <a:ext cx="70359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เช่น รับค่าเลข 3 เข้ามาในฟังก์ชัน</a:t>
            </a:r>
          </a:p>
        </p:txBody>
      </p:sp>
      <p:sp>
        <p:nvSpPr>
          <p:cNvPr id="9" name="Rectangle 8"/>
          <p:cNvSpPr/>
          <p:nvPr/>
        </p:nvSpPr>
        <p:spPr>
          <a:xfrm>
            <a:off x="2968254" y="2719030"/>
            <a:ext cx="6282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DCDCAA"/>
                </a:solidFill>
                <a:latin typeface="Consolas" panose="020B0609020204030204" pitchFamily="49" charset="0"/>
              </a:rPr>
              <a:t>triangle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7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4509" y="1456521"/>
            <a:ext cx="6096000" cy="54014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115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th-TH" sz="11500" dirty="0">
                <a:solidFill>
                  <a:srgbClr val="D4D4D4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th-TH" sz="11500" dirty="0">
                <a:solidFill>
                  <a:srgbClr val="D4D4D4"/>
                </a:solidFill>
                <a:latin typeface="Consolas" panose="020B0609020204030204" pitchFamily="49" charset="0"/>
              </a:rPr>
              <a:t>***</a:t>
            </a:r>
            <a:endParaRPr lang="th-TH" sz="1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4509" y="529126"/>
            <a:ext cx="70359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เช่น รับค่าเลข 5 เข้ามาในฟังก์ชัน</a:t>
            </a:r>
          </a:p>
        </p:txBody>
      </p:sp>
      <p:sp>
        <p:nvSpPr>
          <p:cNvPr id="9" name="Rectangle 8"/>
          <p:cNvSpPr/>
          <p:nvPr/>
        </p:nvSpPr>
        <p:spPr>
          <a:xfrm>
            <a:off x="2968254" y="2719030"/>
            <a:ext cx="62824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DCDCAA"/>
                </a:solidFill>
                <a:latin typeface="Consolas" panose="020B0609020204030204" pitchFamily="49" charset="0"/>
              </a:rPr>
              <a:t>triangle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7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4509" y="1456521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66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th-TH" sz="6600" dirty="0">
                <a:solidFill>
                  <a:srgbClr val="D4D4D4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th-TH" sz="6600" dirty="0">
                <a:solidFill>
                  <a:srgbClr val="D4D4D4"/>
                </a:solidFill>
                <a:latin typeface="Consolas" panose="020B0609020204030204" pitchFamily="49" charset="0"/>
              </a:rPr>
              <a:t>***</a:t>
            </a:r>
          </a:p>
          <a:p>
            <a:r>
              <a:rPr lang="th-TH" sz="6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****</a:t>
            </a:r>
          </a:p>
          <a:p>
            <a:r>
              <a:rPr lang="th-TH" sz="6600" dirty="0">
                <a:solidFill>
                  <a:srgbClr val="D4D4D4"/>
                </a:solidFill>
                <a:latin typeface="Consolas" panose="020B0609020204030204" pitchFamily="49" charset="0"/>
              </a:rPr>
              <a:t>*****</a:t>
            </a:r>
            <a:endParaRPr lang="th-TH" sz="6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325121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การบ้าน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1008481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จงเขียนโปรแกรมเพื่อใช้ในการตัดเกรด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โดยรับคะแนนจากนักเรียนมาเป็นตัวเลข 0-100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แล้วตัดเกรดโดยใช้เกณฑ์ดังต่อไปนี้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:-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994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77969" y="651885"/>
          <a:ext cx="6078104" cy="525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34031">
                  <a:extLst>
                    <a:ext uri="{9D8B030D-6E8A-4147-A177-3AD203B41FA5}">
                      <a16:colId xmlns:a16="http://schemas.microsoft.com/office/drawing/2014/main" val="391376817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235998177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คะแนน</a:t>
                      </a:r>
                      <a:endParaRPr lang="th-TH" sz="5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เกรด</a:t>
                      </a:r>
                      <a:endParaRPr lang="th-TH" sz="5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868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น้อยกว่าหรือเท่ากับ 49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u="none" strike="noStrike" dirty="0">
                          <a:effectLst/>
                        </a:rPr>
                        <a:t>0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0592191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ตั้งแต่ 50 ถึง 59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u="none" strike="noStrike" dirty="0">
                          <a:effectLst/>
                        </a:rPr>
                        <a:t>1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6085885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ตั้งแต่ 60 ถึง 69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u="none" strike="noStrike" dirty="0">
                          <a:effectLst/>
                        </a:rPr>
                        <a:t>2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9470589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ตั้งแต่ 70 ถึง 79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u="none" strike="noStrike" dirty="0">
                          <a:effectLst/>
                        </a:rPr>
                        <a:t>3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5527354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ตั้งแต่ 80 ขึ้นไป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u="none" strike="noStrike" dirty="0">
                          <a:effectLst/>
                        </a:rPr>
                        <a:t>4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42042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23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1056" y="1620808"/>
            <a:ext cx="2670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point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49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71056" y="2544538"/>
            <a:ext cx="2670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point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43466" y="2544538"/>
            <a:ext cx="2670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point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59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4367" y="2544537"/>
            <a:ext cx="636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012495"/>
              </p:ext>
            </p:extLst>
          </p:nvPr>
        </p:nvGraphicFramePr>
        <p:xfrm>
          <a:off x="2677969" y="651881"/>
          <a:ext cx="4434031" cy="525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34031">
                  <a:extLst>
                    <a:ext uri="{9D8B030D-6E8A-4147-A177-3AD203B41FA5}">
                      <a16:colId xmlns:a16="http://schemas.microsoft.com/office/drawing/2014/main" val="391376817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คะแนน</a:t>
                      </a:r>
                      <a:endParaRPr lang="th-TH" sz="5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868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น้อยกว่าหรือเท่ากับ 49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0592191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ตั้งแต่ 50 ถึง 59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6085885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ตั้งแต่ 60 ถึง 69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9470589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ตั้งแต่ 70 ถึง 79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5527354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ตั้งแต่ 80 ขึ้นไป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42042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4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-0.16341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252550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6143</TotalTime>
  <Words>1196</Words>
  <Application>Microsoft Office PowerPoint</Application>
  <PresentationFormat>Widescreen</PresentationFormat>
  <Paragraphs>337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Aharoni</vt:lpstr>
      <vt:lpstr>Arial</vt:lpstr>
      <vt:lpstr>Calibri</vt:lpstr>
      <vt:lpstr>Calibri Light</vt:lpstr>
      <vt:lpstr>Consolas</vt:lpstr>
      <vt:lpstr>Cordia New</vt:lpstr>
      <vt:lpstr>Quark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Chonchanok Meuangruengwit</dc:creator>
  <cp:lastModifiedBy>ชนม์ชนก เมืองเรืองวิทย์</cp:lastModifiedBy>
  <cp:revision>234</cp:revision>
  <dcterms:created xsi:type="dcterms:W3CDTF">2017-02-21T15:11:35Z</dcterms:created>
  <dcterms:modified xsi:type="dcterms:W3CDTF">2017-05-14T09:23:58Z</dcterms:modified>
</cp:coreProperties>
</file>