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318" r:id="rId6"/>
    <p:sldId id="320" r:id="rId7"/>
    <p:sldId id="321" r:id="rId8"/>
    <p:sldId id="261" r:id="rId9"/>
    <p:sldId id="262" r:id="rId10"/>
    <p:sldId id="322" r:id="rId11"/>
    <p:sldId id="264" r:id="rId12"/>
    <p:sldId id="265" r:id="rId13"/>
    <p:sldId id="323" r:id="rId14"/>
    <p:sldId id="326" r:id="rId15"/>
    <p:sldId id="324" r:id="rId16"/>
    <p:sldId id="325" r:id="rId17"/>
    <p:sldId id="327" r:id="rId18"/>
    <p:sldId id="271" r:id="rId19"/>
    <p:sldId id="328" r:id="rId20"/>
    <p:sldId id="273" r:id="rId21"/>
    <p:sldId id="310" r:id="rId22"/>
  </p:sldIdLst>
  <p:sldSz cx="12192000" cy="6858000"/>
  <p:notesSz cx="7010400" cy="9296400"/>
  <p:embeddedFontLst>
    <p:embeddedFont>
      <p:font typeface="Calibri" panose="020F0502020204030204" pitchFamily="34" charset="0"/>
      <p:regular r:id="rId24"/>
      <p:bold r:id="rId25"/>
      <p:italic r:id="rId26"/>
      <p:boldItalic r:id="rId27"/>
    </p:embeddedFont>
    <p:embeddedFont>
      <p:font typeface="Cambria Math" panose="02040503050406030204" pitchFamily="18" charset="0"/>
      <p:regular r:id="rId28"/>
    </p:embeddedFont>
    <p:embeddedFont>
      <p:font typeface="Georgia" panose="02040502050405020303" pitchFamily="18" charset="0"/>
      <p:regular r:id="rId29"/>
      <p:bold r:id="rId30"/>
      <p:italic r:id="rId31"/>
      <p:boldItalic r:id="rId32"/>
    </p:embeddedFont>
    <p:embeddedFont>
      <p:font typeface="Raleway" panose="020B0604020202020204" charset="0"/>
      <p:regular r:id="rId33"/>
      <p:bold r:id="rId34"/>
      <p:italic r:id="rId35"/>
      <p:boldItalic r:id="rId36"/>
    </p:embeddedFont>
    <p:embeddedFont>
      <p:font typeface="Verdana" panose="020B060403050404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07">
          <p15:clr>
            <a:srgbClr val="A4A3A4"/>
          </p15:clr>
        </p15:guide>
        <p15:guide id="2" pos="55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4" roundtripDataSignature="AMtx7miN1qx4fDpl/ew3X0LOkxzHWY0x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EC0761-8265-4901-BCF8-5E6194AD0B73}">
  <a:tblStyle styleId="{27EC0761-8265-4901-BCF8-5E6194AD0B73}" styleName="Table_0">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53" autoAdjust="0"/>
  </p:normalViewPr>
  <p:slideViewPr>
    <p:cSldViewPr snapToGrid="0">
      <p:cViewPr varScale="1">
        <p:scale>
          <a:sx n="78" d="100"/>
          <a:sy n="78" d="100"/>
        </p:scale>
        <p:origin x="850" y="43"/>
      </p:cViewPr>
      <p:guideLst>
        <p:guide orient="horz" pos="3407"/>
        <p:guide pos="5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84"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8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0" Type="http://schemas.openxmlformats.org/officeDocument/2006/relationships/slide" Target="slides/slide19.xml"/><Relationship Id="rId8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6434"/>
          </a:xfrm>
          <a:prstGeom prst="rect">
            <a:avLst/>
          </a:prstGeom>
          <a:noFill/>
          <a:ln>
            <a:noFill/>
          </a:ln>
        </p:spPr>
        <p:txBody>
          <a:bodyPr spcFirstLastPara="1" wrap="square" lIns="93162" tIns="46568" rIns="93162" bIns="46568"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6434"/>
          </a:xfrm>
          <a:prstGeom prst="rect">
            <a:avLst/>
          </a:prstGeom>
          <a:noFill/>
          <a:ln>
            <a:noFill/>
          </a:ln>
        </p:spPr>
        <p:txBody>
          <a:bodyPr spcFirstLastPara="1" wrap="square" lIns="93162" tIns="46568" rIns="93162" bIns="46568"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73892"/>
            <a:ext cx="5608320" cy="3660458"/>
          </a:xfrm>
          <a:prstGeom prst="rect">
            <a:avLst/>
          </a:prstGeom>
          <a:noFill/>
          <a:ln>
            <a:noFill/>
          </a:ln>
        </p:spPr>
        <p:txBody>
          <a:bodyPr spcFirstLastPara="1" wrap="square" lIns="93162" tIns="46568" rIns="93162" bIns="46568"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6433"/>
          </a:xfrm>
          <a:prstGeom prst="rect">
            <a:avLst/>
          </a:prstGeom>
          <a:noFill/>
          <a:ln>
            <a:noFill/>
          </a:ln>
        </p:spPr>
        <p:txBody>
          <a:bodyPr spcFirstLastPara="1" wrap="square" lIns="93162" tIns="46568" rIns="93162" bIns="46568"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6433"/>
          </a:xfrm>
          <a:prstGeom prst="rect">
            <a:avLst/>
          </a:prstGeom>
          <a:noFill/>
          <a:ln>
            <a:noFill/>
          </a:ln>
        </p:spPr>
        <p:txBody>
          <a:bodyPr spcFirstLastPara="1" wrap="square" lIns="93162" tIns="46568" rIns="93162" bIns="46568" anchor="b" anchorCtr="0">
            <a:noAutofit/>
          </a:bodyPr>
          <a:lstStyle/>
          <a:p>
            <a:pPr algn="r"/>
            <a:fld id="{00000000-1234-1234-1234-123412341234}" type="slidenum">
              <a:rPr lang="en-US" sz="1200" smtClean="0">
                <a:solidFill>
                  <a:schemeClr val="dk1"/>
                </a:solidFill>
                <a:latin typeface="Calibri"/>
                <a:ea typeface="Calibri"/>
                <a:cs typeface="Calibri"/>
                <a:sym typeface="Calibri"/>
              </a:rPr>
              <a:pPr algn="r"/>
              <a:t>‹#›</a:t>
            </a:fld>
            <a:endParaRPr lang="en-US" sz="120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1:notes"/>
          <p:cNvSpPr txBox="1">
            <a:spLocks noGrp="1"/>
          </p:cNvSpPr>
          <p:nvPr>
            <p:ph type="body" idx="1"/>
          </p:nvPr>
        </p:nvSpPr>
        <p:spPr>
          <a:xfrm>
            <a:off x="701040" y="4473892"/>
            <a:ext cx="5608320" cy="3660458"/>
          </a:xfrm>
          <a:prstGeom prst="rect">
            <a:avLst/>
          </a:prstGeom>
          <a:noFill/>
          <a:ln>
            <a:noFill/>
          </a:ln>
        </p:spPr>
        <p:txBody>
          <a:bodyPr spcFirstLastPara="1" wrap="square" lIns="93162" tIns="46568" rIns="93162" bIns="46568" anchor="t" anchorCtr="0">
            <a:noAutofit/>
          </a:bodyPr>
          <a:lstStyle/>
          <a:p>
            <a:pPr marL="0" indent="0"/>
            <a:endParaRPr/>
          </a:p>
        </p:txBody>
      </p:sp>
      <p:sp>
        <p:nvSpPr>
          <p:cNvPr id="114" name="Google Shape;114;p1:notes"/>
          <p:cNvSpPr txBox="1">
            <a:spLocks noGrp="1"/>
          </p:cNvSpPr>
          <p:nvPr>
            <p:ph type="sldNum" idx="12"/>
          </p:nvPr>
        </p:nvSpPr>
        <p:spPr>
          <a:xfrm>
            <a:off x="3970938" y="8829967"/>
            <a:ext cx="3037840" cy="466433"/>
          </a:xfrm>
          <a:prstGeom prst="rect">
            <a:avLst/>
          </a:prstGeom>
          <a:noFill/>
          <a:ln>
            <a:noFill/>
          </a:ln>
        </p:spPr>
        <p:txBody>
          <a:bodyPr spcFirstLastPara="1" wrap="square" lIns="93162" tIns="46568" rIns="93162" bIns="46568" anchor="b" anchorCtr="0">
            <a:noAutofit/>
          </a:bodyPr>
          <a:lstStyle/>
          <a:p>
            <a:pPr algn="r"/>
            <a:fld id="{00000000-1234-1234-1234-123412341234}" type="slidenum">
              <a:rPr lang="en-US"/>
              <a:pPr algn="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156" name="Google Shape;156;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3575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8: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9" name="Google Shape;319;p8:notes"/>
          <p:cNvSpPr txBox="1">
            <a:spLocks noGrp="1"/>
          </p:cNvSpPr>
          <p:nvPr>
            <p:ph type="body" idx="1"/>
          </p:nvPr>
        </p:nvSpPr>
        <p:spPr>
          <a:xfrm>
            <a:off x="701040" y="4473892"/>
            <a:ext cx="5608320" cy="3660458"/>
          </a:xfrm>
          <a:prstGeom prst="rect">
            <a:avLst/>
          </a:prstGeom>
          <a:noFill/>
          <a:ln>
            <a:noFill/>
          </a:ln>
        </p:spPr>
        <p:txBody>
          <a:bodyPr spcFirstLastPara="1" wrap="square" lIns="93162" tIns="46568" rIns="93162" bIns="46568" anchor="t" anchorCtr="0">
            <a:noAutofit/>
          </a:bodyPr>
          <a:lstStyle/>
          <a:p>
            <a:pPr marL="0" indent="0"/>
            <a:endParaRPr/>
          </a:p>
        </p:txBody>
      </p:sp>
      <p:sp>
        <p:nvSpPr>
          <p:cNvPr id="320" name="Google Shape;320;p8:notes"/>
          <p:cNvSpPr txBox="1">
            <a:spLocks noGrp="1"/>
          </p:cNvSpPr>
          <p:nvPr>
            <p:ph type="sldNum" idx="12"/>
          </p:nvPr>
        </p:nvSpPr>
        <p:spPr>
          <a:xfrm>
            <a:off x="3970938" y="8829967"/>
            <a:ext cx="3037840" cy="466433"/>
          </a:xfrm>
          <a:prstGeom prst="rect">
            <a:avLst/>
          </a:prstGeom>
          <a:noFill/>
          <a:ln>
            <a:noFill/>
          </a:ln>
        </p:spPr>
        <p:txBody>
          <a:bodyPr spcFirstLastPara="1" wrap="square" lIns="93162" tIns="46568" rIns="93162" bIns="46568" anchor="b" anchorCtr="0">
            <a:noAutofit/>
          </a:bodyPr>
          <a:lstStyle/>
          <a:p>
            <a:pPr algn="r"/>
            <a:fld id="{00000000-1234-1234-1234-123412341234}" type="slidenum">
              <a:rPr lang="en-US"/>
              <a:pPr algn="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633aabb8f2_1_0: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633aabb8f2_1_0:notes"/>
          <p:cNvSpPr txBox="1">
            <a:spLocks noGrp="1"/>
          </p:cNvSpPr>
          <p:nvPr>
            <p:ph type="body" idx="1"/>
          </p:nvPr>
        </p:nvSpPr>
        <p:spPr>
          <a:xfrm>
            <a:off x="701040" y="4473893"/>
            <a:ext cx="5608320" cy="3660610"/>
          </a:xfrm>
          <a:prstGeom prst="rect">
            <a:avLst/>
          </a:prstGeom>
        </p:spPr>
        <p:txBody>
          <a:bodyPr spcFirstLastPara="1" wrap="square" lIns="93162" tIns="46568" rIns="93162" bIns="46568" anchor="t" anchorCtr="0">
            <a:noAutofit/>
          </a:bodyPr>
          <a:lstStyle/>
          <a:p>
            <a:pPr marL="0" indent="0"/>
            <a:endParaRPr lang="en-US" dirty="0"/>
          </a:p>
          <a:p>
            <a:pPr marL="0" indent="0"/>
            <a:endParaRPr dirty="0"/>
          </a:p>
        </p:txBody>
      </p:sp>
      <p:sp>
        <p:nvSpPr>
          <p:cNvPr id="352" name="Google Shape;352;g633aabb8f2_1_0:notes"/>
          <p:cNvSpPr txBox="1">
            <a:spLocks noGrp="1"/>
          </p:cNvSpPr>
          <p:nvPr>
            <p:ph type="sldNum" idx="12"/>
          </p:nvPr>
        </p:nvSpPr>
        <p:spPr>
          <a:xfrm>
            <a:off x="3970938" y="8829967"/>
            <a:ext cx="3037840" cy="466345"/>
          </a:xfrm>
          <a:prstGeom prst="rect">
            <a:avLst/>
          </a:prstGeom>
        </p:spPr>
        <p:txBody>
          <a:bodyPr spcFirstLastPara="1" wrap="square" lIns="93162" tIns="46568" rIns="93162" bIns="46568" anchor="b" anchorCtr="0">
            <a:noAutofit/>
          </a:bodyPr>
          <a:lstStyle/>
          <a:p>
            <a:pPr algn="r"/>
            <a:fld id="{00000000-1234-1234-1234-123412341234}" type="slidenum">
              <a:rPr lang="en-US"/>
              <a:pPr algn="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156" name="Google Shape;156;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7994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633aabb8f2_0_84: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4" name="Google Shape;514;g633aabb8f2_0_84:notes"/>
          <p:cNvSpPr txBox="1">
            <a:spLocks noGrp="1"/>
          </p:cNvSpPr>
          <p:nvPr>
            <p:ph type="body" idx="1"/>
          </p:nvPr>
        </p:nvSpPr>
        <p:spPr>
          <a:xfrm>
            <a:off x="701040" y="4473893"/>
            <a:ext cx="5608320" cy="3660610"/>
          </a:xfrm>
          <a:prstGeom prst="rect">
            <a:avLst/>
          </a:prstGeom>
          <a:noFill/>
          <a:ln>
            <a:noFill/>
          </a:ln>
        </p:spPr>
        <p:txBody>
          <a:bodyPr spcFirstLastPara="1" wrap="square" lIns="93150" tIns="46550" rIns="93150" bIns="46550" anchor="t" anchorCtr="0">
            <a:noAutofit/>
          </a:bodyPr>
          <a:lstStyle/>
          <a:p>
            <a:pPr marL="0" lvl="0" indent="0" algn="l" rtl="0">
              <a:lnSpc>
                <a:spcPct val="100000"/>
              </a:lnSpc>
              <a:spcBef>
                <a:spcPts val="0"/>
              </a:spcBef>
              <a:spcAft>
                <a:spcPts val="0"/>
              </a:spcAft>
              <a:buSzPts val="1400"/>
              <a:buNone/>
            </a:pPr>
            <a:endParaRPr/>
          </a:p>
        </p:txBody>
      </p:sp>
      <p:sp>
        <p:nvSpPr>
          <p:cNvPr id="515" name="Google Shape;515;g633aabb8f2_0_84:notes"/>
          <p:cNvSpPr txBox="1">
            <a:spLocks noGrp="1"/>
          </p:cNvSpPr>
          <p:nvPr>
            <p:ph type="sldNum" idx="12"/>
          </p:nvPr>
        </p:nvSpPr>
        <p:spPr>
          <a:xfrm>
            <a:off x="3970938" y="8829967"/>
            <a:ext cx="3037840" cy="466345"/>
          </a:xfrm>
          <a:prstGeom prst="rect">
            <a:avLst/>
          </a:prstGeom>
          <a:noFill/>
          <a:ln>
            <a:noFill/>
          </a:ln>
        </p:spPr>
        <p:txBody>
          <a:bodyPr spcFirstLastPara="1" wrap="square" lIns="93150" tIns="46550" rIns="93150" bIns="46550" anchor="b" anchorCtr="0">
            <a:noAutofit/>
          </a:bodyPr>
          <a:lstStyle/>
          <a:p>
            <a:pPr marL="0" lvl="0" indent="0" algn="r" rtl="0">
              <a:lnSpc>
                <a:spcPct val="100000"/>
              </a:lnSpc>
              <a:spcBef>
                <a:spcPts val="0"/>
              </a:spcBef>
              <a:spcAft>
                <a:spcPts val="0"/>
              </a:spcAft>
              <a:buNone/>
            </a:pPr>
            <a:fld id="{00000000-1234-1234-1234-123412341234}" type="slidenum">
              <a:rPr lang="en-US"/>
              <a:t>18</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156" name="Google Shape;156;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7024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24: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4" name="Google Shape;574;p24:notes"/>
          <p:cNvSpPr txBox="1">
            <a:spLocks noGrp="1"/>
          </p:cNvSpPr>
          <p:nvPr>
            <p:ph type="body" idx="1"/>
          </p:nvPr>
        </p:nvSpPr>
        <p:spPr>
          <a:xfrm>
            <a:off x="701040" y="4473892"/>
            <a:ext cx="5608320" cy="3660458"/>
          </a:xfrm>
          <a:prstGeom prst="rect">
            <a:avLst/>
          </a:prstGeom>
          <a:noFill/>
          <a:ln>
            <a:noFill/>
          </a:ln>
        </p:spPr>
        <p:txBody>
          <a:bodyPr spcFirstLastPara="1" wrap="square" lIns="93150" tIns="46550" rIns="93150" bIns="46550" anchor="t" anchorCtr="0">
            <a:noAutofit/>
          </a:bodyPr>
          <a:lstStyle/>
          <a:p>
            <a:pPr marL="0" lvl="0" indent="0" algn="l" rtl="0">
              <a:lnSpc>
                <a:spcPct val="100000"/>
              </a:lnSpc>
              <a:spcBef>
                <a:spcPts val="0"/>
              </a:spcBef>
              <a:spcAft>
                <a:spcPts val="0"/>
              </a:spcAft>
              <a:buSzPts val="1400"/>
              <a:buNone/>
            </a:pPr>
            <a:endParaRPr/>
          </a:p>
        </p:txBody>
      </p:sp>
      <p:sp>
        <p:nvSpPr>
          <p:cNvPr id="575" name="Google Shape;575;p24:notes"/>
          <p:cNvSpPr txBox="1">
            <a:spLocks noGrp="1"/>
          </p:cNvSpPr>
          <p:nvPr>
            <p:ph type="sldNum" idx="12"/>
          </p:nvPr>
        </p:nvSpPr>
        <p:spPr>
          <a:xfrm>
            <a:off x="3970938" y="8829967"/>
            <a:ext cx="3037840" cy="466433"/>
          </a:xfrm>
          <a:prstGeom prst="rect">
            <a:avLst/>
          </a:prstGeom>
          <a:noFill/>
          <a:ln>
            <a:noFill/>
          </a:ln>
        </p:spPr>
        <p:txBody>
          <a:bodyPr spcFirstLastPara="1" wrap="square" lIns="93150" tIns="46550" rIns="93150" bIns="46550" anchor="b" anchorCtr="0">
            <a:noAutofit/>
          </a:bodyPr>
          <a:lstStyle/>
          <a:p>
            <a:pPr marL="0" lvl="0" indent="0" algn="r" rtl="0">
              <a:lnSpc>
                <a:spcPct val="100000"/>
              </a:lnSpc>
              <a:spcBef>
                <a:spcPts val="0"/>
              </a:spcBef>
              <a:spcAft>
                <a:spcPts val="0"/>
              </a:spcAft>
              <a:buNone/>
            </a:pPr>
            <a:fld id="{00000000-1234-1234-1234-123412341234}" type="slidenum">
              <a:rPr lang="en-US"/>
              <a:t>20</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0"/>
        <p:cNvGrpSpPr/>
        <p:nvPr/>
      </p:nvGrpSpPr>
      <p:grpSpPr>
        <a:xfrm>
          <a:off x="0" y="0"/>
          <a:ext cx="0" cy="0"/>
          <a:chOff x="0" y="0"/>
          <a:chExt cx="0" cy="0"/>
        </a:xfrm>
      </p:grpSpPr>
      <p:sp>
        <p:nvSpPr>
          <p:cNvPr id="2431" name="Google Shape;2431;p51: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2432" name="Google Shape;2432;p5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2: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126" name="Google Shape;126;p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156" name="Google Shape;156;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4: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192" name="Google Shape;192;p4: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156" name="Google Shape;156;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3256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p2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5" name="Google Shape;845;p22:notes"/>
          <p:cNvSpPr txBox="1">
            <a:spLocks noGrp="1"/>
          </p:cNvSpPr>
          <p:nvPr>
            <p:ph type="body" idx="1"/>
          </p:nvPr>
        </p:nvSpPr>
        <p:spPr>
          <a:xfrm>
            <a:off x="701040" y="4473892"/>
            <a:ext cx="5608320" cy="3660458"/>
          </a:xfrm>
          <a:prstGeom prst="rect">
            <a:avLst/>
          </a:prstGeom>
          <a:noFill/>
          <a:ln>
            <a:noFill/>
          </a:ln>
        </p:spPr>
        <p:txBody>
          <a:bodyPr spcFirstLastPara="1" wrap="square" lIns="93162" tIns="46568" rIns="93162" bIns="46568" anchor="t" anchorCtr="0">
            <a:noAutofit/>
          </a:bodyPr>
          <a:lstStyle/>
          <a:p>
            <a:pPr marL="232943" indent="0" algn="just"/>
            <a:endParaRPr dirty="0"/>
          </a:p>
        </p:txBody>
      </p:sp>
      <p:sp>
        <p:nvSpPr>
          <p:cNvPr id="846" name="Google Shape;846;p22:notes"/>
          <p:cNvSpPr txBox="1">
            <a:spLocks noGrp="1"/>
          </p:cNvSpPr>
          <p:nvPr>
            <p:ph type="sldNum" idx="12"/>
          </p:nvPr>
        </p:nvSpPr>
        <p:spPr>
          <a:xfrm>
            <a:off x="3970938" y="8829967"/>
            <a:ext cx="3037840" cy="466433"/>
          </a:xfrm>
          <a:prstGeom prst="rect">
            <a:avLst/>
          </a:prstGeom>
          <a:noFill/>
          <a:ln>
            <a:noFill/>
          </a:ln>
        </p:spPr>
        <p:txBody>
          <a:bodyPr spcFirstLastPara="1" wrap="square" lIns="93162" tIns="46568" rIns="93162" bIns="46568" anchor="b" anchorCtr="0">
            <a:noAutofit/>
          </a:bodyPr>
          <a:lstStyle/>
          <a:p>
            <a:pPr algn="r"/>
            <a:fld id="{00000000-1234-1234-1234-123412341234}" type="slidenum">
              <a:rPr lang="en-US"/>
              <a:pPr algn="r"/>
              <a:t>6</a:t>
            </a:fld>
            <a:endParaRPr/>
          </a:p>
        </p:txBody>
      </p:sp>
    </p:spTree>
    <p:extLst>
      <p:ext uri="{BB962C8B-B14F-4D97-AF65-F5344CB8AC3E}">
        <p14:creationId xmlns:p14="http://schemas.microsoft.com/office/powerpoint/2010/main" val="4184463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156" name="Google Shape;156;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7394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6: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6:notes"/>
          <p:cNvSpPr txBox="1">
            <a:spLocks noGrp="1"/>
          </p:cNvSpPr>
          <p:nvPr>
            <p:ph type="body" idx="1"/>
          </p:nvPr>
        </p:nvSpPr>
        <p:spPr>
          <a:xfrm>
            <a:off x="701040" y="4473892"/>
            <a:ext cx="5608320" cy="3660458"/>
          </a:xfrm>
          <a:prstGeom prst="rect">
            <a:avLst/>
          </a:prstGeom>
          <a:noFill/>
          <a:ln>
            <a:noFill/>
          </a:ln>
        </p:spPr>
        <p:txBody>
          <a:bodyPr spcFirstLastPara="1" wrap="square" lIns="93162" tIns="46568" rIns="93162" bIns="46568" anchor="t" anchorCtr="0">
            <a:noAutofit/>
          </a:bodyPr>
          <a:lstStyle/>
          <a:p>
            <a:pPr marL="0" indent="0"/>
            <a:endParaRPr/>
          </a:p>
        </p:txBody>
      </p:sp>
      <p:sp>
        <p:nvSpPr>
          <p:cNvPr id="253" name="Google Shape;253;p6:notes"/>
          <p:cNvSpPr txBox="1">
            <a:spLocks noGrp="1"/>
          </p:cNvSpPr>
          <p:nvPr>
            <p:ph type="sldNum" idx="12"/>
          </p:nvPr>
        </p:nvSpPr>
        <p:spPr>
          <a:xfrm>
            <a:off x="3970938" y="8829967"/>
            <a:ext cx="3037840" cy="466433"/>
          </a:xfrm>
          <a:prstGeom prst="rect">
            <a:avLst/>
          </a:prstGeom>
          <a:noFill/>
          <a:ln>
            <a:noFill/>
          </a:ln>
        </p:spPr>
        <p:txBody>
          <a:bodyPr spcFirstLastPara="1" wrap="square" lIns="93162" tIns="46568" rIns="93162" bIns="46568" anchor="b" anchorCtr="0">
            <a:noAutofit/>
          </a:bodyPr>
          <a:lstStyle/>
          <a:p>
            <a:pPr algn="r"/>
            <a:fld id="{00000000-1234-1234-1234-123412341234}" type="slidenum">
              <a:rPr lang="en-US"/>
              <a:pPr algn="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633aabb8f2_0_18: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g633aabb8f2_0_18:notes"/>
          <p:cNvSpPr txBox="1">
            <a:spLocks noGrp="1"/>
          </p:cNvSpPr>
          <p:nvPr>
            <p:ph type="body" idx="1"/>
          </p:nvPr>
        </p:nvSpPr>
        <p:spPr>
          <a:xfrm>
            <a:off x="701040" y="4473893"/>
            <a:ext cx="5608320" cy="3660610"/>
          </a:xfrm>
          <a:prstGeom prst="rect">
            <a:avLst/>
          </a:prstGeom>
          <a:noFill/>
          <a:ln>
            <a:noFill/>
          </a:ln>
        </p:spPr>
        <p:txBody>
          <a:bodyPr spcFirstLastPara="1" wrap="square" lIns="93162" tIns="46568" rIns="93162" bIns="46568" anchor="t" anchorCtr="0">
            <a:noAutofit/>
          </a:bodyPr>
          <a:lstStyle/>
          <a:p>
            <a:pPr marL="0" indent="0"/>
            <a:endParaRPr/>
          </a:p>
        </p:txBody>
      </p:sp>
      <p:sp>
        <p:nvSpPr>
          <p:cNvPr id="276" name="Google Shape;276;g633aabb8f2_0_18:notes"/>
          <p:cNvSpPr txBox="1">
            <a:spLocks noGrp="1"/>
          </p:cNvSpPr>
          <p:nvPr>
            <p:ph type="sldNum" idx="12"/>
          </p:nvPr>
        </p:nvSpPr>
        <p:spPr>
          <a:xfrm>
            <a:off x="3970938" y="8829967"/>
            <a:ext cx="3037840" cy="466345"/>
          </a:xfrm>
          <a:prstGeom prst="rect">
            <a:avLst/>
          </a:prstGeom>
          <a:noFill/>
          <a:ln>
            <a:noFill/>
          </a:ln>
        </p:spPr>
        <p:txBody>
          <a:bodyPr spcFirstLastPara="1" wrap="square" lIns="93162" tIns="46568" rIns="93162" bIns="46568" anchor="b" anchorCtr="0">
            <a:noAutofit/>
          </a:bodyPr>
          <a:lstStyle/>
          <a:p>
            <a:pPr algn="r"/>
            <a:fld id="{00000000-1234-1234-1234-123412341234}" type="slidenum">
              <a:rPr lang="en-US"/>
              <a:pPr algn="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6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6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7" name="Google Shape;17;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8" name="Google Shape;18;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9" name="Google Shape;19;p60"/>
          <p:cNvSpPr txBox="1">
            <a:spLocks noGrp="1"/>
          </p:cNvSpPr>
          <p:nvPr>
            <p:ph type="sldNum" idx="12"/>
          </p:nvPr>
        </p:nvSpPr>
        <p:spPr>
          <a:xfrm>
            <a:off x="935355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Custom Layout">
  <p:cSld name="1_Custom Layout">
    <p:bg>
      <p:bgPr>
        <a:solidFill>
          <a:schemeClr val="lt2"/>
        </a:solidFill>
        <a:effectLst/>
      </p:bgPr>
    </p:bg>
    <p:spTree>
      <p:nvGrpSpPr>
        <p:cNvPr id="1" name="Shape 81"/>
        <p:cNvGrpSpPr/>
        <p:nvPr/>
      </p:nvGrpSpPr>
      <p:grpSpPr>
        <a:xfrm>
          <a:off x="0" y="0"/>
          <a:ext cx="0" cy="0"/>
          <a:chOff x="0" y="0"/>
          <a:chExt cx="0" cy="0"/>
        </a:xfrm>
      </p:grpSpPr>
      <p:sp>
        <p:nvSpPr>
          <p:cNvPr id="82" name="Google Shape;82;p69"/>
          <p:cNvSpPr txBox="1">
            <a:spLocks noGrp="1"/>
          </p:cNvSpPr>
          <p:nvPr>
            <p:ph type="sldNum" idx="12"/>
          </p:nvPr>
        </p:nvSpPr>
        <p:spPr>
          <a:xfrm>
            <a:off x="935355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3" name="Google Shape;83;p69"/>
          <p:cNvSpPr/>
          <p:nvPr/>
        </p:nvSpPr>
        <p:spPr>
          <a:xfrm>
            <a:off x="2323308" y="1752999"/>
            <a:ext cx="7665244" cy="3651553"/>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84" name="Google Shape;84;p69"/>
          <p:cNvSpPr/>
          <p:nvPr/>
        </p:nvSpPr>
        <p:spPr>
          <a:xfrm>
            <a:off x="586297" y="461935"/>
            <a:ext cx="11150039" cy="5313633"/>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lt1"/>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85" name="Google Shape;85;p69"/>
          <p:cNvSpPr txBox="1">
            <a:spLocks noGrp="1"/>
          </p:cNvSpPr>
          <p:nvPr>
            <p:ph type="title"/>
          </p:nvPr>
        </p:nvSpPr>
        <p:spPr>
          <a:xfrm>
            <a:off x="1260682" y="827770"/>
            <a:ext cx="9647676" cy="76801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6"/>
        <p:cNvGrpSpPr/>
        <p:nvPr/>
      </p:nvGrpSpPr>
      <p:grpSpPr>
        <a:xfrm>
          <a:off x="0" y="0"/>
          <a:ext cx="0" cy="0"/>
          <a:chOff x="0" y="0"/>
          <a:chExt cx="0" cy="0"/>
        </a:xfrm>
      </p:grpSpPr>
      <p:sp>
        <p:nvSpPr>
          <p:cNvPr id="87" name="Google Shape;87;p70"/>
          <p:cNvSpPr/>
          <p:nvPr/>
        </p:nvSpPr>
        <p:spPr>
          <a:xfrm flipH="1">
            <a:off x="586297" y="478268"/>
            <a:ext cx="11150039" cy="5313633"/>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lt2"/>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88" name="Google Shape;88;p70"/>
          <p:cNvSpPr txBox="1"/>
          <p:nvPr/>
        </p:nvSpPr>
        <p:spPr>
          <a:xfrm>
            <a:off x="243068" y="100100"/>
            <a:ext cx="1096999" cy="825875"/>
          </a:xfrm>
          <a:prstGeom prst="rect">
            <a:avLst/>
          </a:prstGeom>
          <a:noFill/>
          <a:ln>
            <a:noFill/>
          </a:ln>
        </p:spPr>
        <p:txBody>
          <a:bodyPr spcFirstLastPara="1" wrap="square" lIns="121900" tIns="121900" rIns="121900" bIns="121900" anchor="t" anchorCtr="0">
            <a:noAutofit/>
          </a:bodyPr>
          <a:lstStyle/>
          <a:p>
            <a:pPr marL="0" marR="0" lvl="0" indent="0" algn="ctr" rtl="0">
              <a:spcBef>
                <a:spcPts val="0"/>
              </a:spcBef>
              <a:spcAft>
                <a:spcPts val="0"/>
              </a:spcAft>
              <a:buClr>
                <a:schemeClr val="dk1"/>
              </a:buClr>
              <a:buSzPts val="16000"/>
              <a:buFont typeface="Arial"/>
              <a:buNone/>
            </a:pPr>
            <a:endParaRPr sz="16000" b="1">
              <a:solidFill>
                <a:schemeClr val="lt2"/>
              </a:solidFill>
              <a:latin typeface="Raleway"/>
              <a:ea typeface="Raleway"/>
              <a:cs typeface="Raleway"/>
              <a:sym typeface="Raleway"/>
            </a:endParaRPr>
          </a:p>
        </p:txBody>
      </p:sp>
      <p:sp>
        <p:nvSpPr>
          <p:cNvPr id="89" name="Google Shape;89;p70"/>
          <p:cNvSpPr txBox="1">
            <a:spLocks noGrp="1"/>
          </p:cNvSpPr>
          <p:nvPr>
            <p:ph type="sldNum" idx="12"/>
          </p:nvPr>
        </p:nvSpPr>
        <p:spPr>
          <a:xfrm>
            <a:off x="935355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0" name="Google Shape;90;p70"/>
          <p:cNvSpPr txBox="1">
            <a:spLocks noGrp="1"/>
          </p:cNvSpPr>
          <p:nvPr>
            <p:ph type="body" idx="1"/>
          </p:nvPr>
        </p:nvSpPr>
        <p:spPr>
          <a:xfrm>
            <a:off x="903516" y="1595782"/>
            <a:ext cx="10515600" cy="407499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1"/>
        <p:cNvGrpSpPr/>
        <p:nvPr/>
      </p:nvGrpSpPr>
      <p:grpSpPr>
        <a:xfrm>
          <a:off x="0" y="0"/>
          <a:ext cx="0" cy="0"/>
          <a:chOff x="0" y="0"/>
          <a:chExt cx="0" cy="0"/>
        </a:xfrm>
      </p:grpSpPr>
      <p:sp>
        <p:nvSpPr>
          <p:cNvPr id="92" name="Google Shape;92;p7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7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94" name="Google Shape;94;p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5" name="Google Shape;95;p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6" name="Google Shape;96;p71"/>
          <p:cNvSpPr txBox="1">
            <a:spLocks noGrp="1"/>
          </p:cNvSpPr>
          <p:nvPr>
            <p:ph type="sldNum" idx="12"/>
          </p:nvPr>
        </p:nvSpPr>
        <p:spPr>
          <a:xfrm>
            <a:off x="935355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7"/>
        <p:cNvGrpSpPr/>
        <p:nvPr/>
      </p:nvGrpSpPr>
      <p:grpSpPr>
        <a:xfrm>
          <a:off x="0" y="0"/>
          <a:ext cx="0" cy="0"/>
          <a:chOff x="0" y="0"/>
          <a:chExt cx="0" cy="0"/>
        </a:xfrm>
      </p:grpSpPr>
      <p:sp>
        <p:nvSpPr>
          <p:cNvPr id="98" name="Google Shape;98;p7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7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0" name="Google Shape;100;p7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7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2" name="Google Shape;102;p7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4" name="Google Shape;104;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5" name="Google Shape;105;p72"/>
          <p:cNvSpPr txBox="1">
            <a:spLocks noGrp="1"/>
          </p:cNvSpPr>
          <p:nvPr>
            <p:ph type="sldNum" idx="12"/>
          </p:nvPr>
        </p:nvSpPr>
        <p:spPr>
          <a:xfrm>
            <a:off x="935355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6"/>
        <p:cNvGrpSpPr/>
        <p:nvPr/>
      </p:nvGrpSpPr>
      <p:grpSpPr>
        <a:xfrm>
          <a:off x="0" y="0"/>
          <a:ext cx="0" cy="0"/>
          <a:chOff x="0" y="0"/>
          <a:chExt cx="0" cy="0"/>
        </a:xfrm>
      </p:grpSpPr>
      <p:sp>
        <p:nvSpPr>
          <p:cNvPr id="107" name="Google Shape;107;p73"/>
          <p:cNvSpPr txBox="1">
            <a:spLocks noGrp="1"/>
          </p:cNvSpPr>
          <p:nvPr>
            <p:ph type="title"/>
          </p:nvPr>
        </p:nvSpPr>
        <p:spPr>
          <a:xfrm>
            <a:off x="642255" y="386897"/>
            <a:ext cx="10515600" cy="76801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9" name="Google Shape;109;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0" name="Google Shape;110;p73"/>
          <p:cNvSpPr txBox="1">
            <a:spLocks noGrp="1"/>
          </p:cNvSpPr>
          <p:nvPr>
            <p:ph type="sldNum" idx="12"/>
          </p:nvPr>
        </p:nvSpPr>
        <p:spPr>
          <a:xfrm>
            <a:off x="935355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green line">
  <p:cSld name="Title and Content green line">
    <p:spTree>
      <p:nvGrpSpPr>
        <p:cNvPr id="1" name="Shape 20"/>
        <p:cNvGrpSpPr/>
        <p:nvPr/>
      </p:nvGrpSpPr>
      <p:grpSpPr>
        <a:xfrm>
          <a:off x="0" y="0"/>
          <a:ext cx="0" cy="0"/>
          <a:chOff x="0" y="0"/>
          <a:chExt cx="0" cy="0"/>
        </a:xfrm>
      </p:grpSpPr>
      <p:sp>
        <p:nvSpPr>
          <p:cNvPr id="21" name="Google Shape;21;p61"/>
          <p:cNvSpPr txBox="1">
            <a:spLocks noGrp="1"/>
          </p:cNvSpPr>
          <p:nvPr>
            <p:ph type="body" idx="1"/>
          </p:nvPr>
        </p:nvSpPr>
        <p:spPr>
          <a:xfrm>
            <a:off x="838200" y="1319438"/>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3" name="Google Shape;23;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4" name="Google Shape;24;p61"/>
          <p:cNvSpPr txBox="1">
            <a:spLocks noGrp="1"/>
          </p:cNvSpPr>
          <p:nvPr>
            <p:ph type="sldNum" idx="12"/>
          </p:nvPr>
        </p:nvSpPr>
        <p:spPr>
          <a:xfrm>
            <a:off x="935355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 name="Google Shape;25;p61"/>
          <p:cNvSpPr txBox="1">
            <a:spLocks noGrp="1"/>
          </p:cNvSpPr>
          <p:nvPr>
            <p:ph type="title"/>
          </p:nvPr>
        </p:nvSpPr>
        <p:spPr>
          <a:xfrm>
            <a:off x="838200" y="372820"/>
            <a:ext cx="10515600" cy="76801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 name="Google Shape;26;p61"/>
          <p:cNvCxnSpPr/>
          <p:nvPr/>
        </p:nvCxnSpPr>
        <p:spPr>
          <a:xfrm>
            <a:off x="838200" y="1089593"/>
            <a:ext cx="10771414" cy="0"/>
          </a:xfrm>
          <a:prstGeom prst="straightConnector1">
            <a:avLst/>
          </a:prstGeom>
          <a:noFill/>
          <a:ln w="38100" cap="flat" cmpd="sng">
            <a:solidFill>
              <a:schemeClr val="lt2"/>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Blank">
  <p:cSld name="1_Blank">
    <p:bg>
      <p:bgPr>
        <a:solidFill>
          <a:schemeClr val="dk1"/>
        </a:solidFill>
        <a:effectLst/>
      </p:bgPr>
    </p:bg>
    <p:spTree>
      <p:nvGrpSpPr>
        <p:cNvPr id="1" name="Shape 27"/>
        <p:cNvGrpSpPr/>
        <p:nvPr/>
      </p:nvGrpSpPr>
      <p:grpSpPr>
        <a:xfrm>
          <a:off x="0" y="0"/>
          <a:ext cx="0" cy="0"/>
          <a:chOff x="0" y="0"/>
          <a:chExt cx="0" cy="0"/>
        </a:xfrm>
      </p:grpSpPr>
      <p:sp>
        <p:nvSpPr>
          <p:cNvPr id="28" name="Google Shape;28;p62"/>
          <p:cNvSpPr/>
          <p:nvPr/>
        </p:nvSpPr>
        <p:spPr>
          <a:xfrm>
            <a:off x="0" y="6155871"/>
            <a:ext cx="12192000" cy="70212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 name="Google Shape;29;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0" name="Google Shape;30;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1" name="Google Shape;31;p62"/>
          <p:cNvSpPr txBox="1">
            <a:spLocks noGrp="1"/>
          </p:cNvSpPr>
          <p:nvPr>
            <p:ph type="sldNum" idx="12"/>
          </p:nvPr>
        </p:nvSpPr>
        <p:spPr>
          <a:xfrm>
            <a:off x="935355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62"/>
          <p:cNvSpPr txBox="1">
            <a:spLocks noGrp="1"/>
          </p:cNvSpPr>
          <p:nvPr>
            <p:ph type="body" idx="1"/>
          </p:nvPr>
        </p:nvSpPr>
        <p:spPr>
          <a:xfrm>
            <a:off x="838200" y="1319438"/>
            <a:ext cx="10515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lt1"/>
              </a:buClr>
              <a:buSzPts val="2800"/>
              <a:buChar char="•"/>
              <a:defRPr>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62"/>
          <p:cNvSpPr txBox="1">
            <a:spLocks noGrp="1"/>
          </p:cNvSpPr>
          <p:nvPr>
            <p:ph type="title"/>
          </p:nvPr>
        </p:nvSpPr>
        <p:spPr>
          <a:xfrm>
            <a:off x="838200" y="372820"/>
            <a:ext cx="10515600" cy="76801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bg>
      <p:bgPr>
        <a:solidFill>
          <a:schemeClr val="dk1"/>
        </a:solidFill>
        <a:effectLst/>
      </p:bgPr>
    </p:bg>
    <p:spTree>
      <p:nvGrpSpPr>
        <p:cNvPr id="1" name="Shape 34"/>
        <p:cNvGrpSpPr/>
        <p:nvPr/>
      </p:nvGrpSpPr>
      <p:grpSpPr>
        <a:xfrm>
          <a:off x="0" y="0"/>
          <a:ext cx="0" cy="0"/>
          <a:chOff x="0" y="0"/>
          <a:chExt cx="0" cy="0"/>
        </a:xfrm>
      </p:grpSpPr>
      <p:sp>
        <p:nvSpPr>
          <p:cNvPr id="35" name="Google Shape;35;p63"/>
          <p:cNvSpPr/>
          <p:nvPr/>
        </p:nvSpPr>
        <p:spPr>
          <a:xfrm>
            <a:off x="0" y="6155871"/>
            <a:ext cx="12192000" cy="70212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6" name="Google Shape;36;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7" name="Google Shape;37;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8" name="Google Shape;38;p63"/>
          <p:cNvSpPr txBox="1">
            <a:spLocks noGrp="1"/>
          </p:cNvSpPr>
          <p:nvPr>
            <p:ph type="sldNum" idx="12"/>
          </p:nvPr>
        </p:nvSpPr>
        <p:spPr>
          <a:xfrm>
            <a:off x="935355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63"/>
          <p:cNvSpPr txBox="1">
            <a:spLocks noGrp="1"/>
          </p:cNvSpPr>
          <p:nvPr>
            <p:ph type="body" idx="1"/>
          </p:nvPr>
        </p:nvSpPr>
        <p:spPr>
          <a:xfrm>
            <a:off x="838200" y="1319438"/>
            <a:ext cx="10515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lt1"/>
              </a:buClr>
              <a:buSzPts val="2800"/>
              <a:buChar char="•"/>
              <a:defRPr>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3"/>
          <p:cNvSpPr txBox="1">
            <a:spLocks noGrp="1"/>
          </p:cNvSpPr>
          <p:nvPr>
            <p:ph type="title"/>
          </p:nvPr>
        </p:nvSpPr>
        <p:spPr>
          <a:xfrm>
            <a:off x="838200" y="372820"/>
            <a:ext cx="10515600" cy="76801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41" name="Google Shape;41;p63"/>
          <p:cNvCxnSpPr/>
          <p:nvPr/>
        </p:nvCxnSpPr>
        <p:spPr>
          <a:xfrm>
            <a:off x="838200" y="1089593"/>
            <a:ext cx="10771414" cy="0"/>
          </a:xfrm>
          <a:prstGeom prst="straightConnector1">
            <a:avLst/>
          </a:prstGeom>
          <a:noFill/>
          <a:ln w="38100" cap="flat" cmpd="sng">
            <a:solidFill>
              <a:schemeClr val="lt2"/>
            </a:solidFill>
            <a:prstDash val="solid"/>
            <a:miter lim="800000"/>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no green line">
  <p:cSld name="Title and Content no green line">
    <p:spTree>
      <p:nvGrpSpPr>
        <p:cNvPr id="1" name="Shape 42"/>
        <p:cNvGrpSpPr/>
        <p:nvPr/>
      </p:nvGrpSpPr>
      <p:grpSpPr>
        <a:xfrm>
          <a:off x="0" y="0"/>
          <a:ext cx="0" cy="0"/>
          <a:chOff x="0" y="0"/>
          <a:chExt cx="0" cy="0"/>
        </a:xfrm>
      </p:grpSpPr>
      <p:sp>
        <p:nvSpPr>
          <p:cNvPr id="43" name="Google Shape;43;p64"/>
          <p:cNvSpPr txBox="1">
            <a:spLocks noGrp="1"/>
          </p:cNvSpPr>
          <p:nvPr>
            <p:ph type="body" idx="1"/>
          </p:nvPr>
        </p:nvSpPr>
        <p:spPr>
          <a:xfrm>
            <a:off x="838200" y="1319438"/>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5" name="Google Shape;45;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6" name="Google Shape;46;p64"/>
          <p:cNvSpPr txBox="1">
            <a:spLocks noGrp="1"/>
          </p:cNvSpPr>
          <p:nvPr>
            <p:ph type="sldNum" idx="12"/>
          </p:nvPr>
        </p:nvSpPr>
        <p:spPr>
          <a:xfrm>
            <a:off x="935355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7" name="Google Shape;47;p64"/>
          <p:cNvSpPr txBox="1">
            <a:spLocks noGrp="1"/>
          </p:cNvSpPr>
          <p:nvPr>
            <p:ph type="title"/>
          </p:nvPr>
        </p:nvSpPr>
        <p:spPr>
          <a:xfrm>
            <a:off x="838200" y="372820"/>
            <a:ext cx="10515600" cy="76801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8"/>
        <p:cNvGrpSpPr/>
        <p:nvPr/>
      </p:nvGrpSpPr>
      <p:grpSpPr>
        <a:xfrm>
          <a:off x="0" y="0"/>
          <a:ext cx="0" cy="0"/>
          <a:chOff x="0" y="0"/>
          <a:chExt cx="0" cy="0"/>
        </a:xfrm>
      </p:grpSpPr>
      <p:sp>
        <p:nvSpPr>
          <p:cNvPr id="49" name="Google Shape;49;p65"/>
          <p:cNvSpPr txBox="1">
            <a:spLocks noGrp="1"/>
          </p:cNvSpPr>
          <p:nvPr>
            <p:ph type="body" idx="1"/>
          </p:nvPr>
        </p:nvSpPr>
        <p:spPr>
          <a:xfrm>
            <a:off x="838200" y="1564256"/>
            <a:ext cx="5181600" cy="2006926"/>
          </a:xfrm>
          <a:prstGeom prst="rect">
            <a:avLst/>
          </a:prstGeom>
          <a:solidFill>
            <a:srgbClr val="F2F2F2"/>
          </a:solid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5"/>
          <p:cNvSpPr txBox="1">
            <a:spLocks noGrp="1"/>
          </p:cNvSpPr>
          <p:nvPr>
            <p:ph type="body" idx="2"/>
          </p:nvPr>
        </p:nvSpPr>
        <p:spPr>
          <a:xfrm>
            <a:off x="6172200" y="1564256"/>
            <a:ext cx="5181600" cy="2006926"/>
          </a:xfrm>
          <a:prstGeom prst="rect">
            <a:avLst/>
          </a:prstGeom>
          <a:solidFill>
            <a:srgbClr val="F2F2F2"/>
          </a:solid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65"/>
          <p:cNvSpPr txBox="1">
            <a:spLocks noGrp="1"/>
          </p:cNvSpPr>
          <p:nvPr>
            <p:ph type="body" idx="3"/>
          </p:nvPr>
        </p:nvSpPr>
        <p:spPr>
          <a:xfrm>
            <a:off x="838200" y="4035313"/>
            <a:ext cx="5181600" cy="2006926"/>
          </a:xfrm>
          <a:prstGeom prst="rect">
            <a:avLst/>
          </a:prstGeom>
          <a:solidFill>
            <a:srgbClr val="F2F2F2"/>
          </a:solid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65"/>
          <p:cNvSpPr txBox="1">
            <a:spLocks noGrp="1"/>
          </p:cNvSpPr>
          <p:nvPr>
            <p:ph type="body" idx="4"/>
          </p:nvPr>
        </p:nvSpPr>
        <p:spPr>
          <a:xfrm>
            <a:off x="6172200" y="4035313"/>
            <a:ext cx="5181600" cy="2006926"/>
          </a:xfrm>
          <a:prstGeom prst="rect">
            <a:avLst/>
          </a:prstGeom>
          <a:solidFill>
            <a:srgbClr val="F2F2F2"/>
          </a:solid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5"/>
          <p:cNvSpPr txBox="1">
            <a:spLocks noGrp="1"/>
          </p:cNvSpPr>
          <p:nvPr>
            <p:ph type="body" idx="5"/>
          </p:nvPr>
        </p:nvSpPr>
        <p:spPr>
          <a:xfrm>
            <a:off x="838201" y="3665981"/>
            <a:ext cx="5181600" cy="369332"/>
          </a:xfrm>
          <a:prstGeom prst="rect">
            <a:avLst/>
          </a:prstGeom>
          <a:solidFill>
            <a:schemeClr val="lt2"/>
          </a:solid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65"/>
          <p:cNvSpPr txBox="1">
            <a:spLocks noGrp="1"/>
          </p:cNvSpPr>
          <p:nvPr>
            <p:ph type="body" idx="6"/>
          </p:nvPr>
        </p:nvSpPr>
        <p:spPr>
          <a:xfrm>
            <a:off x="838200" y="1236554"/>
            <a:ext cx="5181600" cy="369332"/>
          </a:xfrm>
          <a:prstGeom prst="rect">
            <a:avLst/>
          </a:prstGeom>
          <a:solidFill>
            <a:schemeClr val="lt2"/>
          </a:solid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65"/>
          <p:cNvSpPr txBox="1">
            <a:spLocks noGrp="1"/>
          </p:cNvSpPr>
          <p:nvPr>
            <p:ph type="body" idx="7"/>
          </p:nvPr>
        </p:nvSpPr>
        <p:spPr>
          <a:xfrm>
            <a:off x="6172200" y="1236554"/>
            <a:ext cx="5181600" cy="369332"/>
          </a:xfrm>
          <a:prstGeom prst="rect">
            <a:avLst/>
          </a:prstGeom>
          <a:solidFill>
            <a:schemeClr val="lt2"/>
          </a:solid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65"/>
          <p:cNvSpPr txBox="1">
            <a:spLocks noGrp="1"/>
          </p:cNvSpPr>
          <p:nvPr>
            <p:ph type="body" idx="8"/>
          </p:nvPr>
        </p:nvSpPr>
        <p:spPr>
          <a:xfrm>
            <a:off x="6172200" y="3664197"/>
            <a:ext cx="5181600" cy="369332"/>
          </a:xfrm>
          <a:prstGeom prst="rect">
            <a:avLst/>
          </a:prstGeom>
          <a:solidFill>
            <a:schemeClr val="lt2"/>
          </a:solid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65"/>
          <p:cNvSpPr txBox="1">
            <a:spLocks noGrp="1"/>
          </p:cNvSpPr>
          <p:nvPr>
            <p:ph type="sldNum" idx="12"/>
          </p:nvPr>
        </p:nvSpPr>
        <p:spPr>
          <a:xfrm>
            <a:off x="935355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8" name="Google Shape;58;p65"/>
          <p:cNvSpPr txBox="1">
            <a:spLocks noGrp="1"/>
          </p:cNvSpPr>
          <p:nvPr>
            <p:ph type="title"/>
          </p:nvPr>
        </p:nvSpPr>
        <p:spPr>
          <a:xfrm>
            <a:off x="838199" y="370916"/>
            <a:ext cx="10515600" cy="76801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9"/>
        <p:cNvGrpSpPr/>
        <p:nvPr/>
      </p:nvGrpSpPr>
      <p:grpSpPr>
        <a:xfrm>
          <a:off x="0" y="0"/>
          <a:ext cx="0" cy="0"/>
          <a:chOff x="0" y="0"/>
          <a:chExt cx="0" cy="0"/>
        </a:xfrm>
      </p:grpSpPr>
      <p:sp>
        <p:nvSpPr>
          <p:cNvPr id="60" name="Google Shape;60;p66"/>
          <p:cNvSpPr txBox="1">
            <a:spLocks noGrp="1"/>
          </p:cNvSpPr>
          <p:nvPr>
            <p:ph type="body" idx="1"/>
          </p:nvPr>
        </p:nvSpPr>
        <p:spPr>
          <a:xfrm>
            <a:off x="838200" y="1748646"/>
            <a:ext cx="5094512" cy="3997986"/>
          </a:xfrm>
          <a:prstGeom prst="rect">
            <a:avLst/>
          </a:prstGeom>
          <a:solidFill>
            <a:srgbClr val="F2F2F2"/>
          </a:solid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66"/>
          <p:cNvSpPr txBox="1">
            <a:spLocks noGrp="1"/>
          </p:cNvSpPr>
          <p:nvPr>
            <p:ph type="body" idx="2"/>
          </p:nvPr>
        </p:nvSpPr>
        <p:spPr>
          <a:xfrm>
            <a:off x="6281059" y="1748646"/>
            <a:ext cx="5094512" cy="3997986"/>
          </a:xfrm>
          <a:prstGeom prst="rect">
            <a:avLst/>
          </a:prstGeom>
          <a:solidFill>
            <a:srgbClr val="F2F2F2"/>
          </a:solid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3" name="Google Shape;63;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4" name="Google Shape;64;p66"/>
          <p:cNvSpPr txBox="1">
            <a:spLocks noGrp="1"/>
          </p:cNvSpPr>
          <p:nvPr>
            <p:ph type="sldNum" idx="12"/>
          </p:nvPr>
        </p:nvSpPr>
        <p:spPr>
          <a:xfrm>
            <a:off x="935355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5" name="Google Shape;65;p66"/>
          <p:cNvSpPr txBox="1"/>
          <p:nvPr/>
        </p:nvSpPr>
        <p:spPr>
          <a:xfrm>
            <a:off x="838200" y="1379314"/>
            <a:ext cx="509451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 name="Google Shape;66;p66"/>
          <p:cNvSpPr txBox="1">
            <a:spLocks noGrp="1"/>
          </p:cNvSpPr>
          <p:nvPr>
            <p:ph type="body" idx="3"/>
          </p:nvPr>
        </p:nvSpPr>
        <p:spPr>
          <a:xfrm>
            <a:off x="838199" y="1379314"/>
            <a:ext cx="5094512" cy="369332"/>
          </a:xfrm>
          <a:prstGeom prst="rect">
            <a:avLst/>
          </a:prstGeom>
          <a:solidFill>
            <a:schemeClr val="lt2"/>
          </a:solid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66"/>
          <p:cNvSpPr txBox="1">
            <a:spLocks noGrp="1"/>
          </p:cNvSpPr>
          <p:nvPr>
            <p:ph type="body" idx="4"/>
          </p:nvPr>
        </p:nvSpPr>
        <p:spPr>
          <a:xfrm>
            <a:off x="6291945" y="1379314"/>
            <a:ext cx="5094512" cy="369332"/>
          </a:xfrm>
          <a:prstGeom prst="rect">
            <a:avLst/>
          </a:prstGeom>
          <a:solidFill>
            <a:schemeClr val="lt2"/>
          </a:solid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66"/>
          <p:cNvSpPr txBox="1">
            <a:spLocks noGrp="1"/>
          </p:cNvSpPr>
          <p:nvPr>
            <p:ph type="title"/>
          </p:nvPr>
        </p:nvSpPr>
        <p:spPr>
          <a:xfrm>
            <a:off x="838199" y="370916"/>
            <a:ext cx="10515600" cy="76801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Round green line 1 box">
  <p:cSld name="Round green line 1 box">
    <p:spTree>
      <p:nvGrpSpPr>
        <p:cNvPr id="1" name="Shape 69"/>
        <p:cNvGrpSpPr/>
        <p:nvPr/>
      </p:nvGrpSpPr>
      <p:grpSpPr>
        <a:xfrm>
          <a:off x="0" y="0"/>
          <a:ext cx="0" cy="0"/>
          <a:chOff x="0" y="0"/>
          <a:chExt cx="0" cy="0"/>
        </a:xfrm>
      </p:grpSpPr>
      <p:sp>
        <p:nvSpPr>
          <p:cNvPr id="70" name="Google Shape;70;p67"/>
          <p:cNvSpPr txBox="1">
            <a:spLocks noGrp="1"/>
          </p:cNvSpPr>
          <p:nvPr>
            <p:ph type="title"/>
          </p:nvPr>
        </p:nvSpPr>
        <p:spPr>
          <a:xfrm>
            <a:off x="903516" y="827770"/>
            <a:ext cx="10515600" cy="76801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67"/>
          <p:cNvSpPr txBox="1">
            <a:spLocks noGrp="1"/>
          </p:cNvSpPr>
          <p:nvPr>
            <p:ph type="sldNum" idx="12"/>
          </p:nvPr>
        </p:nvSpPr>
        <p:spPr>
          <a:xfrm>
            <a:off x="935355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2" name="Google Shape;72;p67"/>
          <p:cNvSpPr/>
          <p:nvPr/>
        </p:nvSpPr>
        <p:spPr>
          <a:xfrm>
            <a:off x="586297" y="478264"/>
            <a:ext cx="11150039" cy="5313633"/>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lt2"/>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73" name="Google Shape;73;p67"/>
          <p:cNvSpPr txBox="1">
            <a:spLocks noGrp="1"/>
          </p:cNvSpPr>
          <p:nvPr>
            <p:ph type="body" idx="1"/>
          </p:nvPr>
        </p:nvSpPr>
        <p:spPr>
          <a:xfrm>
            <a:off x="903516" y="1595782"/>
            <a:ext cx="10515600" cy="407499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Round green line 3 boxes">
  <p:cSld name="Round green line 3 boxes">
    <p:spTree>
      <p:nvGrpSpPr>
        <p:cNvPr id="1" name="Shape 74"/>
        <p:cNvGrpSpPr/>
        <p:nvPr/>
      </p:nvGrpSpPr>
      <p:grpSpPr>
        <a:xfrm>
          <a:off x="0" y="0"/>
          <a:ext cx="0" cy="0"/>
          <a:chOff x="0" y="0"/>
          <a:chExt cx="0" cy="0"/>
        </a:xfrm>
      </p:grpSpPr>
      <p:sp>
        <p:nvSpPr>
          <p:cNvPr id="75" name="Google Shape;75;p68"/>
          <p:cNvSpPr txBox="1">
            <a:spLocks noGrp="1"/>
          </p:cNvSpPr>
          <p:nvPr>
            <p:ph type="sldNum" idx="12"/>
          </p:nvPr>
        </p:nvSpPr>
        <p:spPr>
          <a:xfrm>
            <a:off x="935355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6" name="Google Shape;76;p68"/>
          <p:cNvSpPr txBox="1">
            <a:spLocks noGrp="1"/>
          </p:cNvSpPr>
          <p:nvPr>
            <p:ph type="title"/>
          </p:nvPr>
        </p:nvSpPr>
        <p:spPr>
          <a:xfrm>
            <a:off x="1260682" y="827770"/>
            <a:ext cx="9647676" cy="76801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68"/>
          <p:cNvSpPr/>
          <p:nvPr/>
        </p:nvSpPr>
        <p:spPr>
          <a:xfrm>
            <a:off x="586297" y="478264"/>
            <a:ext cx="11150039" cy="5313633"/>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lt2"/>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78" name="Google Shape;78;p68"/>
          <p:cNvSpPr txBox="1">
            <a:spLocks noGrp="1"/>
          </p:cNvSpPr>
          <p:nvPr>
            <p:ph type="body" idx="1"/>
          </p:nvPr>
        </p:nvSpPr>
        <p:spPr>
          <a:xfrm>
            <a:off x="1260682" y="1747839"/>
            <a:ext cx="3109600" cy="3892000"/>
          </a:xfrm>
          <a:prstGeom prst="rect">
            <a:avLst/>
          </a:prstGeom>
          <a:noFill/>
          <a:ln>
            <a:noFill/>
          </a:ln>
        </p:spPr>
        <p:txBody>
          <a:bodyPr spcFirstLastPara="1" wrap="square" lIns="91425" tIns="91425" rIns="91425" bIns="91425" anchor="t" anchorCtr="0">
            <a:normAutofit/>
          </a:bodyPr>
          <a:lstStyle>
            <a:lvl1pPr marL="457200" lvl="0" indent="-317500" algn="l">
              <a:lnSpc>
                <a:spcPct val="90000"/>
              </a:lnSpc>
              <a:spcBef>
                <a:spcPts val="800"/>
              </a:spcBef>
              <a:spcAft>
                <a:spcPts val="0"/>
              </a:spcAft>
              <a:buClr>
                <a:schemeClr val="dk1"/>
              </a:buClr>
              <a:buSzPts val="1400"/>
              <a:buChar char="●"/>
              <a:defRPr sz="1867"/>
            </a:lvl1pPr>
            <a:lvl2pPr marL="914400" lvl="1" indent="-317500" algn="l">
              <a:lnSpc>
                <a:spcPct val="90000"/>
              </a:lnSpc>
              <a:spcBef>
                <a:spcPts val="0"/>
              </a:spcBef>
              <a:spcAft>
                <a:spcPts val="0"/>
              </a:spcAft>
              <a:buClr>
                <a:schemeClr val="dk1"/>
              </a:buClr>
              <a:buSzPts val="1400"/>
              <a:buChar char="○"/>
              <a:defRPr sz="1867"/>
            </a:lvl2pPr>
            <a:lvl3pPr marL="1371600" lvl="2" indent="-317500" algn="l">
              <a:lnSpc>
                <a:spcPct val="90000"/>
              </a:lnSpc>
              <a:spcBef>
                <a:spcPts val="0"/>
              </a:spcBef>
              <a:spcAft>
                <a:spcPts val="0"/>
              </a:spcAft>
              <a:buClr>
                <a:schemeClr val="dk1"/>
              </a:buClr>
              <a:buSzPts val="1400"/>
              <a:buChar char="■"/>
              <a:defRPr sz="1867"/>
            </a:lvl3pPr>
            <a:lvl4pPr marL="1828800" lvl="3" indent="-317500" algn="l">
              <a:lnSpc>
                <a:spcPct val="90000"/>
              </a:lnSpc>
              <a:spcBef>
                <a:spcPts val="0"/>
              </a:spcBef>
              <a:spcAft>
                <a:spcPts val="0"/>
              </a:spcAft>
              <a:buClr>
                <a:schemeClr val="dk1"/>
              </a:buClr>
              <a:buSzPts val="1400"/>
              <a:buChar char="●"/>
              <a:defRPr sz="1867"/>
            </a:lvl4pPr>
            <a:lvl5pPr marL="2286000" lvl="4" indent="-317500" algn="l">
              <a:lnSpc>
                <a:spcPct val="90000"/>
              </a:lnSpc>
              <a:spcBef>
                <a:spcPts val="0"/>
              </a:spcBef>
              <a:spcAft>
                <a:spcPts val="0"/>
              </a:spcAft>
              <a:buClr>
                <a:schemeClr val="dk1"/>
              </a:buClr>
              <a:buSzPts val="1400"/>
              <a:buChar char="○"/>
              <a:defRPr sz="1867"/>
            </a:lvl5pPr>
            <a:lvl6pPr marL="2743200" lvl="5" indent="-317500" algn="l">
              <a:lnSpc>
                <a:spcPct val="90000"/>
              </a:lnSpc>
              <a:spcBef>
                <a:spcPts val="0"/>
              </a:spcBef>
              <a:spcAft>
                <a:spcPts val="0"/>
              </a:spcAft>
              <a:buClr>
                <a:schemeClr val="dk1"/>
              </a:buClr>
              <a:buSzPts val="1400"/>
              <a:buChar char="■"/>
              <a:defRPr sz="1867"/>
            </a:lvl6pPr>
            <a:lvl7pPr marL="3200400" lvl="6" indent="-317500" algn="l">
              <a:lnSpc>
                <a:spcPct val="90000"/>
              </a:lnSpc>
              <a:spcBef>
                <a:spcPts val="0"/>
              </a:spcBef>
              <a:spcAft>
                <a:spcPts val="0"/>
              </a:spcAft>
              <a:buClr>
                <a:schemeClr val="dk1"/>
              </a:buClr>
              <a:buSzPts val="1400"/>
              <a:buChar char="●"/>
              <a:defRPr sz="1867"/>
            </a:lvl7pPr>
            <a:lvl8pPr marL="3657600" lvl="7" indent="-317500" algn="l">
              <a:lnSpc>
                <a:spcPct val="90000"/>
              </a:lnSpc>
              <a:spcBef>
                <a:spcPts val="0"/>
              </a:spcBef>
              <a:spcAft>
                <a:spcPts val="0"/>
              </a:spcAft>
              <a:buClr>
                <a:schemeClr val="dk1"/>
              </a:buClr>
              <a:buSzPts val="1400"/>
              <a:buChar char="○"/>
              <a:defRPr sz="1867"/>
            </a:lvl8pPr>
            <a:lvl9pPr marL="4114800" lvl="8" indent="-317500" algn="l">
              <a:lnSpc>
                <a:spcPct val="90000"/>
              </a:lnSpc>
              <a:spcBef>
                <a:spcPts val="0"/>
              </a:spcBef>
              <a:spcAft>
                <a:spcPts val="0"/>
              </a:spcAft>
              <a:buClr>
                <a:schemeClr val="dk1"/>
              </a:buClr>
              <a:buSzPts val="1400"/>
              <a:buChar char="■"/>
              <a:defRPr sz="1867"/>
            </a:lvl9pPr>
          </a:lstStyle>
          <a:p>
            <a:endParaRPr/>
          </a:p>
        </p:txBody>
      </p:sp>
      <p:sp>
        <p:nvSpPr>
          <p:cNvPr id="79" name="Google Shape;79;p68"/>
          <p:cNvSpPr txBox="1">
            <a:spLocks noGrp="1"/>
          </p:cNvSpPr>
          <p:nvPr>
            <p:ph type="body" idx="2"/>
          </p:nvPr>
        </p:nvSpPr>
        <p:spPr>
          <a:xfrm>
            <a:off x="4529720" y="1747839"/>
            <a:ext cx="3109600" cy="3892000"/>
          </a:xfrm>
          <a:prstGeom prst="rect">
            <a:avLst/>
          </a:prstGeom>
          <a:noFill/>
          <a:ln>
            <a:noFill/>
          </a:ln>
        </p:spPr>
        <p:txBody>
          <a:bodyPr spcFirstLastPara="1" wrap="square" lIns="91425" tIns="91425" rIns="91425" bIns="91425" anchor="t" anchorCtr="0">
            <a:normAutofit/>
          </a:bodyPr>
          <a:lstStyle>
            <a:lvl1pPr marL="457200" lvl="0" indent="-317500" algn="l">
              <a:lnSpc>
                <a:spcPct val="90000"/>
              </a:lnSpc>
              <a:spcBef>
                <a:spcPts val="800"/>
              </a:spcBef>
              <a:spcAft>
                <a:spcPts val="0"/>
              </a:spcAft>
              <a:buClr>
                <a:schemeClr val="dk1"/>
              </a:buClr>
              <a:buSzPts val="1400"/>
              <a:buChar char="●"/>
              <a:defRPr sz="1867"/>
            </a:lvl1pPr>
            <a:lvl2pPr marL="914400" lvl="1" indent="-317500" algn="l">
              <a:lnSpc>
                <a:spcPct val="90000"/>
              </a:lnSpc>
              <a:spcBef>
                <a:spcPts val="0"/>
              </a:spcBef>
              <a:spcAft>
                <a:spcPts val="0"/>
              </a:spcAft>
              <a:buClr>
                <a:schemeClr val="dk1"/>
              </a:buClr>
              <a:buSzPts val="1400"/>
              <a:buChar char="○"/>
              <a:defRPr sz="1867"/>
            </a:lvl2pPr>
            <a:lvl3pPr marL="1371600" lvl="2" indent="-317500" algn="l">
              <a:lnSpc>
                <a:spcPct val="90000"/>
              </a:lnSpc>
              <a:spcBef>
                <a:spcPts val="0"/>
              </a:spcBef>
              <a:spcAft>
                <a:spcPts val="0"/>
              </a:spcAft>
              <a:buClr>
                <a:schemeClr val="dk1"/>
              </a:buClr>
              <a:buSzPts val="1400"/>
              <a:buChar char="■"/>
              <a:defRPr sz="1867"/>
            </a:lvl3pPr>
            <a:lvl4pPr marL="1828800" lvl="3" indent="-317500" algn="l">
              <a:lnSpc>
                <a:spcPct val="90000"/>
              </a:lnSpc>
              <a:spcBef>
                <a:spcPts val="0"/>
              </a:spcBef>
              <a:spcAft>
                <a:spcPts val="0"/>
              </a:spcAft>
              <a:buClr>
                <a:schemeClr val="dk1"/>
              </a:buClr>
              <a:buSzPts val="1400"/>
              <a:buChar char="●"/>
              <a:defRPr sz="1867"/>
            </a:lvl4pPr>
            <a:lvl5pPr marL="2286000" lvl="4" indent="-317500" algn="l">
              <a:lnSpc>
                <a:spcPct val="90000"/>
              </a:lnSpc>
              <a:spcBef>
                <a:spcPts val="0"/>
              </a:spcBef>
              <a:spcAft>
                <a:spcPts val="0"/>
              </a:spcAft>
              <a:buClr>
                <a:schemeClr val="dk1"/>
              </a:buClr>
              <a:buSzPts val="1400"/>
              <a:buChar char="○"/>
              <a:defRPr sz="1867"/>
            </a:lvl5pPr>
            <a:lvl6pPr marL="2743200" lvl="5" indent="-317500" algn="l">
              <a:lnSpc>
                <a:spcPct val="90000"/>
              </a:lnSpc>
              <a:spcBef>
                <a:spcPts val="0"/>
              </a:spcBef>
              <a:spcAft>
                <a:spcPts val="0"/>
              </a:spcAft>
              <a:buClr>
                <a:schemeClr val="dk1"/>
              </a:buClr>
              <a:buSzPts val="1400"/>
              <a:buChar char="■"/>
              <a:defRPr sz="1867"/>
            </a:lvl6pPr>
            <a:lvl7pPr marL="3200400" lvl="6" indent="-317500" algn="l">
              <a:lnSpc>
                <a:spcPct val="90000"/>
              </a:lnSpc>
              <a:spcBef>
                <a:spcPts val="0"/>
              </a:spcBef>
              <a:spcAft>
                <a:spcPts val="0"/>
              </a:spcAft>
              <a:buClr>
                <a:schemeClr val="dk1"/>
              </a:buClr>
              <a:buSzPts val="1400"/>
              <a:buChar char="●"/>
              <a:defRPr sz="1867"/>
            </a:lvl7pPr>
            <a:lvl8pPr marL="3657600" lvl="7" indent="-317500" algn="l">
              <a:lnSpc>
                <a:spcPct val="90000"/>
              </a:lnSpc>
              <a:spcBef>
                <a:spcPts val="0"/>
              </a:spcBef>
              <a:spcAft>
                <a:spcPts val="0"/>
              </a:spcAft>
              <a:buClr>
                <a:schemeClr val="dk1"/>
              </a:buClr>
              <a:buSzPts val="1400"/>
              <a:buChar char="○"/>
              <a:defRPr sz="1867"/>
            </a:lvl8pPr>
            <a:lvl9pPr marL="4114800" lvl="8" indent="-317500" algn="l">
              <a:lnSpc>
                <a:spcPct val="90000"/>
              </a:lnSpc>
              <a:spcBef>
                <a:spcPts val="0"/>
              </a:spcBef>
              <a:spcAft>
                <a:spcPts val="0"/>
              </a:spcAft>
              <a:buClr>
                <a:schemeClr val="dk1"/>
              </a:buClr>
              <a:buSzPts val="1400"/>
              <a:buChar char="■"/>
              <a:defRPr sz="1867"/>
            </a:lvl9pPr>
          </a:lstStyle>
          <a:p>
            <a:endParaRPr/>
          </a:p>
        </p:txBody>
      </p:sp>
      <p:sp>
        <p:nvSpPr>
          <p:cNvPr id="80" name="Google Shape;80;p68"/>
          <p:cNvSpPr txBox="1">
            <a:spLocks noGrp="1"/>
          </p:cNvSpPr>
          <p:nvPr>
            <p:ph type="body" idx="3"/>
          </p:nvPr>
        </p:nvSpPr>
        <p:spPr>
          <a:xfrm>
            <a:off x="7798758" y="1747839"/>
            <a:ext cx="3109600" cy="3892000"/>
          </a:xfrm>
          <a:prstGeom prst="rect">
            <a:avLst/>
          </a:prstGeom>
          <a:noFill/>
          <a:ln>
            <a:noFill/>
          </a:ln>
        </p:spPr>
        <p:txBody>
          <a:bodyPr spcFirstLastPara="1" wrap="square" lIns="91425" tIns="91425" rIns="91425" bIns="91425" anchor="t" anchorCtr="0">
            <a:normAutofit/>
          </a:bodyPr>
          <a:lstStyle>
            <a:lvl1pPr marL="457200" lvl="0" indent="-317500" algn="l">
              <a:lnSpc>
                <a:spcPct val="90000"/>
              </a:lnSpc>
              <a:spcBef>
                <a:spcPts val="800"/>
              </a:spcBef>
              <a:spcAft>
                <a:spcPts val="0"/>
              </a:spcAft>
              <a:buClr>
                <a:schemeClr val="dk1"/>
              </a:buClr>
              <a:buSzPts val="1400"/>
              <a:buChar char="●"/>
              <a:defRPr sz="1867"/>
            </a:lvl1pPr>
            <a:lvl2pPr marL="914400" lvl="1" indent="-317500" algn="l">
              <a:lnSpc>
                <a:spcPct val="90000"/>
              </a:lnSpc>
              <a:spcBef>
                <a:spcPts val="0"/>
              </a:spcBef>
              <a:spcAft>
                <a:spcPts val="0"/>
              </a:spcAft>
              <a:buClr>
                <a:schemeClr val="dk1"/>
              </a:buClr>
              <a:buSzPts val="1400"/>
              <a:buChar char="○"/>
              <a:defRPr sz="1867"/>
            </a:lvl2pPr>
            <a:lvl3pPr marL="1371600" lvl="2" indent="-317500" algn="l">
              <a:lnSpc>
                <a:spcPct val="90000"/>
              </a:lnSpc>
              <a:spcBef>
                <a:spcPts val="0"/>
              </a:spcBef>
              <a:spcAft>
                <a:spcPts val="0"/>
              </a:spcAft>
              <a:buClr>
                <a:schemeClr val="dk1"/>
              </a:buClr>
              <a:buSzPts val="1400"/>
              <a:buChar char="■"/>
              <a:defRPr sz="1867"/>
            </a:lvl3pPr>
            <a:lvl4pPr marL="1828800" lvl="3" indent="-317500" algn="l">
              <a:lnSpc>
                <a:spcPct val="90000"/>
              </a:lnSpc>
              <a:spcBef>
                <a:spcPts val="0"/>
              </a:spcBef>
              <a:spcAft>
                <a:spcPts val="0"/>
              </a:spcAft>
              <a:buClr>
                <a:schemeClr val="dk1"/>
              </a:buClr>
              <a:buSzPts val="1400"/>
              <a:buChar char="●"/>
              <a:defRPr sz="1867"/>
            </a:lvl4pPr>
            <a:lvl5pPr marL="2286000" lvl="4" indent="-317500" algn="l">
              <a:lnSpc>
                <a:spcPct val="90000"/>
              </a:lnSpc>
              <a:spcBef>
                <a:spcPts val="0"/>
              </a:spcBef>
              <a:spcAft>
                <a:spcPts val="0"/>
              </a:spcAft>
              <a:buClr>
                <a:schemeClr val="dk1"/>
              </a:buClr>
              <a:buSzPts val="1400"/>
              <a:buChar char="○"/>
              <a:defRPr sz="1867"/>
            </a:lvl5pPr>
            <a:lvl6pPr marL="2743200" lvl="5" indent="-317500" algn="l">
              <a:lnSpc>
                <a:spcPct val="90000"/>
              </a:lnSpc>
              <a:spcBef>
                <a:spcPts val="0"/>
              </a:spcBef>
              <a:spcAft>
                <a:spcPts val="0"/>
              </a:spcAft>
              <a:buClr>
                <a:schemeClr val="dk1"/>
              </a:buClr>
              <a:buSzPts val="1400"/>
              <a:buChar char="■"/>
              <a:defRPr sz="1867"/>
            </a:lvl6pPr>
            <a:lvl7pPr marL="3200400" lvl="6" indent="-317500" algn="l">
              <a:lnSpc>
                <a:spcPct val="90000"/>
              </a:lnSpc>
              <a:spcBef>
                <a:spcPts val="0"/>
              </a:spcBef>
              <a:spcAft>
                <a:spcPts val="0"/>
              </a:spcAft>
              <a:buClr>
                <a:schemeClr val="dk1"/>
              </a:buClr>
              <a:buSzPts val="1400"/>
              <a:buChar char="●"/>
              <a:defRPr sz="1867"/>
            </a:lvl7pPr>
            <a:lvl8pPr marL="3657600" lvl="7" indent="-317500" algn="l">
              <a:lnSpc>
                <a:spcPct val="90000"/>
              </a:lnSpc>
              <a:spcBef>
                <a:spcPts val="0"/>
              </a:spcBef>
              <a:spcAft>
                <a:spcPts val="0"/>
              </a:spcAft>
              <a:buClr>
                <a:schemeClr val="dk1"/>
              </a:buClr>
              <a:buSzPts val="1400"/>
              <a:buChar char="○"/>
              <a:defRPr sz="1867"/>
            </a:lvl8pPr>
            <a:lvl9pPr marL="4114800" lvl="8" indent="-317500" algn="l">
              <a:lnSpc>
                <a:spcPct val="90000"/>
              </a:lnSpc>
              <a:spcBef>
                <a:spcPts val="0"/>
              </a:spcBef>
              <a:spcAft>
                <a:spcPts val="0"/>
              </a:spcAft>
              <a:buClr>
                <a:schemeClr val="dk1"/>
              </a:buClr>
              <a:buSzPts val="1400"/>
              <a:buChar char="■"/>
              <a:defRPr sz="1867"/>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9"/>
          <p:cNvSpPr/>
          <p:nvPr/>
        </p:nvSpPr>
        <p:spPr>
          <a:xfrm>
            <a:off x="0" y="6176963"/>
            <a:ext cx="12192000" cy="833437"/>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Google Shape;11;p59"/>
          <p:cNvSpPr txBox="1">
            <a:spLocks noGrp="1"/>
          </p:cNvSpPr>
          <p:nvPr>
            <p:ph type="title"/>
          </p:nvPr>
        </p:nvSpPr>
        <p:spPr>
          <a:xfrm>
            <a:off x="642255" y="386897"/>
            <a:ext cx="10515600" cy="76801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59"/>
          <p:cNvSpPr txBox="1">
            <a:spLocks noGrp="1"/>
          </p:cNvSpPr>
          <p:nvPr>
            <p:ph type="body" idx="1"/>
          </p:nvPr>
        </p:nvSpPr>
        <p:spPr>
          <a:xfrm>
            <a:off x="642255" y="1335767"/>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 name="Google Shape;13;p59"/>
          <p:cNvSpPr txBox="1">
            <a:spLocks noGrp="1"/>
          </p:cNvSpPr>
          <p:nvPr>
            <p:ph type="sldNum" idx="12"/>
          </p:nvPr>
        </p:nvSpPr>
        <p:spPr>
          <a:xfrm>
            <a:off x="9353558"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Arial"/>
                <a:ea typeface="Arial"/>
                <a:cs typeface="Arial"/>
                <a:sym typeface="Arial"/>
              </a:defRPr>
            </a:lvl1pPr>
            <a:lvl2pPr marL="0" marR="0" lvl="1" indent="0" algn="r" rtl="0">
              <a:spcBef>
                <a:spcPts val="0"/>
              </a:spcBef>
              <a:buNone/>
              <a:defRPr sz="1200" b="0" i="0" u="none" strike="noStrike" cap="none">
                <a:solidFill>
                  <a:schemeClr val="lt1"/>
                </a:solidFill>
                <a:latin typeface="Arial"/>
                <a:ea typeface="Arial"/>
                <a:cs typeface="Arial"/>
                <a:sym typeface="Arial"/>
              </a:defRPr>
            </a:lvl2pPr>
            <a:lvl3pPr marL="0" marR="0" lvl="2" indent="0" algn="r" rtl="0">
              <a:spcBef>
                <a:spcPts val="0"/>
              </a:spcBef>
              <a:buNone/>
              <a:defRPr sz="1200" b="0" i="0" u="none" strike="noStrike" cap="none">
                <a:solidFill>
                  <a:schemeClr val="lt1"/>
                </a:solidFill>
                <a:latin typeface="Arial"/>
                <a:ea typeface="Arial"/>
                <a:cs typeface="Arial"/>
                <a:sym typeface="Arial"/>
              </a:defRPr>
            </a:lvl3pPr>
            <a:lvl4pPr marL="0" marR="0" lvl="3" indent="0" algn="r" rtl="0">
              <a:spcBef>
                <a:spcPts val="0"/>
              </a:spcBef>
              <a:buNone/>
              <a:defRPr sz="1200" b="0" i="0" u="none" strike="noStrike" cap="none">
                <a:solidFill>
                  <a:schemeClr val="lt1"/>
                </a:solidFill>
                <a:latin typeface="Arial"/>
                <a:ea typeface="Arial"/>
                <a:cs typeface="Arial"/>
                <a:sym typeface="Arial"/>
              </a:defRPr>
            </a:lvl4pPr>
            <a:lvl5pPr marL="0" marR="0" lvl="4" indent="0" algn="r" rtl="0">
              <a:spcBef>
                <a:spcPts val="0"/>
              </a:spcBef>
              <a:buNone/>
              <a:defRPr sz="1200" b="0" i="0" u="none" strike="noStrike" cap="none">
                <a:solidFill>
                  <a:schemeClr val="lt1"/>
                </a:solidFill>
                <a:latin typeface="Arial"/>
                <a:ea typeface="Arial"/>
                <a:cs typeface="Arial"/>
                <a:sym typeface="Arial"/>
              </a:defRPr>
            </a:lvl5pPr>
            <a:lvl6pPr marL="0" marR="0" lvl="5" indent="0" algn="r" rtl="0">
              <a:spcBef>
                <a:spcPts val="0"/>
              </a:spcBef>
              <a:buNone/>
              <a:defRPr sz="1200" b="0" i="0" u="none" strike="noStrike" cap="none">
                <a:solidFill>
                  <a:schemeClr val="lt1"/>
                </a:solidFill>
                <a:latin typeface="Arial"/>
                <a:ea typeface="Arial"/>
                <a:cs typeface="Arial"/>
                <a:sym typeface="Arial"/>
              </a:defRPr>
            </a:lvl6pPr>
            <a:lvl7pPr marL="0" marR="0" lvl="6" indent="0" algn="r" rtl="0">
              <a:spcBef>
                <a:spcPts val="0"/>
              </a:spcBef>
              <a:buNone/>
              <a:defRPr sz="1200" b="0" i="0" u="none" strike="noStrike" cap="none">
                <a:solidFill>
                  <a:schemeClr val="lt1"/>
                </a:solidFill>
                <a:latin typeface="Arial"/>
                <a:ea typeface="Arial"/>
                <a:cs typeface="Arial"/>
                <a:sym typeface="Arial"/>
              </a:defRPr>
            </a:lvl7pPr>
            <a:lvl8pPr marL="0" marR="0" lvl="7" indent="0" algn="r" rtl="0">
              <a:spcBef>
                <a:spcPts val="0"/>
              </a:spcBef>
              <a:buNone/>
              <a:defRPr sz="1200" b="0" i="0" u="none" strike="noStrike" cap="none">
                <a:solidFill>
                  <a:schemeClr val="lt1"/>
                </a:solidFill>
                <a:latin typeface="Arial"/>
                <a:ea typeface="Arial"/>
                <a:cs typeface="Arial"/>
                <a:sym typeface="Arial"/>
              </a:defRPr>
            </a:lvl8pPr>
            <a:lvl9pPr marL="0" marR="0" lvl="8" indent="0" algn="r" rtl="0">
              <a:spcBef>
                <a:spcPts val="0"/>
              </a:spcBef>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
          <p:cNvSpPr/>
          <p:nvPr/>
        </p:nvSpPr>
        <p:spPr>
          <a:xfrm>
            <a:off x="-1" y="5239188"/>
            <a:ext cx="12192000" cy="205341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7" name="Google Shape;117;p1"/>
          <p:cNvSpPr/>
          <p:nvPr/>
        </p:nvSpPr>
        <p:spPr>
          <a:xfrm>
            <a:off x="0" y="-98855"/>
            <a:ext cx="12192000" cy="5280036"/>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8" name="Google Shape;118;p1"/>
          <p:cNvSpPr txBox="1">
            <a:spLocks noGrp="1"/>
          </p:cNvSpPr>
          <p:nvPr>
            <p:ph type="ctrTitle"/>
          </p:nvPr>
        </p:nvSpPr>
        <p:spPr>
          <a:xfrm>
            <a:off x="1524000" y="1092719"/>
            <a:ext cx="9144000" cy="186426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4000"/>
              <a:buFont typeface="Arial"/>
              <a:buNone/>
            </a:pPr>
            <a:r>
              <a:rPr lang="en-US" sz="4000" dirty="0">
                <a:solidFill>
                  <a:schemeClr val="lt1"/>
                </a:solidFill>
                <a:latin typeface="Arial"/>
                <a:ea typeface="Arial"/>
                <a:cs typeface="Arial"/>
                <a:sym typeface="Arial"/>
              </a:rPr>
              <a:t>Deep Dive </a:t>
            </a:r>
            <a:r>
              <a:rPr lang="en-US" sz="4000" dirty="0">
                <a:solidFill>
                  <a:schemeClr val="lt1"/>
                </a:solidFill>
              </a:rPr>
              <a:t>into the </a:t>
            </a:r>
            <a:r>
              <a:rPr lang="en-US" sz="4000" dirty="0">
                <a:solidFill>
                  <a:schemeClr val="lt1"/>
                </a:solidFill>
                <a:latin typeface="Arial"/>
                <a:ea typeface="Arial"/>
                <a:cs typeface="Arial"/>
                <a:sym typeface="Arial"/>
              </a:rPr>
              <a:t>Hidden Links between Financia</a:t>
            </a:r>
            <a:r>
              <a:rPr lang="en-US" sz="4000" dirty="0">
                <a:solidFill>
                  <a:schemeClr val="lt1"/>
                </a:solidFill>
              </a:rPr>
              <a:t>l Statements and Portfolio Performance</a:t>
            </a:r>
            <a:endParaRPr sz="4000" dirty="0">
              <a:solidFill>
                <a:schemeClr val="lt1"/>
              </a:solidFill>
              <a:latin typeface="Arial"/>
              <a:ea typeface="Arial"/>
              <a:cs typeface="Arial"/>
              <a:sym typeface="Arial"/>
            </a:endParaRPr>
          </a:p>
        </p:txBody>
      </p:sp>
      <p:sp>
        <p:nvSpPr>
          <p:cNvPr id="119" name="Google Shape;119;p1"/>
          <p:cNvSpPr txBox="1">
            <a:spLocks noGrp="1"/>
          </p:cNvSpPr>
          <p:nvPr>
            <p:ph type="subTitle" idx="1"/>
          </p:nvPr>
        </p:nvSpPr>
        <p:spPr>
          <a:xfrm>
            <a:off x="1524000" y="3778229"/>
            <a:ext cx="9144000" cy="859764"/>
          </a:xfrm>
          <a:prstGeom prst="rect">
            <a:avLst/>
          </a:prstGeom>
          <a:noFill/>
          <a:ln>
            <a:noFill/>
          </a:ln>
        </p:spPr>
        <p:txBody>
          <a:bodyPr spcFirstLastPara="1" wrap="square" lIns="91425" tIns="45700" rIns="91425" bIns="45700" anchor="t" anchorCtr="0">
            <a:normAutofit/>
          </a:bodyPr>
          <a:lstStyle/>
          <a:p>
            <a:pPr marL="0" lvl="0" indent="0" algn="l" rtl="0">
              <a:lnSpc>
                <a:spcPct val="50000"/>
              </a:lnSpc>
              <a:spcBef>
                <a:spcPts val="0"/>
              </a:spcBef>
              <a:spcAft>
                <a:spcPts val="0"/>
              </a:spcAft>
              <a:buClr>
                <a:schemeClr val="lt1"/>
              </a:buClr>
              <a:buSzPts val="2400"/>
              <a:buNone/>
            </a:pPr>
            <a:r>
              <a:rPr lang="en-US" dirty="0">
                <a:solidFill>
                  <a:schemeClr val="lt1"/>
                </a:solidFill>
              </a:rPr>
              <a:t>Green Curry Fund </a:t>
            </a:r>
            <a:r>
              <a:rPr lang="en-US" b="1" dirty="0">
                <a:solidFill>
                  <a:schemeClr val="lt2"/>
                </a:solidFill>
              </a:rPr>
              <a:t>–</a:t>
            </a:r>
            <a:r>
              <a:rPr lang="en-US" dirty="0"/>
              <a:t> </a:t>
            </a:r>
            <a:r>
              <a:rPr lang="en-US" dirty="0">
                <a:solidFill>
                  <a:schemeClr val="lt1"/>
                </a:solidFill>
              </a:rPr>
              <a:t>Team C42</a:t>
            </a:r>
            <a:endParaRPr dirty="0"/>
          </a:p>
          <a:p>
            <a:pPr marL="0" lvl="0" indent="0" algn="l" rtl="0">
              <a:lnSpc>
                <a:spcPct val="50000"/>
              </a:lnSpc>
              <a:spcBef>
                <a:spcPts val="1000"/>
              </a:spcBef>
              <a:spcAft>
                <a:spcPts val="0"/>
              </a:spcAft>
              <a:buClr>
                <a:schemeClr val="dk1"/>
              </a:buClr>
              <a:buSzPts val="200"/>
              <a:buNone/>
            </a:pPr>
            <a:endParaRPr sz="200" dirty="0"/>
          </a:p>
          <a:p>
            <a:pPr marL="0" lvl="0" indent="0" algn="l" rtl="0">
              <a:lnSpc>
                <a:spcPct val="50000"/>
              </a:lnSpc>
              <a:spcBef>
                <a:spcPts val="1000"/>
              </a:spcBef>
              <a:spcAft>
                <a:spcPts val="0"/>
              </a:spcAft>
              <a:buClr>
                <a:schemeClr val="lt2"/>
              </a:buClr>
              <a:buSzPts val="1900"/>
              <a:buNone/>
            </a:pPr>
            <a:r>
              <a:rPr lang="en-US" sz="1900" b="1" dirty="0">
                <a:solidFill>
                  <a:schemeClr val="lt2"/>
                </a:solidFill>
              </a:rPr>
              <a:t>| </a:t>
            </a:r>
            <a:r>
              <a:rPr lang="en-US" sz="1900" dirty="0">
                <a:solidFill>
                  <a:schemeClr val="lt1"/>
                </a:solidFill>
              </a:rPr>
              <a:t>Devet Valecha</a:t>
            </a:r>
            <a:r>
              <a:rPr lang="en-US" sz="1900" b="1" dirty="0">
                <a:solidFill>
                  <a:schemeClr val="lt2"/>
                </a:solidFill>
              </a:rPr>
              <a:t>|</a:t>
            </a:r>
            <a:r>
              <a:rPr lang="en-US" sz="1900" dirty="0"/>
              <a:t> </a:t>
            </a:r>
            <a:r>
              <a:rPr lang="en-US" sz="1900" dirty="0">
                <a:solidFill>
                  <a:schemeClr val="lt1"/>
                </a:solidFill>
              </a:rPr>
              <a:t>Fengquan Sun</a:t>
            </a:r>
            <a:r>
              <a:rPr lang="en-US" sz="1900" b="1" dirty="0">
                <a:solidFill>
                  <a:schemeClr val="lt2"/>
                </a:solidFill>
              </a:rPr>
              <a:t>|</a:t>
            </a:r>
            <a:r>
              <a:rPr lang="en-US" sz="1900" dirty="0">
                <a:solidFill>
                  <a:schemeClr val="lt2"/>
                </a:solidFill>
              </a:rPr>
              <a:t> </a:t>
            </a:r>
            <a:r>
              <a:rPr lang="en-US" sz="1900" dirty="0">
                <a:solidFill>
                  <a:schemeClr val="lt1"/>
                </a:solidFill>
              </a:rPr>
              <a:t>Tony Gao</a:t>
            </a:r>
            <a:r>
              <a:rPr lang="en-US" sz="1900" dirty="0"/>
              <a:t> </a:t>
            </a:r>
            <a:r>
              <a:rPr lang="en-US" sz="1900" b="1" dirty="0">
                <a:solidFill>
                  <a:schemeClr val="lt2"/>
                </a:solidFill>
              </a:rPr>
              <a:t>|</a:t>
            </a:r>
            <a:r>
              <a:rPr lang="en-US" sz="1900" dirty="0">
                <a:solidFill>
                  <a:schemeClr val="lt2"/>
                </a:solidFill>
              </a:rPr>
              <a:t> </a:t>
            </a:r>
            <a:r>
              <a:rPr lang="en-US" sz="1900" dirty="0">
                <a:solidFill>
                  <a:schemeClr val="lt1"/>
                </a:solidFill>
              </a:rPr>
              <a:t>Tracy Pham</a:t>
            </a:r>
            <a:r>
              <a:rPr lang="en-US" sz="1900" dirty="0"/>
              <a:t> </a:t>
            </a:r>
            <a:r>
              <a:rPr lang="en-US" sz="1900" b="1" dirty="0">
                <a:solidFill>
                  <a:schemeClr val="lt2"/>
                </a:solidFill>
              </a:rPr>
              <a:t>| </a:t>
            </a:r>
            <a:r>
              <a:rPr lang="en-US" sz="1900" dirty="0">
                <a:solidFill>
                  <a:schemeClr val="lt1"/>
                </a:solidFill>
              </a:rPr>
              <a:t>Yi Zhao</a:t>
            </a:r>
            <a:r>
              <a:rPr lang="en-US" sz="1900" b="1" dirty="0">
                <a:solidFill>
                  <a:schemeClr val="lt2"/>
                </a:solidFill>
              </a:rPr>
              <a:t> |</a:t>
            </a:r>
            <a:endParaRPr sz="1900" dirty="0">
              <a:solidFill>
                <a:schemeClr val="lt2"/>
              </a:solidFill>
            </a:endParaRPr>
          </a:p>
        </p:txBody>
      </p:sp>
      <p:cxnSp>
        <p:nvCxnSpPr>
          <p:cNvPr id="120" name="Google Shape;120;p1"/>
          <p:cNvCxnSpPr/>
          <p:nvPr/>
        </p:nvCxnSpPr>
        <p:spPr>
          <a:xfrm>
            <a:off x="1404258" y="1092720"/>
            <a:ext cx="0" cy="1901675"/>
          </a:xfrm>
          <a:prstGeom prst="straightConnector1">
            <a:avLst/>
          </a:prstGeom>
          <a:noFill/>
          <a:ln w="38100" cap="flat" cmpd="sng">
            <a:solidFill>
              <a:schemeClr val="lt2"/>
            </a:solidFill>
            <a:prstDash val="solid"/>
            <a:miter lim="800000"/>
            <a:headEnd type="none" w="sm" len="sm"/>
            <a:tailEnd type="none" w="sm" len="sm"/>
          </a:ln>
        </p:spPr>
      </p:cxnSp>
      <p:cxnSp>
        <p:nvCxnSpPr>
          <p:cNvPr id="121" name="Google Shape;121;p1"/>
          <p:cNvCxnSpPr/>
          <p:nvPr/>
        </p:nvCxnSpPr>
        <p:spPr>
          <a:xfrm>
            <a:off x="10700670" y="1092720"/>
            <a:ext cx="0" cy="1901675"/>
          </a:xfrm>
          <a:prstGeom prst="straightConnector1">
            <a:avLst/>
          </a:prstGeom>
          <a:noFill/>
          <a:ln w="38100" cap="flat" cmpd="sng">
            <a:solidFill>
              <a:schemeClr val="lt2"/>
            </a:solidFill>
            <a:prstDash val="solid"/>
            <a:miter lim="800000"/>
            <a:headEnd type="none" w="sm" len="sm"/>
            <a:tailEnd type="none" w="sm" len="sm"/>
          </a:ln>
        </p:spPr>
      </p:cxnSp>
      <p:sp>
        <p:nvSpPr>
          <p:cNvPr id="122" name="Google Shape;122;p1"/>
          <p:cNvSpPr txBox="1">
            <a:spLocks noGrp="1"/>
          </p:cNvSpPr>
          <p:nvPr>
            <p:ph type="sldNum" idx="12"/>
          </p:nvPr>
        </p:nvSpPr>
        <p:spPr>
          <a:xfrm>
            <a:off x="935355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pic>
        <p:nvPicPr>
          <p:cNvPr id="123" name="Google Shape;123;p1"/>
          <p:cNvPicPr preferRelativeResize="0"/>
          <p:nvPr/>
        </p:nvPicPr>
        <p:blipFill rotWithShape="1">
          <a:blip r:embed="rId3">
            <a:alphaModFix/>
          </a:blip>
          <a:srcRect/>
          <a:stretch/>
        </p:blipFill>
        <p:spPr>
          <a:xfrm>
            <a:off x="10581600" y="5330651"/>
            <a:ext cx="1416176" cy="1416176"/>
          </a:xfrm>
          <a:prstGeom prst="rect">
            <a:avLst/>
          </a:prstGeom>
          <a:noFill/>
          <a:ln>
            <a:noFill/>
          </a:ln>
        </p:spPr>
      </p:pic>
      <p:pic>
        <p:nvPicPr>
          <p:cNvPr id="3" name="Picture 2">
            <a:extLst>
              <a:ext uri="{FF2B5EF4-FFF2-40B4-BE49-F238E27FC236}">
                <a16:creationId xmlns:a16="http://schemas.microsoft.com/office/drawing/2014/main" id="{9C76EAB3-88AC-4AEF-9787-A48E31B4BC00}"/>
              </a:ext>
            </a:extLst>
          </p:cNvPr>
          <p:cNvPicPr>
            <a:picLocks noChangeAspect="1"/>
          </p:cNvPicPr>
          <p:nvPr/>
        </p:nvPicPr>
        <p:blipFill>
          <a:blip r:embed="rId4"/>
          <a:stretch>
            <a:fillRect/>
          </a:stretch>
        </p:blipFill>
        <p:spPr>
          <a:xfrm>
            <a:off x="194223" y="5330650"/>
            <a:ext cx="10193153" cy="141617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
          <p:cNvSpPr txBox="1">
            <a:spLocks noGrp="1"/>
          </p:cNvSpPr>
          <p:nvPr>
            <p:ph type="sldNum" idx="12"/>
          </p:nvPr>
        </p:nvSpPr>
        <p:spPr>
          <a:xfrm>
            <a:off x="935355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159" name="Google Shape;159;p3"/>
          <p:cNvSpPr txBox="1">
            <a:spLocks noGrp="1"/>
          </p:cNvSpPr>
          <p:nvPr>
            <p:ph type="title"/>
          </p:nvPr>
        </p:nvSpPr>
        <p:spPr>
          <a:xfrm>
            <a:off x="838200" y="441137"/>
            <a:ext cx="10515600" cy="76801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300"/>
              <a:buFont typeface="Arial"/>
              <a:buNone/>
            </a:pPr>
            <a:r>
              <a:rPr lang="en-US" sz="2300"/>
              <a:t>Agenda</a:t>
            </a:r>
            <a:endParaRPr/>
          </a:p>
        </p:txBody>
      </p:sp>
      <p:sp>
        <p:nvSpPr>
          <p:cNvPr id="182" name="Google Shape;182;p3"/>
          <p:cNvSpPr/>
          <p:nvPr/>
        </p:nvSpPr>
        <p:spPr>
          <a:xfrm>
            <a:off x="2098865" y="4525608"/>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endParaRPr sz="1600" b="1">
              <a:solidFill>
                <a:srgbClr val="000000"/>
              </a:solidFill>
              <a:latin typeface="Arial"/>
              <a:ea typeface="Arial"/>
              <a:cs typeface="Arial"/>
              <a:sym typeface="Arial"/>
            </a:endParaRPr>
          </a:p>
        </p:txBody>
      </p:sp>
      <p:sp>
        <p:nvSpPr>
          <p:cNvPr id="183" name="Google Shape;183;p3"/>
          <p:cNvSpPr/>
          <p:nvPr/>
        </p:nvSpPr>
        <p:spPr>
          <a:xfrm>
            <a:off x="1107143" y="3449856"/>
            <a:ext cx="10532631" cy="624348"/>
          </a:xfrm>
          <a:prstGeom prst="roundRect">
            <a:avLst>
              <a:gd name="adj" fmla="val 16667"/>
            </a:avLst>
          </a:prstGeom>
          <a:solidFill>
            <a:srgbClr val="E2E6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34" name="Google Shape;130;p2">
            <a:extLst>
              <a:ext uri="{FF2B5EF4-FFF2-40B4-BE49-F238E27FC236}">
                <a16:creationId xmlns:a16="http://schemas.microsoft.com/office/drawing/2014/main" id="{F1F1A679-CBC3-4029-9576-1CB97BF38017}"/>
              </a:ext>
            </a:extLst>
          </p:cNvPr>
          <p:cNvGrpSpPr/>
          <p:nvPr/>
        </p:nvGrpSpPr>
        <p:grpSpPr>
          <a:xfrm>
            <a:off x="1121801" y="1459896"/>
            <a:ext cx="729010" cy="727823"/>
            <a:chOff x="692984" y="1033703"/>
            <a:chExt cx="1017180" cy="1017180"/>
          </a:xfrm>
        </p:grpSpPr>
        <p:sp>
          <p:nvSpPr>
            <p:cNvPr id="35" name="Google Shape;131;p2">
              <a:extLst>
                <a:ext uri="{FF2B5EF4-FFF2-40B4-BE49-F238E27FC236}">
                  <a16:creationId xmlns:a16="http://schemas.microsoft.com/office/drawing/2014/main" id="{086A38CF-DBCB-4AA6-A478-2C2CF65CB8DD}"/>
                </a:ext>
              </a:extLst>
            </p:cNvPr>
            <p:cNvSpPr/>
            <p:nvPr/>
          </p:nvSpPr>
          <p:spPr>
            <a:xfrm rot="2700000">
              <a:off x="844320" y="1180292"/>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FFFFFF"/>
                </a:solidFill>
                <a:latin typeface="Arial"/>
                <a:ea typeface="Arial"/>
                <a:cs typeface="Arial"/>
                <a:sym typeface="Arial"/>
              </a:endParaRPr>
            </a:p>
          </p:txBody>
        </p:sp>
        <p:sp>
          <p:nvSpPr>
            <p:cNvPr id="36" name="Google Shape;132;p2">
              <a:extLst>
                <a:ext uri="{FF2B5EF4-FFF2-40B4-BE49-F238E27FC236}">
                  <a16:creationId xmlns:a16="http://schemas.microsoft.com/office/drawing/2014/main" id="{5E6871F6-8299-4AAA-A3C8-3BE6C1C6E7BF}"/>
                </a:ext>
              </a:extLst>
            </p:cNvPr>
            <p:cNvSpPr/>
            <p:nvPr/>
          </p:nvSpPr>
          <p:spPr>
            <a:xfrm>
              <a:off x="895574" y="1225535"/>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FFFFFF"/>
                </a:solidFill>
                <a:latin typeface="Arial"/>
                <a:ea typeface="Arial"/>
                <a:cs typeface="Arial"/>
                <a:sym typeface="Arial"/>
              </a:endParaRPr>
            </a:p>
          </p:txBody>
        </p:sp>
      </p:grpSp>
      <p:sp>
        <p:nvSpPr>
          <p:cNvPr id="37" name="Google Shape;133;p2">
            <a:extLst>
              <a:ext uri="{FF2B5EF4-FFF2-40B4-BE49-F238E27FC236}">
                <a16:creationId xmlns:a16="http://schemas.microsoft.com/office/drawing/2014/main" id="{17F86195-E544-497E-A8FF-DEC9E00EBA20}"/>
              </a:ext>
            </a:extLst>
          </p:cNvPr>
          <p:cNvSpPr/>
          <p:nvPr/>
        </p:nvSpPr>
        <p:spPr>
          <a:xfrm>
            <a:off x="2098865" y="1543584"/>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i="0" u="none" strike="noStrike" cap="none" dirty="0">
                <a:solidFill>
                  <a:srgbClr val="000000"/>
                </a:solidFill>
                <a:latin typeface="Arial"/>
                <a:ea typeface="Arial"/>
                <a:cs typeface="Arial"/>
                <a:sym typeface="Arial"/>
              </a:rPr>
              <a:t>Business Understanding</a:t>
            </a:r>
            <a:endParaRPr dirty="0"/>
          </a:p>
        </p:txBody>
      </p:sp>
      <p:grpSp>
        <p:nvGrpSpPr>
          <p:cNvPr id="38" name="Google Shape;134;p2">
            <a:extLst>
              <a:ext uri="{FF2B5EF4-FFF2-40B4-BE49-F238E27FC236}">
                <a16:creationId xmlns:a16="http://schemas.microsoft.com/office/drawing/2014/main" id="{37E58541-C7DA-40C3-AAC2-7CB65C793A37}"/>
              </a:ext>
            </a:extLst>
          </p:cNvPr>
          <p:cNvGrpSpPr/>
          <p:nvPr/>
        </p:nvGrpSpPr>
        <p:grpSpPr>
          <a:xfrm>
            <a:off x="1121801" y="2110793"/>
            <a:ext cx="729010" cy="727823"/>
            <a:chOff x="1112533" y="1736740"/>
            <a:chExt cx="1017180" cy="1017180"/>
          </a:xfrm>
        </p:grpSpPr>
        <p:sp>
          <p:nvSpPr>
            <p:cNvPr id="39" name="Google Shape;135;p2">
              <a:extLst>
                <a:ext uri="{FF2B5EF4-FFF2-40B4-BE49-F238E27FC236}">
                  <a16:creationId xmlns:a16="http://schemas.microsoft.com/office/drawing/2014/main" id="{68F23D40-8B61-48EC-85D6-4EA21319CE4A}"/>
                </a:ext>
              </a:extLst>
            </p:cNvPr>
            <p:cNvSpPr/>
            <p:nvPr/>
          </p:nvSpPr>
          <p:spPr>
            <a:xfrm rot="2700000">
              <a:off x="1263869" y="1883329"/>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sp>
          <p:nvSpPr>
            <p:cNvPr id="40" name="Google Shape;136;p2">
              <a:extLst>
                <a:ext uri="{FF2B5EF4-FFF2-40B4-BE49-F238E27FC236}">
                  <a16:creationId xmlns:a16="http://schemas.microsoft.com/office/drawing/2014/main" id="{1DDF81EE-8747-4E8B-96FC-0F98A5D0674D}"/>
                </a:ext>
              </a:extLst>
            </p:cNvPr>
            <p:cNvSpPr/>
            <p:nvPr/>
          </p:nvSpPr>
          <p:spPr>
            <a:xfrm>
              <a:off x="1315123" y="1939330"/>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grpSp>
      <p:sp>
        <p:nvSpPr>
          <p:cNvPr id="41" name="Google Shape;137;p2">
            <a:extLst>
              <a:ext uri="{FF2B5EF4-FFF2-40B4-BE49-F238E27FC236}">
                <a16:creationId xmlns:a16="http://schemas.microsoft.com/office/drawing/2014/main" id="{2F080C02-668A-4F6C-B9C3-3BD4118F676B}"/>
              </a:ext>
            </a:extLst>
          </p:cNvPr>
          <p:cNvSpPr/>
          <p:nvPr/>
        </p:nvSpPr>
        <p:spPr>
          <a:xfrm>
            <a:off x="2098865" y="2190894"/>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dirty="0">
                <a:solidFill>
                  <a:srgbClr val="000000"/>
                </a:solidFill>
                <a:latin typeface="Arial"/>
                <a:ea typeface="Arial"/>
                <a:cs typeface="Arial"/>
                <a:sym typeface="Arial"/>
              </a:rPr>
              <a:t>Data Wrangling Process</a:t>
            </a:r>
            <a:endParaRPr dirty="0"/>
          </a:p>
        </p:txBody>
      </p:sp>
      <p:grpSp>
        <p:nvGrpSpPr>
          <p:cNvPr id="42" name="Google Shape;138;p2">
            <a:extLst>
              <a:ext uri="{FF2B5EF4-FFF2-40B4-BE49-F238E27FC236}">
                <a16:creationId xmlns:a16="http://schemas.microsoft.com/office/drawing/2014/main" id="{33281CB2-DE4A-4567-B720-B67155354298}"/>
              </a:ext>
            </a:extLst>
          </p:cNvPr>
          <p:cNvGrpSpPr/>
          <p:nvPr/>
        </p:nvGrpSpPr>
        <p:grpSpPr>
          <a:xfrm>
            <a:off x="1121801" y="2761690"/>
            <a:ext cx="729010" cy="727823"/>
            <a:chOff x="1507574" y="2462203"/>
            <a:chExt cx="1017180" cy="1017180"/>
          </a:xfrm>
        </p:grpSpPr>
        <p:sp>
          <p:nvSpPr>
            <p:cNvPr id="43" name="Google Shape;139;p2">
              <a:extLst>
                <a:ext uri="{FF2B5EF4-FFF2-40B4-BE49-F238E27FC236}">
                  <a16:creationId xmlns:a16="http://schemas.microsoft.com/office/drawing/2014/main" id="{4A22ED83-8A66-426F-A71F-A5E144D66985}"/>
                </a:ext>
              </a:extLst>
            </p:cNvPr>
            <p:cNvSpPr/>
            <p:nvPr/>
          </p:nvSpPr>
          <p:spPr>
            <a:xfrm rot="2700000">
              <a:off x="1658910" y="2608792"/>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sp>
          <p:nvSpPr>
            <p:cNvPr id="44" name="Google Shape;140;p2">
              <a:extLst>
                <a:ext uri="{FF2B5EF4-FFF2-40B4-BE49-F238E27FC236}">
                  <a16:creationId xmlns:a16="http://schemas.microsoft.com/office/drawing/2014/main" id="{605F558E-0C50-4364-8703-FE0B3F9971DE}"/>
                </a:ext>
              </a:extLst>
            </p:cNvPr>
            <p:cNvSpPr/>
            <p:nvPr/>
          </p:nvSpPr>
          <p:spPr>
            <a:xfrm>
              <a:off x="1710164" y="2664793"/>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grpSp>
      <p:sp>
        <p:nvSpPr>
          <p:cNvPr id="45" name="Google Shape;141;p2">
            <a:extLst>
              <a:ext uri="{FF2B5EF4-FFF2-40B4-BE49-F238E27FC236}">
                <a16:creationId xmlns:a16="http://schemas.microsoft.com/office/drawing/2014/main" id="{5D35C32B-038D-4216-A33A-FF177A60E458}"/>
              </a:ext>
            </a:extLst>
          </p:cNvPr>
          <p:cNvSpPr/>
          <p:nvPr/>
        </p:nvSpPr>
        <p:spPr>
          <a:xfrm>
            <a:off x="2098865" y="2838204"/>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dirty="0"/>
              <a:t>Data Understanding and Exploration</a:t>
            </a:r>
            <a:r>
              <a:rPr lang="en-US" sz="1600" b="1" dirty="0">
                <a:solidFill>
                  <a:srgbClr val="000000"/>
                </a:solidFill>
                <a:latin typeface="Arial"/>
                <a:ea typeface="Arial"/>
                <a:cs typeface="Arial"/>
                <a:sym typeface="Arial"/>
              </a:rPr>
              <a:t> </a:t>
            </a:r>
            <a:endParaRPr dirty="0"/>
          </a:p>
        </p:txBody>
      </p:sp>
      <p:grpSp>
        <p:nvGrpSpPr>
          <p:cNvPr id="46" name="Google Shape;142;p2">
            <a:extLst>
              <a:ext uri="{FF2B5EF4-FFF2-40B4-BE49-F238E27FC236}">
                <a16:creationId xmlns:a16="http://schemas.microsoft.com/office/drawing/2014/main" id="{AD2A0E67-B50F-46AA-B26B-26E36988FA5A}"/>
              </a:ext>
            </a:extLst>
          </p:cNvPr>
          <p:cNvGrpSpPr/>
          <p:nvPr/>
        </p:nvGrpSpPr>
        <p:grpSpPr>
          <a:xfrm>
            <a:off x="1121801" y="3412587"/>
            <a:ext cx="729010" cy="727823"/>
            <a:chOff x="1919347" y="3200771"/>
            <a:chExt cx="1017180" cy="1017180"/>
          </a:xfrm>
        </p:grpSpPr>
        <p:sp>
          <p:nvSpPr>
            <p:cNvPr id="47" name="Google Shape;143;p2">
              <a:extLst>
                <a:ext uri="{FF2B5EF4-FFF2-40B4-BE49-F238E27FC236}">
                  <a16:creationId xmlns:a16="http://schemas.microsoft.com/office/drawing/2014/main" id="{74E1C40D-6F95-432B-B381-2324AFF59FBE}"/>
                </a:ext>
              </a:extLst>
            </p:cNvPr>
            <p:cNvSpPr/>
            <p:nvPr/>
          </p:nvSpPr>
          <p:spPr>
            <a:xfrm rot="2700000">
              <a:off x="2070683" y="3347360"/>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sp>
          <p:nvSpPr>
            <p:cNvPr id="48" name="Google Shape;144;p2">
              <a:extLst>
                <a:ext uri="{FF2B5EF4-FFF2-40B4-BE49-F238E27FC236}">
                  <a16:creationId xmlns:a16="http://schemas.microsoft.com/office/drawing/2014/main" id="{F1E1467D-2E3F-4B8B-825D-65D50D5E805B}"/>
                </a:ext>
              </a:extLst>
            </p:cNvPr>
            <p:cNvSpPr/>
            <p:nvPr/>
          </p:nvSpPr>
          <p:spPr>
            <a:xfrm>
              <a:off x="2121937" y="3403361"/>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grpSp>
      <p:sp>
        <p:nvSpPr>
          <p:cNvPr id="49" name="Google Shape;145;p2">
            <a:extLst>
              <a:ext uri="{FF2B5EF4-FFF2-40B4-BE49-F238E27FC236}">
                <a16:creationId xmlns:a16="http://schemas.microsoft.com/office/drawing/2014/main" id="{BC1427DF-59D4-4F3B-89E8-A5E9A84F4367}"/>
              </a:ext>
            </a:extLst>
          </p:cNvPr>
          <p:cNvSpPr/>
          <p:nvPr/>
        </p:nvSpPr>
        <p:spPr>
          <a:xfrm>
            <a:off x="2098865" y="3485514"/>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dirty="0">
                <a:solidFill>
                  <a:srgbClr val="000000"/>
                </a:solidFill>
                <a:latin typeface="Arial"/>
                <a:ea typeface="Arial"/>
                <a:cs typeface="Arial"/>
                <a:sym typeface="Arial"/>
              </a:rPr>
              <a:t>Model Construction</a:t>
            </a:r>
            <a:endParaRPr dirty="0"/>
          </a:p>
        </p:txBody>
      </p:sp>
      <p:grpSp>
        <p:nvGrpSpPr>
          <p:cNvPr id="50" name="Google Shape;146;p2">
            <a:extLst>
              <a:ext uri="{FF2B5EF4-FFF2-40B4-BE49-F238E27FC236}">
                <a16:creationId xmlns:a16="http://schemas.microsoft.com/office/drawing/2014/main" id="{6AC752F0-0E90-4BBD-A0BC-A976A4D7C196}"/>
              </a:ext>
            </a:extLst>
          </p:cNvPr>
          <p:cNvGrpSpPr/>
          <p:nvPr/>
        </p:nvGrpSpPr>
        <p:grpSpPr>
          <a:xfrm>
            <a:off x="1121801" y="4063484"/>
            <a:ext cx="729010" cy="727823"/>
            <a:chOff x="2322164" y="3988834"/>
            <a:chExt cx="1017180" cy="1017180"/>
          </a:xfrm>
        </p:grpSpPr>
        <p:sp>
          <p:nvSpPr>
            <p:cNvPr id="51" name="Google Shape;147;p2">
              <a:extLst>
                <a:ext uri="{FF2B5EF4-FFF2-40B4-BE49-F238E27FC236}">
                  <a16:creationId xmlns:a16="http://schemas.microsoft.com/office/drawing/2014/main" id="{3308A3B2-4C9A-4006-830C-6A4847A0BCEE}"/>
                </a:ext>
              </a:extLst>
            </p:cNvPr>
            <p:cNvSpPr/>
            <p:nvPr/>
          </p:nvSpPr>
          <p:spPr>
            <a:xfrm rot="2700000">
              <a:off x="2473500" y="4135423"/>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sp>
          <p:nvSpPr>
            <p:cNvPr id="52" name="Google Shape;148;p2">
              <a:extLst>
                <a:ext uri="{FF2B5EF4-FFF2-40B4-BE49-F238E27FC236}">
                  <a16:creationId xmlns:a16="http://schemas.microsoft.com/office/drawing/2014/main" id="{5E3E58E2-B1BA-4EE2-B5FF-774AEF278D10}"/>
                </a:ext>
              </a:extLst>
            </p:cNvPr>
            <p:cNvSpPr/>
            <p:nvPr/>
          </p:nvSpPr>
          <p:spPr>
            <a:xfrm>
              <a:off x="2524754" y="4191424"/>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grpSp>
      <p:sp>
        <p:nvSpPr>
          <p:cNvPr id="53" name="Google Shape;149;p2">
            <a:extLst>
              <a:ext uri="{FF2B5EF4-FFF2-40B4-BE49-F238E27FC236}">
                <a16:creationId xmlns:a16="http://schemas.microsoft.com/office/drawing/2014/main" id="{158583A1-7C27-4160-9FCB-E6F09792E67F}"/>
              </a:ext>
            </a:extLst>
          </p:cNvPr>
          <p:cNvSpPr/>
          <p:nvPr/>
        </p:nvSpPr>
        <p:spPr>
          <a:xfrm>
            <a:off x="2098865" y="4132824"/>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dirty="0">
                <a:solidFill>
                  <a:srgbClr val="000000"/>
                </a:solidFill>
                <a:latin typeface="Arial"/>
                <a:ea typeface="Arial"/>
                <a:cs typeface="Arial"/>
                <a:sym typeface="Arial"/>
              </a:rPr>
              <a:t>Model Performance Evaluation</a:t>
            </a:r>
            <a:endParaRPr dirty="0"/>
          </a:p>
        </p:txBody>
      </p:sp>
      <p:grpSp>
        <p:nvGrpSpPr>
          <p:cNvPr id="54" name="Google Shape;150;p2">
            <a:extLst>
              <a:ext uri="{FF2B5EF4-FFF2-40B4-BE49-F238E27FC236}">
                <a16:creationId xmlns:a16="http://schemas.microsoft.com/office/drawing/2014/main" id="{02B42EE4-395B-4303-ABC0-C8B169CEDE43}"/>
              </a:ext>
            </a:extLst>
          </p:cNvPr>
          <p:cNvGrpSpPr/>
          <p:nvPr/>
        </p:nvGrpSpPr>
        <p:grpSpPr>
          <a:xfrm>
            <a:off x="1121801" y="4714381"/>
            <a:ext cx="729010" cy="727823"/>
            <a:chOff x="2733937" y="4737751"/>
            <a:chExt cx="1017180" cy="1017180"/>
          </a:xfrm>
        </p:grpSpPr>
        <p:sp>
          <p:nvSpPr>
            <p:cNvPr id="55" name="Google Shape;151;p2">
              <a:extLst>
                <a:ext uri="{FF2B5EF4-FFF2-40B4-BE49-F238E27FC236}">
                  <a16:creationId xmlns:a16="http://schemas.microsoft.com/office/drawing/2014/main" id="{6EB9560A-8CAC-4969-A765-39ABC8EACCC0}"/>
                </a:ext>
              </a:extLst>
            </p:cNvPr>
            <p:cNvSpPr/>
            <p:nvPr/>
          </p:nvSpPr>
          <p:spPr>
            <a:xfrm rot="2700000">
              <a:off x="2885273" y="4884340"/>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sp>
          <p:nvSpPr>
            <p:cNvPr id="56" name="Google Shape;152;p2">
              <a:extLst>
                <a:ext uri="{FF2B5EF4-FFF2-40B4-BE49-F238E27FC236}">
                  <a16:creationId xmlns:a16="http://schemas.microsoft.com/office/drawing/2014/main" id="{E983E637-C867-40E0-BD5B-71569E6F2E67}"/>
                </a:ext>
              </a:extLst>
            </p:cNvPr>
            <p:cNvSpPr/>
            <p:nvPr/>
          </p:nvSpPr>
          <p:spPr>
            <a:xfrm>
              <a:off x="2944303" y="4942433"/>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grpSp>
      <p:sp>
        <p:nvSpPr>
          <p:cNvPr id="57" name="Google Shape;153;p2">
            <a:extLst>
              <a:ext uri="{FF2B5EF4-FFF2-40B4-BE49-F238E27FC236}">
                <a16:creationId xmlns:a16="http://schemas.microsoft.com/office/drawing/2014/main" id="{9BED0F3A-4807-4AB3-B2E7-79E6B74B7EF5}"/>
              </a:ext>
            </a:extLst>
          </p:cNvPr>
          <p:cNvSpPr/>
          <p:nvPr/>
        </p:nvSpPr>
        <p:spPr>
          <a:xfrm>
            <a:off x="2131519" y="4828733"/>
            <a:ext cx="8786100" cy="585600"/>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dirty="0">
                <a:solidFill>
                  <a:srgbClr val="000000"/>
                </a:solidFill>
                <a:latin typeface="Arial"/>
                <a:ea typeface="Arial"/>
                <a:cs typeface="Arial"/>
                <a:sym typeface="Arial"/>
              </a:rPr>
              <a:t>Deployment and Application</a:t>
            </a:r>
            <a:endParaRPr dirty="0"/>
          </a:p>
        </p:txBody>
      </p:sp>
    </p:spTree>
    <p:extLst>
      <p:ext uri="{BB962C8B-B14F-4D97-AF65-F5344CB8AC3E}">
        <p14:creationId xmlns:p14="http://schemas.microsoft.com/office/powerpoint/2010/main" val="548201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8"/>
          <p:cNvSpPr txBox="1">
            <a:spLocks noGrp="1"/>
          </p:cNvSpPr>
          <p:nvPr>
            <p:ph type="sldNum" idx="12"/>
          </p:nvPr>
        </p:nvSpPr>
        <p:spPr>
          <a:xfrm>
            <a:off x="935355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323" name="Google Shape;323;p8"/>
          <p:cNvSpPr txBox="1"/>
          <p:nvPr/>
        </p:nvSpPr>
        <p:spPr>
          <a:xfrm>
            <a:off x="838200" y="468031"/>
            <a:ext cx="10515600" cy="76801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2300"/>
              <a:buFont typeface="Arial"/>
              <a:buNone/>
            </a:pPr>
            <a:r>
              <a:rPr lang="en-US" sz="2300" dirty="0">
                <a:solidFill>
                  <a:schemeClr val="dk1"/>
                </a:solidFill>
              </a:rPr>
              <a:t>Model Construction</a:t>
            </a:r>
            <a:endParaRPr dirty="0"/>
          </a:p>
        </p:txBody>
      </p:sp>
      <p:grpSp>
        <p:nvGrpSpPr>
          <p:cNvPr id="29" name="Group 28">
            <a:extLst>
              <a:ext uri="{FF2B5EF4-FFF2-40B4-BE49-F238E27FC236}">
                <a16:creationId xmlns:a16="http://schemas.microsoft.com/office/drawing/2014/main" id="{AB9005F1-E2C2-4783-B9F9-02D05036C587}"/>
              </a:ext>
            </a:extLst>
          </p:cNvPr>
          <p:cNvGrpSpPr/>
          <p:nvPr/>
        </p:nvGrpSpPr>
        <p:grpSpPr>
          <a:xfrm>
            <a:off x="838200" y="1236043"/>
            <a:ext cx="11258558" cy="4771468"/>
            <a:chOff x="2175163" y="1094509"/>
            <a:chExt cx="8395855" cy="4350326"/>
          </a:xfrm>
        </p:grpSpPr>
        <p:sp>
          <p:nvSpPr>
            <p:cNvPr id="30" name="Rectangle 29">
              <a:extLst>
                <a:ext uri="{FF2B5EF4-FFF2-40B4-BE49-F238E27FC236}">
                  <a16:creationId xmlns:a16="http://schemas.microsoft.com/office/drawing/2014/main" id="{87E80B8B-DE6D-46C7-A54D-99C95BFCC3C3}"/>
                </a:ext>
              </a:extLst>
            </p:cNvPr>
            <p:cNvSpPr/>
            <p:nvPr/>
          </p:nvSpPr>
          <p:spPr>
            <a:xfrm>
              <a:off x="2367674" y="1094509"/>
              <a:ext cx="457200" cy="25527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tx1"/>
                  </a:solidFill>
                  <a:latin typeface="Times New Roman" panose="02020603050405020304" pitchFamily="18" charset="0"/>
                  <a:cs typeface="Times New Roman" panose="02020603050405020304" pitchFamily="18" charset="0"/>
                </a:rPr>
                <a:t>Clustering Analysis</a:t>
              </a:r>
            </a:p>
          </p:txBody>
        </p:sp>
        <p:sp>
          <p:nvSpPr>
            <p:cNvPr id="31" name="Rectangle 30">
              <a:extLst>
                <a:ext uri="{FF2B5EF4-FFF2-40B4-BE49-F238E27FC236}">
                  <a16:creationId xmlns:a16="http://schemas.microsoft.com/office/drawing/2014/main" id="{34476F5C-1B5B-4852-820E-351B4537DC43}"/>
                </a:ext>
              </a:extLst>
            </p:cNvPr>
            <p:cNvSpPr/>
            <p:nvPr/>
          </p:nvSpPr>
          <p:spPr>
            <a:xfrm>
              <a:off x="2367673" y="3879273"/>
              <a:ext cx="457201" cy="15655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tx1"/>
                  </a:solidFill>
                  <a:latin typeface="Times New Roman" panose="02020603050405020304" pitchFamily="18" charset="0"/>
                  <a:cs typeface="Times New Roman" panose="02020603050405020304" pitchFamily="18" charset="0"/>
                </a:rPr>
                <a:t>Portfolio Selection</a:t>
              </a:r>
            </a:p>
          </p:txBody>
        </p:sp>
        <p:sp>
          <p:nvSpPr>
            <p:cNvPr id="32" name="Rectangle 31">
              <a:extLst>
                <a:ext uri="{FF2B5EF4-FFF2-40B4-BE49-F238E27FC236}">
                  <a16:creationId xmlns:a16="http://schemas.microsoft.com/office/drawing/2014/main" id="{3EC99386-6D3C-44F9-BA1A-C1A6E1B383B3}"/>
                </a:ext>
              </a:extLst>
            </p:cNvPr>
            <p:cNvSpPr/>
            <p:nvPr/>
          </p:nvSpPr>
          <p:spPr>
            <a:xfrm>
              <a:off x="7942372" y="1094509"/>
              <a:ext cx="2165563" cy="41563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Times New Roman" panose="02020603050405020304" pitchFamily="18" charset="0"/>
                  <a:cs typeface="Times New Roman" panose="02020603050405020304" pitchFamily="18" charset="0"/>
                </a:rPr>
                <a:t>Stepwise Regression</a:t>
              </a:r>
            </a:p>
          </p:txBody>
        </p:sp>
        <p:sp>
          <p:nvSpPr>
            <p:cNvPr id="33" name="Rectangle 32">
              <a:extLst>
                <a:ext uri="{FF2B5EF4-FFF2-40B4-BE49-F238E27FC236}">
                  <a16:creationId xmlns:a16="http://schemas.microsoft.com/office/drawing/2014/main" id="{235BD8F4-22A4-4E2D-A1E2-352052AA9714}"/>
                </a:ext>
              </a:extLst>
            </p:cNvPr>
            <p:cNvSpPr/>
            <p:nvPr/>
          </p:nvSpPr>
          <p:spPr>
            <a:xfrm>
              <a:off x="7942372" y="1787236"/>
              <a:ext cx="2165563" cy="41563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Times New Roman" panose="02020603050405020304" pitchFamily="18" charset="0"/>
                  <a:cs typeface="Times New Roman" panose="02020603050405020304" pitchFamily="18" charset="0"/>
                </a:rPr>
                <a:t>“K-means” Selection (AIC)</a:t>
              </a:r>
            </a:p>
          </p:txBody>
        </p:sp>
        <p:sp>
          <p:nvSpPr>
            <p:cNvPr id="34" name="Rectangle 33">
              <a:extLst>
                <a:ext uri="{FF2B5EF4-FFF2-40B4-BE49-F238E27FC236}">
                  <a16:creationId xmlns:a16="http://schemas.microsoft.com/office/drawing/2014/main" id="{057CCC60-0C83-4352-BD87-A0A01CF5EF81}"/>
                </a:ext>
              </a:extLst>
            </p:cNvPr>
            <p:cNvSpPr/>
            <p:nvPr/>
          </p:nvSpPr>
          <p:spPr>
            <a:xfrm>
              <a:off x="3047997" y="1094509"/>
              <a:ext cx="4586554" cy="41563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Times New Roman" panose="02020603050405020304" pitchFamily="18" charset="0"/>
                  <a:cs typeface="Times New Roman" panose="02020603050405020304" pitchFamily="18" charset="0"/>
                </a:rPr>
                <a:t>PCA</a:t>
              </a:r>
            </a:p>
          </p:txBody>
        </p:sp>
        <p:sp>
          <p:nvSpPr>
            <p:cNvPr id="35" name="Rectangle 34">
              <a:extLst>
                <a:ext uri="{FF2B5EF4-FFF2-40B4-BE49-F238E27FC236}">
                  <a16:creationId xmlns:a16="http://schemas.microsoft.com/office/drawing/2014/main" id="{A610247F-02AD-4D61-AED5-2E4797A4185A}"/>
                </a:ext>
              </a:extLst>
            </p:cNvPr>
            <p:cNvSpPr/>
            <p:nvPr/>
          </p:nvSpPr>
          <p:spPr>
            <a:xfrm>
              <a:off x="7942372" y="2521527"/>
              <a:ext cx="2165563" cy="41563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Times New Roman" panose="02020603050405020304" pitchFamily="18" charset="0"/>
                  <a:cs typeface="Times New Roman" panose="02020603050405020304" pitchFamily="18" charset="0"/>
                </a:rPr>
                <a:t>Portfolio Selection by Clusters</a:t>
              </a:r>
            </a:p>
          </p:txBody>
        </p:sp>
        <p:sp>
          <p:nvSpPr>
            <p:cNvPr id="36" name="Rectangle 35">
              <a:extLst>
                <a:ext uri="{FF2B5EF4-FFF2-40B4-BE49-F238E27FC236}">
                  <a16:creationId xmlns:a16="http://schemas.microsoft.com/office/drawing/2014/main" id="{08382754-2C79-4DDD-ACDB-CF2F697DC7EA}"/>
                </a:ext>
              </a:extLst>
            </p:cNvPr>
            <p:cNvSpPr/>
            <p:nvPr/>
          </p:nvSpPr>
          <p:spPr>
            <a:xfrm>
              <a:off x="5468988" y="1787236"/>
              <a:ext cx="2165563" cy="41563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Times New Roman" panose="02020603050405020304" pitchFamily="18" charset="0"/>
                  <a:cs typeface="Times New Roman" panose="02020603050405020304" pitchFamily="18" charset="0"/>
                </a:rPr>
                <a:t>Data E</a:t>
              </a:r>
              <a:r>
                <a:rPr lang="en-US" altLang="zh-CN" sz="1600" dirty="0">
                  <a:solidFill>
                    <a:sysClr val="windowText" lastClr="000000"/>
                  </a:solidFill>
                  <a:latin typeface="Times New Roman" panose="02020603050405020304" pitchFamily="18" charset="0"/>
                  <a:cs typeface="Times New Roman" panose="02020603050405020304" pitchFamily="18" charset="0"/>
                </a:rPr>
                <a:t>xploration</a:t>
              </a:r>
              <a:endParaRPr lang="en-US" sz="1600" dirty="0">
                <a:solidFill>
                  <a:sysClr val="windowText" lastClr="000000"/>
                </a:solidFill>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6211B79-917B-48F8-9B9C-F90434A79C57}"/>
                </a:ext>
              </a:extLst>
            </p:cNvPr>
            <p:cNvSpPr/>
            <p:nvPr/>
          </p:nvSpPr>
          <p:spPr>
            <a:xfrm>
              <a:off x="3047997" y="1787236"/>
              <a:ext cx="2165563" cy="41563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Times New Roman" panose="02020603050405020304" pitchFamily="18" charset="0"/>
                  <a:cs typeface="Times New Roman" panose="02020603050405020304" pitchFamily="18" charset="0"/>
                </a:rPr>
                <a:t>Euclidean Distance Matrix</a:t>
              </a:r>
            </a:p>
          </p:txBody>
        </p:sp>
        <p:sp>
          <p:nvSpPr>
            <p:cNvPr id="38" name="Rectangle 37">
              <a:extLst>
                <a:ext uri="{FF2B5EF4-FFF2-40B4-BE49-F238E27FC236}">
                  <a16:creationId xmlns:a16="http://schemas.microsoft.com/office/drawing/2014/main" id="{82A05F5D-DE96-40D3-A879-70BD4986F788}"/>
                </a:ext>
              </a:extLst>
            </p:cNvPr>
            <p:cNvSpPr/>
            <p:nvPr/>
          </p:nvSpPr>
          <p:spPr>
            <a:xfrm>
              <a:off x="4623861" y="3231573"/>
              <a:ext cx="3548194" cy="41563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Times New Roman" panose="02020603050405020304" pitchFamily="18" charset="0"/>
                  <a:cs typeface="Times New Roman" panose="02020603050405020304" pitchFamily="18" charset="0"/>
                </a:rPr>
                <a:t>Visualization with Network Data</a:t>
              </a:r>
            </a:p>
          </p:txBody>
        </p:sp>
        <p:cxnSp>
          <p:nvCxnSpPr>
            <p:cNvPr id="39" name="Straight Connector 38">
              <a:extLst>
                <a:ext uri="{FF2B5EF4-FFF2-40B4-BE49-F238E27FC236}">
                  <a16:creationId xmlns:a16="http://schemas.microsoft.com/office/drawing/2014/main" id="{706EE9F3-1484-41E3-854E-03A042701248}"/>
                </a:ext>
              </a:extLst>
            </p:cNvPr>
            <p:cNvCxnSpPr>
              <a:stCxn id="32" idx="2"/>
              <a:endCxn id="33" idx="0"/>
            </p:cNvCxnSpPr>
            <p:nvPr/>
          </p:nvCxnSpPr>
          <p:spPr>
            <a:xfrm>
              <a:off x="9025154" y="1510145"/>
              <a:ext cx="0" cy="277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58CD313-CE75-4B0D-9D73-DA5B876CFBF7}"/>
                </a:ext>
              </a:extLst>
            </p:cNvPr>
            <p:cNvCxnSpPr>
              <a:stCxn id="33" idx="2"/>
              <a:endCxn id="35" idx="0"/>
            </p:cNvCxnSpPr>
            <p:nvPr/>
          </p:nvCxnSpPr>
          <p:spPr>
            <a:xfrm>
              <a:off x="9025154" y="2202872"/>
              <a:ext cx="0" cy="3186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Elbow Connector 22">
              <a:extLst>
                <a:ext uri="{FF2B5EF4-FFF2-40B4-BE49-F238E27FC236}">
                  <a16:creationId xmlns:a16="http://schemas.microsoft.com/office/drawing/2014/main" id="{4410643C-A15E-45DD-8B34-806E489532D9}"/>
                </a:ext>
              </a:extLst>
            </p:cNvPr>
            <p:cNvCxnSpPr>
              <a:cxnSpLocks/>
              <a:stCxn id="34" idx="2"/>
              <a:endCxn id="36" idx="0"/>
            </p:cNvCxnSpPr>
            <p:nvPr/>
          </p:nvCxnSpPr>
          <p:spPr>
            <a:xfrm rot="16200000" flipH="1">
              <a:off x="5807977" y="1043442"/>
              <a:ext cx="277091" cy="121049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Elbow Connector 24">
              <a:extLst>
                <a:ext uri="{FF2B5EF4-FFF2-40B4-BE49-F238E27FC236}">
                  <a16:creationId xmlns:a16="http://schemas.microsoft.com/office/drawing/2014/main" id="{3FC4140C-1066-4341-AB66-A682FCB12010}"/>
                </a:ext>
              </a:extLst>
            </p:cNvPr>
            <p:cNvCxnSpPr>
              <a:cxnSpLocks/>
              <a:stCxn id="34" idx="2"/>
              <a:endCxn id="37" idx="0"/>
            </p:cNvCxnSpPr>
            <p:nvPr/>
          </p:nvCxnSpPr>
          <p:spPr>
            <a:xfrm rot="5400000">
              <a:off x="4597482" y="1043443"/>
              <a:ext cx="277091" cy="121049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Elbow Connector 73">
              <a:extLst>
                <a:ext uri="{FF2B5EF4-FFF2-40B4-BE49-F238E27FC236}">
                  <a16:creationId xmlns:a16="http://schemas.microsoft.com/office/drawing/2014/main" id="{D5D16ACE-EC75-4BEE-B229-083F984F6C87}"/>
                </a:ext>
              </a:extLst>
            </p:cNvPr>
            <p:cNvCxnSpPr>
              <a:cxnSpLocks/>
              <a:stCxn id="35" idx="2"/>
              <a:endCxn id="38" idx="0"/>
            </p:cNvCxnSpPr>
            <p:nvPr/>
          </p:nvCxnSpPr>
          <p:spPr>
            <a:xfrm rot="5400000">
              <a:off x="7564351" y="1770770"/>
              <a:ext cx="294410" cy="2627196"/>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44" name="Rectangle 43">
              <a:extLst>
                <a:ext uri="{FF2B5EF4-FFF2-40B4-BE49-F238E27FC236}">
                  <a16:creationId xmlns:a16="http://schemas.microsoft.com/office/drawing/2014/main" id="{2D87D506-5F33-4435-85C6-431FEB1487E3}"/>
                </a:ext>
              </a:extLst>
            </p:cNvPr>
            <p:cNvSpPr/>
            <p:nvPr/>
          </p:nvSpPr>
          <p:spPr>
            <a:xfrm>
              <a:off x="3047997" y="2521526"/>
              <a:ext cx="2165563" cy="41563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Times New Roman" panose="02020603050405020304" pitchFamily="18" charset="0"/>
                  <a:cs typeface="Times New Roman" panose="02020603050405020304" pitchFamily="18" charset="0"/>
                </a:rPr>
                <a:t>0-1 Matrix Conversion</a:t>
              </a:r>
            </a:p>
          </p:txBody>
        </p:sp>
        <p:cxnSp>
          <p:nvCxnSpPr>
            <p:cNvPr id="45" name="Straight Connector 44">
              <a:extLst>
                <a:ext uri="{FF2B5EF4-FFF2-40B4-BE49-F238E27FC236}">
                  <a16:creationId xmlns:a16="http://schemas.microsoft.com/office/drawing/2014/main" id="{5E4B2F08-1A5B-4C02-AB65-F1BF08150E4D}"/>
                </a:ext>
              </a:extLst>
            </p:cNvPr>
            <p:cNvCxnSpPr>
              <a:stCxn id="37" idx="2"/>
              <a:endCxn id="44" idx="0"/>
            </p:cNvCxnSpPr>
            <p:nvPr/>
          </p:nvCxnSpPr>
          <p:spPr>
            <a:xfrm>
              <a:off x="4130779" y="2202872"/>
              <a:ext cx="0" cy="318654"/>
            </a:xfrm>
            <a:prstGeom prst="line">
              <a:avLst/>
            </a:prstGeom>
          </p:spPr>
          <p:style>
            <a:lnRef idx="1">
              <a:schemeClr val="dk1"/>
            </a:lnRef>
            <a:fillRef idx="0">
              <a:schemeClr val="dk1"/>
            </a:fillRef>
            <a:effectRef idx="0">
              <a:schemeClr val="dk1"/>
            </a:effectRef>
            <a:fontRef idx="minor">
              <a:schemeClr val="tx1"/>
            </a:fontRef>
          </p:style>
        </p:cxnSp>
        <p:cxnSp>
          <p:nvCxnSpPr>
            <p:cNvPr id="46" name="Elbow Connector 90">
              <a:extLst>
                <a:ext uri="{FF2B5EF4-FFF2-40B4-BE49-F238E27FC236}">
                  <a16:creationId xmlns:a16="http://schemas.microsoft.com/office/drawing/2014/main" id="{D0D6A073-8828-42E4-A2ED-E2F59480A43C}"/>
                </a:ext>
              </a:extLst>
            </p:cNvPr>
            <p:cNvCxnSpPr>
              <a:stCxn id="44" idx="2"/>
              <a:endCxn id="38" idx="0"/>
            </p:cNvCxnSpPr>
            <p:nvPr/>
          </p:nvCxnSpPr>
          <p:spPr>
            <a:xfrm rot="16200000" flipH="1">
              <a:off x="5117163" y="1950777"/>
              <a:ext cx="294411" cy="2267179"/>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2114213-3514-4901-9C61-09B763542EEA}"/>
                </a:ext>
              </a:extLst>
            </p:cNvPr>
            <p:cNvSpPr/>
            <p:nvPr/>
          </p:nvSpPr>
          <p:spPr>
            <a:xfrm>
              <a:off x="7492647" y="4308156"/>
              <a:ext cx="2615287" cy="4156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Times New Roman" panose="02020603050405020304" pitchFamily="18" charset="0"/>
                  <a:cs typeface="Times New Roman" panose="02020603050405020304" pitchFamily="18" charset="0"/>
                </a:rPr>
                <a:t>Construction of Tangent Portfolio for Each Year (2012-2015)</a:t>
              </a:r>
            </a:p>
          </p:txBody>
        </p:sp>
        <p:sp>
          <p:nvSpPr>
            <p:cNvPr id="48" name="Rectangle 47">
              <a:extLst>
                <a:ext uri="{FF2B5EF4-FFF2-40B4-BE49-F238E27FC236}">
                  <a16:creationId xmlns:a16="http://schemas.microsoft.com/office/drawing/2014/main" id="{B745E610-801A-4A80-86C0-F9FD0C57DDB1}"/>
                </a:ext>
              </a:extLst>
            </p:cNvPr>
            <p:cNvSpPr/>
            <p:nvPr/>
          </p:nvSpPr>
          <p:spPr>
            <a:xfrm>
              <a:off x="7492647" y="5011257"/>
              <a:ext cx="2615287" cy="4156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Times New Roman" panose="02020603050405020304" pitchFamily="18" charset="0"/>
                  <a:cs typeface="Times New Roman" panose="02020603050405020304" pitchFamily="18" charset="0"/>
                </a:rPr>
                <a:t>Portfolio Performance Evaluation</a:t>
              </a:r>
            </a:p>
            <a:p>
              <a:pPr algn="ctr"/>
              <a:r>
                <a:rPr lang="en-US" sz="1600" dirty="0">
                  <a:solidFill>
                    <a:sysClr val="windowText" lastClr="000000"/>
                  </a:solidFill>
                  <a:latin typeface="Times New Roman" panose="02020603050405020304" pitchFamily="18" charset="0"/>
                  <a:cs typeface="Times New Roman" panose="02020603050405020304" pitchFamily="18" charset="0"/>
                </a:rPr>
                <a:t>(2016)</a:t>
              </a:r>
            </a:p>
          </p:txBody>
        </p:sp>
        <p:sp>
          <p:nvSpPr>
            <p:cNvPr id="49" name="Rectangle 48">
              <a:extLst>
                <a:ext uri="{FF2B5EF4-FFF2-40B4-BE49-F238E27FC236}">
                  <a16:creationId xmlns:a16="http://schemas.microsoft.com/office/drawing/2014/main" id="{9EDAD848-C7C6-43B0-8B50-4C6A32A4644B}"/>
                </a:ext>
              </a:extLst>
            </p:cNvPr>
            <p:cNvSpPr/>
            <p:nvPr/>
          </p:nvSpPr>
          <p:spPr>
            <a:xfrm>
              <a:off x="4623861" y="5011257"/>
              <a:ext cx="1689767" cy="4156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Times New Roman" panose="02020603050405020304" pitchFamily="18" charset="0"/>
                  <a:cs typeface="Times New Roman" panose="02020603050405020304" pitchFamily="18" charset="0"/>
                </a:rPr>
                <a:t>Benchmark Comparison (S&amp;P 500, 2016)</a:t>
              </a:r>
            </a:p>
          </p:txBody>
        </p:sp>
        <p:cxnSp>
          <p:nvCxnSpPr>
            <p:cNvPr id="50" name="Straight Connector 49">
              <a:extLst>
                <a:ext uri="{FF2B5EF4-FFF2-40B4-BE49-F238E27FC236}">
                  <a16:creationId xmlns:a16="http://schemas.microsoft.com/office/drawing/2014/main" id="{6395A8DF-A7B0-434D-9A76-C14286D6ED8B}"/>
                </a:ext>
              </a:extLst>
            </p:cNvPr>
            <p:cNvCxnSpPr>
              <a:cxnSpLocks/>
            </p:cNvCxnSpPr>
            <p:nvPr/>
          </p:nvCxnSpPr>
          <p:spPr>
            <a:xfrm>
              <a:off x="9728157" y="4714011"/>
              <a:ext cx="0" cy="31518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0C593448-EFD2-4751-9634-EC70E95C8568}"/>
                </a:ext>
              </a:extLst>
            </p:cNvPr>
            <p:cNvCxnSpPr>
              <a:cxnSpLocks/>
              <a:stCxn id="49" idx="3"/>
              <a:endCxn id="48" idx="1"/>
            </p:cNvCxnSpPr>
            <p:nvPr/>
          </p:nvCxnSpPr>
          <p:spPr>
            <a:xfrm>
              <a:off x="6313627" y="5219075"/>
              <a:ext cx="117901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3BB57AF9-6C7D-440B-9B7B-BE61E4DF6710}"/>
                </a:ext>
              </a:extLst>
            </p:cNvPr>
            <p:cNvCxnSpPr>
              <a:cxnSpLocks/>
            </p:cNvCxnSpPr>
            <p:nvPr/>
          </p:nvCxnSpPr>
          <p:spPr>
            <a:xfrm flipH="1">
              <a:off x="9722313" y="2937163"/>
              <a:ext cx="1" cy="13612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557487B-D35F-4731-8F94-081004F0A43F}"/>
                </a:ext>
              </a:extLst>
            </p:cNvPr>
            <p:cNvCxnSpPr/>
            <p:nvPr/>
          </p:nvCxnSpPr>
          <p:spPr>
            <a:xfrm>
              <a:off x="2175163" y="3768436"/>
              <a:ext cx="839585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56" name="Rectangle 55">
            <a:extLst>
              <a:ext uri="{FF2B5EF4-FFF2-40B4-BE49-F238E27FC236}">
                <a16:creationId xmlns:a16="http://schemas.microsoft.com/office/drawing/2014/main" id="{109CF946-E79E-46CD-B407-677AC574AF1A}"/>
              </a:ext>
            </a:extLst>
          </p:cNvPr>
          <p:cNvSpPr/>
          <p:nvPr/>
        </p:nvSpPr>
        <p:spPr>
          <a:xfrm>
            <a:off x="4121821" y="4760794"/>
            <a:ext cx="2265920" cy="4558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Times New Roman" panose="02020603050405020304" pitchFamily="18" charset="0"/>
                <a:cs typeface="Times New Roman" panose="02020603050405020304" pitchFamily="18" charset="0"/>
              </a:rPr>
              <a:t>Modern Portfolio Theory (Markowitz, 1952)</a:t>
            </a:r>
          </a:p>
        </p:txBody>
      </p:sp>
      <p:cxnSp>
        <p:nvCxnSpPr>
          <p:cNvPr id="8" name="Straight Arrow Connector 7">
            <a:extLst>
              <a:ext uri="{FF2B5EF4-FFF2-40B4-BE49-F238E27FC236}">
                <a16:creationId xmlns:a16="http://schemas.microsoft.com/office/drawing/2014/main" id="{BE101900-3079-4909-BB3F-51956A476E9A}"/>
              </a:ext>
            </a:extLst>
          </p:cNvPr>
          <p:cNvCxnSpPr>
            <a:cxnSpLocks/>
            <a:stCxn id="56" idx="3"/>
            <a:endCxn id="47" idx="1"/>
          </p:cNvCxnSpPr>
          <p:nvPr/>
        </p:nvCxnSpPr>
        <p:spPr>
          <a:xfrm>
            <a:off x="6387741" y="4988730"/>
            <a:ext cx="15810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Star: 5 Points 9">
            <a:extLst>
              <a:ext uri="{FF2B5EF4-FFF2-40B4-BE49-F238E27FC236}">
                <a16:creationId xmlns:a16="http://schemas.microsoft.com/office/drawing/2014/main" id="{B48EBB52-FE6F-4001-AFE6-F99AF196A7A4}"/>
              </a:ext>
            </a:extLst>
          </p:cNvPr>
          <p:cNvSpPr/>
          <p:nvPr/>
        </p:nvSpPr>
        <p:spPr>
          <a:xfrm>
            <a:off x="11582400" y="5592741"/>
            <a:ext cx="327545" cy="33431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g633aabb8f2_1_0"/>
          <p:cNvSpPr txBox="1">
            <a:spLocks noGrp="1"/>
          </p:cNvSpPr>
          <p:nvPr>
            <p:ph type="sldNum" idx="12"/>
          </p:nvPr>
        </p:nvSpPr>
        <p:spPr>
          <a:xfrm>
            <a:off x="9353558"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
        <p:nvSpPr>
          <p:cNvPr id="355" name="Google Shape;355;g633aabb8f2_1_0"/>
          <p:cNvSpPr txBox="1"/>
          <p:nvPr/>
        </p:nvSpPr>
        <p:spPr>
          <a:xfrm>
            <a:off x="838200" y="468031"/>
            <a:ext cx="10813026" cy="768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300"/>
              <a:buFont typeface="Arial"/>
              <a:buNone/>
            </a:pPr>
            <a:r>
              <a:rPr lang="en-US" sz="2300" dirty="0">
                <a:solidFill>
                  <a:schemeClr val="dk1"/>
                </a:solidFill>
              </a:rPr>
              <a:t>Variable and K-means Centre Selection</a:t>
            </a:r>
          </a:p>
        </p:txBody>
      </p:sp>
      <p:sp>
        <p:nvSpPr>
          <p:cNvPr id="16" name="Google Shape;945;p25">
            <a:extLst>
              <a:ext uri="{FF2B5EF4-FFF2-40B4-BE49-F238E27FC236}">
                <a16:creationId xmlns:a16="http://schemas.microsoft.com/office/drawing/2014/main" id="{771D0670-315F-4C4D-B5C9-BEF9CBE69D3F}"/>
              </a:ext>
            </a:extLst>
          </p:cNvPr>
          <p:cNvSpPr/>
          <p:nvPr/>
        </p:nvSpPr>
        <p:spPr>
          <a:xfrm>
            <a:off x="838200" y="1422665"/>
            <a:ext cx="5236776" cy="4417242"/>
          </a:xfrm>
          <a:prstGeom prst="roundRect">
            <a:avLst>
              <a:gd name="adj" fmla="val 16667"/>
            </a:avLst>
          </a:prstGeom>
          <a:solidFill>
            <a:schemeClr val="lt1"/>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endParaRPr lang="en-US" sz="1200" b="1" dirty="0">
              <a:solidFill>
                <a:schemeClr val="dk1"/>
              </a:solidFill>
            </a:endParaRPr>
          </a:p>
          <a:p>
            <a:pPr marL="0" marR="0" lvl="0" indent="0" algn="just" rtl="0">
              <a:spcBef>
                <a:spcPts val="0"/>
              </a:spcBef>
              <a:spcAft>
                <a:spcPts val="0"/>
              </a:spcAft>
              <a:buNone/>
            </a:pPr>
            <a:endParaRPr lang="en-US" sz="1200" b="1" dirty="0">
              <a:solidFill>
                <a:schemeClr val="dk1"/>
              </a:solidFill>
            </a:endParaRPr>
          </a:p>
          <a:p>
            <a:pPr marL="0" marR="0" lvl="0" indent="0" algn="just" rtl="0">
              <a:spcBef>
                <a:spcPts val="0"/>
              </a:spcBef>
              <a:spcAft>
                <a:spcPts val="0"/>
              </a:spcAft>
              <a:buNone/>
            </a:pPr>
            <a:endParaRPr lang="en-US" sz="1200" b="1" dirty="0">
              <a:solidFill>
                <a:schemeClr val="dk1"/>
              </a:solidFill>
            </a:endParaRPr>
          </a:p>
          <a:p>
            <a:pPr marL="0" marR="0" lvl="0" indent="0" algn="just" rtl="0">
              <a:spcBef>
                <a:spcPts val="0"/>
              </a:spcBef>
              <a:spcAft>
                <a:spcPts val="0"/>
              </a:spcAft>
              <a:buNone/>
            </a:pPr>
            <a:endParaRPr lang="en-US" sz="1200" b="1" dirty="0">
              <a:solidFill>
                <a:schemeClr val="dk1"/>
              </a:solidFill>
            </a:endParaRPr>
          </a:p>
          <a:p>
            <a:pPr marL="0" marR="0" lvl="0" indent="0" algn="just" rtl="0">
              <a:spcBef>
                <a:spcPts val="0"/>
              </a:spcBef>
              <a:spcAft>
                <a:spcPts val="0"/>
              </a:spcAft>
              <a:buNone/>
            </a:pPr>
            <a:endParaRPr lang="en-US" sz="1200" b="1" dirty="0">
              <a:solidFill>
                <a:schemeClr val="dk1"/>
              </a:solidFill>
            </a:endParaRPr>
          </a:p>
          <a:p>
            <a:pPr marL="0" marR="0" lvl="0" indent="0" algn="just" rtl="0">
              <a:spcBef>
                <a:spcPts val="0"/>
              </a:spcBef>
              <a:spcAft>
                <a:spcPts val="0"/>
              </a:spcAft>
              <a:buNone/>
            </a:pPr>
            <a:endParaRPr lang="en-US" sz="1200" b="1" dirty="0">
              <a:solidFill>
                <a:schemeClr val="dk1"/>
              </a:solidFill>
            </a:endParaRPr>
          </a:p>
          <a:p>
            <a:pPr marL="0" marR="0" lvl="0" indent="0" algn="just" rtl="0">
              <a:spcBef>
                <a:spcPts val="0"/>
              </a:spcBef>
              <a:spcAft>
                <a:spcPts val="0"/>
              </a:spcAft>
              <a:buNone/>
            </a:pPr>
            <a:endParaRPr lang="en-US" sz="1200" b="1" dirty="0">
              <a:solidFill>
                <a:schemeClr val="dk1"/>
              </a:solidFill>
            </a:endParaRPr>
          </a:p>
          <a:p>
            <a:pPr marL="0" marR="0" lvl="0" indent="0" algn="just" rtl="0">
              <a:spcBef>
                <a:spcPts val="0"/>
              </a:spcBef>
              <a:spcAft>
                <a:spcPts val="0"/>
              </a:spcAft>
              <a:buNone/>
            </a:pPr>
            <a:endParaRPr lang="en-US" sz="1200" b="1" dirty="0">
              <a:solidFill>
                <a:schemeClr val="dk1"/>
              </a:solidFill>
            </a:endParaRPr>
          </a:p>
          <a:p>
            <a:pPr marL="0" marR="0" lvl="0" indent="0" algn="just" rtl="0">
              <a:spcBef>
                <a:spcPts val="0"/>
              </a:spcBef>
              <a:spcAft>
                <a:spcPts val="0"/>
              </a:spcAft>
              <a:buNone/>
            </a:pPr>
            <a:r>
              <a:rPr lang="en-US" sz="1200" b="1" dirty="0">
                <a:solidFill>
                  <a:schemeClr val="dk1"/>
                </a:solidFill>
              </a:rPr>
              <a:t>Procedure Summary</a:t>
            </a:r>
            <a:endParaRPr sz="1200" dirty="0"/>
          </a:p>
          <a:p>
            <a:pPr marL="171450" marR="0" lvl="0" indent="-171450" algn="just" rtl="0">
              <a:spcBef>
                <a:spcPts val="0"/>
              </a:spcBef>
              <a:spcAft>
                <a:spcPts val="0"/>
              </a:spcAft>
              <a:buClr>
                <a:schemeClr val="dk1"/>
              </a:buClr>
              <a:buSzPts val="1300"/>
              <a:buFont typeface="Arial"/>
              <a:buChar char="•"/>
            </a:pPr>
            <a:r>
              <a:rPr lang="en-US" sz="1200" dirty="0">
                <a:solidFill>
                  <a:schemeClr val="dk1"/>
                </a:solidFill>
                <a:latin typeface="Arial"/>
                <a:ea typeface="Arial"/>
                <a:cs typeface="Arial"/>
                <a:sym typeface="Arial"/>
              </a:rPr>
              <a:t>Net Operating Cash Flows as the response variable given its importance </a:t>
            </a:r>
            <a:r>
              <a:rPr lang="en-US" sz="1200" dirty="0">
                <a:solidFill>
                  <a:schemeClr val="dk1"/>
                </a:solidFill>
              </a:rPr>
              <a:t>on company’s </a:t>
            </a:r>
            <a:r>
              <a:rPr lang="en-US" sz="1200" dirty="0">
                <a:solidFill>
                  <a:schemeClr val="dk1"/>
                </a:solidFill>
                <a:latin typeface="Arial"/>
                <a:ea typeface="Arial"/>
                <a:cs typeface="Arial"/>
                <a:sym typeface="Arial"/>
              </a:rPr>
              <a:t>liquidity and overall financial health</a:t>
            </a:r>
          </a:p>
          <a:p>
            <a:pPr marL="171450" marR="0" lvl="0" indent="-171450" algn="just" rtl="0">
              <a:spcBef>
                <a:spcPts val="0"/>
              </a:spcBef>
              <a:spcAft>
                <a:spcPts val="0"/>
              </a:spcAft>
              <a:buClr>
                <a:schemeClr val="dk1"/>
              </a:buClr>
              <a:buSzPts val="1300"/>
              <a:buFont typeface="Arial"/>
              <a:buChar char="•"/>
            </a:pPr>
            <a:endParaRPr lang="en-US" sz="1200" dirty="0">
              <a:solidFill>
                <a:schemeClr val="dk1"/>
              </a:solidFill>
              <a:latin typeface="Arial"/>
              <a:ea typeface="Arial"/>
              <a:cs typeface="Arial"/>
              <a:sym typeface="Arial"/>
            </a:endParaRPr>
          </a:p>
          <a:p>
            <a:pPr marL="171450" marR="0" lvl="0" indent="-171450" algn="just" rtl="0">
              <a:spcBef>
                <a:spcPts val="0"/>
              </a:spcBef>
              <a:spcAft>
                <a:spcPts val="0"/>
              </a:spcAft>
              <a:buClr>
                <a:schemeClr val="dk1"/>
              </a:buClr>
              <a:buSzPts val="1300"/>
              <a:buFont typeface="Arial"/>
              <a:buChar char="•"/>
            </a:pPr>
            <a:r>
              <a:rPr lang="en-US" sz="1200" dirty="0">
                <a:solidFill>
                  <a:schemeClr val="dk1"/>
                </a:solidFill>
              </a:rPr>
              <a:t>Stepwise regression selects 21 explanatory variables with AIC = 50604.13 and R-squared = 99.88%</a:t>
            </a:r>
          </a:p>
          <a:p>
            <a:pPr marL="171450" marR="0" lvl="0" indent="-171450" algn="just" rtl="0">
              <a:spcBef>
                <a:spcPts val="0"/>
              </a:spcBef>
              <a:spcAft>
                <a:spcPts val="0"/>
              </a:spcAft>
              <a:buClr>
                <a:schemeClr val="dk1"/>
              </a:buClr>
              <a:buSzPts val="1300"/>
              <a:buFont typeface="Arial"/>
              <a:buChar char="•"/>
            </a:pPr>
            <a:endParaRPr lang="en-US" sz="1200" dirty="0">
              <a:solidFill>
                <a:schemeClr val="dk1"/>
              </a:solidFill>
            </a:endParaRPr>
          </a:p>
          <a:p>
            <a:pPr marL="171450" indent="-171450" algn="just">
              <a:buClr>
                <a:schemeClr val="dk1"/>
              </a:buClr>
              <a:buSzPts val="1300"/>
              <a:buFont typeface="Arial"/>
              <a:buChar char="•"/>
            </a:pPr>
            <a:r>
              <a:rPr lang="en-US" sz="1200" dirty="0">
                <a:solidFill>
                  <a:schemeClr val="dk1"/>
                </a:solidFill>
              </a:rPr>
              <a:t>To avoid overfitting and multicollinearity concerns, further judgements are made based on team’s financial accounting literacy, e.g. Operating Income is removed from the regression given its high correlation with EBT, EBIT and Total Revenue</a:t>
            </a:r>
          </a:p>
          <a:p>
            <a:pPr marL="171450" indent="-171450" algn="just">
              <a:buClr>
                <a:schemeClr val="dk1"/>
              </a:buClr>
              <a:buSzPts val="1300"/>
              <a:buFont typeface="Arial"/>
              <a:buChar char="•"/>
            </a:pPr>
            <a:endParaRPr lang="en-US" sz="1200" dirty="0">
              <a:solidFill>
                <a:schemeClr val="dk1"/>
              </a:solidFill>
            </a:endParaRPr>
          </a:p>
          <a:p>
            <a:pPr marL="171450" marR="0" lvl="0" indent="-171450" algn="just" rtl="0">
              <a:spcBef>
                <a:spcPts val="0"/>
              </a:spcBef>
              <a:spcAft>
                <a:spcPts val="0"/>
              </a:spcAft>
              <a:buClr>
                <a:schemeClr val="dk1"/>
              </a:buClr>
              <a:buSzPts val="1300"/>
              <a:buFont typeface="Arial"/>
              <a:buChar char="•"/>
            </a:pPr>
            <a:r>
              <a:rPr lang="en-US" sz="1200" dirty="0">
                <a:solidFill>
                  <a:schemeClr val="dk1"/>
                </a:solidFill>
              </a:rPr>
              <a:t>Final variables include: </a:t>
            </a:r>
            <a:r>
              <a:rPr lang="en-US" sz="1200" i="1" dirty="0"/>
              <a:t>Accounts Payable</a:t>
            </a:r>
            <a:r>
              <a:rPr lang="en-US" sz="1200" dirty="0"/>
              <a:t>, </a:t>
            </a:r>
            <a:r>
              <a:rPr lang="en-US" sz="1200" i="1" dirty="0"/>
              <a:t>COGS</a:t>
            </a:r>
            <a:r>
              <a:rPr lang="en-US" sz="1200" dirty="0"/>
              <a:t>, </a:t>
            </a:r>
            <a:r>
              <a:rPr lang="en-US" sz="1200" i="1" dirty="0"/>
              <a:t>EBIT</a:t>
            </a:r>
            <a:r>
              <a:rPr lang="en-US" sz="1200" dirty="0"/>
              <a:t>, </a:t>
            </a:r>
            <a:r>
              <a:rPr lang="en-US" sz="1200" i="1" dirty="0"/>
              <a:t>Gross Profit</a:t>
            </a:r>
            <a:r>
              <a:rPr lang="en-US" sz="1200" dirty="0"/>
              <a:t>, </a:t>
            </a:r>
            <a:r>
              <a:rPr lang="en-US" sz="1200" i="1" dirty="0"/>
              <a:t>Long-term Debt</a:t>
            </a:r>
            <a:r>
              <a:rPr lang="en-US" sz="1200" dirty="0"/>
              <a:t>, </a:t>
            </a:r>
            <a:r>
              <a:rPr lang="en-US" sz="1200" i="1" dirty="0"/>
              <a:t>Long-term Investment</a:t>
            </a:r>
            <a:r>
              <a:rPr lang="en-US" sz="1200" dirty="0"/>
              <a:t>, </a:t>
            </a:r>
            <a:r>
              <a:rPr lang="en-US" sz="1200" i="1" dirty="0"/>
              <a:t>Net Cash Flow for Financing</a:t>
            </a:r>
            <a:r>
              <a:rPr lang="en-US" sz="1200" dirty="0"/>
              <a:t>, </a:t>
            </a:r>
            <a:r>
              <a:rPr lang="en-US" sz="1200" i="1" dirty="0"/>
              <a:t>Net Cash Flow for Investing</a:t>
            </a:r>
            <a:r>
              <a:rPr lang="en-US" sz="1200" dirty="0"/>
              <a:t>, S</a:t>
            </a:r>
            <a:r>
              <a:rPr lang="en-US" sz="1200" i="1" dirty="0"/>
              <a:t>hort-term Debt to Long-term Debt Ratio</a:t>
            </a:r>
            <a:r>
              <a:rPr lang="en-US" sz="1200" dirty="0"/>
              <a:t>, </a:t>
            </a:r>
            <a:r>
              <a:rPr lang="en-US" sz="1200" i="1" dirty="0"/>
              <a:t>Retained Earnings and Short-term Investments</a:t>
            </a:r>
            <a:endParaRPr lang="en-US" sz="1200" dirty="0">
              <a:solidFill>
                <a:schemeClr val="dk1"/>
              </a:solidFill>
            </a:endParaRPr>
          </a:p>
          <a:p>
            <a:pPr marL="171450" marR="0" lvl="0" indent="-171450" algn="just" rtl="0">
              <a:spcBef>
                <a:spcPts val="0"/>
              </a:spcBef>
              <a:spcAft>
                <a:spcPts val="0"/>
              </a:spcAft>
              <a:buClr>
                <a:schemeClr val="dk1"/>
              </a:buClr>
              <a:buSzPts val="1300"/>
              <a:buFont typeface="Arial"/>
              <a:buChar char="•"/>
            </a:pPr>
            <a:endParaRPr sz="1200" dirty="0">
              <a:solidFill>
                <a:schemeClr val="dk1"/>
              </a:solidFill>
              <a:latin typeface="Arial"/>
              <a:ea typeface="Arial"/>
              <a:cs typeface="Arial"/>
              <a:sym typeface="Arial"/>
            </a:endParaRPr>
          </a:p>
        </p:txBody>
      </p:sp>
      <p:sp>
        <p:nvSpPr>
          <p:cNvPr id="17" name="Google Shape;946;p25">
            <a:extLst>
              <a:ext uri="{FF2B5EF4-FFF2-40B4-BE49-F238E27FC236}">
                <a16:creationId xmlns:a16="http://schemas.microsoft.com/office/drawing/2014/main" id="{1E0666C5-D7BC-4092-B5FE-669F366EF89B}"/>
              </a:ext>
            </a:extLst>
          </p:cNvPr>
          <p:cNvSpPr txBox="1"/>
          <p:nvPr/>
        </p:nvSpPr>
        <p:spPr>
          <a:xfrm>
            <a:off x="1239954" y="1253408"/>
            <a:ext cx="4433268" cy="338514"/>
          </a:xfrm>
          <a:prstGeom prst="rect">
            <a:avLst/>
          </a:prstGeom>
          <a:solidFill>
            <a:schemeClr val="lt2"/>
          </a:solidFill>
          <a:ln w="12700" cap="flat" cmpd="sng">
            <a:solidFill>
              <a:srgbClr val="8E9C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dirty="0">
                <a:solidFill>
                  <a:schemeClr val="dk1"/>
                </a:solidFill>
              </a:rPr>
              <a:t>Stepwise Regression for Variable Selection</a:t>
            </a:r>
            <a:endParaRPr dirty="0"/>
          </a:p>
        </p:txBody>
      </p:sp>
      <mc:AlternateContent xmlns:mc="http://schemas.openxmlformats.org/markup-compatibility/2006" xmlns:a14="http://schemas.microsoft.com/office/drawing/2010/main">
        <mc:Choice Requires="a14">
          <p:sp>
            <p:nvSpPr>
              <p:cNvPr id="31" name="Google Shape;960;p25">
                <a:extLst>
                  <a:ext uri="{FF2B5EF4-FFF2-40B4-BE49-F238E27FC236}">
                    <a16:creationId xmlns:a16="http://schemas.microsoft.com/office/drawing/2014/main" id="{80382806-23FB-4580-A279-A671D383E7DC}"/>
                  </a:ext>
                </a:extLst>
              </p:cNvPr>
              <p:cNvSpPr/>
              <p:nvPr/>
            </p:nvSpPr>
            <p:spPr>
              <a:xfrm>
                <a:off x="6746634" y="1242172"/>
                <a:ext cx="4806042" cy="2172556"/>
              </a:xfrm>
              <a:prstGeom prst="roundRect">
                <a:avLst>
                  <a:gd name="adj" fmla="val 16667"/>
                </a:avLst>
              </a:prstGeom>
              <a:solidFill>
                <a:schemeClr val="lt1"/>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dirty="0">
                    <a:solidFill>
                      <a:schemeClr val="dk1"/>
                    </a:solidFill>
                    <a:latin typeface="Arial"/>
                    <a:ea typeface="Arial"/>
                    <a:cs typeface="Arial"/>
                    <a:sym typeface="Arial"/>
                  </a:rPr>
                  <a:t>Regularization via Information Criterion (IC)</a:t>
                </a:r>
              </a:p>
              <a:p>
                <a:pPr marL="0" marR="0" lvl="0" indent="0" algn="ctr" rtl="0">
                  <a:spcBef>
                    <a:spcPts val="0"/>
                  </a:spcBef>
                  <a:spcAft>
                    <a:spcPts val="0"/>
                  </a:spcAft>
                  <a:buNone/>
                </a:pPr>
                <a:endParaRPr lang="en-US" sz="1200" dirty="0">
                  <a:solidFill>
                    <a:srgbClr val="616B00"/>
                  </a:solidFill>
                  <a:latin typeface="Arial"/>
                  <a:ea typeface="Arial"/>
                  <a:cs typeface="Arial"/>
                  <a:sym typeface="Arial"/>
                </a:endParaRPr>
              </a:p>
              <a:p>
                <a:pPr marL="0" marR="0" lvl="0" indent="0" algn="just" rtl="0">
                  <a:spcBef>
                    <a:spcPts val="0"/>
                  </a:spcBef>
                  <a:spcAft>
                    <a:spcPts val="0"/>
                  </a:spcAft>
                  <a:buNone/>
                </a:pPr>
                <a:r>
                  <a:rPr lang="en-US" sz="1300" dirty="0">
                    <a:solidFill>
                      <a:schemeClr val="dk1"/>
                    </a:solidFill>
                  </a:rPr>
                  <a:t>In order to avoid overfitting issue, s</a:t>
                </a:r>
                <a:r>
                  <a:rPr lang="en-US" sz="1300" dirty="0">
                    <a:solidFill>
                      <a:schemeClr val="dk1"/>
                    </a:solidFill>
                    <a:latin typeface="Arial"/>
                    <a:ea typeface="Arial"/>
                    <a:cs typeface="Arial"/>
                    <a:sym typeface="Arial"/>
                  </a:rPr>
                  <a:t>olving k-Means for each k to minimize the IC(Deviance + Penalty) function below:</a:t>
                </a:r>
                <a:endParaRPr lang="en-US" dirty="0"/>
              </a:p>
              <a:p>
                <a:pPr lvl="0" algn="just"/>
                <a:endParaRPr lang="en-US" b="0" i="1" dirty="0">
                  <a:latin typeface="Cambria Math" panose="02040503050406030204" pitchFamily="18" charset="0"/>
                </a:endParaRPr>
              </a:p>
              <a:p>
                <a:pPr lvl="0"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𝑀𝑖𝑛</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r>
                        <a:rPr lang="en-US" i="1">
                          <a:latin typeface="Cambria Math" panose="02040503050406030204" pitchFamily="18" charset="0"/>
                        </a:rPr>
                        <m:t>𝐷𝑒𝑣𝑖𝑎𝑛𝑐𝑒</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𝑢𝑠𝑖𝑛𝑔</m:t>
                      </m:r>
                      <m:r>
                        <a:rPr lang="en-US" i="1">
                          <a:latin typeface="Cambria Math" panose="02040503050406030204" pitchFamily="18" charset="0"/>
                        </a:rPr>
                        <m:t> </m:t>
                      </m:r>
                      <m:r>
                        <a:rPr lang="en-US" i="1">
                          <a:latin typeface="Cambria Math" panose="02040503050406030204" pitchFamily="18" charset="0"/>
                        </a:rPr>
                        <m:t>𝑘</m:t>
                      </m:r>
                      <m:r>
                        <a:rPr lang="en-US" i="1">
                          <a:latin typeface="Cambria Math" panose="02040503050406030204" pitchFamily="18" charset="0"/>
                        </a:rPr>
                        <m:t> </m:t>
                      </m:r>
                      <m:r>
                        <a:rPr lang="en-US" i="1">
                          <a:latin typeface="Cambria Math" panose="02040503050406030204" pitchFamily="18" charset="0"/>
                        </a:rPr>
                        <m:t>𝑐𝑒𝑛𝑡𝑟𝑒𝑠</m:t>
                      </m:r>
                    </m:oMath>
                  </m:oMathPara>
                </a14:m>
                <a:endParaRPr lang="en-US" i="1" dirty="0"/>
              </a:p>
              <a:p>
                <a:pPr lvl="0" algn="just"/>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𝜆</m:t>
                      </m:r>
                      <m:r>
                        <a:rPr lang="en-US" i="1">
                          <a:latin typeface="Cambria Math" panose="02040503050406030204" pitchFamily="18" charset="0"/>
                        </a:rPr>
                        <m:t> </m:t>
                      </m:r>
                      <m:d>
                        <m:dPr>
                          <m:begChr m:val="{"/>
                          <m:endChr m:val="}"/>
                          <m:ctrlPr>
                            <a:rPr lang="ar-AE" i="1">
                              <a:latin typeface="Cambria Math" panose="02040503050406030204" pitchFamily="18" charset="0"/>
                            </a:rPr>
                          </m:ctrlPr>
                        </m:dPr>
                        <m:e>
                          <m:r>
                            <a:rPr lang="ar-AE" i="1">
                              <a:latin typeface="Cambria Math" panose="02040503050406030204" pitchFamily="18" charset="0"/>
                            </a:rPr>
                            <m:t># </m:t>
                          </m:r>
                          <m:r>
                            <a:rPr lang="ar-AE" i="1">
                              <a:latin typeface="Cambria Math" panose="02040503050406030204" pitchFamily="18" charset="0"/>
                            </a:rPr>
                            <m:t>𝑜𝑓</m:t>
                          </m:r>
                          <m:r>
                            <a:rPr lang="ar-AE" i="1">
                              <a:latin typeface="Cambria Math" panose="02040503050406030204" pitchFamily="18" charset="0"/>
                            </a:rPr>
                            <m:t> </m:t>
                          </m:r>
                          <m:r>
                            <a:rPr lang="ar-AE" i="1">
                              <a:latin typeface="Cambria Math" panose="02040503050406030204" pitchFamily="18" charset="0"/>
                            </a:rPr>
                            <m:t>𝑐𝑙𝑢𝑠𝑡𝑒𝑟𝑠</m:t>
                          </m:r>
                        </m:e>
                      </m:d>
                      <m:r>
                        <a:rPr lang="ar-AE" i="1">
                          <a:latin typeface="Cambria Math" panose="02040503050406030204" pitchFamily="18" charset="0"/>
                        </a:rPr>
                        <m:t>∗</m:t>
                      </m:r>
                      <m:r>
                        <a:rPr lang="en-US" b="0" i="1" smtClean="0">
                          <a:latin typeface="Cambria Math" panose="02040503050406030204" pitchFamily="18" charset="0"/>
                        </a:rPr>
                        <m:t>11</m:t>
                      </m:r>
                      <m:r>
                        <a:rPr lang="en-US" b="0" i="1" smtClean="0">
                          <a:latin typeface="Cambria Math" panose="02040503050406030204" pitchFamily="18" charset="0"/>
                        </a:rPr>
                        <m:t> </m:t>
                      </m:r>
                      <m:r>
                        <a:rPr lang="en-US" b="0" i="1" smtClean="0">
                          <a:latin typeface="Cambria Math" panose="02040503050406030204" pitchFamily="18" charset="0"/>
                        </a:rPr>
                        <m:t>𝑣𝑎𝑟𝑖𝑎𝑏𝑙𝑒𝑠</m:t>
                      </m:r>
                      <m:r>
                        <a:rPr lang="ar-AE" i="1">
                          <a:latin typeface="Cambria Math" panose="02040503050406030204" pitchFamily="18" charset="0"/>
                        </a:rPr>
                        <m:t>}</m:t>
                      </m:r>
                    </m:oMath>
                  </m:oMathPara>
                </a14:m>
                <a:endParaRPr lang="ar-AE" dirty="0"/>
              </a:p>
              <a:p>
                <a:pPr marL="285750" marR="0" lvl="0" indent="-285750" algn="just" rtl="0">
                  <a:spcBef>
                    <a:spcPts val="0"/>
                  </a:spcBef>
                  <a:spcAft>
                    <a:spcPts val="0"/>
                  </a:spcAft>
                  <a:buClr>
                    <a:schemeClr val="dk1"/>
                  </a:buClr>
                  <a:buSzPts val="1300"/>
                  <a:buFont typeface="Arial"/>
                  <a:buChar char="•"/>
                </a:pPr>
                <a:endParaRPr lang="en-US" sz="1300" dirty="0">
                  <a:solidFill>
                    <a:schemeClr val="dk1"/>
                  </a:solidFill>
                </a:endParaRPr>
              </a:p>
              <a:p>
                <a:pPr marL="285750" marR="0" lvl="0" indent="-285750" algn="just" rtl="0">
                  <a:spcBef>
                    <a:spcPts val="0"/>
                  </a:spcBef>
                  <a:spcAft>
                    <a:spcPts val="0"/>
                  </a:spcAft>
                  <a:buClr>
                    <a:schemeClr val="dk1"/>
                  </a:buClr>
                  <a:buSzPts val="1300"/>
                  <a:buFont typeface="Arial"/>
                  <a:buChar char="•"/>
                </a:pPr>
                <a:r>
                  <a:rPr lang="en-US" sz="1300" dirty="0">
                    <a:solidFill>
                      <a:schemeClr val="dk1"/>
                    </a:solidFill>
                  </a:rPr>
                  <a:t>AIC: k = 28, BIC: k = 14, HDIC: k = 5 </a:t>
                </a:r>
              </a:p>
              <a:p>
                <a:pPr marL="285750" marR="0" lvl="0" indent="-285750" algn="just" rtl="0">
                  <a:spcBef>
                    <a:spcPts val="0"/>
                  </a:spcBef>
                  <a:spcAft>
                    <a:spcPts val="0"/>
                  </a:spcAft>
                  <a:buClr>
                    <a:schemeClr val="dk1"/>
                  </a:buClr>
                  <a:buSzPts val="1300"/>
                  <a:buFont typeface="Arial"/>
                  <a:buChar char="•"/>
                </a:pPr>
                <a:r>
                  <a:rPr lang="en-US" sz="1300" dirty="0">
                    <a:solidFill>
                      <a:schemeClr val="dk1"/>
                    </a:solidFill>
                  </a:rPr>
                  <a:t>This study uses 28 centres as the basis of the analysis</a:t>
                </a:r>
                <a:endParaRPr lang="en-US" sz="1300" dirty="0">
                  <a:solidFill>
                    <a:schemeClr val="dk1"/>
                  </a:solidFill>
                  <a:latin typeface="Arial"/>
                  <a:ea typeface="Arial"/>
                  <a:cs typeface="Arial"/>
                  <a:sym typeface="Arial"/>
                </a:endParaRPr>
              </a:p>
            </p:txBody>
          </p:sp>
        </mc:Choice>
        <mc:Fallback xmlns="">
          <p:sp>
            <p:nvSpPr>
              <p:cNvPr id="31" name="Google Shape;960;p25">
                <a:extLst>
                  <a:ext uri="{FF2B5EF4-FFF2-40B4-BE49-F238E27FC236}">
                    <a16:creationId xmlns:a16="http://schemas.microsoft.com/office/drawing/2014/main" id="{80382806-23FB-4580-A279-A671D383E7DC}"/>
                  </a:ext>
                </a:extLst>
              </p:cNvPr>
              <p:cNvSpPr>
                <a:spLocks noRot="1" noChangeAspect="1" noMove="1" noResize="1" noEditPoints="1" noAdjustHandles="1" noChangeArrowheads="1" noChangeShapeType="1" noTextEdit="1"/>
              </p:cNvSpPr>
              <p:nvPr/>
            </p:nvSpPr>
            <p:spPr>
              <a:xfrm>
                <a:off x="6746634" y="1242172"/>
                <a:ext cx="4806042" cy="2172556"/>
              </a:xfrm>
              <a:prstGeom prst="roundRect">
                <a:avLst>
                  <a:gd name="adj" fmla="val 16667"/>
                </a:avLst>
              </a:prstGeom>
              <a:blipFill>
                <a:blip r:embed="rId3"/>
                <a:stretch>
                  <a:fillRect b="-838"/>
                </a:stretch>
              </a:blipFill>
              <a:ln w="12700" cap="flat" cmpd="sng">
                <a:solidFill>
                  <a:schemeClr val="lt2"/>
                </a:solidFill>
                <a:prstDash val="solid"/>
                <a:miter lim="800000"/>
                <a:headEnd type="none" w="sm" len="sm"/>
                <a:tailEnd type="none" w="sm" len="sm"/>
              </a:ln>
            </p:spPr>
            <p:txBody>
              <a:bodyPr/>
              <a:lstStyle/>
              <a:p>
                <a:r>
                  <a:rPr lang="en-US">
                    <a:noFill/>
                  </a:rPr>
                  <a:t> </a:t>
                </a:r>
              </a:p>
            </p:txBody>
          </p:sp>
        </mc:Fallback>
      </mc:AlternateContent>
      <p:pic>
        <p:nvPicPr>
          <p:cNvPr id="3" name="Picture 2">
            <a:extLst>
              <a:ext uri="{FF2B5EF4-FFF2-40B4-BE49-F238E27FC236}">
                <a16:creationId xmlns:a16="http://schemas.microsoft.com/office/drawing/2014/main" id="{9BE0A891-0548-4651-ABA7-2548534E1F2D}"/>
              </a:ext>
            </a:extLst>
          </p:cNvPr>
          <p:cNvPicPr>
            <a:picLocks noChangeAspect="1"/>
          </p:cNvPicPr>
          <p:nvPr/>
        </p:nvPicPr>
        <p:blipFill rotWithShape="1">
          <a:blip r:embed="rId4"/>
          <a:srcRect l="1640" t="8265" r="11181" b="3512"/>
          <a:stretch/>
        </p:blipFill>
        <p:spPr>
          <a:xfrm>
            <a:off x="6746633" y="3580920"/>
            <a:ext cx="4806042" cy="2465919"/>
          </a:xfrm>
          <a:prstGeom prst="rect">
            <a:avLst/>
          </a:prstGeom>
        </p:spPr>
      </p:pic>
      <p:pic>
        <p:nvPicPr>
          <p:cNvPr id="4" name="Picture 3">
            <a:extLst>
              <a:ext uri="{FF2B5EF4-FFF2-40B4-BE49-F238E27FC236}">
                <a16:creationId xmlns:a16="http://schemas.microsoft.com/office/drawing/2014/main" id="{77C3F1DC-8775-401D-B31B-E5D912498D6D}"/>
              </a:ext>
            </a:extLst>
          </p:cNvPr>
          <p:cNvPicPr>
            <a:picLocks noChangeAspect="1"/>
          </p:cNvPicPr>
          <p:nvPr/>
        </p:nvPicPr>
        <p:blipFill>
          <a:blip r:embed="rId5"/>
          <a:stretch>
            <a:fillRect/>
          </a:stretch>
        </p:blipFill>
        <p:spPr>
          <a:xfrm>
            <a:off x="1140542" y="1751224"/>
            <a:ext cx="4768645" cy="100180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7314B096-851C-49E1-8407-EE36178E9A1E}"/>
              </a:ext>
            </a:extLst>
          </p:cNvPr>
          <p:cNvPicPr>
            <a:picLocks noChangeAspect="1"/>
          </p:cNvPicPr>
          <p:nvPr/>
        </p:nvPicPr>
        <p:blipFill rotWithShape="1">
          <a:blip r:embed="rId2"/>
          <a:srcRect l="6893" t="11942" r="50074" b="56005"/>
          <a:stretch/>
        </p:blipFill>
        <p:spPr>
          <a:xfrm>
            <a:off x="5898529" y="3531540"/>
            <a:ext cx="3196309" cy="1660536"/>
          </a:xfrm>
          <a:prstGeom prst="rect">
            <a:avLst/>
          </a:prstGeom>
        </p:spPr>
      </p:pic>
      <p:pic>
        <p:nvPicPr>
          <p:cNvPr id="26" name="Picture 25">
            <a:extLst>
              <a:ext uri="{FF2B5EF4-FFF2-40B4-BE49-F238E27FC236}">
                <a16:creationId xmlns:a16="http://schemas.microsoft.com/office/drawing/2014/main" id="{34677A39-1AC0-4F6C-B8D6-5BCCD07294F6}"/>
              </a:ext>
            </a:extLst>
          </p:cNvPr>
          <p:cNvPicPr>
            <a:picLocks noChangeAspect="1"/>
          </p:cNvPicPr>
          <p:nvPr/>
        </p:nvPicPr>
        <p:blipFill rotWithShape="1">
          <a:blip r:embed="rId3"/>
          <a:srcRect l="6893" t="11942" r="50074" b="56414"/>
          <a:stretch/>
        </p:blipFill>
        <p:spPr>
          <a:xfrm>
            <a:off x="834138" y="3574498"/>
            <a:ext cx="3268641" cy="1623114"/>
          </a:xfrm>
          <a:prstGeom prst="rect">
            <a:avLst/>
          </a:prstGeom>
        </p:spPr>
      </p:pic>
      <p:pic>
        <p:nvPicPr>
          <p:cNvPr id="24" name="Picture 23">
            <a:extLst>
              <a:ext uri="{FF2B5EF4-FFF2-40B4-BE49-F238E27FC236}">
                <a16:creationId xmlns:a16="http://schemas.microsoft.com/office/drawing/2014/main" id="{3707B7E7-0ABF-4EE1-A6EC-86C50539EB5B}"/>
              </a:ext>
            </a:extLst>
          </p:cNvPr>
          <p:cNvPicPr>
            <a:picLocks noChangeAspect="1"/>
          </p:cNvPicPr>
          <p:nvPr/>
        </p:nvPicPr>
        <p:blipFill rotWithShape="1">
          <a:blip r:embed="rId4"/>
          <a:srcRect l="6893" t="11942" r="51456" b="56358"/>
          <a:stretch/>
        </p:blipFill>
        <p:spPr>
          <a:xfrm>
            <a:off x="5733583" y="1236031"/>
            <a:ext cx="3268642" cy="1937598"/>
          </a:xfrm>
          <a:prstGeom prst="rect">
            <a:avLst/>
          </a:prstGeom>
        </p:spPr>
      </p:pic>
      <p:pic>
        <p:nvPicPr>
          <p:cNvPr id="17" name="Picture 16">
            <a:extLst>
              <a:ext uri="{FF2B5EF4-FFF2-40B4-BE49-F238E27FC236}">
                <a16:creationId xmlns:a16="http://schemas.microsoft.com/office/drawing/2014/main" id="{3212111F-3E40-42C3-8EDF-253879E21616}"/>
              </a:ext>
            </a:extLst>
          </p:cNvPr>
          <p:cNvPicPr>
            <a:picLocks noChangeAspect="1"/>
          </p:cNvPicPr>
          <p:nvPr/>
        </p:nvPicPr>
        <p:blipFill rotWithShape="1">
          <a:blip r:embed="rId5"/>
          <a:srcRect l="6642" t="11942" r="50000" b="56358"/>
          <a:stretch/>
        </p:blipFill>
        <p:spPr>
          <a:xfrm>
            <a:off x="835841" y="1238237"/>
            <a:ext cx="3268641" cy="1937598"/>
          </a:xfrm>
          <a:prstGeom prst="rect">
            <a:avLst/>
          </a:prstGeom>
        </p:spPr>
      </p:pic>
      <p:sp>
        <p:nvSpPr>
          <p:cNvPr id="3" name="Slide Number Placeholder 2">
            <a:extLst>
              <a:ext uri="{FF2B5EF4-FFF2-40B4-BE49-F238E27FC236}">
                <a16:creationId xmlns:a16="http://schemas.microsoft.com/office/drawing/2014/main" id="{971F344C-6955-446B-9C15-3C2CA70DD1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grpSp>
        <p:nvGrpSpPr>
          <p:cNvPr id="5" name="Google Shape;1216;p32">
            <a:extLst>
              <a:ext uri="{FF2B5EF4-FFF2-40B4-BE49-F238E27FC236}">
                <a16:creationId xmlns:a16="http://schemas.microsoft.com/office/drawing/2014/main" id="{B52D0A1B-325A-4B7B-9D14-DC7050467E18}"/>
              </a:ext>
            </a:extLst>
          </p:cNvPr>
          <p:cNvGrpSpPr/>
          <p:nvPr/>
        </p:nvGrpSpPr>
        <p:grpSpPr>
          <a:xfrm>
            <a:off x="3460903" y="1913739"/>
            <a:ext cx="2635097" cy="3030521"/>
            <a:chOff x="3353166" y="2292397"/>
            <a:chExt cx="3764424" cy="4329316"/>
          </a:xfrm>
        </p:grpSpPr>
        <p:sp>
          <p:nvSpPr>
            <p:cNvPr id="6" name="Google Shape;1217;p32">
              <a:extLst>
                <a:ext uri="{FF2B5EF4-FFF2-40B4-BE49-F238E27FC236}">
                  <a16:creationId xmlns:a16="http://schemas.microsoft.com/office/drawing/2014/main" id="{B4C0AC41-6165-4742-BACA-59EA8EAC37CF}"/>
                </a:ext>
              </a:extLst>
            </p:cNvPr>
            <p:cNvSpPr/>
            <p:nvPr/>
          </p:nvSpPr>
          <p:spPr>
            <a:xfrm>
              <a:off x="3758855" y="2911086"/>
              <a:ext cx="2951635" cy="2951635"/>
            </a:xfrm>
            <a:prstGeom prst="ellipse">
              <a:avLst/>
            </a:prstGeom>
            <a:solidFill>
              <a:schemeClr val="lt1"/>
            </a:solidFill>
            <a:ln w="7620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lt1"/>
                </a:solidFill>
                <a:latin typeface="Georgia"/>
                <a:ea typeface="Georgia"/>
                <a:cs typeface="Georgia"/>
                <a:sym typeface="Georgia"/>
              </a:endParaRPr>
            </a:p>
          </p:txBody>
        </p:sp>
        <p:sp>
          <p:nvSpPr>
            <p:cNvPr id="7" name="Google Shape;1218;p32">
              <a:extLst>
                <a:ext uri="{FF2B5EF4-FFF2-40B4-BE49-F238E27FC236}">
                  <a16:creationId xmlns:a16="http://schemas.microsoft.com/office/drawing/2014/main" id="{4A1D1C3C-7C59-4A54-A3F9-CEAD58759E2D}"/>
                </a:ext>
              </a:extLst>
            </p:cNvPr>
            <p:cNvSpPr txBox="1"/>
            <p:nvPr/>
          </p:nvSpPr>
          <p:spPr>
            <a:xfrm>
              <a:off x="4466983" y="2987167"/>
              <a:ext cx="155861" cy="375610"/>
            </a:xfrm>
            <a:prstGeom prst="rect">
              <a:avLst/>
            </a:prstGeom>
            <a:noFill/>
            <a:ln>
              <a:noFill/>
            </a:ln>
          </p:spPr>
          <p:txBody>
            <a:bodyPr spcFirstLastPara="1" wrap="square" lIns="53975" tIns="53975" rIns="53975" bIns="53975" anchor="t" anchorCtr="0">
              <a:spAutoFit/>
            </a:bodyPr>
            <a:lstStyle/>
            <a:p>
              <a:pPr marL="0" marR="0" lvl="0" indent="0" algn="l" rtl="0">
                <a:spcBef>
                  <a:spcPts val="0"/>
                </a:spcBef>
                <a:spcAft>
                  <a:spcPts val="0"/>
                </a:spcAft>
                <a:buNone/>
              </a:pPr>
              <a:endParaRPr sz="1000" b="1">
                <a:solidFill>
                  <a:srgbClr val="B1DCEE"/>
                </a:solidFill>
                <a:latin typeface="Arial"/>
                <a:ea typeface="Arial"/>
                <a:cs typeface="Arial"/>
                <a:sym typeface="Arial"/>
              </a:endParaRPr>
            </a:p>
          </p:txBody>
        </p:sp>
        <p:cxnSp>
          <p:nvCxnSpPr>
            <p:cNvPr id="8" name="Google Shape;1219;p32">
              <a:extLst>
                <a:ext uri="{FF2B5EF4-FFF2-40B4-BE49-F238E27FC236}">
                  <a16:creationId xmlns:a16="http://schemas.microsoft.com/office/drawing/2014/main" id="{03C37B14-1450-4419-8951-AAE25E810342}"/>
                </a:ext>
              </a:extLst>
            </p:cNvPr>
            <p:cNvCxnSpPr/>
            <p:nvPr/>
          </p:nvCxnSpPr>
          <p:spPr>
            <a:xfrm rot="5400000">
              <a:off x="3070015" y="4457055"/>
              <a:ext cx="4329316" cy="0"/>
            </a:xfrm>
            <a:prstGeom prst="straightConnector1">
              <a:avLst/>
            </a:prstGeom>
            <a:noFill/>
            <a:ln w="82550" cap="flat" cmpd="sng">
              <a:solidFill>
                <a:srgbClr val="FFFFFF"/>
              </a:solidFill>
              <a:prstDash val="solid"/>
              <a:round/>
              <a:headEnd type="none" w="med" len="med"/>
              <a:tailEnd type="none" w="med" len="med"/>
            </a:ln>
          </p:spPr>
        </p:cxnSp>
        <p:cxnSp>
          <p:nvCxnSpPr>
            <p:cNvPr id="9" name="Google Shape;1220;p32">
              <a:extLst>
                <a:ext uri="{FF2B5EF4-FFF2-40B4-BE49-F238E27FC236}">
                  <a16:creationId xmlns:a16="http://schemas.microsoft.com/office/drawing/2014/main" id="{F284C652-E413-4D7D-B0F8-721DC42E0042}"/>
                </a:ext>
              </a:extLst>
            </p:cNvPr>
            <p:cNvCxnSpPr/>
            <p:nvPr/>
          </p:nvCxnSpPr>
          <p:spPr>
            <a:xfrm>
              <a:off x="3353166" y="4302662"/>
              <a:ext cx="3764424" cy="0"/>
            </a:xfrm>
            <a:prstGeom prst="straightConnector1">
              <a:avLst/>
            </a:prstGeom>
            <a:noFill/>
            <a:ln w="82550" cap="flat" cmpd="sng">
              <a:solidFill>
                <a:srgbClr val="FFFFFF"/>
              </a:solidFill>
              <a:prstDash val="solid"/>
              <a:round/>
              <a:headEnd type="none" w="med" len="med"/>
              <a:tailEnd type="none" w="med" len="med"/>
            </a:ln>
          </p:spPr>
        </p:cxnSp>
        <p:sp>
          <p:nvSpPr>
            <p:cNvPr id="10" name="Google Shape;1221;p32">
              <a:extLst>
                <a:ext uri="{FF2B5EF4-FFF2-40B4-BE49-F238E27FC236}">
                  <a16:creationId xmlns:a16="http://schemas.microsoft.com/office/drawing/2014/main" id="{D6F6F763-DF0B-4A24-B4E0-8D150178E4DE}"/>
                </a:ext>
              </a:extLst>
            </p:cNvPr>
            <p:cNvSpPr/>
            <p:nvPr/>
          </p:nvSpPr>
          <p:spPr>
            <a:xfrm>
              <a:off x="4554612" y="3711903"/>
              <a:ext cx="1350000" cy="1350000"/>
            </a:xfrm>
            <a:prstGeom prst="ellipse">
              <a:avLst/>
            </a:prstGeom>
            <a:solidFill>
              <a:schemeClr val="lt2"/>
            </a:solidFill>
            <a:ln w="50800" cap="flat" cmpd="sng">
              <a:solidFill>
                <a:schemeClr val="dk2"/>
              </a:solidFill>
              <a:prstDash val="solid"/>
              <a:round/>
              <a:headEnd type="none" w="sm" len="sm"/>
              <a:tailEnd type="none" w="sm" len="sm"/>
            </a:ln>
          </p:spPr>
          <p:txBody>
            <a:bodyPr spcFirstLastPara="1" wrap="square" lIns="36000" tIns="36000" rIns="36000" bIns="36000" anchor="ctr" anchorCtr="0">
              <a:noAutofit/>
            </a:bodyPr>
            <a:lstStyle/>
            <a:p>
              <a:pPr marL="0" marR="0" lvl="0" indent="0" algn="ctr" rtl="0">
                <a:lnSpc>
                  <a:spcPct val="90000"/>
                </a:lnSpc>
                <a:spcBef>
                  <a:spcPts val="0"/>
                </a:spcBef>
                <a:spcAft>
                  <a:spcPts val="0"/>
                </a:spcAft>
                <a:buNone/>
              </a:pPr>
              <a:r>
                <a:rPr lang="en-US" sz="1200" b="1" dirty="0">
                  <a:solidFill>
                    <a:schemeClr val="lt1"/>
                  </a:solidFill>
                  <a:latin typeface="Arial"/>
                  <a:ea typeface="Arial"/>
                  <a:cs typeface="Arial"/>
                  <a:sym typeface="Arial"/>
                </a:rPr>
                <a:t>T-SNE Plots</a:t>
              </a:r>
              <a:endParaRPr sz="1200" b="1" i="1" dirty="0">
                <a:solidFill>
                  <a:schemeClr val="accent1"/>
                </a:solidFill>
                <a:latin typeface="Arial"/>
                <a:ea typeface="Arial"/>
                <a:cs typeface="Arial"/>
                <a:sym typeface="Arial"/>
              </a:endParaRPr>
            </a:p>
          </p:txBody>
        </p:sp>
      </p:grpSp>
      <p:sp>
        <p:nvSpPr>
          <p:cNvPr id="15" name="Google Shape;355;g633aabb8f2_1_0">
            <a:extLst>
              <a:ext uri="{FF2B5EF4-FFF2-40B4-BE49-F238E27FC236}">
                <a16:creationId xmlns:a16="http://schemas.microsoft.com/office/drawing/2014/main" id="{A149E363-BF78-4AD8-9876-44E72B72285F}"/>
              </a:ext>
            </a:extLst>
          </p:cNvPr>
          <p:cNvSpPr txBox="1"/>
          <p:nvPr/>
        </p:nvSpPr>
        <p:spPr>
          <a:xfrm>
            <a:off x="838200" y="468031"/>
            <a:ext cx="10813026" cy="768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300"/>
              <a:buFont typeface="Arial"/>
              <a:buNone/>
            </a:pPr>
            <a:r>
              <a:rPr lang="en-US" sz="2300" dirty="0">
                <a:solidFill>
                  <a:schemeClr val="dk1"/>
                </a:solidFill>
              </a:rPr>
              <a:t>Clustering Analysis via Dimensionality Reduction Technique (2012-2015)</a:t>
            </a:r>
          </a:p>
        </p:txBody>
      </p:sp>
      <p:sp>
        <p:nvSpPr>
          <p:cNvPr id="18" name="Google Shape;1222;p32">
            <a:extLst>
              <a:ext uri="{FF2B5EF4-FFF2-40B4-BE49-F238E27FC236}">
                <a16:creationId xmlns:a16="http://schemas.microsoft.com/office/drawing/2014/main" id="{660A0F0D-3289-437B-BF99-C3C1856EE1D9}"/>
              </a:ext>
            </a:extLst>
          </p:cNvPr>
          <p:cNvSpPr/>
          <p:nvPr/>
        </p:nvSpPr>
        <p:spPr>
          <a:xfrm rot="2550677">
            <a:off x="4813459" y="2455879"/>
            <a:ext cx="1222448" cy="399334"/>
          </a:xfrm>
          <a:prstGeom prst="rect">
            <a:avLst/>
          </a:prstGeom>
        </p:spPr>
        <p:txBody>
          <a:bodyPr>
            <a:prstTxWarp prst="textPlain">
              <a:avLst/>
            </a:prstTxWarp>
          </a:bodyPr>
          <a:lstStyle/>
          <a:p>
            <a:pPr lvl="0" algn="ctr"/>
            <a:r>
              <a:rPr b="1" i="0" dirty="0">
                <a:ln>
                  <a:noFill/>
                </a:ln>
                <a:solidFill>
                  <a:schemeClr val="lt2"/>
                </a:solidFill>
                <a:latin typeface="Georgia"/>
              </a:rPr>
              <a:t> </a:t>
            </a:r>
            <a:r>
              <a:rPr lang="en-US" b="1" i="0" dirty="0">
                <a:ln>
                  <a:noFill/>
                </a:ln>
                <a:solidFill>
                  <a:schemeClr val="lt2"/>
                </a:solidFill>
                <a:latin typeface="Georgia"/>
              </a:rPr>
              <a:t>2013</a:t>
            </a:r>
            <a:endParaRPr b="1" i="0" dirty="0">
              <a:ln>
                <a:noFill/>
              </a:ln>
              <a:solidFill>
                <a:schemeClr val="lt2"/>
              </a:solidFill>
              <a:latin typeface="Georgia"/>
            </a:endParaRPr>
          </a:p>
        </p:txBody>
      </p:sp>
      <p:sp>
        <p:nvSpPr>
          <p:cNvPr id="19" name="Google Shape;1222;p32">
            <a:extLst>
              <a:ext uri="{FF2B5EF4-FFF2-40B4-BE49-F238E27FC236}">
                <a16:creationId xmlns:a16="http://schemas.microsoft.com/office/drawing/2014/main" id="{C24D5F3E-C1E2-45D4-B254-52E32BAF14D2}"/>
              </a:ext>
            </a:extLst>
          </p:cNvPr>
          <p:cNvSpPr/>
          <p:nvPr/>
        </p:nvSpPr>
        <p:spPr>
          <a:xfrm rot="7957552">
            <a:off x="4919538" y="3759354"/>
            <a:ext cx="1222448" cy="399334"/>
          </a:xfrm>
          <a:prstGeom prst="rect">
            <a:avLst/>
          </a:prstGeom>
        </p:spPr>
        <p:txBody>
          <a:bodyPr>
            <a:prstTxWarp prst="textPlain">
              <a:avLst/>
            </a:prstTxWarp>
          </a:bodyPr>
          <a:lstStyle/>
          <a:p>
            <a:pPr lvl="0" algn="ctr"/>
            <a:r>
              <a:rPr b="1" i="0" dirty="0">
                <a:ln>
                  <a:noFill/>
                </a:ln>
                <a:solidFill>
                  <a:schemeClr val="lt2"/>
                </a:solidFill>
                <a:latin typeface="Georgia"/>
              </a:rPr>
              <a:t> </a:t>
            </a:r>
            <a:r>
              <a:rPr lang="en-US" b="1" i="0" dirty="0">
                <a:ln>
                  <a:noFill/>
                </a:ln>
                <a:solidFill>
                  <a:schemeClr val="lt2"/>
                </a:solidFill>
                <a:latin typeface="Georgia"/>
              </a:rPr>
              <a:t>2014</a:t>
            </a:r>
            <a:endParaRPr b="1" i="0" dirty="0">
              <a:ln>
                <a:noFill/>
              </a:ln>
              <a:solidFill>
                <a:schemeClr val="lt2"/>
              </a:solidFill>
              <a:latin typeface="Georgia"/>
            </a:endParaRPr>
          </a:p>
        </p:txBody>
      </p:sp>
      <p:sp>
        <p:nvSpPr>
          <p:cNvPr id="20" name="Google Shape;1222;p32">
            <a:extLst>
              <a:ext uri="{FF2B5EF4-FFF2-40B4-BE49-F238E27FC236}">
                <a16:creationId xmlns:a16="http://schemas.microsoft.com/office/drawing/2014/main" id="{EBA35F0B-B985-4A4E-88F7-288F3B25B9AF}"/>
              </a:ext>
            </a:extLst>
          </p:cNvPr>
          <p:cNvSpPr/>
          <p:nvPr/>
        </p:nvSpPr>
        <p:spPr>
          <a:xfrm rot="13562337">
            <a:off x="3511218" y="3870073"/>
            <a:ext cx="1222448" cy="399334"/>
          </a:xfrm>
          <a:prstGeom prst="rect">
            <a:avLst/>
          </a:prstGeom>
        </p:spPr>
        <p:txBody>
          <a:bodyPr>
            <a:prstTxWarp prst="textPlain">
              <a:avLst/>
            </a:prstTxWarp>
          </a:bodyPr>
          <a:lstStyle/>
          <a:p>
            <a:pPr lvl="0" algn="ctr"/>
            <a:r>
              <a:rPr b="1" i="0" dirty="0">
                <a:ln>
                  <a:noFill/>
                </a:ln>
                <a:solidFill>
                  <a:schemeClr val="lt2"/>
                </a:solidFill>
                <a:latin typeface="Georgia"/>
              </a:rPr>
              <a:t> </a:t>
            </a:r>
            <a:r>
              <a:rPr lang="en-US" b="1" i="0" dirty="0">
                <a:ln>
                  <a:noFill/>
                </a:ln>
                <a:solidFill>
                  <a:schemeClr val="lt2"/>
                </a:solidFill>
                <a:latin typeface="Georgia"/>
              </a:rPr>
              <a:t>2015</a:t>
            </a:r>
            <a:endParaRPr b="1" i="0" dirty="0">
              <a:ln>
                <a:noFill/>
              </a:ln>
              <a:solidFill>
                <a:schemeClr val="lt2"/>
              </a:solidFill>
              <a:latin typeface="Georgia"/>
            </a:endParaRPr>
          </a:p>
        </p:txBody>
      </p:sp>
      <p:sp>
        <p:nvSpPr>
          <p:cNvPr id="21" name="Google Shape;1222;p32">
            <a:extLst>
              <a:ext uri="{FF2B5EF4-FFF2-40B4-BE49-F238E27FC236}">
                <a16:creationId xmlns:a16="http://schemas.microsoft.com/office/drawing/2014/main" id="{4361A06F-C4D9-43D2-A84A-DE81A80CD71B}"/>
              </a:ext>
            </a:extLst>
          </p:cNvPr>
          <p:cNvSpPr/>
          <p:nvPr/>
        </p:nvSpPr>
        <p:spPr>
          <a:xfrm rot="18867578">
            <a:off x="3438972" y="2517735"/>
            <a:ext cx="1222448" cy="399334"/>
          </a:xfrm>
          <a:prstGeom prst="rect">
            <a:avLst/>
          </a:prstGeom>
        </p:spPr>
        <p:txBody>
          <a:bodyPr>
            <a:prstTxWarp prst="textPlain">
              <a:avLst/>
            </a:prstTxWarp>
          </a:bodyPr>
          <a:lstStyle/>
          <a:p>
            <a:pPr lvl="0" algn="ctr"/>
            <a:r>
              <a:rPr b="1" i="0" dirty="0">
                <a:ln>
                  <a:noFill/>
                </a:ln>
                <a:solidFill>
                  <a:schemeClr val="lt2"/>
                </a:solidFill>
                <a:latin typeface="Georgia"/>
              </a:rPr>
              <a:t> </a:t>
            </a:r>
            <a:r>
              <a:rPr lang="en-US" b="1" i="0" dirty="0">
                <a:ln>
                  <a:noFill/>
                </a:ln>
                <a:solidFill>
                  <a:schemeClr val="lt2"/>
                </a:solidFill>
                <a:latin typeface="Georgia"/>
              </a:rPr>
              <a:t>2012</a:t>
            </a:r>
            <a:endParaRPr b="1" i="0" dirty="0">
              <a:ln>
                <a:noFill/>
              </a:ln>
              <a:solidFill>
                <a:schemeClr val="lt2"/>
              </a:solidFill>
              <a:latin typeface="Georgia"/>
            </a:endParaRPr>
          </a:p>
        </p:txBody>
      </p:sp>
      <p:pic>
        <p:nvPicPr>
          <p:cNvPr id="22" name="Picture 21">
            <a:extLst>
              <a:ext uri="{FF2B5EF4-FFF2-40B4-BE49-F238E27FC236}">
                <a16:creationId xmlns:a16="http://schemas.microsoft.com/office/drawing/2014/main" id="{028B9A0D-6EE0-4320-BC66-AA09D1A2980D}"/>
              </a:ext>
            </a:extLst>
          </p:cNvPr>
          <p:cNvPicPr>
            <a:picLocks noChangeAspect="1"/>
          </p:cNvPicPr>
          <p:nvPr/>
        </p:nvPicPr>
        <p:blipFill>
          <a:blip r:embed="rId6"/>
          <a:stretch>
            <a:fillRect/>
          </a:stretch>
        </p:blipFill>
        <p:spPr>
          <a:xfrm>
            <a:off x="4165005" y="5183940"/>
            <a:ext cx="1609833" cy="692010"/>
          </a:xfrm>
          <a:prstGeom prst="rect">
            <a:avLst/>
          </a:prstGeom>
        </p:spPr>
      </p:pic>
      <p:sp>
        <p:nvSpPr>
          <p:cNvPr id="40" name="Google Shape;960;p25">
            <a:extLst>
              <a:ext uri="{FF2B5EF4-FFF2-40B4-BE49-F238E27FC236}">
                <a16:creationId xmlns:a16="http://schemas.microsoft.com/office/drawing/2014/main" id="{FD2308AC-19D9-4B08-89F2-C010ABA094CA}"/>
              </a:ext>
            </a:extLst>
          </p:cNvPr>
          <p:cNvSpPr/>
          <p:nvPr/>
        </p:nvSpPr>
        <p:spPr>
          <a:xfrm>
            <a:off x="9182337" y="1356865"/>
            <a:ext cx="2468889" cy="4519080"/>
          </a:xfrm>
          <a:prstGeom prst="roundRect">
            <a:avLst>
              <a:gd name="adj" fmla="val 16667"/>
            </a:avLst>
          </a:prstGeom>
          <a:solidFill>
            <a:schemeClr val="lt1"/>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dirty="0">
                <a:solidFill>
                  <a:schemeClr val="dk1"/>
                </a:solidFill>
                <a:latin typeface="Arial"/>
                <a:ea typeface="Arial"/>
                <a:cs typeface="Arial"/>
                <a:sym typeface="Arial"/>
              </a:rPr>
              <a:t>T-Distributed Stochastic Neighbor Embedding</a:t>
            </a:r>
          </a:p>
          <a:p>
            <a:pPr marL="0" marR="0" lvl="0" indent="0" algn="ctr" rtl="0">
              <a:spcBef>
                <a:spcPts val="0"/>
              </a:spcBef>
              <a:spcAft>
                <a:spcPts val="0"/>
              </a:spcAft>
              <a:buNone/>
            </a:pPr>
            <a:endParaRPr lang="en-US" sz="1200" dirty="0">
              <a:solidFill>
                <a:srgbClr val="616B00"/>
              </a:solidFill>
              <a:latin typeface="Arial"/>
              <a:ea typeface="Arial"/>
              <a:cs typeface="Arial"/>
              <a:sym typeface="Arial"/>
            </a:endParaRPr>
          </a:p>
          <a:p>
            <a:pPr marL="0" marR="0" lvl="0" indent="0" algn="just" rtl="0">
              <a:spcBef>
                <a:spcPts val="0"/>
              </a:spcBef>
              <a:spcAft>
                <a:spcPts val="0"/>
              </a:spcAft>
              <a:buNone/>
            </a:pPr>
            <a:r>
              <a:rPr lang="en-US" sz="1300" dirty="0">
                <a:solidFill>
                  <a:schemeClr val="dk1"/>
                </a:solidFill>
              </a:rPr>
              <a:t>A machine learning algorithm for visualization developed to embed high-dimensional data in a low-dimensional space. It models in such a way that similar companies are modeled by nearby companies.</a:t>
            </a:r>
            <a:endParaRPr lang="en-US" dirty="0"/>
          </a:p>
          <a:p>
            <a:pPr marR="0" lvl="0" algn="just" rtl="0">
              <a:spcBef>
                <a:spcPts val="0"/>
              </a:spcBef>
              <a:spcAft>
                <a:spcPts val="0"/>
              </a:spcAft>
              <a:buClr>
                <a:schemeClr val="dk1"/>
              </a:buClr>
              <a:buSzPts val="1300"/>
            </a:pPr>
            <a:endParaRPr lang="en-US" sz="1300" dirty="0">
              <a:solidFill>
                <a:schemeClr val="dk1"/>
              </a:solidFill>
            </a:endParaRPr>
          </a:p>
          <a:p>
            <a:pPr marL="285750" marR="0" lvl="0" indent="-285750" algn="just" rtl="0">
              <a:spcBef>
                <a:spcPts val="0"/>
              </a:spcBef>
              <a:spcAft>
                <a:spcPts val="0"/>
              </a:spcAft>
              <a:buClr>
                <a:schemeClr val="dk1"/>
              </a:buClr>
              <a:buSzPts val="1300"/>
              <a:buFont typeface="Arial"/>
              <a:buChar char="•"/>
            </a:pPr>
            <a:r>
              <a:rPr lang="en-US" sz="1300" dirty="0">
                <a:solidFill>
                  <a:schemeClr val="dk1"/>
                </a:solidFill>
              </a:rPr>
              <a:t>Companies are grouped into 28 clusters each year</a:t>
            </a:r>
          </a:p>
          <a:p>
            <a:pPr marL="285750" marR="0" lvl="0" indent="-285750" algn="just" rtl="0">
              <a:spcBef>
                <a:spcPts val="0"/>
              </a:spcBef>
              <a:spcAft>
                <a:spcPts val="0"/>
              </a:spcAft>
              <a:buClr>
                <a:schemeClr val="dk1"/>
              </a:buClr>
              <a:buSzPts val="1300"/>
              <a:buFont typeface="Arial"/>
              <a:buChar char="•"/>
            </a:pPr>
            <a:endParaRPr lang="en-US" sz="1300" dirty="0">
              <a:solidFill>
                <a:schemeClr val="dk1"/>
              </a:solidFill>
            </a:endParaRPr>
          </a:p>
          <a:p>
            <a:pPr marL="285750" marR="0" lvl="0" indent="-285750" algn="just" rtl="0">
              <a:spcBef>
                <a:spcPts val="0"/>
              </a:spcBef>
              <a:spcAft>
                <a:spcPts val="0"/>
              </a:spcAft>
              <a:buClr>
                <a:schemeClr val="dk1"/>
              </a:buClr>
              <a:buSzPts val="1300"/>
              <a:buFont typeface="Arial"/>
              <a:buChar char="•"/>
            </a:pPr>
            <a:r>
              <a:rPr lang="en-US" sz="1300" dirty="0">
                <a:solidFill>
                  <a:schemeClr val="dk1"/>
                </a:solidFill>
                <a:latin typeface="Arial"/>
                <a:ea typeface="Arial"/>
                <a:cs typeface="Arial"/>
                <a:sym typeface="Arial"/>
              </a:rPr>
              <a:t>Each company </a:t>
            </a:r>
            <a:r>
              <a:rPr lang="en-US" sz="1300" dirty="0">
                <a:solidFill>
                  <a:schemeClr val="dk1"/>
                </a:solidFill>
              </a:rPr>
              <a:t>has an 11D coordinate that has been reproduced on a 2D plot</a:t>
            </a:r>
            <a:endParaRPr lang="en-US" sz="13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6283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AC06EE1-5A69-4FED-B4E7-ACA0511122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Google Shape;355;g633aabb8f2_1_0">
            <a:extLst>
              <a:ext uri="{FF2B5EF4-FFF2-40B4-BE49-F238E27FC236}">
                <a16:creationId xmlns:a16="http://schemas.microsoft.com/office/drawing/2014/main" id="{771B634F-E1DC-40D1-871A-DE70DE4D3B21}"/>
              </a:ext>
            </a:extLst>
          </p:cNvPr>
          <p:cNvSpPr txBox="1"/>
          <p:nvPr/>
        </p:nvSpPr>
        <p:spPr>
          <a:xfrm>
            <a:off x="838200" y="468031"/>
            <a:ext cx="10813026" cy="768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300"/>
              <a:buFont typeface="Arial"/>
              <a:buNone/>
            </a:pPr>
            <a:r>
              <a:rPr lang="en-US" sz="2300" dirty="0">
                <a:solidFill>
                  <a:schemeClr val="dk1"/>
                </a:solidFill>
              </a:rPr>
              <a:t>Visualization with Network Data (2012-2015)</a:t>
            </a:r>
          </a:p>
        </p:txBody>
      </p:sp>
      <p:pic>
        <p:nvPicPr>
          <p:cNvPr id="8" name="image36.png">
            <a:extLst>
              <a:ext uri="{FF2B5EF4-FFF2-40B4-BE49-F238E27FC236}">
                <a16:creationId xmlns:a16="http://schemas.microsoft.com/office/drawing/2014/main" id="{67FC5FC9-BD5E-486B-AE78-AFEC3245E4C5}"/>
              </a:ext>
            </a:extLst>
          </p:cNvPr>
          <p:cNvPicPr/>
          <p:nvPr/>
        </p:nvPicPr>
        <p:blipFill>
          <a:blip r:embed="rId2"/>
          <a:srcRect/>
          <a:stretch>
            <a:fillRect/>
          </a:stretch>
        </p:blipFill>
        <p:spPr>
          <a:xfrm>
            <a:off x="907026" y="1300641"/>
            <a:ext cx="2239297" cy="21283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image16.png">
            <a:extLst>
              <a:ext uri="{FF2B5EF4-FFF2-40B4-BE49-F238E27FC236}">
                <a16:creationId xmlns:a16="http://schemas.microsoft.com/office/drawing/2014/main" id="{CE281AAE-0FED-458D-A422-B2F202949970}"/>
              </a:ext>
            </a:extLst>
          </p:cNvPr>
          <p:cNvPicPr/>
          <p:nvPr/>
        </p:nvPicPr>
        <p:blipFill>
          <a:blip r:embed="rId3"/>
          <a:srcRect/>
          <a:stretch>
            <a:fillRect/>
          </a:stretch>
        </p:blipFill>
        <p:spPr>
          <a:xfrm>
            <a:off x="3409592" y="1311859"/>
            <a:ext cx="2239297" cy="21171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image26.png">
            <a:extLst>
              <a:ext uri="{FF2B5EF4-FFF2-40B4-BE49-F238E27FC236}">
                <a16:creationId xmlns:a16="http://schemas.microsoft.com/office/drawing/2014/main" id="{FAAD1607-FC03-43D0-B983-5A82988D61ED}"/>
              </a:ext>
            </a:extLst>
          </p:cNvPr>
          <p:cNvPicPr/>
          <p:nvPr/>
        </p:nvPicPr>
        <p:blipFill>
          <a:blip r:embed="rId4"/>
          <a:srcRect/>
          <a:stretch>
            <a:fillRect/>
          </a:stretch>
        </p:blipFill>
        <p:spPr>
          <a:xfrm>
            <a:off x="907025" y="3682274"/>
            <a:ext cx="2239297" cy="21283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image27.png">
            <a:extLst>
              <a:ext uri="{FF2B5EF4-FFF2-40B4-BE49-F238E27FC236}">
                <a16:creationId xmlns:a16="http://schemas.microsoft.com/office/drawing/2014/main" id="{BE3A8E4C-7891-4B81-A02D-5C5BD1042D7B}"/>
              </a:ext>
            </a:extLst>
          </p:cNvPr>
          <p:cNvPicPr/>
          <p:nvPr/>
        </p:nvPicPr>
        <p:blipFill>
          <a:blip r:embed="rId5"/>
          <a:srcRect/>
          <a:stretch>
            <a:fillRect/>
          </a:stretch>
        </p:blipFill>
        <p:spPr>
          <a:xfrm>
            <a:off x="3409591" y="3704753"/>
            <a:ext cx="2239297" cy="21120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7" name="Google Shape;1222;p32">
            <a:extLst>
              <a:ext uri="{FF2B5EF4-FFF2-40B4-BE49-F238E27FC236}">
                <a16:creationId xmlns:a16="http://schemas.microsoft.com/office/drawing/2014/main" id="{2C47F8DA-4F66-40FC-817F-F7ABC3F55392}"/>
              </a:ext>
            </a:extLst>
          </p:cNvPr>
          <p:cNvSpPr/>
          <p:nvPr/>
        </p:nvSpPr>
        <p:spPr>
          <a:xfrm>
            <a:off x="931123" y="1489305"/>
            <a:ext cx="1222448" cy="399334"/>
          </a:xfrm>
          <a:prstGeom prst="rect">
            <a:avLst/>
          </a:prstGeom>
        </p:spPr>
        <p:txBody>
          <a:bodyPr>
            <a:prstTxWarp prst="textPlain">
              <a:avLst/>
            </a:prstTxWarp>
          </a:bodyPr>
          <a:lstStyle/>
          <a:p>
            <a:pPr lvl="0" algn="ctr"/>
            <a:r>
              <a:rPr b="1" i="0" dirty="0">
                <a:ln>
                  <a:noFill/>
                </a:ln>
                <a:solidFill>
                  <a:schemeClr val="lt2"/>
                </a:solidFill>
                <a:latin typeface="Georgia"/>
              </a:rPr>
              <a:t> </a:t>
            </a:r>
            <a:r>
              <a:rPr lang="en-US" b="1" i="0" dirty="0">
                <a:ln>
                  <a:noFill/>
                </a:ln>
                <a:solidFill>
                  <a:schemeClr val="lt2"/>
                </a:solidFill>
                <a:latin typeface="Georgia"/>
              </a:rPr>
              <a:t>2012</a:t>
            </a:r>
            <a:endParaRPr b="1" i="0" dirty="0">
              <a:ln>
                <a:noFill/>
              </a:ln>
              <a:solidFill>
                <a:schemeClr val="lt2"/>
              </a:solidFill>
              <a:latin typeface="Georgia"/>
            </a:endParaRPr>
          </a:p>
        </p:txBody>
      </p:sp>
      <p:sp>
        <p:nvSpPr>
          <p:cNvPr id="18" name="Google Shape;1222;p32">
            <a:extLst>
              <a:ext uri="{FF2B5EF4-FFF2-40B4-BE49-F238E27FC236}">
                <a16:creationId xmlns:a16="http://schemas.microsoft.com/office/drawing/2014/main" id="{2AE79033-FE7F-4EDB-856F-B1674AC0CDB4}"/>
              </a:ext>
            </a:extLst>
          </p:cNvPr>
          <p:cNvSpPr/>
          <p:nvPr/>
        </p:nvSpPr>
        <p:spPr>
          <a:xfrm>
            <a:off x="4314324" y="1489305"/>
            <a:ext cx="1222448" cy="399334"/>
          </a:xfrm>
          <a:prstGeom prst="rect">
            <a:avLst/>
          </a:prstGeom>
        </p:spPr>
        <p:txBody>
          <a:bodyPr>
            <a:prstTxWarp prst="textPlain">
              <a:avLst/>
            </a:prstTxWarp>
          </a:bodyPr>
          <a:lstStyle/>
          <a:p>
            <a:pPr lvl="0" algn="ctr"/>
            <a:r>
              <a:rPr b="1" i="0" dirty="0">
                <a:ln>
                  <a:noFill/>
                </a:ln>
                <a:solidFill>
                  <a:schemeClr val="lt2"/>
                </a:solidFill>
                <a:latin typeface="Georgia"/>
              </a:rPr>
              <a:t> </a:t>
            </a:r>
            <a:r>
              <a:rPr lang="en-US" b="1" i="0" dirty="0">
                <a:ln>
                  <a:noFill/>
                </a:ln>
                <a:solidFill>
                  <a:schemeClr val="lt2"/>
                </a:solidFill>
                <a:latin typeface="Georgia"/>
              </a:rPr>
              <a:t>2013</a:t>
            </a:r>
            <a:endParaRPr b="1" i="0" dirty="0">
              <a:ln>
                <a:noFill/>
              </a:ln>
              <a:solidFill>
                <a:schemeClr val="lt2"/>
              </a:solidFill>
              <a:latin typeface="Georgia"/>
            </a:endParaRPr>
          </a:p>
        </p:txBody>
      </p:sp>
      <p:sp>
        <p:nvSpPr>
          <p:cNvPr id="19" name="Google Shape;1222;p32">
            <a:extLst>
              <a:ext uri="{FF2B5EF4-FFF2-40B4-BE49-F238E27FC236}">
                <a16:creationId xmlns:a16="http://schemas.microsoft.com/office/drawing/2014/main" id="{8062EDF9-9CA1-4DEA-9C1A-BE81BE96E298}"/>
              </a:ext>
            </a:extLst>
          </p:cNvPr>
          <p:cNvSpPr/>
          <p:nvPr/>
        </p:nvSpPr>
        <p:spPr>
          <a:xfrm>
            <a:off x="3327666" y="5346474"/>
            <a:ext cx="1222448" cy="399334"/>
          </a:xfrm>
          <a:prstGeom prst="rect">
            <a:avLst/>
          </a:prstGeom>
        </p:spPr>
        <p:txBody>
          <a:bodyPr>
            <a:prstTxWarp prst="textPlain">
              <a:avLst/>
            </a:prstTxWarp>
          </a:bodyPr>
          <a:lstStyle/>
          <a:p>
            <a:pPr lvl="0" algn="ctr"/>
            <a:r>
              <a:rPr b="1" i="0" dirty="0">
                <a:ln>
                  <a:noFill/>
                </a:ln>
                <a:solidFill>
                  <a:schemeClr val="lt2"/>
                </a:solidFill>
                <a:latin typeface="Georgia"/>
              </a:rPr>
              <a:t> </a:t>
            </a:r>
            <a:r>
              <a:rPr lang="en-US" b="1" i="0" dirty="0">
                <a:ln>
                  <a:noFill/>
                </a:ln>
                <a:solidFill>
                  <a:schemeClr val="lt2"/>
                </a:solidFill>
                <a:latin typeface="Georgia"/>
              </a:rPr>
              <a:t>2015</a:t>
            </a:r>
            <a:endParaRPr b="1" i="0" dirty="0">
              <a:ln>
                <a:noFill/>
              </a:ln>
              <a:solidFill>
                <a:schemeClr val="lt2"/>
              </a:solidFill>
              <a:latin typeface="Georgia"/>
            </a:endParaRPr>
          </a:p>
        </p:txBody>
      </p:sp>
      <p:sp>
        <p:nvSpPr>
          <p:cNvPr id="27" name="Google Shape;1222;p32">
            <a:extLst>
              <a:ext uri="{FF2B5EF4-FFF2-40B4-BE49-F238E27FC236}">
                <a16:creationId xmlns:a16="http://schemas.microsoft.com/office/drawing/2014/main" id="{8B67DCFF-4EEC-46B8-8162-D56EEB46076B}"/>
              </a:ext>
            </a:extLst>
          </p:cNvPr>
          <p:cNvSpPr/>
          <p:nvPr/>
        </p:nvSpPr>
        <p:spPr>
          <a:xfrm>
            <a:off x="1828246" y="3950918"/>
            <a:ext cx="1222448" cy="399334"/>
          </a:xfrm>
          <a:prstGeom prst="rect">
            <a:avLst/>
          </a:prstGeom>
        </p:spPr>
        <p:txBody>
          <a:bodyPr>
            <a:prstTxWarp prst="textPlain">
              <a:avLst/>
            </a:prstTxWarp>
          </a:bodyPr>
          <a:lstStyle/>
          <a:p>
            <a:pPr lvl="0" algn="ctr"/>
            <a:r>
              <a:rPr b="1" i="0" dirty="0">
                <a:ln>
                  <a:noFill/>
                </a:ln>
                <a:solidFill>
                  <a:schemeClr val="lt2"/>
                </a:solidFill>
                <a:latin typeface="Georgia"/>
              </a:rPr>
              <a:t> </a:t>
            </a:r>
            <a:r>
              <a:rPr lang="en-US" b="1" i="0" dirty="0">
                <a:ln>
                  <a:noFill/>
                </a:ln>
                <a:solidFill>
                  <a:schemeClr val="lt2"/>
                </a:solidFill>
                <a:latin typeface="Georgia"/>
              </a:rPr>
              <a:t>2014</a:t>
            </a:r>
            <a:endParaRPr b="1" i="0" dirty="0">
              <a:ln>
                <a:noFill/>
              </a:ln>
              <a:solidFill>
                <a:schemeClr val="lt2"/>
              </a:solidFill>
              <a:latin typeface="Georgia"/>
            </a:endParaRPr>
          </a:p>
        </p:txBody>
      </p:sp>
      <p:sp>
        <p:nvSpPr>
          <p:cNvPr id="30" name="Google Shape;960;p25">
            <a:extLst>
              <a:ext uri="{FF2B5EF4-FFF2-40B4-BE49-F238E27FC236}">
                <a16:creationId xmlns:a16="http://schemas.microsoft.com/office/drawing/2014/main" id="{2C15E8AE-CE74-4353-9B93-472A96456F80}"/>
              </a:ext>
            </a:extLst>
          </p:cNvPr>
          <p:cNvSpPr/>
          <p:nvPr/>
        </p:nvSpPr>
        <p:spPr>
          <a:xfrm>
            <a:off x="6000648" y="1995276"/>
            <a:ext cx="5620875" cy="3421278"/>
          </a:xfrm>
          <a:prstGeom prst="roundRect">
            <a:avLst>
              <a:gd name="adj" fmla="val 16667"/>
            </a:avLst>
          </a:prstGeom>
          <a:solidFill>
            <a:schemeClr val="lt1"/>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US" sz="1300" dirty="0">
                <a:solidFill>
                  <a:schemeClr val="dk1"/>
                </a:solidFill>
              </a:rPr>
              <a:t>Since each company could be represented by a 6-D coordinate as produced by the PCA, it is helpful to visualize the relationship between companies in each year for the enhancement of interpretation. </a:t>
            </a:r>
          </a:p>
          <a:p>
            <a:pPr marL="0" marR="0" lvl="0" indent="0" algn="just" rtl="0">
              <a:spcBef>
                <a:spcPts val="0"/>
              </a:spcBef>
              <a:spcAft>
                <a:spcPts val="0"/>
              </a:spcAft>
              <a:buNone/>
            </a:pPr>
            <a:endParaRPr lang="en-US" sz="1300" dirty="0">
              <a:solidFill>
                <a:schemeClr val="dk1"/>
              </a:solidFill>
            </a:endParaRPr>
          </a:p>
          <a:p>
            <a:pPr marL="0" marR="0" lvl="0" indent="0" algn="just" rtl="0">
              <a:spcBef>
                <a:spcPts val="0"/>
              </a:spcBef>
              <a:spcAft>
                <a:spcPts val="0"/>
              </a:spcAft>
              <a:buNone/>
            </a:pPr>
            <a:r>
              <a:rPr lang="en-US" sz="1300" dirty="0">
                <a:solidFill>
                  <a:schemeClr val="dk1"/>
                </a:solidFill>
              </a:rPr>
              <a:t>This is accomplished by calculating the pairwise Euclidean distance in the 6-dimensional space and then set a threshold to define a “close” relationship in terms of company profile similarity. Consequently, the Distance Matrix is transformed to a 0-1 Network Matrix.</a:t>
            </a:r>
          </a:p>
          <a:p>
            <a:pPr marL="0" marR="0" lvl="0" indent="0" algn="just" rtl="0">
              <a:spcBef>
                <a:spcPts val="0"/>
              </a:spcBef>
              <a:spcAft>
                <a:spcPts val="0"/>
              </a:spcAft>
              <a:buNone/>
            </a:pPr>
            <a:endParaRPr lang="en-US" sz="1300" dirty="0">
              <a:solidFill>
                <a:schemeClr val="dk1"/>
              </a:solidFill>
            </a:endParaRPr>
          </a:p>
          <a:p>
            <a:pPr algn="just"/>
            <a:r>
              <a:rPr lang="en-US" sz="1300" dirty="0">
                <a:solidFill>
                  <a:schemeClr val="dk1"/>
                </a:solidFill>
              </a:rPr>
              <a:t>Each year’s company network is then plotted on the left. Clustering analysis is used in combination by assigning a different color to each cluster of nodes. The plots model in such a way that similar companies are displayed by nearby companies.</a:t>
            </a:r>
            <a:endParaRPr lang="en-US" sz="1300" dirty="0"/>
          </a:p>
        </p:txBody>
      </p:sp>
      <p:grpSp>
        <p:nvGrpSpPr>
          <p:cNvPr id="4" name="Group 3">
            <a:extLst>
              <a:ext uri="{FF2B5EF4-FFF2-40B4-BE49-F238E27FC236}">
                <a16:creationId xmlns:a16="http://schemas.microsoft.com/office/drawing/2014/main" id="{4586E802-70B4-4CB9-816B-30230E30EC35}"/>
              </a:ext>
            </a:extLst>
          </p:cNvPr>
          <p:cNvGrpSpPr/>
          <p:nvPr/>
        </p:nvGrpSpPr>
        <p:grpSpPr>
          <a:xfrm>
            <a:off x="5806635" y="2151375"/>
            <a:ext cx="388026" cy="307777"/>
            <a:chOff x="8805214" y="2546921"/>
            <a:chExt cx="388026" cy="307777"/>
          </a:xfrm>
        </p:grpSpPr>
        <p:sp>
          <p:nvSpPr>
            <p:cNvPr id="21" name="Google Shape;483;g63ca935b99_1_62">
              <a:extLst>
                <a:ext uri="{FF2B5EF4-FFF2-40B4-BE49-F238E27FC236}">
                  <a16:creationId xmlns:a16="http://schemas.microsoft.com/office/drawing/2014/main" id="{0029980A-6E11-42AF-8731-FC462A719A17}"/>
                </a:ext>
              </a:extLst>
            </p:cNvPr>
            <p:cNvSpPr/>
            <p:nvPr/>
          </p:nvSpPr>
          <p:spPr>
            <a:xfrm>
              <a:off x="8805940" y="2546921"/>
              <a:ext cx="387300" cy="300900"/>
            </a:xfrm>
            <a:prstGeom prst="homePlate">
              <a:avLst>
                <a:gd name="adj" fmla="val 50000"/>
              </a:avLst>
            </a:pr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26" name="TextBox 25">
              <a:extLst>
                <a:ext uri="{FF2B5EF4-FFF2-40B4-BE49-F238E27FC236}">
                  <a16:creationId xmlns:a16="http://schemas.microsoft.com/office/drawing/2014/main" id="{4A2435B7-2F8D-4B09-808B-41025EB01488}"/>
                </a:ext>
              </a:extLst>
            </p:cNvPr>
            <p:cNvSpPr txBox="1"/>
            <p:nvPr/>
          </p:nvSpPr>
          <p:spPr>
            <a:xfrm>
              <a:off x="8805214" y="2546921"/>
              <a:ext cx="228778" cy="307777"/>
            </a:xfrm>
            <a:prstGeom prst="rect">
              <a:avLst/>
            </a:prstGeom>
            <a:noFill/>
          </p:spPr>
          <p:txBody>
            <a:bodyPr wrap="square" rtlCol="0">
              <a:spAutoFit/>
            </a:bodyPr>
            <a:lstStyle/>
            <a:p>
              <a:r>
                <a:rPr lang="en-US" dirty="0"/>
                <a:t>1</a:t>
              </a:r>
            </a:p>
          </p:txBody>
        </p:sp>
      </p:grpSp>
      <p:grpSp>
        <p:nvGrpSpPr>
          <p:cNvPr id="6" name="Group 5">
            <a:extLst>
              <a:ext uri="{FF2B5EF4-FFF2-40B4-BE49-F238E27FC236}">
                <a16:creationId xmlns:a16="http://schemas.microsoft.com/office/drawing/2014/main" id="{73CDF52D-6AC5-485D-A7CF-2DB13A3EF30C}"/>
              </a:ext>
            </a:extLst>
          </p:cNvPr>
          <p:cNvGrpSpPr/>
          <p:nvPr/>
        </p:nvGrpSpPr>
        <p:grpSpPr>
          <a:xfrm>
            <a:off x="5813957" y="3134627"/>
            <a:ext cx="373381" cy="313250"/>
            <a:chOff x="8927603" y="3429000"/>
            <a:chExt cx="387300" cy="313250"/>
          </a:xfrm>
        </p:grpSpPr>
        <p:sp>
          <p:nvSpPr>
            <p:cNvPr id="25" name="Google Shape;487;g63ca935b99_1_62">
              <a:extLst>
                <a:ext uri="{FF2B5EF4-FFF2-40B4-BE49-F238E27FC236}">
                  <a16:creationId xmlns:a16="http://schemas.microsoft.com/office/drawing/2014/main" id="{6E6978F9-DAB9-44C5-88D6-13078661CC7F}"/>
                </a:ext>
              </a:extLst>
            </p:cNvPr>
            <p:cNvSpPr/>
            <p:nvPr/>
          </p:nvSpPr>
          <p:spPr>
            <a:xfrm>
              <a:off x="8927603" y="3441350"/>
              <a:ext cx="387300" cy="300900"/>
            </a:xfrm>
            <a:prstGeom prst="homePlate">
              <a:avLst>
                <a:gd name="adj" fmla="val 50000"/>
              </a:avLst>
            </a:pr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28" name="TextBox 27">
              <a:extLst>
                <a:ext uri="{FF2B5EF4-FFF2-40B4-BE49-F238E27FC236}">
                  <a16:creationId xmlns:a16="http://schemas.microsoft.com/office/drawing/2014/main" id="{7C1F5834-4479-4DF3-90BA-E7A9D4BD4568}"/>
                </a:ext>
              </a:extLst>
            </p:cNvPr>
            <p:cNvSpPr txBox="1"/>
            <p:nvPr/>
          </p:nvSpPr>
          <p:spPr>
            <a:xfrm>
              <a:off x="8927603" y="3429000"/>
              <a:ext cx="228778" cy="307777"/>
            </a:xfrm>
            <a:prstGeom prst="rect">
              <a:avLst/>
            </a:prstGeom>
            <a:noFill/>
          </p:spPr>
          <p:txBody>
            <a:bodyPr wrap="square" rtlCol="0">
              <a:spAutoFit/>
            </a:bodyPr>
            <a:lstStyle/>
            <a:p>
              <a:r>
                <a:rPr lang="en-US" dirty="0"/>
                <a:t>2</a:t>
              </a:r>
            </a:p>
          </p:txBody>
        </p:sp>
      </p:grpSp>
      <p:grpSp>
        <p:nvGrpSpPr>
          <p:cNvPr id="2" name="Group 1">
            <a:extLst>
              <a:ext uri="{FF2B5EF4-FFF2-40B4-BE49-F238E27FC236}">
                <a16:creationId xmlns:a16="http://schemas.microsoft.com/office/drawing/2014/main" id="{C6691442-6DF1-4492-9A92-44E3D1B77D53}"/>
              </a:ext>
            </a:extLst>
          </p:cNvPr>
          <p:cNvGrpSpPr/>
          <p:nvPr/>
        </p:nvGrpSpPr>
        <p:grpSpPr>
          <a:xfrm>
            <a:off x="5803995" y="4350252"/>
            <a:ext cx="390666" cy="312118"/>
            <a:chOff x="8156194" y="1300641"/>
            <a:chExt cx="392038" cy="312118"/>
          </a:xfrm>
        </p:grpSpPr>
        <p:sp>
          <p:nvSpPr>
            <p:cNvPr id="22" name="Google Shape;484;g63ca935b99_1_62">
              <a:extLst>
                <a:ext uri="{FF2B5EF4-FFF2-40B4-BE49-F238E27FC236}">
                  <a16:creationId xmlns:a16="http://schemas.microsoft.com/office/drawing/2014/main" id="{4070D84A-CF91-4B5B-AF9C-97E2018D63DF}"/>
                </a:ext>
              </a:extLst>
            </p:cNvPr>
            <p:cNvSpPr/>
            <p:nvPr/>
          </p:nvSpPr>
          <p:spPr>
            <a:xfrm>
              <a:off x="8160932" y="1311859"/>
              <a:ext cx="387300" cy="300900"/>
            </a:xfrm>
            <a:prstGeom prst="homePlate">
              <a:avLst>
                <a:gd name="adj" fmla="val 50000"/>
              </a:avLst>
            </a:pr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29" name="TextBox 28">
              <a:extLst>
                <a:ext uri="{FF2B5EF4-FFF2-40B4-BE49-F238E27FC236}">
                  <a16:creationId xmlns:a16="http://schemas.microsoft.com/office/drawing/2014/main" id="{FA440C4A-005F-483E-959B-48F55393FD71}"/>
                </a:ext>
              </a:extLst>
            </p:cNvPr>
            <p:cNvSpPr txBox="1"/>
            <p:nvPr/>
          </p:nvSpPr>
          <p:spPr>
            <a:xfrm>
              <a:off x="8156194" y="1300641"/>
              <a:ext cx="228778" cy="307777"/>
            </a:xfrm>
            <a:prstGeom prst="rect">
              <a:avLst/>
            </a:prstGeom>
            <a:noFill/>
          </p:spPr>
          <p:txBody>
            <a:bodyPr wrap="square" rtlCol="0">
              <a:spAutoFit/>
            </a:bodyPr>
            <a:lstStyle/>
            <a:p>
              <a:r>
                <a:rPr lang="en-US" dirty="0"/>
                <a:t>3</a:t>
              </a:r>
            </a:p>
          </p:txBody>
        </p:sp>
      </p:grpSp>
    </p:spTree>
    <p:extLst>
      <p:ext uri="{BB962C8B-B14F-4D97-AF65-F5344CB8AC3E}">
        <p14:creationId xmlns:p14="http://schemas.microsoft.com/office/powerpoint/2010/main" val="3474087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71F344C-6955-446B-9C15-3C2CA70DD1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15" name="Google Shape;355;g633aabb8f2_1_0">
            <a:extLst>
              <a:ext uri="{FF2B5EF4-FFF2-40B4-BE49-F238E27FC236}">
                <a16:creationId xmlns:a16="http://schemas.microsoft.com/office/drawing/2014/main" id="{A149E363-BF78-4AD8-9876-44E72B72285F}"/>
              </a:ext>
            </a:extLst>
          </p:cNvPr>
          <p:cNvSpPr txBox="1"/>
          <p:nvPr/>
        </p:nvSpPr>
        <p:spPr>
          <a:xfrm>
            <a:off x="838200" y="468031"/>
            <a:ext cx="10813026" cy="768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300"/>
              <a:buFont typeface="Arial"/>
              <a:buNone/>
            </a:pPr>
            <a:r>
              <a:rPr lang="en-US" sz="2300" dirty="0">
                <a:solidFill>
                  <a:schemeClr val="dk1"/>
                </a:solidFill>
              </a:rPr>
              <a:t>Portfolio Selection by Clusters (2012-2015)</a:t>
            </a:r>
          </a:p>
        </p:txBody>
      </p:sp>
      <p:sp>
        <p:nvSpPr>
          <p:cNvPr id="50" name="Google Shape;669;p17">
            <a:extLst>
              <a:ext uri="{FF2B5EF4-FFF2-40B4-BE49-F238E27FC236}">
                <a16:creationId xmlns:a16="http://schemas.microsoft.com/office/drawing/2014/main" id="{39009937-4917-4356-8712-08A877F00CE9}"/>
              </a:ext>
            </a:extLst>
          </p:cNvPr>
          <p:cNvSpPr/>
          <p:nvPr/>
        </p:nvSpPr>
        <p:spPr>
          <a:xfrm>
            <a:off x="3539290" y="1785991"/>
            <a:ext cx="898001" cy="809182"/>
          </a:xfrm>
          <a:prstGeom prst="chevron">
            <a:avLst>
              <a:gd name="adj" fmla="val 41715"/>
            </a:avLst>
          </a:prstGeom>
          <a:solidFill>
            <a:srgbClr val="7584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dk1"/>
              </a:solidFill>
              <a:latin typeface="Arial"/>
              <a:ea typeface="Arial"/>
              <a:cs typeface="Arial"/>
              <a:sym typeface="Arial"/>
            </a:endParaRPr>
          </a:p>
        </p:txBody>
      </p:sp>
      <p:sp>
        <p:nvSpPr>
          <p:cNvPr id="51" name="Google Shape;670;p17">
            <a:extLst>
              <a:ext uri="{FF2B5EF4-FFF2-40B4-BE49-F238E27FC236}">
                <a16:creationId xmlns:a16="http://schemas.microsoft.com/office/drawing/2014/main" id="{A9D949B1-662D-49AD-8C3C-8EFF0CC6E166}"/>
              </a:ext>
            </a:extLst>
          </p:cNvPr>
          <p:cNvSpPr/>
          <p:nvPr/>
        </p:nvSpPr>
        <p:spPr>
          <a:xfrm>
            <a:off x="7807535" y="1793202"/>
            <a:ext cx="897648" cy="801971"/>
          </a:xfrm>
          <a:prstGeom prst="chevron">
            <a:avLst>
              <a:gd name="adj" fmla="val 41715"/>
            </a:avLst>
          </a:prstGeom>
          <a:solidFill>
            <a:srgbClr val="BACC0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dk1"/>
              </a:solidFill>
              <a:latin typeface="Arial"/>
              <a:ea typeface="Arial"/>
              <a:cs typeface="Arial"/>
              <a:sym typeface="Arial"/>
            </a:endParaRPr>
          </a:p>
        </p:txBody>
      </p:sp>
      <p:sp>
        <p:nvSpPr>
          <p:cNvPr id="53" name="Google Shape;672;p17">
            <a:extLst>
              <a:ext uri="{FF2B5EF4-FFF2-40B4-BE49-F238E27FC236}">
                <a16:creationId xmlns:a16="http://schemas.microsoft.com/office/drawing/2014/main" id="{F044D19D-D4ED-44D6-801A-FE2BA4192339}"/>
              </a:ext>
            </a:extLst>
          </p:cNvPr>
          <p:cNvSpPr/>
          <p:nvPr/>
        </p:nvSpPr>
        <p:spPr>
          <a:xfrm rot="10800000">
            <a:off x="3530899" y="4446767"/>
            <a:ext cx="906392" cy="788895"/>
          </a:xfrm>
          <a:prstGeom prst="chevron">
            <a:avLst>
              <a:gd name="adj" fmla="val 41715"/>
            </a:avLst>
          </a:prstGeom>
          <a:solidFill>
            <a:srgbClr val="86BC2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6" name="Google Shape;675;p17">
            <a:extLst>
              <a:ext uri="{FF2B5EF4-FFF2-40B4-BE49-F238E27FC236}">
                <a16:creationId xmlns:a16="http://schemas.microsoft.com/office/drawing/2014/main" id="{A1B6C4AA-4BCA-4D58-B9FE-697B12A40866}"/>
              </a:ext>
            </a:extLst>
          </p:cNvPr>
          <p:cNvSpPr/>
          <p:nvPr/>
        </p:nvSpPr>
        <p:spPr>
          <a:xfrm rot="9133117">
            <a:off x="7874834" y="4356131"/>
            <a:ext cx="897648" cy="809182"/>
          </a:xfrm>
          <a:prstGeom prst="chevron">
            <a:avLst>
              <a:gd name="adj" fmla="val 41715"/>
            </a:avLst>
          </a:prstGeom>
          <a:solidFill>
            <a:srgbClr val="43B03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8" name="Google Shape;679;p17">
            <a:extLst>
              <a:ext uri="{FF2B5EF4-FFF2-40B4-BE49-F238E27FC236}">
                <a16:creationId xmlns:a16="http://schemas.microsoft.com/office/drawing/2014/main" id="{3CE9C84B-FF9C-4596-8F65-C58279FF5A5B}"/>
              </a:ext>
            </a:extLst>
          </p:cNvPr>
          <p:cNvSpPr/>
          <p:nvPr/>
        </p:nvSpPr>
        <p:spPr>
          <a:xfrm>
            <a:off x="7261101" y="1919535"/>
            <a:ext cx="708484" cy="708484"/>
          </a:xfrm>
          <a:prstGeom prst="rect">
            <a:avLst/>
          </a:prstGeom>
          <a:noFill/>
          <a:ln>
            <a:noFill/>
          </a:ln>
        </p:spPr>
      </p:sp>
      <p:sp>
        <p:nvSpPr>
          <p:cNvPr id="59" name="Google Shape;680;p17">
            <a:extLst>
              <a:ext uri="{FF2B5EF4-FFF2-40B4-BE49-F238E27FC236}">
                <a16:creationId xmlns:a16="http://schemas.microsoft.com/office/drawing/2014/main" id="{EE300DBC-051B-4A6D-AF24-CE93159118E7}"/>
              </a:ext>
            </a:extLst>
          </p:cNvPr>
          <p:cNvSpPr/>
          <p:nvPr/>
        </p:nvSpPr>
        <p:spPr>
          <a:xfrm>
            <a:off x="4503511" y="2703498"/>
            <a:ext cx="768531" cy="332397"/>
          </a:xfrm>
          <a:prstGeom prst="rect">
            <a:avLst/>
          </a:prstGeom>
          <a:noFill/>
          <a:ln>
            <a:noFill/>
          </a:ln>
        </p:spPr>
        <p:txBody>
          <a:bodyPr spcFirstLastPara="1" wrap="square" lIns="45700" tIns="45700" rIns="45700" bIns="45700" anchor="t" anchorCtr="0">
            <a:spAutoFit/>
          </a:bodyPr>
          <a:lstStyle/>
          <a:p>
            <a:pPr marL="0" marR="0" lvl="0" indent="0" algn="ctr" rtl="0">
              <a:lnSpc>
                <a:spcPct val="140000"/>
              </a:lnSpc>
              <a:spcBef>
                <a:spcPts val="0"/>
              </a:spcBef>
              <a:spcAft>
                <a:spcPts val="0"/>
              </a:spcAft>
              <a:buNone/>
            </a:pPr>
            <a:r>
              <a:rPr lang="en-US" sz="1200" b="1" dirty="0">
                <a:solidFill>
                  <a:srgbClr val="FFFFFF"/>
                </a:solidFill>
                <a:latin typeface="Arial"/>
                <a:ea typeface="Arial"/>
                <a:cs typeface="Arial"/>
                <a:sym typeface="Arial"/>
              </a:rPr>
              <a:t>Trend 2</a:t>
            </a:r>
            <a:endParaRPr sz="1200" b="1" dirty="0">
              <a:solidFill>
                <a:srgbClr val="FFFFFF"/>
              </a:solidFill>
              <a:latin typeface="Arial"/>
              <a:ea typeface="Arial"/>
              <a:cs typeface="Arial"/>
              <a:sym typeface="Arial"/>
            </a:endParaRPr>
          </a:p>
        </p:txBody>
      </p:sp>
      <p:sp>
        <p:nvSpPr>
          <p:cNvPr id="61" name="Google Shape;682;p17">
            <a:extLst>
              <a:ext uri="{FF2B5EF4-FFF2-40B4-BE49-F238E27FC236}">
                <a16:creationId xmlns:a16="http://schemas.microsoft.com/office/drawing/2014/main" id="{D48A8B9F-37D3-4B9C-9F01-D90FA4E86BD1}"/>
              </a:ext>
            </a:extLst>
          </p:cNvPr>
          <p:cNvSpPr/>
          <p:nvPr/>
        </p:nvSpPr>
        <p:spPr>
          <a:xfrm>
            <a:off x="4532248" y="1944640"/>
            <a:ext cx="711061" cy="711061"/>
          </a:xfrm>
          <a:prstGeom prst="rect">
            <a:avLst/>
          </a:prstGeom>
          <a:noFill/>
          <a:ln>
            <a:noFill/>
          </a:ln>
        </p:spPr>
      </p:sp>
      <p:sp>
        <p:nvSpPr>
          <p:cNvPr id="17" name="Google Shape;960;p25">
            <a:extLst>
              <a:ext uri="{FF2B5EF4-FFF2-40B4-BE49-F238E27FC236}">
                <a16:creationId xmlns:a16="http://schemas.microsoft.com/office/drawing/2014/main" id="{DA0B8A02-4387-476F-BCFC-2569433D05C4}"/>
              </a:ext>
            </a:extLst>
          </p:cNvPr>
          <p:cNvSpPr/>
          <p:nvPr/>
        </p:nvSpPr>
        <p:spPr>
          <a:xfrm>
            <a:off x="838200" y="1364733"/>
            <a:ext cx="2606133" cy="1714809"/>
          </a:xfrm>
          <a:prstGeom prst="roundRect">
            <a:avLst>
              <a:gd name="adj" fmla="val 16667"/>
            </a:avLst>
          </a:prstGeom>
          <a:solidFill>
            <a:schemeClr val="lt1"/>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lvl="0" algn="ctr">
              <a:lnSpc>
                <a:spcPct val="140000"/>
              </a:lnSpc>
            </a:pPr>
            <a:r>
              <a:rPr lang="en-US" sz="1200" dirty="0">
                <a:solidFill>
                  <a:schemeClr val="tx1"/>
                </a:solidFill>
              </a:rPr>
              <a:t>Each year, companies are divided into 28 clusters. Each cluster represents a unique portfolio, returns of companies within the same portfolio are extracted to the same data frame</a:t>
            </a:r>
          </a:p>
        </p:txBody>
      </p:sp>
      <p:sp>
        <p:nvSpPr>
          <p:cNvPr id="18" name="Google Shape;960;p25">
            <a:extLst>
              <a:ext uri="{FF2B5EF4-FFF2-40B4-BE49-F238E27FC236}">
                <a16:creationId xmlns:a16="http://schemas.microsoft.com/office/drawing/2014/main" id="{7F52C2F4-2856-426B-8077-DCA069B7137E}"/>
              </a:ext>
            </a:extLst>
          </p:cNvPr>
          <p:cNvSpPr/>
          <p:nvPr/>
        </p:nvSpPr>
        <p:spPr>
          <a:xfrm>
            <a:off x="4523857" y="1364733"/>
            <a:ext cx="3214131" cy="1714809"/>
          </a:xfrm>
          <a:prstGeom prst="roundRect">
            <a:avLst>
              <a:gd name="adj" fmla="val 16667"/>
            </a:avLst>
          </a:prstGeom>
          <a:solidFill>
            <a:schemeClr val="lt1"/>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lvl="0" algn="ctr">
              <a:lnSpc>
                <a:spcPct val="140000"/>
              </a:lnSpc>
            </a:pPr>
            <a:r>
              <a:rPr lang="en-US" sz="1200" dirty="0">
                <a:solidFill>
                  <a:schemeClr val="tx1"/>
                </a:solidFill>
              </a:rPr>
              <a:t>Expected returns and risks are calculated for each company. Then for each portfolio, expected returns and risks are calculated based on the tangency portfolio calculation outlined by the MPT, given the presence of the risk-free asset</a:t>
            </a:r>
          </a:p>
        </p:txBody>
      </p:sp>
      <mc:AlternateContent xmlns:mc="http://schemas.openxmlformats.org/markup-compatibility/2006" xmlns:a14="http://schemas.microsoft.com/office/drawing/2010/main">
        <mc:Choice Requires="a14">
          <p:sp>
            <p:nvSpPr>
              <p:cNvPr id="19" name="Google Shape;960;p25">
                <a:extLst>
                  <a:ext uri="{FF2B5EF4-FFF2-40B4-BE49-F238E27FC236}">
                    <a16:creationId xmlns:a16="http://schemas.microsoft.com/office/drawing/2014/main" id="{36D500E4-87DF-49E0-8076-499721DD9D99}"/>
                  </a:ext>
                </a:extLst>
              </p:cNvPr>
              <p:cNvSpPr/>
              <p:nvPr/>
            </p:nvSpPr>
            <p:spPr>
              <a:xfrm>
                <a:off x="8774730" y="1366320"/>
                <a:ext cx="2876497" cy="3304003"/>
              </a:xfrm>
              <a:prstGeom prst="roundRect">
                <a:avLst>
                  <a:gd name="adj" fmla="val 16667"/>
                </a:avLst>
              </a:prstGeom>
              <a:solidFill>
                <a:schemeClr val="lt1"/>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lvl="0" algn="ctr">
                  <a:lnSpc>
                    <a:spcPct val="140000"/>
                  </a:lnSpc>
                </a:pPr>
                <a:r>
                  <a:rPr lang="en-US" sz="1200" dirty="0">
                    <a:solidFill>
                      <a:schemeClr val="tx1"/>
                    </a:solidFill>
                  </a:rPr>
                  <a:t>The weights of companies (t) within the tangency portfolio is calculated by maximizing the Sharpe Ratio as the equation shown below:</a:t>
                </a:r>
              </a:p>
              <a:p>
                <a:pPr lvl="0" algn="ctr">
                  <a:lnSpc>
                    <a:spcPct val="140000"/>
                  </a:lnSpc>
                </a:pPr>
                <a:endParaRPr lang="en-US" sz="1200" dirty="0">
                  <a:solidFill>
                    <a:schemeClr val="tx1"/>
                  </a:solidFill>
                </a:endParaRPr>
              </a:p>
              <a:p>
                <a:pPr algn="ctr">
                  <a:lnSpc>
                    <a:spcPct val="140000"/>
                  </a:lnSpc>
                </a:pPr>
                <a14:m>
                  <m:oMath xmlns:m="http://schemas.openxmlformats.org/officeDocument/2006/math">
                    <m:r>
                      <a:rPr lang="en-US" sz="1200" i="1">
                        <a:latin typeface="Cambria Math" panose="02040503050406030204" pitchFamily="18" charset="0"/>
                      </a:rPr>
                      <m:t>𝑀𝑖𝑛</m:t>
                    </m:r>
                    <m:d>
                      <m:dPr>
                        <m:ctrlPr>
                          <a:rPr lang="en-US" sz="1200" i="1">
                            <a:latin typeface="Cambria Math" panose="02040503050406030204" pitchFamily="18" charset="0"/>
                          </a:rPr>
                        </m:ctrlPr>
                      </m:dPr>
                      <m:e>
                        <m:r>
                          <a:rPr lang="en-US" sz="1200" b="0" i="1" smtClean="0">
                            <a:latin typeface="Cambria Math" panose="02040503050406030204" pitchFamily="18" charset="0"/>
                          </a:rPr>
                          <m:t>𝑡</m:t>
                        </m:r>
                      </m:e>
                    </m:d>
                    <m:r>
                      <a:rPr lang="en-US" sz="1200" b="0" i="1" smtClean="0">
                        <a:latin typeface="Cambria Math" panose="02040503050406030204" pitchFamily="18" charset="0"/>
                      </a:rPr>
                      <m:t> </m:t>
                    </m:r>
                    <m:r>
                      <a:rPr lang="en-US" sz="1200" b="0" i="1" smtClean="0">
                        <a:latin typeface="Cambria Math" panose="02040503050406030204" pitchFamily="18" charset="0"/>
                      </a:rPr>
                      <m:t>𝑆𝑅</m:t>
                    </m:r>
                    <m:r>
                      <a:rPr lang="en-US" sz="1200" b="0" i="1" smtClean="0">
                        <a:latin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𝜇</m:t>
                        </m:r>
                      </m:e>
                      <m:sub>
                        <m:r>
                          <a:rPr lang="en-US" sz="1200" b="0" i="1" smtClean="0">
                            <a:latin typeface="Cambria Math" panose="02040503050406030204" pitchFamily="18" charset="0"/>
                            <a:ea typeface="Cambria Math" panose="02040503050406030204" pitchFamily="18" charset="0"/>
                          </a:rPr>
                          <m:t>𝑃</m:t>
                        </m:r>
                      </m:sub>
                    </m:sSub>
                    <m:r>
                      <a:rPr lang="en-US" sz="1200" b="0" i="1" smtClean="0">
                        <a:latin typeface="Cambria Math" panose="02040503050406030204" pitchFamily="18" charset="0"/>
                        <a:ea typeface="Cambria Math" panose="02040503050406030204" pitchFamily="18" charset="0"/>
                      </a:rPr>
                      <m:t>− </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𝑟</m:t>
                        </m:r>
                      </m:e>
                      <m:sub>
                        <m:r>
                          <a:rPr lang="en-US" sz="1200" b="0" i="1" smtClean="0">
                            <a:latin typeface="Cambria Math" panose="02040503050406030204" pitchFamily="18" charset="0"/>
                            <a:ea typeface="Cambria Math" panose="02040503050406030204" pitchFamily="18" charset="0"/>
                          </a:rPr>
                          <m:t>𝑓</m:t>
                        </m:r>
                      </m:sub>
                    </m:sSub>
                  </m:oMath>
                </a14:m>
                <a:r>
                  <a:rPr lang="en-US" sz="1200" dirty="0">
                    <a:solidFill>
                      <a:schemeClr val="tx1"/>
                    </a:solidFill>
                  </a:rPr>
                  <a:t>) /</a:t>
                </a:r>
                <a:r>
                  <a:rPr lang="en-US" sz="1200" dirty="0">
                    <a:ea typeface="Cambria Math" panose="02040503050406030204" pitchFamily="18" charset="0"/>
                  </a:rPr>
                  <a:t> </a:t>
                </a: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𝑃</m:t>
                        </m:r>
                      </m:sub>
                    </m:sSub>
                  </m:oMath>
                </a14:m>
                <a:endParaRPr lang="en-US" sz="1200" dirty="0">
                  <a:ea typeface="Cambria Math" panose="02040503050406030204" pitchFamily="18" charset="0"/>
                </a:endParaRPr>
              </a:p>
              <a:p>
                <a:pPr algn="ctr">
                  <a:lnSpc>
                    <a:spcPct val="140000"/>
                  </a:lnSpc>
                </a:pPr>
                <a:r>
                  <a:rPr lang="en-US" sz="1200" dirty="0" err="1">
                    <a:solidFill>
                      <a:schemeClr val="tx1"/>
                    </a:solidFill>
                  </a:rPr>
                  <a:t>s.t.</a:t>
                </a:r>
                <a:r>
                  <a:rPr lang="en-US" sz="1200" dirty="0">
                    <a:solidFill>
                      <a:schemeClr val="tx1"/>
                    </a:solidFill>
                  </a:rPr>
                  <a:t> </a:t>
                </a:r>
                <a14:m>
                  <m:oMath xmlns:m="http://schemas.openxmlformats.org/officeDocument/2006/math">
                    <m:nary>
                      <m:naryPr>
                        <m:chr m:val="∑"/>
                        <m:subHide m:val="on"/>
                        <m:supHide m:val="on"/>
                        <m:ctrlPr>
                          <a:rPr lang="en-US" sz="1200" i="1" smtClean="0">
                            <a:solidFill>
                              <a:schemeClr val="tx1"/>
                            </a:solidFill>
                            <a:latin typeface="Cambria Math" panose="02040503050406030204" pitchFamily="18" charset="0"/>
                          </a:rPr>
                        </m:ctrlPr>
                      </m:naryPr>
                      <m:sub/>
                      <m:sup/>
                      <m:e>
                        <m:r>
                          <a:rPr lang="en-US" sz="1200" b="0" i="1" smtClean="0">
                            <a:solidFill>
                              <a:schemeClr val="tx1"/>
                            </a:solidFill>
                            <a:latin typeface="Cambria Math" panose="02040503050406030204" pitchFamily="18" charset="0"/>
                          </a:rPr>
                          <m:t>𝑡</m:t>
                        </m:r>
                      </m:e>
                    </m:nary>
                    <m:r>
                      <a:rPr lang="en-US" sz="1200" i="1" smtClean="0">
                        <a:solidFill>
                          <a:schemeClr val="tx1"/>
                        </a:solidFill>
                        <a:latin typeface="Cambria Math" panose="02040503050406030204" pitchFamily="18" charset="0"/>
                      </a:rPr>
                      <m:t>=</m:t>
                    </m:r>
                    <m:r>
                      <a:rPr lang="en-US" sz="1200" b="0" i="1" smtClean="0">
                        <a:solidFill>
                          <a:schemeClr val="tx1"/>
                        </a:solidFill>
                        <a:latin typeface="Cambria Math" panose="02040503050406030204" pitchFamily="18" charset="0"/>
                      </a:rPr>
                      <m:t>1</m:t>
                    </m:r>
                    <m:r>
                      <a:rPr lang="en-US" sz="1200" b="0" i="0" smtClean="0">
                        <a:solidFill>
                          <a:schemeClr val="tx1"/>
                        </a:solidFill>
                        <a:latin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𝜇</m:t>
                        </m:r>
                      </m:e>
                      <m:sub>
                        <m:r>
                          <a:rPr lang="en-US" sz="1200" i="1">
                            <a:latin typeface="Cambria Math" panose="02040503050406030204" pitchFamily="18" charset="0"/>
                            <a:ea typeface="Cambria Math" panose="02040503050406030204" pitchFamily="18" charset="0"/>
                          </a:rPr>
                          <m:t>𝑃</m:t>
                        </m:r>
                      </m:sub>
                    </m:sSub>
                    <m:r>
                      <a:rPr lang="en-US" sz="1200" i="1">
                        <a:solidFill>
                          <a:schemeClr val="tx1"/>
                        </a:solidFill>
                        <a:latin typeface="Cambria Math" panose="02040503050406030204" pitchFamily="18" charset="0"/>
                      </a:rPr>
                      <m:t>=</m:t>
                    </m:r>
                    <m:r>
                      <a:rPr lang="en-US" sz="1200" b="0" i="1" smtClean="0">
                        <a:solidFill>
                          <a:schemeClr val="tx1"/>
                        </a:solidFill>
                        <a:latin typeface="Cambria Math" panose="02040503050406030204" pitchFamily="18" charset="0"/>
                      </a:rPr>
                      <m:t>𝑡</m:t>
                    </m:r>
                    <m:r>
                      <a:rPr lang="en-US" sz="1200" b="0" i="1" smtClean="0">
                        <a:solidFill>
                          <a:schemeClr val="tx1"/>
                        </a:solidFill>
                        <a:latin typeface="Cambria Math" panose="02040503050406030204" pitchFamily="18" charset="0"/>
                      </a:rPr>
                      <m:t>′</m:t>
                    </m:r>
                    <m:r>
                      <a:rPr lang="en-US" sz="1200" i="1">
                        <a:latin typeface="Cambria Math" panose="02040503050406030204" pitchFamily="18" charset="0"/>
                        <a:ea typeface="Cambria Math" panose="02040503050406030204" pitchFamily="18" charset="0"/>
                      </a:rPr>
                      <m:t>𝜇</m:t>
                    </m:r>
                  </m:oMath>
                </a14:m>
                <a:r>
                  <a:rPr lang="en-US" sz="1200" dirty="0">
                    <a:solidFill>
                      <a:schemeClr val="tx1"/>
                    </a:solidFill>
                  </a:rPr>
                  <a:t> </a:t>
                </a:r>
              </a:p>
              <a:p>
                <a:pPr algn="ctr">
                  <a:lnSpc>
                    <a:spcPct val="140000"/>
                  </a:lnSpc>
                </a:pPr>
                <a:r>
                  <a:rPr lang="en-US" sz="1200" dirty="0">
                    <a:solidFill>
                      <a:schemeClr val="tx1"/>
                    </a:solidFill>
                  </a:rPr>
                  <a:t>&amp;</a:t>
                </a:r>
                <a14:m>
                  <m:oMath xmlns:m="http://schemas.openxmlformats.org/officeDocument/2006/math">
                    <m:r>
                      <a:rPr lang="en-US" sz="1200" b="0" i="0" smtClean="0">
                        <a:latin typeface="Cambria Math" panose="02040503050406030204" pitchFamily="18" charset="0"/>
                        <a:ea typeface="Cambria Math" panose="02040503050406030204" pitchFamily="18" charset="0"/>
                      </a:rPr>
                      <m:t> </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ea typeface="Cambria Math" panose="02040503050406030204" pitchFamily="18" charset="0"/>
                          </a:rPr>
                          <m:t>𝑃</m:t>
                        </m:r>
                      </m:sub>
                    </m:sSub>
                    <m:r>
                      <a:rPr lang="en-US" sz="1200" i="1">
                        <a:solidFill>
                          <a:schemeClr val="tx1"/>
                        </a:solidFill>
                        <a:latin typeface="Cambria Math" panose="02040503050406030204" pitchFamily="18" charset="0"/>
                      </a:rPr>
                      <m:t>=</m:t>
                    </m:r>
                    <m:sSup>
                      <m:sSupPr>
                        <m:ctrlPr>
                          <a:rPr lang="en-US" sz="1200" b="0" i="1" smtClean="0">
                            <a:solidFill>
                              <a:schemeClr val="tx1"/>
                            </a:solidFill>
                            <a:latin typeface="Cambria Math" panose="02040503050406030204" pitchFamily="18" charset="0"/>
                          </a:rPr>
                        </m:ctrlPr>
                      </m:sSupPr>
                      <m:e>
                        <m:sSup>
                          <m:sSupPr>
                            <m:ctrlPr>
                              <a:rPr lang="en-US" sz="1200" i="1">
                                <a:solidFill>
                                  <a:schemeClr val="tx1"/>
                                </a:solidFill>
                                <a:latin typeface="Cambria Math" panose="02040503050406030204" pitchFamily="18" charset="0"/>
                              </a:rPr>
                            </m:ctrlPr>
                          </m:sSupPr>
                          <m:e>
                            <m:r>
                              <a:rPr lang="en-US" sz="1200" i="1">
                                <a:solidFill>
                                  <a:schemeClr val="tx1"/>
                                </a:solidFill>
                                <a:latin typeface="Cambria Math" panose="02040503050406030204" pitchFamily="18" charset="0"/>
                              </a:rPr>
                              <m:t>(</m:t>
                            </m:r>
                            <m:r>
                              <a:rPr lang="en-US" sz="1200" i="1">
                                <a:solidFill>
                                  <a:schemeClr val="tx1"/>
                                </a:solidFill>
                                <a:latin typeface="Cambria Math" panose="02040503050406030204" pitchFamily="18" charset="0"/>
                              </a:rPr>
                              <m:t>𝑡</m:t>
                            </m:r>
                          </m:e>
                          <m:sup>
                            <m:r>
                              <a:rPr lang="en-US" sz="1200" i="1">
                                <a:solidFill>
                                  <a:schemeClr val="tx1"/>
                                </a:solidFill>
                                <a:latin typeface="Cambria Math" panose="02040503050406030204" pitchFamily="18" charset="0"/>
                              </a:rPr>
                              <m:t>′</m:t>
                            </m:r>
                          </m:sup>
                        </m:sSup>
                        <m:sSup>
                          <m:sSupPr>
                            <m:ctrlPr>
                              <a:rPr lang="en-US" sz="1200" i="1">
                                <a:solidFill>
                                  <a:schemeClr val="tx1"/>
                                </a:solidFill>
                                <a:latin typeface="Cambria Math" panose="02040503050406030204" pitchFamily="18" charset="0"/>
                              </a:rPr>
                            </m:ctrlPr>
                          </m:sSupPr>
                          <m:e>
                            <m:r>
                              <a:rPr lang="en-US" sz="1200" i="1">
                                <a:solidFill>
                                  <a:schemeClr val="tx1"/>
                                </a:solidFill>
                                <a:latin typeface="Cambria Math" panose="02040503050406030204" pitchFamily="18" charset="0"/>
                              </a:rPr>
                              <m:t>𝑉</m:t>
                            </m:r>
                          </m:e>
                          <m:sup>
                            <m:r>
                              <a:rPr lang="en-US" sz="1200" i="1">
                                <a:solidFill>
                                  <a:schemeClr val="tx1"/>
                                </a:solidFill>
                                <a:latin typeface="Cambria Math" panose="02040503050406030204" pitchFamily="18" charset="0"/>
                              </a:rPr>
                              <m:t>−1</m:t>
                            </m:r>
                          </m:sup>
                        </m:sSup>
                        <m:r>
                          <a:rPr lang="en-US" sz="1200" i="1">
                            <a:solidFill>
                              <a:schemeClr val="tx1"/>
                            </a:solidFill>
                            <a:latin typeface="Cambria Math" panose="02040503050406030204" pitchFamily="18" charset="0"/>
                          </a:rPr>
                          <m:t>𝑡</m:t>
                        </m:r>
                        <m:r>
                          <a:rPr lang="en-US" sz="1200" i="1">
                            <a:solidFill>
                              <a:schemeClr val="tx1"/>
                            </a:solidFill>
                            <a:latin typeface="Cambria Math" panose="02040503050406030204" pitchFamily="18" charset="0"/>
                          </a:rPr>
                          <m:t>)</m:t>
                        </m:r>
                      </m:e>
                      <m:sup>
                        <m:r>
                          <a:rPr lang="en-US" sz="1200" b="0" i="1" smtClean="0">
                            <a:solidFill>
                              <a:schemeClr val="tx1"/>
                            </a:solidFill>
                            <a:latin typeface="Cambria Math" panose="02040503050406030204" pitchFamily="18" charset="0"/>
                          </a:rPr>
                          <m:t>1/2</m:t>
                        </m:r>
                      </m:sup>
                    </m:sSup>
                  </m:oMath>
                </a14:m>
                <a:r>
                  <a:rPr lang="en-US" sz="1200" dirty="0">
                    <a:solidFill>
                      <a:schemeClr val="tx1"/>
                    </a:solidFill>
                  </a:rPr>
                  <a:t> </a:t>
                </a:r>
              </a:p>
              <a:p>
                <a:pPr>
                  <a:lnSpc>
                    <a:spcPct val="140000"/>
                  </a:lnSpc>
                </a:pPr>
                <a:endParaRPr lang="en-US" sz="1200" dirty="0">
                  <a:solidFill>
                    <a:schemeClr val="tx1"/>
                  </a:solidFill>
                </a:endParaRPr>
              </a:p>
              <a:p>
                <a:pPr algn="ctr">
                  <a:lnSpc>
                    <a:spcPct val="140000"/>
                  </a:lnSpc>
                </a:pPr>
                <a:r>
                  <a:rPr lang="en-US" sz="1200" dirty="0">
                    <a:solidFill>
                      <a:schemeClr val="tx1"/>
                    </a:solidFill>
                  </a:rPr>
                  <a:t>In order to solve t, analytical solutions are found using matrix algebra and the Lagrangien FOCs.</a:t>
                </a:r>
              </a:p>
            </p:txBody>
          </p:sp>
        </mc:Choice>
        <mc:Fallback xmlns="">
          <p:sp>
            <p:nvSpPr>
              <p:cNvPr id="19" name="Google Shape;960;p25">
                <a:extLst>
                  <a:ext uri="{FF2B5EF4-FFF2-40B4-BE49-F238E27FC236}">
                    <a16:creationId xmlns:a16="http://schemas.microsoft.com/office/drawing/2014/main" id="{36D500E4-87DF-49E0-8076-499721DD9D99}"/>
                  </a:ext>
                </a:extLst>
              </p:cNvPr>
              <p:cNvSpPr>
                <a:spLocks noRot="1" noChangeAspect="1" noMove="1" noResize="1" noEditPoints="1" noAdjustHandles="1" noChangeArrowheads="1" noChangeShapeType="1" noTextEdit="1"/>
              </p:cNvSpPr>
              <p:nvPr/>
            </p:nvSpPr>
            <p:spPr>
              <a:xfrm>
                <a:off x="8774730" y="1366320"/>
                <a:ext cx="2876497" cy="3304003"/>
              </a:xfrm>
              <a:prstGeom prst="roundRect">
                <a:avLst>
                  <a:gd name="adj" fmla="val 16667"/>
                </a:avLst>
              </a:prstGeom>
              <a:blipFill>
                <a:blip r:embed="rId2"/>
                <a:stretch>
                  <a:fillRect/>
                </a:stretch>
              </a:blipFill>
              <a:ln w="12700" cap="flat" cmpd="sng">
                <a:solidFill>
                  <a:schemeClr val="lt2"/>
                </a:solidFill>
                <a:prstDash val="solid"/>
                <a:miter lim="800000"/>
                <a:headEnd type="none" w="sm" len="sm"/>
                <a:tailEnd type="none" w="sm" len="sm"/>
              </a:ln>
            </p:spPr>
            <p:txBody>
              <a:bodyPr/>
              <a:lstStyle/>
              <a:p>
                <a:r>
                  <a:rPr lang="en-US">
                    <a:noFill/>
                  </a:rPr>
                  <a:t> </a:t>
                </a:r>
              </a:p>
            </p:txBody>
          </p:sp>
        </mc:Fallback>
      </mc:AlternateContent>
      <p:sp>
        <p:nvSpPr>
          <p:cNvPr id="21" name="Google Shape;960;p25">
            <a:extLst>
              <a:ext uri="{FF2B5EF4-FFF2-40B4-BE49-F238E27FC236}">
                <a16:creationId xmlns:a16="http://schemas.microsoft.com/office/drawing/2014/main" id="{5EA80BCB-38CC-4593-8E29-771C38EB5827}"/>
              </a:ext>
            </a:extLst>
          </p:cNvPr>
          <p:cNvSpPr/>
          <p:nvPr/>
        </p:nvSpPr>
        <p:spPr>
          <a:xfrm>
            <a:off x="4504506" y="3235608"/>
            <a:ext cx="3233482" cy="2422319"/>
          </a:xfrm>
          <a:prstGeom prst="roundRect">
            <a:avLst>
              <a:gd name="adj" fmla="val 16667"/>
            </a:avLst>
          </a:prstGeom>
          <a:solidFill>
            <a:schemeClr val="lt1"/>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lvl="0" algn="ctr">
              <a:lnSpc>
                <a:spcPct val="140000"/>
              </a:lnSpc>
            </a:pPr>
            <a:r>
              <a:rPr lang="en-US" sz="1200" dirty="0">
                <a:solidFill>
                  <a:schemeClr val="tx1"/>
                </a:solidFill>
              </a:rPr>
              <a:t>All available portfolios are visualized on the risk-return graph. Portfolios that contain only a single company are eliminated (exception – 2015 MSFT). Given the presence of the risk-free asset, optimal portfolio for each year is selected based on the maximization of the slope. Results are compared with the S&amp;P 500 Index on the graph.</a:t>
            </a:r>
          </a:p>
        </p:txBody>
      </p:sp>
      <p:sp>
        <p:nvSpPr>
          <p:cNvPr id="22" name="Google Shape;960;p25">
            <a:extLst>
              <a:ext uri="{FF2B5EF4-FFF2-40B4-BE49-F238E27FC236}">
                <a16:creationId xmlns:a16="http://schemas.microsoft.com/office/drawing/2014/main" id="{A06BB863-DB74-4AB4-8421-D6432B39C704}"/>
              </a:ext>
            </a:extLst>
          </p:cNvPr>
          <p:cNvSpPr/>
          <p:nvPr/>
        </p:nvSpPr>
        <p:spPr>
          <a:xfrm>
            <a:off x="838200" y="3236403"/>
            <a:ext cx="2606133" cy="2820268"/>
          </a:xfrm>
          <a:prstGeom prst="roundRect">
            <a:avLst>
              <a:gd name="adj" fmla="val 16667"/>
            </a:avLst>
          </a:prstGeom>
          <a:solidFill>
            <a:schemeClr val="lt1"/>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lvl="0">
              <a:lnSpc>
                <a:spcPct val="140000"/>
              </a:lnSpc>
            </a:pPr>
            <a:r>
              <a:rPr lang="en-US" sz="1200" b="1" dirty="0">
                <a:solidFill>
                  <a:schemeClr val="tx1"/>
                </a:solidFill>
              </a:rPr>
              <a:t>- 2012: 16 Companies</a:t>
            </a:r>
          </a:p>
          <a:p>
            <a:pPr lvl="0">
              <a:lnSpc>
                <a:spcPct val="140000"/>
              </a:lnSpc>
            </a:pPr>
            <a:r>
              <a:rPr lang="en-US" sz="1200" b="1" dirty="0">
                <a:solidFill>
                  <a:schemeClr val="tx1"/>
                </a:solidFill>
              </a:rPr>
              <a:t>- 2013: 48 Companies</a:t>
            </a:r>
          </a:p>
          <a:p>
            <a:pPr lvl="0">
              <a:lnSpc>
                <a:spcPct val="140000"/>
              </a:lnSpc>
            </a:pPr>
            <a:r>
              <a:rPr lang="en-US" sz="1200" b="1" dirty="0">
                <a:solidFill>
                  <a:schemeClr val="tx1"/>
                </a:solidFill>
              </a:rPr>
              <a:t>- 2014: 142 Companies</a:t>
            </a:r>
          </a:p>
          <a:p>
            <a:pPr lvl="0">
              <a:lnSpc>
                <a:spcPct val="140000"/>
              </a:lnSpc>
            </a:pPr>
            <a:r>
              <a:rPr lang="en-US" sz="1200" b="1" dirty="0">
                <a:solidFill>
                  <a:schemeClr val="tx1"/>
                </a:solidFill>
              </a:rPr>
              <a:t>- 2015: MSFT</a:t>
            </a:r>
            <a:endParaRPr lang="en-US" sz="1200" dirty="0">
              <a:solidFill>
                <a:schemeClr val="tx1"/>
              </a:solidFill>
            </a:endParaRPr>
          </a:p>
          <a:p>
            <a:pPr lvl="0" algn="ctr">
              <a:lnSpc>
                <a:spcPct val="140000"/>
              </a:lnSpc>
            </a:pPr>
            <a:r>
              <a:rPr lang="en-US" sz="1200" dirty="0">
                <a:solidFill>
                  <a:schemeClr val="tx1"/>
                </a:solidFill>
              </a:rPr>
              <a:t>E.g. The optimal portfolio for 2012 contains 16 companies including CME, ZBH, UHS, CF, GWW, ATVI, DGX, HSY, MAT, VFC, ECL, SHW, ORLY, GPC, YUM &amp; TXT</a:t>
            </a:r>
          </a:p>
        </p:txBody>
      </p:sp>
    </p:spTree>
    <p:extLst>
      <p:ext uri="{BB962C8B-B14F-4D97-AF65-F5344CB8AC3E}">
        <p14:creationId xmlns:p14="http://schemas.microsoft.com/office/powerpoint/2010/main" val="3690820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71F344C-6955-446B-9C15-3C2CA70DD1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15" name="Google Shape;355;g633aabb8f2_1_0">
            <a:extLst>
              <a:ext uri="{FF2B5EF4-FFF2-40B4-BE49-F238E27FC236}">
                <a16:creationId xmlns:a16="http://schemas.microsoft.com/office/drawing/2014/main" id="{A149E363-BF78-4AD8-9876-44E72B72285F}"/>
              </a:ext>
            </a:extLst>
          </p:cNvPr>
          <p:cNvSpPr txBox="1"/>
          <p:nvPr/>
        </p:nvSpPr>
        <p:spPr>
          <a:xfrm>
            <a:off x="838200" y="468031"/>
            <a:ext cx="10813026" cy="768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300"/>
              <a:buFont typeface="Arial"/>
              <a:buNone/>
            </a:pPr>
            <a:r>
              <a:rPr lang="en-US" sz="2300" dirty="0">
                <a:solidFill>
                  <a:schemeClr val="dk1"/>
                </a:solidFill>
              </a:rPr>
              <a:t>Portfolio Selection by Clusters (2012-2015)</a:t>
            </a:r>
          </a:p>
        </p:txBody>
      </p:sp>
      <p:pic>
        <p:nvPicPr>
          <p:cNvPr id="8" name="Picture 7">
            <a:extLst>
              <a:ext uri="{FF2B5EF4-FFF2-40B4-BE49-F238E27FC236}">
                <a16:creationId xmlns:a16="http://schemas.microsoft.com/office/drawing/2014/main" id="{9CC2079F-7AEA-4701-A13D-734B1D924DFF}"/>
              </a:ext>
            </a:extLst>
          </p:cNvPr>
          <p:cNvPicPr>
            <a:picLocks noChangeAspect="1"/>
          </p:cNvPicPr>
          <p:nvPr/>
        </p:nvPicPr>
        <p:blipFill rotWithShape="1">
          <a:blip r:embed="rId2"/>
          <a:srcRect r="5453"/>
          <a:stretch/>
        </p:blipFill>
        <p:spPr>
          <a:xfrm>
            <a:off x="1339644" y="3813451"/>
            <a:ext cx="4099796" cy="2261302"/>
          </a:xfrm>
          <a:prstGeom prst="rect">
            <a:avLst/>
          </a:prstGeom>
        </p:spPr>
      </p:pic>
      <p:pic>
        <p:nvPicPr>
          <p:cNvPr id="10" name="Picture 9">
            <a:extLst>
              <a:ext uri="{FF2B5EF4-FFF2-40B4-BE49-F238E27FC236}">
                <a16:creationId xmlns:a16="http://schemas.microsoft.com/office/drawing/2014/main" id="{3EC70A67-CE4A-482C-A4E2-F4FA9D1A7979}"/>
              </a:ext>
            </a:extLst>
          </p:cNvPr>
          <p:cNvPicPr>
            <a:picLocks noChangeAspect="1"/>
          </p:cNvPicPr>
          <p:nvPr/>
        </p:nvPicPr>
        <p:blipFill rotWithShape="1">
          <a:blip r:embed="rId3"/>
          <a:srcRect r="5190"/>
          <a:stretch/>
        </p:blipFill>
        <p:spPr>
          <a:xfrm>
            <a:off x="6597443" y="3813451"/>
            <a:ext cx="4099795" cy="2255029"/>
          </a:xfrm>
          <a:prstGeom prst="rect">
            <a:avLst/>
          </a:prstGeom>
        </p:spPr>
      </p:pic>
      <p:pic>
        <p:nvPicPr>
          <p:cNvPr id="4" name="Picture 3">
            <a:extLst>
              <a:ext uri="{FF2B5EF4-FFF2-40B4-BE49-F238E27FC236}">
                <a16:creationId xmlns:a16="http://schemas.microsoft.com/office/drawing/2014/main" id="{99B8EA6A-C9B5-4E48-BB92-C3F4C24EB5F1}"/>
              </a:ext>
            </a:extLst>
          </p:cNvPr>
          <p:cNvPicPr>
            <a:picLocks noChangeAspect="1"/>
          </p:cNvPicPr>
          <p:nvPr/>
        </p:nvPicPr>
        <p:blipFill rotWithShape="1">
          <a:blip r:embed="rId4"/>
          <a:srcRect r="5647"/>
          <a:stretch/>
        </p:blipFill>
        <p:spPr>
          <a:xfrm>
            <a:off x="1339644" y="1236031"/>
            <a:ext cx="4099796" cy="2353360"/>
          </a:xfrm>
          <a:prstGeom prst="rect">
            <a:avLst/>
          </a:prstGeom>
        </p:spPr>
      </p:pic>
      <p:pic>
        <p:nvPicPr>
          <p:cNvPr id="6" name="Picture 5">
            <a:extLst>
              <a:ext uri="{FF2B5EF4-FFF2-40B4-BE49-F238E27FC236}">
                <a16:creationId xmlns:a16="http://schemas.microsoft.com/office/drawing/2014/main" id="{B7F878F4-5B4E-4995-A7A1-81499A87992A}"/>
              </a:ext>
            </a:extLst>
          </p:cNvPr>
          <p:cNvPicPr>
            <a:picLocks noChangeAspect="1"/>
          </p:cNvPicPr>
          <p:nvPr/>
        </p:nvPicPr>
        <p:blipFill rotWithShape="1">
          <a:blip r:embed="rId5"/>
          <a:srcRect r="6063"/>
          <a:stretch/>
        </p:blipFill>
        <p:spPr>
          <a:xfrm>
            <a:off x="6458037" y="1236031"/>
            <a:ext cx="4239199" cy="2353361"/>
          </a:xfrm>
          <a:prstGeom prst="rect">
            <a:avLst/>
          </a:prstGeom>
        </p:spPr>
      </p:pic>
      <p:cxnSp>
        <p:nvCxnSpPr>
          <p:cNvPr id="24" name="Google Shape;120;p1">
            <a:extLst>
              <a:ext uri="{FF2B5EF4-FFF2-40B4-BE49-F238E27FC236}">
                <a16:creationId xmlns:a16="http://schemas.microsoft.com/office/drawing/2014/main" id="{1D6D2343-D59A-4804-8E17-51E7BDEEA6F2}"/>
              </a:ext>
            </a:extLst>
          </p:cNvPr>
          <p:cNvCxnSpPr>
            <a:cxnSpLocks/>
          </p:cNvCxnSpPr>
          <p:nvPr/>
        </p:nvCxnSpPr>
        <p:spPr>
          <a:xfrm>
            <a:off x="5956593" y="1370611"/>
            <a:ext cx="0" cy="4545950"/>
          </a:xfrm>
          <a:prstGeom prst="straightConnector1">
            <a:avLst/>
          </a:prstGeom>
          <a:noFill/>
          <a:ln w="38100" cap="flat" cmpd="sng">
            <a:solidFill>
              <a:schemeClr val="lt2"/>
            </a:solidFill>
            <a:prstDash val="solid"/>
            <a:miter lim="800000"/>
            <a:headEnd type="none" w="sm" len="sm"/>
            <a:tailEnd type="none" w="sm" len="sm"/>
          </a:ln>
        </p:spPr>
      </p:cxnSp>
      <p:cxnSp>
        <p:nvCxnSpPr>
          <p:cNvPr id="26" name="Google Shape;120;p1">
            <a:extLst>
              <a:ext uri="{FF2B5EF4-FFF2-40B4-BE49-F238E27FC236}">
                <a16:creationId xmlns:a16="http://schemas.microsoft.com/office/drawing/2014/main" id="{9D05581A-A443-4C70-92E5-8165EEB9BFF8}"/>
              </a:ext>
            </a:extLst>
          </p:cNvPr>
          <p:cNvCxnSpPr>
            <a:cxnSpLocks/>
          </p:cNvCxnSpPr>
          <p:nvPr/>
        </p:nvCxnSpPr>
        <p:spPr>
          <a:xfrm flipH="1">
            <a:off x="838200" y="3643586"/>
            <a:ext cx="10695039" cy="0"/>
          </a:xfrm>
          <a:prstGeom prst="straightConnector1">
            <a:avLst/>
          </a:prstGeom>
          <a:noFill/>
          <a:ln w="38100" cap="flat" cmpd="sng">
            <a:solidFill>
              <a:schemeClr val="lt2"/>
            </a:solidFill>
            <a:prstDash val="solid"/>
            <a:miter lim="800000"/>
            <a:headEnd type="none" w="sm" len="sm"/>
            <a:tailEnd type="none" w="sm" len="sm"/>
          </a:ln>
        </p:spPr>
      </p:cxnSp>
      <p:grpSp>
        <p:nvGrpSpPr>
          <p:cNvPr id="29" name="Google Shape;593;p14">
            <a:extLst>
              <a:ext uri="{FF2B5EF4-FFF2-40B4-BE49-F238E27FC236}">
                <a16:creationId xmlns:a16="http://schemas.microsoft.com/office/drawing/2014/main" id="{37605292-E470-4575-821A-1877108FB4D5}"/>
              </a:ext>
            </a:extLst>
          </p:cNvPr>
          <p:cNvGrpSpPr/>
          <p:nvPr/>
        </p:nvGrpSpPr>
        <p:grpSpPr>
          <a:xfrm>
            <a:off x="3912367" y="1676918"/>
            <a:ext cx="1102085" cy="1062563"/>
            <a:chOff x="8357248" y="1610403"/>
            <a:chExt cx="950228" cy="1071846"/>
          </a:xfrm>
        </p:grpSpPr>
        <p:sp>
          <p:nvSpPr>
            <p:cNvPr id="30" name="Google Shape;594;p14">
              <a:extLst>
                <a:ext uri="{FF2B5EF4-FFF2-40B4-BE49-F238E27FC236}">
                  <a16:creationId xmlns:a16="http://schemas.microsoft.com/office/drawing/2014/main" id="{AC6E5FEA-2A61-4BD6-A33A-5169B5F6E382}"/>
                </a:ext>
              </a:extLst>
            </p:cNvPr>
            <p:cNvSpPr/>
            <p:nvPr/>
          </p:nvSpPr>
          <p:spPr>
            <a:xfrm>
              <a:off x="8357248" y="1610403"/>
              <a:ext cx="938367" cy="1071846"/>
            </a:xfrm>
            <a:custGeom>
              <a:avLst/>
              <a:gdLst/>
              <a:ahLst/>
              <a:cxnLst/>
              <a:rect l="l" t="t" r="r" b="b"/>
              <a:pathLst>
                <a:path w="21600" h="21600" extrusionOk="0">
                  <a:moveTo>
                    <a:pt x="21600" y="9455"/>
                  </a:moveTo>
                  <a:cubicBezTo>
                    <a:pt x="21600" y="4233"/>
                    <a:pt x="16765" y="0"/>
                    <a:pt x="10800" y="0"/>
                  </a:cubicBezTo>
                  <a:cubicBezTo>
                    <a:pt x="4835" y="0"/>
                    <a:pt x="0" y="4233"/>
                    <a:pt x="0" y="9455"/>
                  </a:cubicBezTo>
                  <a:cubicBezTo>
                    <a:pt x="0" y="14168"/>
                    <a:pt x="3944" y="18065"/>
                    <a:pt x="9098" y="18781"/>
                  </a:cubicBezTo>
                  <a:cubicBezTo>
                    <a:pt x="10099" y="19261"/>
                    <a:pt x="10800" y="20340"/>
                    <a:pt x="10800" y="21600"/>
                  </a:cubicBezTo>
                  <a:cubicBezTo>
                    <a:pt x="10800" y="20340"/>
                    <a:pt x="11501" y="19261"/>
                    <a:pt x="12502" y="18781"/>
                  </a:cubicBezTo>
                  <a:cubicBezTo>
                    <a:pt x="17656" y="18065"/>
                    <a:pt x="21600" y="14168"/>
                    <a:pt x="21600" y="9455"/>
                  </a:cubicBezTo>
                  <a:close/>
                </a:path>
              </a:pathLst>
            </a:custGeom>
            <a:solidFill>
              <a:schemeClr val="lt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32" name="Google Shape;596;p14">
              <a:extLst>
                <a:ext uri="{FF2B5EF4-FFF2-40B4-BE49-F238E27FC236}">
                  <a16:creationId xmlns:a16="http://schemas.microsoft.com/office/drawing/2014/main" id="{3676F7CB-B9CE-419D-A94E-D7630A4B928D}"/>
                </a:ext>
              </a:extLst>
            </p:cNvPr>
            <p:cNvSpPr/>
            <p:nvPr/>
          </p:nvSpPr>
          <p:spPr>
            <a:xfrm>
              <a:off x="8369109" y="1878499"/>
              <a:ext cx="938367" cy="510251"/>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000" b="1" dirty="0">
                  <a:solidFill>
                    <a:schemeClr val="lt1"/>
                  </a:solidFill>
                  <a:latin typeface="Arial"/>
                  <a:ea typeface="Arial"/>
                  <a:cs typeface="Arial"/>
                  <a:sym typeface="Arial"/>
                </a:rPr>
                <a:t>Portfolio 23</a:t>
              </a:r>
              <a:endParaRPr sz="2000" dirty="0"/>
            </a:p>
          </p:txBody>
        </p:sp>
      </p:grpSp>
      <p:grpSp>
        <p:nvGrpSpPr>
          <p:cNvPr id="37" name="Google Shape;593;p14">
            <a:extLst>
              <a:ext uri="{FF2B5EF4-FFF2-40B4-BE49-F238E27FC236}">
                <a16:creationId xmlns:a16="http://schemas.microsoft.com/office/drawing/2014/main" id="{3969CCED-497D-4967-863F-51AEDCBAEDC9}"/>
              </a:ext>
            </a:extLst>
          </p:cNvPr>
          <p:cNvGrpSpPr/>
          <p:nvPr/>
        </p:nvGrpSpPr>
        <p:grpSpPr>
          <a:xfrm>
            <a:off x="6972504" y="1676917"/>
            <a:ext cx="1102085" cy="1062563"/>
            <a:chOff x="8357248" y="1610403"/>
            <a:chExt cx="950228" cy="1071846"/>
          </a:xfrm>
        </p:grpSpPr>
        <p:sp>
          <p:nvSpPr>
            <p:cNvPr id="38" name="Google Shape;594;p14">
              <a:extLst>
                <a:ext uri="{FF2B5EF4-FFF2-40B4-BE49-F238E27FC236}">
                  <a16:creationId xmlns:a16="http://schemas.microsoft.com/office/drawing/2014/main" id="{BAC0C0FA-8F77-4E02-89D1-2C13D5A4B786}"/>
                </a:ext>
              </a:extLst>
            </p:cNvPr>
            <p:cNvSpPr/>
            <p:nvPr/>
          </p:nvSpPr>
          <p:spPr>
            <a:xfrm>
              <a:off x="8357248" y="1610403"/>
              <a:ext cx="938367" cy="1071846"/>
            </a:xfrm>
            <a:custGeom>
              <a:avLst/>
              <a:gdLst/>
              <a:ahLst/>
              <a:cxnLst/>
              <a:rect l="l" t="t" r="r" b="b"/>
              <a:pathLst>
                <a:path w="21600" h="21600" extrusionOk="0">
                  <a:moveTo>
                    <a:pt x="21600" y="9455"/>
                  </a:moveTo>
                  <a:cubicBezTo>
                    <a:pt x="21600" y="4233"/>
                    <a:pt x="16765" y="0"/>
                    <a:pt x="10800" y="0"/>
                  </a:cubicBezTo>
                  <a:cubicBezTo>
                    <a:pt x="4835" y="0"/>
                    <a:pt x="0" y="4233"/>
                    <a:pt x="0" y="9455"/>
                  </a:cubicBezTo>
                  <a:cubicBezTo>
                    <a:pt x="0" y="14168"/>
                    <a:pt x="3944" y="18065"/>
                    <a:pt x="9098" y="18781"/>
                  </a:cubicBezTo>
                  <a:cubicBezTo>
                    <a:pt x="10099" y="19261"/>
                    <a:pt x="10800" y="20340"/>
                    <a:pt x="10800" y="21600"/>
                  </a:cubicBezTo>
                  <a:cubicBezTo>
                    <a:pt x="10800" y="20340"/>
                    <a:pt x="11501" y="19261"/>
                    <a:pt x="12502" y="18781"/>
                  </a:cubicBezTo>
                  <a:cubicBezTo>
                    <a:pt x="17656" y="18065"/>
                    <a:pt x="21600" y="14168"/>
                    <a:pt x="21600" y="9455"/>
                  </a:cubicBezTo>
                  <a:close/>
                </a:path>
              </a:pathLst>
            </a:custGeom>
            <a:solidFill>
              <a:schemeClr val="lt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39" name="Google Shape;596;p14">
              <a:extLst>
                <a:ext uri="{FF2B5EF4-FFF2-40B4-BE49-F238E27FC236}">
                  <a16:creationId xmlns:a16="http://schemas.microsoft.com/office/drawing/2014/main" id="{9BCA04A4-E61E-452B-993A-CBDD98D534EF}"/>
                </a:ext>
              </a:extLst>
            </p:cNvPr>
            <p:cNvSpPr/>
            <p:nvPr/>
          </p:nvSpPr>
          <p:spPr>
            <a:xfrm>
              <a:off x="8369109" y="1878499"/>
              <a:ext cx="938367" cy="620931"/>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000" b="1" dirty="0">
                  <a:solidFill>
                    <a:schemeClr val="lt1"/>
                  </a:solidFill>
                  <a:latin typeface="Arial"/>
                  <a:ea typeface="Arial"/>
                  <a:cs typeface="Arial"/>
                  <a:sym typeface="Arial"/>
                </a:rPr>
                <a:t>Portfolio 3</a:t>
              </a:r>
              <a:endParaRPr sz="2000" dirty="0"/>
            </a:p>
          </p:txBody>
        </p:sp>
      </p:grpSp>
      <p:grpSp>
        <p:nvGrpSpPr>
          <p:cNvPr id="40" name="Google Shape;593;p14">
            <a:extLst>
              <a:ext uri="{FF2B5EF4-FFF2-40B4-BE49-F238E27FC236}">
                <a16:creationId xmlns:a16="http://schemas.microsoft.com/office/drawing/2014/main" id="{09A68EAC-F8C5-4183-B4C3-3F1B81699E92}"/>
              </a:ext>
            </a:extLst>
          </p:cNvPr>
          <p:cNvGrpSpPr/>
          <p:nvPr/>
        </p:nvGrpSpPr>
        <p:grpSpPr>
          <a:xfrm>
            <a:off x="9353558" y="4627936"/>
            <a:ext cx="1102085" cy="1062563"/>
            <a:chOff x="8357248" y="1610403"/>
            <a:chExt cx="950228" cy="1071846"/>
          </a:xfrm>
        </p:grpSpPr>
        <p:sp>
          <p:nvSpPr>
            <p:cNvPr id="41" name="Google Shape;594;p14">
              <a:extLst>
                <a:ext uri="{FF2B5EF4-FFF2-40B4-BE49-F238E27FC236}">
                  <a16:creationId xmlns:a16="http://schemas.microsoft.com/office/drawing/2014/main" id="{62977A03-D40E-4E32-B991-F9E9CA3121B1}"/>
                </a:ext>
              </a:extLst>
            </p:cNvPr>
            <p:cNvSpPr/>
            <p:nvPr/>
          </p:nvSpPr>
          <p:spPr>
            <a:xfrm>
              <a:off x="8357248" y="1610403"/>
              <a:ext cx="938367" cy="1071846"/>
            </a:xfrm>
            <a:custGeom>
              <a:avLst/>
              <a:gdLst/>
              <a:ahLst/>
              <a:cxnLst/>
              <a:rect l="l" t="t" r="r" b="b"/>
              <a:pathLst>
                <a:path w="21600" h="21600" extrusionOk="0">
                  <a:moveTo>
                    <a:pt x="21600" y="9455"/>
                  </a:moveTo>
                  <a:cubicBezTo>
                    <a:pt x="21600" y="4233"/>
                    <a:pt x="16765" y="0"/>
                    <a:pt x="10800" y="0"/>
                  </a:cubicBezTo>
                  <a:cubicBezTo>
                    <a:pt x="4835" y="0"/>
                    <a:pt x="0" y="4233"/>
                    <a:pt x="0" y="9455"/>
                  </a:cubicBezTo>
                  <a:cubicBezTo>
                    <a:pt x="0" y="14168"/>
                    <a:pt x="3944" y="18065"/>
                    <a:pt x="9098" y="18781"/>
                  </a:cubicBezTo>
                  <a:cubicBezTo>
                    <a:pt x="10099" y="19261"/>
                    <a:pt x="10800" y="20340"/>
                    <a:pt x="10800" y="21600"/>
                  </a:cubicBezTo>
                  <a:cubicBezTo>
                    <a:pt x="10800" y="20340"/>
                    <a:pt x="11501" y="19261"/>
                    <a:pt x="12502" y="18781"/>
                  </a:cubicBezTo>
                  <a:cubicBezTo>
                    <a:pt x="17656" y="18065"/>
                    <a:pt x="21600" y="14168"/>
                    <a:pt x="21600" y="9455"/>
                  </a:cubicBezTo>
                  <a:close/>
                </a:path>
              </a:pathLst>
            </a:custGeom>
            <a:solidFill>
              <a:schemeClr val="lt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42" name="Google Shape;596;p14">
              <a:extLst>
                <a:ext uri="{FF2B5EF4-FFF2-40B4-BE49-F238E27FC236}">
                  <a16:creationId xmlns:a16="http://schemas.microsoft.com/office/drawing/2014/main" id="{DFB8010B-9699-4CBD-918D-BD6CC6FAE5C2}"/>
                </a:ext>
              </a:extLst>
            </p:cNvPr>
            <p:cNvSpPr/>
            <p:nvPr/>
          </p:nvSpPr>
          <p:spPr>
            <a:xfrm>
              <a:off x="8369109" y="1878499"/>
              <a:ext cx="938367" cy="620931"/>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000" b="1" dirty="0">
                  <a:solidFill>
                    <a:schemeClr val="lt1"/>
                  </a:solidFill>
                  <a:latin typeface="Arial"/>
                  <a:ea typeface="Arial"/>
                  <a:cs typeface="Arial"/>
                  <a:sym typeface="Arial"/>
                </a:rPr>
                <a:t>Portfolio 8</a:t>
              </a:r>
              <a:endParaRPr sz="2000" dirty="0"/>
            </a:p>
          </p:txBody>
        </p:sp>
      </p:grpSp>
      <p:grpSp>
        <p:nvGrpSpPr>
          <p:cNvPr id="43" name="Google Shape;593;p14">
            <a:extLst>
              <a:ext uri="{FF2B5EF4-FFF2-40B4-BE49-F238E27FC236}">
                <a16:creationId xmlns:a16="http://schemas.microsoft.com/office/drawing/2014/main" id="{2D47AE73-BEC4-4331-AA29-6E85930589CF}"/>
              </a:ext>
            </a:extLst>
          </p:cNvPr>
          <p:cNvGrpSpPr/>
          <p:nvPr/>
        </p:nvGrpSpPr>
        <p:grpSpPr>
          <a:xfrm>
            <a:off x="4117300" y="4627936"/>
            <a:ext cx="1102085" cy="1062563"/>
            <a:chOff x="8357248" y="1610403"/>
            <a:chExt cx="950228" cy="1071846"/>
          </a:xfrm>
        </p:grpSpPr>
        <p:sp>
          <p:nvSpPr>
            <p:cNvPr id="44" name="Google Shape;594;p14">
              <a:extLst>
                <a:ext uri="{FF2B5EF4-FFF2-40B4-BE49-F238E27FC236}">
                  <a16:creationId xmlns:a16="http://schemas.microsoft.com/office/drawing/2014/main" id="{849F0F8B-7095-4F35-9CA2-1F27D5F0E172}"/>
                </a:ext>
              </a:extLst>
            </p:cNvPr>
            <p:cNvSpPr/>
            <p:nvPr/>
          </p:nvSpPr>
          <p:spPr>
            <a:xfrm>
              <a:off x="8357248" y="1610403"/>
              <a:ext cx="938367" cy="1071846"/>
            </a:xfrm>
            <a:custGeom>
              <a:avLst/>
              <a:gdLst/>
              <a:ahLst/>
              <a:cxnLst/>
              <a:rect l="l" t="t" r="r" b="b"/>
              <a:pathLst>
                <a:path w="21600" h="21600" extrusionOk="0">
                  <a:moveTo>
                    <a:pt x="21600" y="9455"/>
                  </a:moveTo>
                  <a:cubicBezTo>
                    <a:pt x="21600" y="4233"/>
                    <a:pt x="16765" y="0"/>
                    <a:pt x="10800" y="0"/>
                  </a:cubicBezTo>
                  <a:cubicBezTo>
                    <a:pt x="4835" y="0"/>
                    <a:pt x="0" y="4233"/>
                    <a:pt x="0" y="9455"/>
                  </a:cubicBezTo>
                  <a:cubicBezTo>
                    <a:pt x="0" y="14168"/>
                    <a:pt x="3944" y="18065"/>
                    <a:pt x="9098" y="18781"/>
                  </a:cubicBezTo>
                  <a:cubicBezTo>
                    <a:pt x="10099" y="19261"/>
                    <a:pt x="10800" y="20340"/>
                    <a:pt x="10800" y="21600"/>
                  </a:cubicBezTo>
                  <a:cubicBezTo>
                    <a:pt x="10800" y="20340"/>
                    <a:pt x="11501" y="19261"/>
                    <a:pt x="12502" y="18781"/>
                  </a:cubicBezTo>
                  <a:cubicBezTo>
                    <a:pt x="17656" y="18065"/>
                    <a:pt x="21600" y="14168"/>
                    <a:pt x="21600" y="9455"/>
                  </a:cubicBezTo>
                  <a:close/>
                </a:path>
              </a:pathLst>
            </a:custGeom>
            <a:solidFill>
              <a:schemeClr val="lt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45" name="Google Shape;596;p14">
              <a:extLst>
                <a:ext uri="{FF2B5EF4-FFF2-40B4-BE49-F238E27FC236}">
                  <a16:creationId xmlns:a16="http://schemas.microsoft.com/office/drawing/2014/main" id="{0E4699FD-B84B-4092-A5E6-297D1C76741E}"/>
                </a:ext>
              </a:extLst>
            </p:cNvPr>
            <p:cNvSpPr/>
            <p:nvPr/>
          </p:nvSpPr>
          <p:spPr>
            <a:xfrm>
              <a:off x="8369109" y="1878499"/>
              <a:ext cx="938367" cy="620931"/>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000" b="1" dirty="0">
                  <a:solidFill>
                    <a:schemeClr val="lt1"/>
                  </a:solidFill>
                  <a:latin typeface="Arial"/>
                  <a:ea typeface="Arial"/>
                  <a:cs typeface="Arial"/>
                  <a:sym typeface="Arial"/>
                </a:rPr>
                <a:t>Portfolio 24</a:t>
              </a:r>
              <a:endParaRPr sz="2000" dirty="0"/>
            </a:p>
          </p:txBody>
        </p:sp>
      </p:grpSp>
    </p:spTree>
    <p:extLst>
      <p:ext uri="{BB962C8B-B14F-4D97-AF65-F5344CB8AC3E}">
        <p14:creationId xmlns:p14="http://schemas.microsoft.com/office/powerpoint/2010/main" val="2258804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
          <p:cNvSpPr txBox="1">
            <a:spLocks noGrp="1"/>
          </p:cNvSpPr>
          <p:nvPr>
            <p:ph type="sldNum" idx="12"/>
          </p:nvPr>
        </p:nvSpPr>
        <p:spPr>
          <a:xfrm>
            <a:off x="935355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159" name="Google Shape;159;p3"/>
          <p:cNvSpPr txBox="1">
            <a:spLocks noGrp="1"/>
          </p:cNvSpPr>
          <p:nvPr>
            <p:ph type="title"/>
          </p:nvPr>
        </p:nvSpPr>
        <p:spPr>
          <a:xfrm>
            <a:off x="838200" y="441137"/>
            <a:ext cx="10515600" cy="76801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300"/>
              <a:buFont typeface="Arial"/>
              <a:buNone/>
            </a:pPr>
            <a:r>
              <a:rPr lang="en-US" sz="2300"/>
              <a:t>Agenda</a:t>
            </a:r>
            <a:endParaRPr/>
          </a:p>
        </p:txBody>
      </p:sp>
      <p:sp>
        <p:nvSpPr>
          <p:cNvPr id="182" name="Google Shape;182;p3"/>
          <p:cNvSpPr/>
          <p:nvPr/>
        </p:nvSpPr>
        <p:spPr>
          <a:xfrm>
            <a:off x="2098865" y="4525608"/>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endParaRPr sz="1600" b="1">
              <a:solidFill>
                <a:srgbClr val="000000"/>
              </a:solidFill>
              <a:latin typeface="Arial"/>
              <a:ea typeface="Arial"/>
              <a:cs typeface="Arial"/>
              <a:sym typeface="Arial"/>
            </a:endParaRPr>
          </a:p>
        </p:txBody>
      </p:sp>
      <p:sp>
        <p:nvSpPr>
          <p:cNvPr id="183" name="Google Shape;183;p3"/>
          <p:cNvSpPr/>
          <p:nvPr/>
        </p:nvSpPr>
        <p:spPr>
          <a:xfrm>
            <a:off x="1107143" y="4118446"/>
            <a:ext cx="10532631" cy="624348"/>
          </a:xfrm>
          <a:prstGeom prst="roundRect">
            <a:avLst>
              <a:gd name="adj" fmla="val 16667"/>
            </a:avLst>
          </a:prstGeom>
          <a:solidFill>
            <a:srgbClr val="E2E6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34" name="Google Shape;130;p2">
            <a:extLst>
              <a:ext uri="{FF2B5EF4-FFF2-40B4-BE49-F238E27FC236}">
                <a16:creationId xmlns:a16="http://schemas.microsoft.com/office/drawing/2014/main" id="{F1F1A679-CBC3-4029-9576-1CB97BF38017}"/>
              </a:ext>
            </a:extLst>
          </p:cNvPr>
          <p:cNvGrpSpPr/>
          <p:nvPr/>
        </p:nvGrpSpPr>
        <p:grpSpPr>
          <a:xfrm>
            <a:off x="1121801" y="1459896"/>
            <a:ext cx="729010" cy="727823"/>
            <a:chOff x="692984" y="1033703"/>
            <a:chExt cx="1017180" cy="1017180"/>
          </a:xfrm>
        </p:grpSpPr>
        <p:sp>
          <p:nvSpPr>
            <p:cNvPr id="35" name="Google Shape;131;p2">
              <a:extLst>
                <a:ext uri="{FF2B5EF4-FFF2-40B4-BE49-F238E27FC236}">
                  <a16:creationId xmlns:a16="http://schemas.microsoft.com/office/drawing/2014/main" id="{086A38CF-DBCB-4AA6-A478-2C2CF65CB8DD}"/>
                </a:ext>
              </a:extLst>
            </p:cNvPr>
            <p:cNvSpPr/>
            <p:nvPr/>
          </p:nvSpPr>
          <p:spPr>
            <a:xfrm rot="2700000">
              <a:off x="844320" y="1180292"/>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FFFFFF"/>
                </a:solidFill>
                <a:latin typeface="Arial"/>
                <a:ea typeface="Arial"/>
                <a:cs typeface="Arial"/>
                <a:sym typeface="Arial"/>
              </a:endParaRPr>
            </a:p>
          </p:txBody>
        </p:sp>
        <p:sp>
          <p:nvSpPr>
            <p:cNvPr id="36" name="Google Shape;132;p2">
              <a:extLst>
                <a:ext uri="{FF2B5EF4-FFF2-40B4-BE49-F238E27FC236}">
                  <a16:creationId xmlns:a16="http://schemas.microsoft.com/office/drawing/2014/main" id="{5E6871F6-8299-4AAA-A3C8-3BE6C1C6E7BF}"/>
                </a:ext>
              </a:extLst>
            </p:cNvPr>
            <p:cNvSpPr/>
            <p:nvPr/>
          </p:nvSpPr>
          <p:spPr>
            <a:xfrm>
              <a:off x="895574" y="1225535"/>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FFFFFF"/>
                </a:solidFill>
                <a:latin typeface="Arial"/>
                <a:ea typeface="Arial"/>
                <a:cs typeface="Arial"/>
                <a:sym typeface="Arial"/>
              </a:endParaRPr>
            </a:p>
          </p:txBody>
        </p:sp>
      </p:grpSp>
      <p:sp>
        <p:nvSpPr>
          <p:cNvPr id="37" name="Google Shape;133;p2">
            <a:extLst>
              <a:ext uri="{FF2B5EF4-FFF2-40B4-BE49-F238E27FC236}">
                <a16:creationId xmlns:a16="http://schemas.microsoft.com/office/drawing/2014/main" id="{17F86195-E544-497E-A8FF-DEC9E00EBA20}"/>
              </a:ext>
            </a:extLst>
          </p:cNvPr>
          <p:cNvSpPr/>
          <p:nvPr/>
        </p:nvSpPr>
        <p:spPr>
          <a:xfrm>
            <a:off x="2098865" y="1543584"/>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i="0" u="none" strike="noStrike" cap="none" dirty="0">
                <a:solidFill>
                  <a:srgbClr val="000000"/>
                </a:solidFill>
                <a:latin typeface="Arial"/>
                <a:ea typeface="Arial"/>
                <a:cs typeface="Arial"/>
                <a:sym typeface="Arial"/>
              </a:rPr>
              <a:t>Business Understanding</a:t>
            </a:r>
            <a:endParaRPr dirty="0"/>
          </a:p>
        </p:txBody>
      </p:sp>
      <p:grpSp>
        <p:nvGrpSpPr>
          <p:cNvPr id="38" name="Google Shape;134;p2">
            <a:extLst>
              <a:ext uri="{FF2B5EF4-FFF2-40B4-BE49-F238E27FC236}">
                <a16:creationId xmlns:a16="http://schemas.microsoft.com/office/drawing/2014/main" id="{37E58541-C7DA-40C3-AAC2-7CB65C793A37}"/>
              </a:ext>
            </a:extLst>
          </p:cNvPr>
          <p:cNvGrpSpPr/>
          <p:nvPr/>
        </p:nvGrpSpPr>
        <p:grpSpPr>
          <a:xfrm>
            <a:off x="1121801" y="2110793"/>
            <a:ext cx="729010" cy="727823"/>
            <a:chOff x="1112533" y="1736740"/>
            <a:chExt cx="1017180" cy="1017180"/>
          </a:xfrm>
        </p:grpSpPr>
        <p:sp>
          <p:nvSpPr>
            <p:cNvPr id="39" name="Google Shape;135;p2">
              <a:extLst>
                <a:ext uri="{FF2B5EF4-FFF2-40B4-BE49-F238E27FC236}">
                  <a16:creationId xmlns:a16="http://schemas.microsoft.com/office/drawing/2014/main" id="{68F23D40-8B61-48EC-85D6-4EA21319CE4A}"/>
                </a:ext>
              </a:extLst>
            </p:cNvPr>
            <p:cNvSpPr/>
            <p:nvPr/>
          </p:nvSpPr>
          <p:spPr>
            <a:xfrm rot="2700000">
              <a:off x="1263869" y="1883329"/>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sp>
          <p:nvSpPr>
            <p:cNvPr id="40" name="Google Shape;136;p2">
              <a:extLst>
                <a:ext uri="{FF2B5EF4-FFF2-40B4-BE49-F238E27FC236}">
                  <a16:creationId xmlns:a16="http://schemas.microsoft.com/office/drawing/2014/main" id="{1DDF81EE-8747-4E8B-96FC-0F98A5D0674D}"/>
                </a:ext>
              </a:extLst>
            </p:cNvPr>
            <p:cNvSpPr/>
            <p:nvPr/>
          </p:nvSpPr>
          <p:spPr>
            <a:xfrm>
              <a:off x="1315123" y="1939330"/>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grpSp>
      <p:sp>
        <p:nvSpPr>
          <p:cNvPr id="41" name="Google Shape;137;p2">
            <a:extLst>
              <a:ext uri="{FF2B5EF4-FFF2-40B4-BE49-F238E27FC236}">
                <a16:creationId xmlns:a16="http://schemas.microsoft.com/office/drawing/2014/main" id="{2F080C02-668A-4F6C-B9C3-3BD4118F676B}"/>
              </a:ext>
            </a:extLst>
          </p:cNvPr>
          <p:cNvSpPr/>
          <p:nvPr/>
        </p:nvSpPr>
        <p:spPr>
          <a:xfrm>
            <a:off x="2098865" y="2190894"/>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dirty="0">
                <a:solidFill>
                  <a:srgbClr val="000000"/>
                </a:solidFill>
                <a:latin typeface="Arial"/>
                <a:ea typeface="Arial"/>
                <a:cs typeface="Arial"/>
                <a:sym typeface="Arial"/>
              </a:rPr>
              <a:t>Data Wrangling Process</a:t>
            </a:r>
            <a:endParaRPr dirty="0"/>
          </a:p>
        </p:txBody>
      </p:sp>
      <p:grpSp>
        <p:nvGrpSpPr>
          <p:cNvPr id="42" name="Google Shape;138;p2">
            <a:extLst>
              <a:ext uri="{FF2B5EF4-FFF2-40B4-BE49-F238E27FC236}">
                <a16:creationId xmlns:a16="http://schemas.microsoft.com/office/drawing/2014/main" id="{33281CB2-DE4A-4567-B720-B67155354298}"/>
              </a:ext>
            </a:extLst>
          </p:cNvPr>
          <p:cNvGrpSpPr/>
          <p:nvPr/>
        </p:nvGrpSpPr>
        <p:grpSpPr>
          <a:xfrm>
            <a:off x="1121801" y="2761690"/>
            <a:ext cx="729010" cy="727823"/>
            <a:chOff x="1507574" y="2462203"/>
            <a:chExt cx="1017180" cy="1017180"/>
          </a:xfrm>
        </p:grpSpPr>
        <p:sp>
          <p:nvSpPr>
            <p:cNvPr id="43" name="Google Shape;139;p2">
              <a:extLst>
                <a:ext uri="{FF2B5EF4-FFF2-40B4-BE49-F238E27FC236}">
                  <a16:creationId xmlns:a16="http://schemas.microsoft.com/office/drawing/2014/main" id="{4A22ED83-8A66-426F-A71F-A5E144D66985}"/>
                </a:ext>
              </a:extLst>
            </p:cNvPr>
            <p:cNvSpPr/>
            <p:nvPr/>
          </p:nvSpPr>
          <p:spPr>
            <a:xfrm rot="2700000">
              <a:off x="1658910" y="2608792"/>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sp>
          <p:nvSpPr>
            <p:cNvPr id="44" name="Google Shape;140;p2">
              <a:extLst>
                <a:ext uri="{FF2B5EF4-FFF2-40B4-BE49-F238E27FC236}">
                  <a16:creationId xmlns:a16="http://schemas.microsoft.com/office/drawing/2014/main" id="{605F558E-0C50-4364-8703-FE0B3F9971DE}"/>
                </a:ext>
              </a:extLst>
            </p:cNvPr>
            <p:cNvSpPr/>
            <p:nvPr/>
          </p:nvSpPr>
          <p:spPr>
            <a:xfrm>
              <a:off x="1710164" y="2664793"/>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grpSp>
      <p:sp>
        <p:nvSpPr>
          <p:cNvPr id="45" name="Google Shape;141;p2">
            <a:extLst>
              <a:ext uri="{FF2B5EF4-FFF2-40B4-BE49-F238E27FC236}">
                <a16:creationId xmlns:a16="http://schemas.microsoft.com/office/drawing/2014/main" id="{5D35C32B-038D-4216-A33A-FF177A60E458}"/>
              </a:ext>
            </a:extLst>
          </p:cNvPr>
          <p:cNvSpPr/>
          <p:nvPr/>
        </p:nvSpPr>
        <p:spPr>
          <a:xfrm>
            <a:off x="2098865" y="2838204"/>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dirty="0"/>
              <a:t>Data Understanding and Exploration</a:t>
            </a:r>
            <a:r>
              <a:rPr lang="en-US" sz="1600" b="1" dirty="0">
                <a:solidFill>
                  <a:srgbClr val="000000"/>
                </a:solidFill>
                <a:latin typeface="Arial"/>
                <a:ea typeface="Arial"/>
                <a:cs typeface="Arial"/>
                <a:sym typeface="Arial"/>
              </a:rPr>
              <a:t> </a:t>
            </a:r>
            <a:endParaRPr dirty="0"/>
          </a:p>
        </p:txBody>
      </p:sp>
      <p:grpSp>
        <p:nvGrpSpPr>
          <p:cNvPr id="46" name="Google Shape;142;p2">
            <a:extLst>
              <a:ext uri="{FF2B5EF4-FFF2-40B4-BE49-F238E27FC236}">
                <a16:creationId xmlns:a16="http://schemas.microsoft.com/office/drawing/2014/main" id="{AD2A0E67-B50F-46AA-B26B-26E36988FA5A}"/>
              </a:ext>
            </a:extLst>
          </p:cNvPr>
          <p:cNvGrpSpPr/>
          <p:nvPr/>
        </p:nvGrpSpPr>
        <p:grpSpPr>
          <a:xfrm>
            <a:off x="1121801" y="3412587"/>
            <a:ext cx="729010" cy="727823"/>
            <a:chOff x="1919347" y="3200771"/>
            <a:chExt cx="1017180" cy="1017180"/>
          </a:xfrm>
        </p:grpSpPr>
        <p:sp>
          <p:nvSpPr>
            <p:cNvPr id="47" name="Google Shape;143;p2">
              <a:extLst>
                <a:ext uri="{FF2B5EF4-FFF2-40B4-BE49-F238E27FC236}">
                  <a16:creationId xmlns:a16="http://schemas.microsoft.com/office/drawing/2014/main" id="{74E1C40D-6F95-432B-B381-2324AFF59FBE}"/>
                </a:ext>
              </a:extLst>
            </p:cNvPr>
            <p:cNvSpPr/>
            <p:nvPr/>
          </p:nvSpPr>
          <p:spPr>
            <a:xfrm rot="2700000">
              <a:off x="2070683" y="3347360"/>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sp>
          <p:nvSpPr>
            <p:cNvPr id="48" name="Google Shape;144;p2">
              <a:extLst>
                <a:ext uri="{FF2B5EF4-FFF2-40B4-BE49-F238E27FC236}">
                  <a16:creationId xmlns:a16="http://schemas.microsoft.com/office/drawing/2014/main" id="{F1E1467D-2E3F-4B8B-825D-65D50D5E805B}"/>
                </a:ext>
              </a:extLst>
            </p:cNvPr>
            <p:cNvSpPr/>
            <p:nvPr/>
          </p:nvSpPr>
          <p:spPr>
            <a:xfrm>
              <a:off x="2121937" y="3403361"/>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grpSp>
      <p:sp>
        <p:nvSpPr>
          <p:cNvPr id="49" name="Google Shape;145;p2">
            <a:extLst>
              <a:ext uri="{FF2B5EF4-FFF2-40B4-BE49-F238E27FC236}">
                <a16:creationId xmlns:a16="http://schemas.microsoft.com/office/drawing/2014/main" id="{BC1427DF-59D4-4F3B-89E8-A5E9A84F4367}"/>
              </a:ext>
            </a:extLst>
          </p:cNvPr>
          <p:cNvSpPr/>
          <p:nvPr/>
        </p:nvSpPr>
        <p:spPr>
          <a:xfrm>
            <a:off x="2098865" y="3485514"/>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dirty="0">
                <a:solidFill>
                  <a:srgbClr val="000000"/>
                </a:solidFill>
                <a:latin typeface="Arial"/>
                <a:ea typeface="Arial"/>
                <a:cs typeface="Arial"/>
                <a:sym typeface="Arial"/>
              </a:rPr>
              <a:t>Model Construction</a:t>
            </a:r>
            <a:endParaRPr dirty="0"/>
          </a:p>
        </p:txBody>
      </p:sp>
      <p:grpSp>
        <p:nvGrpSpPr>
          <p:cNvPr id="50" name="Google Shape;146;p2">
            <a:extLst>
              <a:ext uri="{FF2B5EF4-FFF2-40B4-BE49-F238E27FC236}">
                <a16:creationId xmlns:a16="http://schemas.microsoft.com/office/drawing/2014/main" id="{6AC752F0-0E90-4BBD-A0BC-A976A4D7C196}"/>
              </a:ext>
            </a:extLst>
          </p:cNvPr>
          <p:cNvGrpSpPr/>
          <p:nvPr/>
        </p:nvGrpSpPr>
        <p:grpSpPr>
          <a:xfrm>
            <a:off x="1121801" y="4063484"/>
            <a:ext cx="729010" cy="727823"/>
            <a:chOff x="2322164" y="3988834"/>
            <a:chExt cx="1017180" cy="1017180"/>
          </a:xfrm>
        </p:grpSpPr>
        <p:sp>
          <p:nvSpPr>
            <p:cNvPr id="51" name="Google Shape;147;p2">
              <a:extLst>
                <a:ext uri="{FF2B5EF4-FFF2-40B4-BE49-F238E27FC236}">
                  <a16:creationId xmlns:a16="http://schemas.microsoft.com/office/drawing/2014/main" id="{3308A3B2-4C9A-4006-830C-6A4847A0BCEE}"/>
                </a:ext>
              </a:extLst>
            </p:cNvPr>
            <p:cNvSpPr/>
            <p:nvPr/>
          </p:nvSpPr>
          <p:spPr>
            <a:xfrm rot="2700000">
              <a:off x="2473500" y="4135423"/>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sp>
          <p:nvSpPr>
            <p:cNvPr id="52" name="Google Shape;148;p2">
              <a:extLst>
                <a:ext uri="{FF2B5EF4-FFF2-40B4-BE49-F238E27FC236}">
                  <a16:creationId xmlns:a16="http://schemas.microsoft.com/office/drawing/2014/main" id="{5E3E58E2-B1BA-4EE2-B5FF-774AEF278D10}"/>
                </a:ext>
              </a:extLst>
            </p:cNvPr>
            <p:cNvSpPr/>
            <p:nvPr/>
          </p:nvSpPr>
          <p:spPr>
            <a:xfrm>
              <a:off x="2524754" y="4191424"/>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grpSp>
      <p:sp>
        <p:nvSpPr>
          <p:cNvPr id="53" name="Google Shape;149;p2">
            <a:extLst>
              <a:ext uri="{FF2B5EF4-FFF2-40B4-BE49-F238E27FC236}">
                <a16:creationId xmlns:a16="http://schemas.microsoft.com/office/drawing/2014/main" id="{158583A1-7C27-4160-9FCB-E6F09792E67F}"/>
              </a:ext>
            </a:extLst>
          </p:cNvPr>
          <p:cNvSpPr/>
          <p:nvPr/>
        </p:nvSpPr>
        <p:spPr>
          <a:xfrm>
            <a:off x="2098865" y="4132824"/>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dirty="0">
                <a:solidFill>
                  <a:srgbClr val="000000"/>
                </a:solidFill>
                <a:latin typeface="Arial"/>
                <a:ea typeface="Arial"/>
                <a:cs typeface="Arial"/>
                <a:sym typeface="Arial"/>
              </a:rPr>
              <a:t>Model Performance Evaluation</a:t>
            </a:r>
            <a:endParaRPr dirty="0"/>
          </a:p>
        </p:txBody>
      </p:sp>
      <p:grpSp>
        <p:nvGrpSpPr>
          <p:cNvPr id="54" name="Google Shape;150;p2">
            <a:extLst>
              <a:ext uri="{FF2B5EF4-FFF2-40B4-BE49-F238E27FC236}">
                <a16:creationId xmlns:a16="http://schemas.microsoft.com/office/drawing/2014/main" id="{02B42EE4-395B-4303-ABC0-C8B169CEDE43}"/>
              </a:ext>
            </a:extLst>
          </p:cNvPr>
          <p:cNvGrpSpPr/>
          <p:nvPr/>
        </p:nvGrpSpPr>
        <p:grpSpPr>
          <a:xfrm>
            <a:off x="1121801" y="4714381"/>
            <a:ext cx="729010" cy="727823"/>
            <a:chOff x="2733937" y="4737751"/>
            <a:chExt cx="1017180" cy="1017180"/>
          </a:xfrm>
        </p:grpSpPr>
        <p:sp>
          <p:nvSpPr>
            <p:cNvPr id="55" name="Google Shape;151;p2">
              <a:extLst>
                <a:ext uri="{FF2B5EF4-FFF2-40B4-BE49-F238E27FC236}">
                  <a16:creationId xmlns:a16="http://schemas.microsoft.com/office/drawing/2014/main" id="{6EB9560A-8CAC-4969-A765-39ABC8EACCC0}"/>
                </a:ext>
              </a:extLst>
            </p:cNvPr>
            <p:cNvSpPr/>
            <p:nvPr/>
          </p:nvSpPr>
          <p:spPr>
            <a:xfrm rot="2700000">
              <a:off x="2885273" y="4884340"/>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sp>
          <p:nvSpPr>
            <p:cNvPr id="56" name="Google Shape;152;p2">
              <a:extLst>
                <a:ext uri="{FF2B5EF4-FFF2-40B4-BE49-F238E27FC236}">
                  <a16:creationId xmlns:a16="http://schemas.microsoft.com/office/drawing/2014/main" id="{E983E637-C867-40E0-BD5B-71569E6F2E67}"/>
                </a:ext>
              </a:extLst>
            </p:cNvPr>
            <p:cNvSpPr/>
            <p:nvPr/>
          </p:nvSpPr>
          <p:spPr>
            <a:xfrm>
              <a:off x="2944303" y="4942433"/>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grpSp>
      <p:sp>
        <p:nvSpPr>
          <p:cNvPr id="57" name="Google Shape;153;p2">
            <a:extLst>
              <a:ext uri="{FF2B5EF4-FFF2-40B4-BE49-F238E27FC236}">
                <a16:creationId xmlns:a16="http://schemas.microsoft.com/office/drawing/2014/main" id="{9BED0F3A-4807-4AB3-B2E7-79E6B74B7EF5}"/>
              </a:ext>
            </a:extLst>
          </p:cNvPr>
          <p:cNvSpPr/>
          <p:nvPr/>
        </p:nvSpPr>
        <p:spPr>
          <a:xfrm>
            <a:off x="2131519" y="4828733"/>
            <a:ext cx="8786100" cy="585600"/>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dirty="0">
                <a:solidFill>
                  <a:srgbClr val="000000"/>
                </a:solidFill>
                <a:latin typeface="Arial"/>
                <a:ea typeface="Arial"/>
                <a:cs typeface="Arial"/>
                <a:sym typeface="Arial"/>
              </a:rPr>
              <a:t>Deployment and Application</a:t>
            </a:r>
            <a:endParaRPr dirty="0"/>
          </a:p>
        </p:txBody>
      </p:sp>
    </p:spTree>
    <p:extLst>
      <p:ext uri="{BB962C8B-B14F-4D97-AF65-F5344CB8AC3E}">
        <p14:creationId xmlns:p14="http://schemas.microsoft.com/office/powerpoint/2010/main" val="3745501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g633aabb8f2_0_84"/>
          <p:cNvSpPr/>
          <p:nvPr/>
        </p:nvSpPr>
        <p:spPr>
          <a:xfrm>
            <a:off x="838200" y="1619087"/>
            <a:ext cx="4292400" cy="20226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518" name="Google Shape;518;g633aabb8f2_0_84"/>
          <p:cNvSpPr txBox="1">
            <a:spLocks noGrp="1"/>
          </p:cNvSpPr>
          <p:nvPr>
            <p:ph type="sldNum" idx="12"/>
          </p:nvPr>
        </p:nvSpPr>
        <p:spPr>
          <a:xfrm>
            <a:off x="9353558"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
        <p:nvSpPr>
          <p:cNvPr id="519" name="Google Shape;519;g633aabb8f2_0_84"/>
          <p:cNvSpPr txBox="1"/>
          <p:nvPr/>
        </p:nvSpPr>
        <p:spPr>
          <a:xfrm>
            <a:off x="838200" y="468031"/>
            <a:ext cx="10515600" cy="768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300"/>
              <a:buFont typeface="Arial"/>
              <a:buNone/>
            </a:pPr>
            <a:r>
              <a:rPr lang="en-US" sz="2300" b="0" i="0" u="none" strike="noStrike" cap="none" dirty="0">
                <a:solidFill>
                  <a:schemeClr val="dk1"/>
                </a:solidFill>
                <a:latin typeface="Arial"/>
                <a:ea typeface="Arial"/>
                <a:cs typeface="Arial"/>
                <a:sym typeface="Arial"/>
              </a:rPr>
              <a:t>Model Performance Evaluation (2016)</a:t>
            </a:r>
            <a:endParaRPr sz="1400" b="0" i="0" u="none" strike="noStrike" cap="none" dirty="0">
              <a:solidFill>
                <a:srgbClr val="000000"/>
              </a:solidFill>
              <a:latin typeface="Arial"/>
              <a:ea typeface="Arial"/>
              <a:cs typeface="Arial"/>
              <a:sym typeface="Arial"/>
            </a:endParaRPr>
          </a:p>
        </p:txBody>
      </p:sp>
      <p:pic>
        <p:nvPicPr>
          <p:cNvPr id="520" name="Google Shape;520;g633aabb8f2_0_84"/>
          <p:cNvPicPr preferRelativeResize="0"/>
          <p:nvPr/>
        </p:nvPicPr>
        <p:blipFill rotWithShape="1">
          <a:blip r:embed="rId3">
            <a:alphaModFix/>
          </a:blip>
          <a:srcRect/>
          <a:stretch/>
        </p:blipFill>
        <p:spPr>
          <a:xfrm>
            <a:off x="5342521" y="1569417"/>
            <a:ext cx="5836262" cy="3043500"/>
          </a:xfrm>
          <a:prstGeom prst="rect">
            <a:avLst/>
          </a:prstGeom>
          <a:noFill/>
          <a:ln>
            <a:noFill/>
          </a:ln>
        </p:spPr>
      </p:pic>
      <p:sp>
        <p:nvSpPr>
          <p:cNvPr id="521" name="Google Shape;521;g633aabb8f2_0_84"/>
          <p:cNvSpPr txBox="1"/>
          <p:nvPr/>
        </p:nvSpPr>
        <p:spPr>
          <a:xfrm>
            <a:off x="5383225" y="5076825"/>
            <a:ext cx="5887200" cy="768000"/>
          </a:xfrm>
          <a:prstGeom prst="rect">
            <a:avLst/>
          </a:prstGeom>
          <a:noFill/>
          <a:ln>
            <a:noFill/>
          </a:ln>
        </p:spPr>
        <p:txBody>
          <a:bodyPr spcFirstLastPara="1" wrap="square" lIns="91425" tIns="91425" rIns="91425" bIns="91425" anchor="t" anchorCtr="0">
            <a:noAutofit/>
          </a:bodyPr>
          <a:lstStyle/>
          <a:p>
            <a:pPr marL="457200" marR="0" lvl="0" indent="-279400" algn="l" rtl="0">
              <a:lnSpc>
                <a:spcPct val="100000"/>
              </a:lnSpc>
              <a:spcBef>
                <a:spcPts val="0"/>
              </a:spcBef>
              <a:spcAft>
                <a:spcPts val="0"/>
              </a:spcAft>
              <a:buClr>
                <a:schemeClr val="dk1"/>
              </a:buClr>
              <a:buSzPts val="800"/>
              <a:buChar char="●"/>
            </a:pPr>
            <a:r>
              <a:rPr lang="en-US" sz="1300" dirty="0">
                <a:solidFill>
                  <a:schemeClr val="dk1"/>
                </a:solidFill>
              </a:rPr>
              <a:t>S&amp;P 500 has a short-term expected return of approximately 0</a:t>
            </a:r>
            <a:endParaRPr sz="1300" dirty="0">
              <a:solidFill>
                <a:schemeClr val="dk1"/>
              </a:solidFill>
            </a:endParaRPr>
          </a:p>
          <a:p>
            <a:pPr marL="457200" marR="0" lvl="0" indent="-279400" algn="l" rtl="0">
              <a:lnSpc>
                <a:spcPct val="100000"/>
              </a:lnSpc>
              <a:spcBef>
                <a:spcPts val="0"/>
              </a:spcBef>
              <a:spcAft>
                <a:spcPts val="0"/>
              </a:spcAft>
              <a:buClr>
                <a:schemeClr val="dk1"/>
              </a:buClr>
              <a:buSzPts val="800"/>
              <a:buChar char="●"/>
            </a:pPr>
            <a:r>
              <a:rPr lang="en-US" sz="1300" dirty="0">
                <a:solidFill>
                  <a:schemeClr val="dk1"/>
                </a:solidFill>
              </a:rPr>
              <a:t>Four historical optimal portfolios have great volatilities</a:t>
            </a:r>
            <a:endParaRPr sz="1300" dirty="0">
              <a:solidFill>
                <a:schemeClr val="dk1"/>
              </a:solidFill>
            </a:endParaRPr>
          </a:p>
          <a:p>
            <a:pPr marL="457200" lvl="0" indent="-279400" algn="l" rtl="0">
              <a:spcBef>
                <a:spcPts val="0"/>
              </a:spcBef>
              <a:spcAft>
                <a:spcPts val="0"/>
              </a:spcAft>
              <a:buClr>
                <a:schemeClr val="dk1"/>
              </a:buClr>
              <a:buSzPts val="800"/>
              <a:buChar char="●"/>
            </a:pPr>
            <a:r>
              <a:rPr lang="en-US" sz="1300" dirty="0">
                <a:solidFill>
                  <a:schemeClr val="dk1"/>
                </a:solidFill>
              </a:rPr>
              <a:t>Portfolio 2013 and Portfolio 2015 outperform the S&amp;P 500 in 201</a:t>
            </a:r>
            <a:r>
              <a:rPr lang="en-US" sz="1200" dirty="0">
                <a:solidFill>
                  <a:schemeClr val="dk1"/>
                </a:solidFill>
              </a:rPr>
              <a:t>6</a:t>
            </a:r>
            <a:endParaRPr sz="1200" dirty="0">
              <a:solidFill>
                <a:schemeClr val="dk1"/>
              </a:solidFil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22" name="Google Shape;522;g633aabb8f2_0_84"/>
          <p:cNvSpPr/>
          <p:nvPr/>
        </p:nvSpPr>
        <p:spPr>
          <a:xfrm>
            <a:off x="838200" y="3940687"/>
            <a:ext cx="4292400" cy="1904137"/>
          </a:xfrm>
          <a:prstGeom prst="roundRect">
            <a:avLst>
              <a:gd name="adj" fmla="val 7716"/>
            </a:avLst>
          </a:prstGeom>
          <a:solidFill>
            <a:schemeClr val="lt1"/>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b="1" dirty="0">
                <a:solidFill>
                  <a:schemeClr val="dk1"/>
                </a:solidFill>
              </a:rPr>
              <a:t>Model Performance Evaluation</a:t>
            </a:r>
            <a:endParaRPr sz="1400" b="1"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rgbClr val="616B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1300"/>
              <a:buFont typeface="Arial"/>
              <a:buChar char="•"/>
            </a:pPr>
            <a:r>
              <a:rPr lang="en-US" sz="1300" dirty="0">
                <a:solidFill>
                  <a:schemeClr val="dk1"/>
                </a:solidFill>
              </a:rPr>
              <a:t>Four historical optimal portfolios are chosen to simulate their daily returns in 2016</a:t>
            </a:r>
          </a:p>
          <a:p>
            <a:pPr marL="285750" marR="0" lvl="0" indent="-285750" algn="just" rtl="0">
              <a:lnSpc>
                <a:spcPct val="100000"/>
              </a:lnSpc>
              <a:spcBef>
                <a:spcPts val="0"/>
              </a:spcBef>
              <a:spcAft>
                <a:spcPts val="0"/>
              </a:spcAft>
              <a:buClr>
                <a:schemeClr val="dk1"/>
              </a:buClr>
              <a:buSzPts val="1300"/>
              <a:buFont typeface="Arial"/>
              <a:buChar char="•"/>
            </a:pPr>
            <a:endParaRPr sz="1300" dirty="0">
              <a:solidFill>
                <a:schemeClr val="dk1"/>
              </a:solidFill>
            </a:endParaRPr>
          </a:p>
          <a:p>
            <a:pPr marL="285750" marR="0" lvl="0" indent="-285750" algn="just" rtl="0">
              <a:lnSpc>
                <a:spcPct val="100000"/>
              </a:lnSpc>
              <a:spcBef>
                <a:spcPts val="0"/>
              </a:spcBef>
              <a:spcAft>
                <a:spcPts val="0"/>
              </a:spcAft>
              <a:buClr>
                <a:schemeClr val="dk1"/>
              </a:buClr>
              <a:buSzPts val="1300"/>
              <a:buChar char="•"/>
            </a:pPr>
            <a:r>
              <a:rPr lang="en-US" sz="1300" dirty="0">
                <a:solidFill>
                  <a:schemeClr val="dk1"/>
                </a:solidFill>
              </a:rPr>
              <a:t>Simulation of portfolio returns is achieved using the calculation:</a:t>
            </a:r>
            <a:endParaRPr sz="1300" dirty="0">
              <a:solidFill>
                <a:schemeClr val="dk1"/>
              </a:solidFill>
            </a:endParaRPr>
          </a:p>
          <a:p>
            <a:pPr marL="0" marR="0" lvl="0" indent="0" algn="just" rtl="0">
              <a:lnSpc>
                <a:spcPct val="100000"/>
              </a:lnSpc>
              <a:spcBef>
                <a:spcPts val="0"/>
              </a:spcBef>
              <a:spcAft>
                <a:spcPts val="0"/>
              </a:spcAft>
              <a:buNone/>
            </a:pPr>
            <a:r>
              <a:rPr lang="en-US" sz="1300" dirty="0">
                <a:solidFill>
                  <a:schemeClr val="dk1"/>
                </a:solidFill>
              </a:rPr>
              <a:t> </a:t>
            </a:r>
            <a:endParaRPr sz="1300" dirty="0">
              <a:solidFill>
                <a:schemeClr val="dk1"/>
              </a:solidFill>
            </a:endParaRPr>
          </a:p>
        </p:txBody>
      </p:sp>
      <p:sp>
        <p:nvSpPr>
          <p:cNvPr id="523" name="Google Shape;523;g633aabb8f2_0_84"/>
          <p:cNvSpPr/>
          <p:nvPr/>
        </p:nvSpPr>
        <p:spPr>
          <a:xfrm>
            <a:off x="826437" y="1229825"/>
            <a:ext cx="4849800" cy="323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1" dirty="0">
                <a:solidFill>
                  <a:schemeClr val="lt2"/>
                </a:solidFill>
              </a:rPr>
              <a:t>Four optimal portfolios as illustrated before</a:t>
            </a:r>
            <a:endParaRPr sz="1500" b="0" i="0" u="none" strike="noStrike" cap="none" dirty="0">
              <a:solidFill>
                <a:schemeClr val="lt2"/>
              </a:solidFill>
              <a:latin typeface="Arial"/>
              <a:ea typeface="Arial"/>
              <a:cs typeface="Arial"/>
              <a:sym typeface="Arial"/>
            </a:endParaRPr>
          </a:p>
        </p:txBody>
      </p:sp>
      <p:grpSp>
        <p:nvGrpSpPr>
          <p:cNvPr id="524" name="Google Shape;524;g633aabb8f2_0_84"/>
          <p:cNvGrpSpPr/>
          <p:nvPr/>
        </p:nvGrpSpPr>
        <p:grpSpPr>
          <a:xfrm>
            <a:off x="1050121" y="1902900"/>
            <a:ext cx="3915169" cy="1182700"/>
            <a:chOff x="5273039" y="3840310"/>
            <a:chExt cx="2775625" cy="1182700"/>
          </a:xfrm>
        </p:grpSpPr>
        <p:sp>
          <p:nvSpPr>
            <p:cNvPr id="525" name="Google Shape;525;g633aabb8f2_0_84"/>
            <p:cNvSpPr/>
            <p:nvPr/>
          </p:nvSpPr>
          <p:spPr>
            <a:xfrm>
              <a:off x="5273039" y="3915119"/>
              <a:ext cx="457200" cy="189000"/>
            </a:xfrm>
            <a:prstGeom prst="homePlat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lt1"/>
                  </a:solidFill>
                  <a:latin typeface="Arial"/>
                  <a:ea typeface="Arial"/>
                  <a:cs typeface="Arial"/>
                  <a:sym typeface="Arial"/>
                </a:rPr>
                <a:t>01</a:t>
              </a:r>
              <a:endParaRPr sz="1400" b="0" i="0" u="none" strike="noStrike" cap="none">
                <a:solidFill>
                  <a:srgbClr val="000000"/>
                </a:solidFill>
                <a:latin typeface="Arial"/>
                <a:ea typeface="Arial"/>
                <a:cs typeface="Arial"/>
                <a:sym typeface="Arial"/>
              </a:endParaRPr>
            </a:p>
          </p:txBody>
        </p:sp>
        <p:sp>
          <p:nvSpPr>
            <p:cNvPr id="526" name="Google Shape;526;g633aabb8f2_0_84"/>
            <p:cNvSpPr/>
            <p:nvPr/>
          </p:nvSpPr>
          <p:spPr>
            <a:xfrm>
              <a:off x="5273039" y="4196454"/>
              <a:ext cx="457200" cy="189000"/>
            </a:xfrm>
            <a:prstGeom prst="homePlate">
              <a:avLst>
                <a:gd name="adj" fmla="val 50000"/>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lt1"/>
                  </a:solidFill>
                  <a:latin typeface="Arial"/>
                  <a:ea typeface="Arial"/>
                  <a:cs typeface="Arial"/>
                  <a:sym typeface="Arial"/>
                </a:rPr>
                <a:t>02</a:t>
              </a:r>
              <a:endParaRPr sz="1400" b="0" i="0" u="none" strike="noStrike" cap="none">
                <a:solidFill>
                  <a:srgbClr val="000000"/>
                </a:solidFill>
                <a:latin typeface="Arial"/>
                <a:ea typeface="Arial"/>
                <a:cs typeface="Arial"/>
                <a:sym typeface="Arial"/>
              </a:endParaRPr>
            </a:p>
          </p:txBody>
        </p:sp>
        <p:sp>
          <p:nvSpPr>
            <p:cNvPr id="527" name="Google Shape;527;g633aabb8f2_0_84"/>
            <p:cNvSpPr/>
            <p:nvPr/>
          </p:nvSpPr>
          <p:spPr>
            <a:xfrm>
              <a:off x="5273039" y="4477789"/>
              <a:ext cx="457200" cy="189000"/>
            </a:xfrm>
            <a:prstGeom prst="homePlat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lt1"/>
                  </a:solidFill>
                  <a:latin typeface="Arial"/>
                  <a:ea typeface="Arial"/>
                  <a:cs typeface="Arial"/>
                  <a:sym typeface="Arial"/>
                </a:rPr>
                <a:t>03</a:t>
              </a:r>
              <a:endParaRPr sz="1400" b="0" i="0" u="none" strike="noStrike" cap="none">
                <a:solidFill>
                  <a:srgbClr val="000000"/>
                </a:solidFill>
                <a:latin typeface="Arial"/>
                <a:ea typeface="Arial"/>
                <a:cs typeface="Arial"/>
                <a:sym typeface="Arial"/>
              </a:endParaRPr>
            </a:p>
          </p:txBody>
        </p:sp>
        <p:sp>
          <p:nvSpPr>
            <p:cNvPr id="528" name="Google Shape;528;g633aabb8f2_0_84"/>
            <p:cNvSpPr/>
            <p:nvPr/>
          </p:nvSpPr>
          <p:spPr>
            <a:xfrm>
              <a:off x="5273039" y="4759124"/>
              <a:ext cx="457200" cy="189000"/>
            </a:xfrm>
            <a:prstGeom prst="homePlat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lt1"/>
                  </a:solidFill>
                  <a:latin typeface="Arial"/>
                  <a:ea typeface="Arial"/>
                  <a:cs typeface="Arial"/>
                  <a:sym typeface="Arial"/>
                </a:rPr>
                <a:t>04</a:t>
              </a:r>
              <a:endParaRPr sz="1400" b="0" i="0" u="none" strike="noStrike" cap="none">
                <a:solidFill>
                  <a:srgbClr val="000000"/>
                </a:solidFill>
                <a:latin typeface="Arial"/>
                <a:ea typeface="Arial"/>
                <a:cs typeface="Arial"/>
                <a:sym typeface="Arial"/>
              </a:endParaRPr>
            </a:p>
          </p:txBody>
        </p:sp>
        <p:sp>
          <p:nvSpPr>
            <p:cNvPr id="529" name="Google Shape;529;g633aabb8f2_0_84"/>
            <p:cNvSpPr/>
            <p:nvPr/>
          </p:nvSpPr>
          <p:spPr>
            <a:xfrm>
              <a:off x="5717964" y="3840310"/>
              <a:ext cx="23307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dirty="0">
                  <a:solidFill>
                    <a:schemeClr val="dk1"/>
                  </a:solidFill>
                </a:rPr>
                <a:t>Optimal portfolio in 2012 (23)</a:t>
              </a:r>
              <a:endParaRPr sz="1400" b="0" i="0" u="none" strike="noStrike" cap="none" dirty="0">
                <a:solidFill>
                  <a:srgbClr val="000000"/>
                </a:solidFill>
                <a:latin typeface="Arial"/>
                <a:ea typeface="Arial"/>
                <a:cs typeface="Arial"/>
                <a:sym typeface="Arial"/>
              </a:endParaRPr>
            </a:p>
          </p:txBody>
        </p:sp>
        <p:sp>
          <p:nvSpPr>
            <p:cNvPr id="530" name="Google Shape;530;g633aabb8f2_0_84"/>
            <p:cNvSpPr/>
            <p:nvPr/>
          </p:nvSpPr>
          <p:spPr>
            <a:xfrm>
              <a:off x="5717961" y="4121635"/>
              <a:ext cx="21078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dirty="0">
                  <a:solidFill>
                    <a:schemeClr val="dk1"/>
                  </a:solidFill>
                </a:rPr>
                <a:t>Optimal portfolio in 2013 (3)</a:t>
              </a:r>
              <a:endParaRPr sz="1800" b="0" i="0" u="none" strike="noStrike" cap="none" dirty="0">
                <a:solidFill>
                  <a:schemeClr val="dk1"/>
                </a:solidFill>
                <a:latin typeface="Arial"/>
                <a:ea typeface="Arial"/>
                <a:cs typeface="Arial"/>
                <a:sym typeface="Arial"/>
              </a:endParaRPr>
            </a:p>
          </p:txBody>
        </p:sp>
        <p:sp>
          <p:nvSpPr>
            <p:cNvPr id="531" name="Google Shape;531;g633aabb8f2_0_84"/>
            <p:cNvSpPr/>
            <p:nvPr/>
          </p:nvSpPr>
          <p:spPr>
            <a:xfrm>
              <a:off x="5717963" y="4402985"/>
              <a:ext cx="21078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dirty="0">
                  <a:solidFill>
                    <a:schemeClr val="dk1"/>
                  </a:solidFill>
                </a:rPr>
                <a:t>Optimal portfolio in 2014 (24)</a:t>
              </a:r>
              <a:endParaRPr sz="1400" b="0" i="0" u="none" strike="noStrike" cap="none" dirty="0">
                <a:solidFill>
                  <a:srgbClr val="000000"/>
                </a:solidFill>
                <a:latin typeface="Arial"/>
                <a:ea typeface="Arial"/>
                <a:cs typeface="Arial"/>
                <a:sym typeface="Arial"/>
              </a:endParaRPr>
            </a:p>
          </p:txBody>
        </p:sp>
        <p:sp>
          <p:nvSpPr>
            <p:cNvPr id="532" name="Google Shape;532;g633aabb8f2_0_84"/>
            <p:cNvSpPr/>
            <p:nvPr/>
          </p:nvSpPr>
          <p:spPr>
            <a:xfrm>
              <a:off x="5717965" y="4684310"/>
              <a:ext cx="21930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dirty="0">
                  <a:solidFill>
                    <a:schemeClr val="dk1"/>
                  </a:solidFill>
                </a:rPr>
                <a:t>Optimal portfolio in 2015 (8</a:t>
              </a:r>
              <a:r>
                <a:rPr lang="en-US" dirty="0"/>
                <a:t>)</a:t>
              </a:r>
              <a:endParaRPr lang="en-US" sz="1600" dirty="0">
                <a:solidFill>
                  <a:schemeClr val="dk1"/>
                </a:solidFill>
              </a:endParaRPr>
            </a:p>
          </p:txBody>
        </p:sp>
      </p:grpSp>
      <p:sp>
        <p:nvSpPr>
          <p:cNvPr id="533" name="Google Shape;533;g633aabb8f2_0_84"/>
          <p:cNvSpPr/>
          <p:nvPr/>
        </p:nvSpPr>
        <p:spPr>
          <a:xfrm>
            <a:off x="1051046" y="3114174"/>
            <a:ext cx="538200" cy="189000"/>
          </a:xfrm>
          <a:prstGeom prst="homePlat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lt1"/>
                </a:solidFill>
                <a:latin typeface="Arial"/>
                <a:ea typeface="Arial"/>
                <a:cs typeface="Arial"/>
                <a:sym typeface="Arial"/>
              </a:rPr>
              <a:t>05</a:t>
            </a:r>
            <a:endParaRPr sz="1000" b="0" i="0" u="none" strike="noStrike" cap="none">
              <a:solidFill>
                <a:schemeClr val="lt1"/>
              </a:solidFill>
              <a:latin typeface="Arial"/>
              <a:ea typeface="Arial"/>
              <a:cs typeface="Arial"/>
              <a:sym typeface="Arial"/>
            </a:endParaRPr>
          </a:p>
        </p:txBody>
      </p:sp>
      <p:sp>
        <p:nvSpPr>
          <p:cNvPr id="534" name="Google Shape;534;g633aabb8f2_0_84"/>
          <p:cNvSpPr/>
          <p:nvPr/>
        </p:nvSpPr>
        <p:spPr>
          <a:xfrm>
            <a:off x="1695026" y="3045900"/>
            <a:ext cx="3270264"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dirty="0">
                <a:solidFill>
                  <a:schemeClr val="dk1"/>
                </a:solidFill>
              </a:rPr>
              <a:t>Benchmark: S&amp;P 500</a:t>
            </a:r>
            <a:endParaRPr sz="1400" b="0" i="0" u="none" strike="noStrike" cap="none" dirty="0">
              <a:solidFill>
                <a:srgbClr val="000000"/>
              </a:solidFill>
              <a:latin typeface="Arial"/>
              <a:ea typeface="Arial"/>
              <a:cs typeface="Arial"/>
              <a:sym typeface="Arial"/>
            </a:endParaRPr>
          </a:p>
        </p:txBody>
      </p:sp>
      <p:pic>
        <p:nvPicPr>
          <p:cNvPr id="535" name="Google Shape;535;g633aabb8f2_0_84"/>
          <p:cNvPicPr preferRelativeResize="0"/>
          <p:nvPr/>
        </p:nvPicPr>
        <p:blipFill rotWithShape="1">
          <a:blip r:embed="rId4">
            <a:alphaModFix/>
          </a:blip>
          <a:srcRect l="27551" t="-44457" r="26969" b="-53131"/>
          <a:stretch/>
        </p:blipFill>
        <p:spPr>
          <a:xfrm>
            <a:off x="2328095" y="5231681"/>
            <a:ext cx="2027350" cy="338700"/>
          </a:xfrm>
          <a:prstGeom prst="rect">
            <a:avLst/>
          </a:prstGeom>
          <a:noFill/>
          <a:ln>
            <a:noFill/>
          </a:ln>
        </p:spPr>
      </p:pic>
      <p:sp>
        <p:nvSpPr>
          <p:cNvPr id="536" name="Google Shape;536;g633aabb8f2_0_84"/>
          <p:cNvSpPr/>
          <p:nvPr/>
        </p:nvSpPr>
        <p:spPr>
          <a:xfrm>
            <a:off x="5429100" y="1241625"/>
            <a:ext cx="6357300" cy="323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1" dirty="0">
                <a:solidFill>
                  <a:schemeClr val="lt2"/>
                </a:solidFill>
              </a:rPr>
              <a:t>Evaluation of optimal portfolios with benchmark in 2016</a:t>
            </a:r>
            <a:endParaRPr sz="1500" b="0" i="0" u="none" strike="noStrike" cap="none" dirty="0">
              <a:solidFill>
                <a:schemeClr val="lt2"/>
              </a:solidFill>
              <a:latin typeface="Arial"/>
              <a:ea typeface="Arial"/>
              <a:cs typeface="Arial"/>
              <a:sym typeface="Arial"/>
            </a:endParaRPr>
          </a:p>
        </p:txBody>
      </p:sp>
      <p:pic>
        <p:nvPicPr>
          <p:cNvPr id="537" name="Google Shape;537;g633aabb8f2_0_84"/>
          <p:cNvPicPr preferRelativeResize="0"/>
          <p:nvPr/>
        </p:nvPicPr>
        <p:blipFill rotWithShape="1">
          <a:blip r:embed="rId5">
            <a:alphaModFix/>
          </a:blip>
          <a:srcRect/>
          <a:stretch/>
        </p:blipFill>
        <p:spPr>
          <a:xfrm>
            <a:off x="5535625" y="4612917"/>
            <a:ext cx="6250775" cy="417708"/>
          </a:xfrm>
          <a:prstGeom prst="rect">
            <a:avLst/>
          </a:prstGeom>
          <a:noFill/>
          <a:ln>
            <a:noFill/>
          </a:ln>
        </p:spPr>
      </p:pic>
      <p:sp>
        <p:nvSpPr>
          <p:cNvPr id="538" name="Google Shape;538;g633aabb8f2_0_84"/>
          <p:cNvSpPr/>
          <p:nvPr/>
        </p:nvSpPr>
        <p:spPr>
          <a:xfrm>
            <a:off x="7481725" y="4536725"/>
            <a:ext cx="1111200" cy="592800"/>
          </a:xfrm>
          <a:prstGeom prst="ellipse">
            <a:avLst/>
          </a:prstGeom>
          <a:no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a:solidFill>
                <a:schemeClr val="dk1"/>
              </a:solidFill>
              <a:latin typeface="Arial"/>
              <a:ea typeface="Arial"/>
              <a:cs typeface="Arial"/>
              <a:sym typeface="Arial"/>
            </a:endParaRPr>
          </a:p>
        </p:txBody>
      </p:sp>
      <p:sp>
        <p:nvSpPr>
          <p:cNvPr id="539" name="Google Shape;539;g633aabb8f2_0_84"/>
          <p:cNvSpPr/>
          <p:nvPr/>
        </p:nvSpPr>
        <p:spPr>
          <a:xfrm>
            <a:off x="9843925" y="4536725"/>
            <a:ext cx="1111200" cy="592800"/>
          </a:xfrm>
          <a:prstGeom prst="ellipse">
            <a:avLst/>
          </a:prstGeom>
          <a:no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
          <p:cNvSpPr txBox="1">
            <a:spLocks noGrp="1"/>
          </p:cNvSpPr>
          <p:nvPr>
            <p:ph type="sldNum" idx="12"/>
          </p:nvPr>
        </p:nvSpPr>
        <p:spPr>
          <a:xfrm>
            <a:off x="935355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159" name="Google Shape;159;p3"/>
          <p:cNvSpPr txBox="1">
            <a:spLocks noGrp="1"/>
          </p:cNvSpPr>
          <p:nvPr>
            <p:ph type="title"/>
          </p:nvPr>
        </p:nvSpPr>
        <p:spPr>
          <a:xfrm>
            <a:off x="838200" y="441137"/>
            <a:ext cx="10515600" cy="76801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300"/>
              <a:buFont typeface="Arial"/>
              <a:buNone/>
            </a:pPr>
            <a:r>
              <a:rPr lang="en-US" sz="2300"/>
              <a:t>Agenda</a:t>
            </a:r>
            <a:endParaRPr/>
          </a:p>
        </p:txBody>
      </p:sp>
      <p:sp>
        <p:nvSpPr>
          <p:cNvPr id="182" name="Google Shape;182;p3"/>
          <p:cNvSpPr/>
          <p:nvPr/>
        </p:nvSpPr>
        <p:spPr>
          <a:xfrm>
            <a:off x="2098865" y="4525608"/>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endParaRPr sz="1600" b="1">
              <a:solidFill>
                <a:srgbClr val="000000"/>
              </a:solidFill>
              <a:latin typeface="Arial"/>
              <a:ea typeface="Arial"/>
              <a:cs typeface="Arial"/>
              <a:sym typeface="Arial"/>
            </a:endParaRPr>
          </a:p>
        </p:txBody>
      </p:sp>
      <p:sp>
        <p:nvSpPr>
          <p:cNvPr id="183" name="Google Shape;183;p3"/>
          <p:cNvSpPr/>
          <p:nvPr/>
        </p:nvSpPr>
        <p:spPr>
          <a:xfrm>
            <a:off x="1107143" y="4787037"/>
            <a:ext cx="10532631" cy="624348"/>
          </a:xfrm>
          <a:prstGeom prst="roundRect">
            <a:avLst>
              <a:gd name="adj" fmla="val 16667"/>
            </a:avLst>
          </a:prstGeom>
          <a:solidFill>
            <a:srgbClr val="E2E6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34" name="Google Shape;130;p2">
            <a:extLst>
              <a:ext uri="{FF2B5EF4-FFF2-40B4-BE49-F238E27FC236}">
                <a16:creationId xmlns:a16="http://schemas.microsoft.com/office/drawing/2014/main" id="{F1F1A679-CBC3-4029-9576-1CB97BF38017}"/>
              </a:ext>
            </a:extLst>
          </p:cNvPr>
          <p:cNvGrpSpPr/>
          <p:nvPr/>
        </p:nvGrpSpPr>
        <p:grpSpPr>
          <a:xfrm>
            <a:off x="1121801" y="1459896"/>
            <a:ext cx="729010" cy="727823"/>
            <a:chOff x="692984" y="1033703"/>
            <a:chExt cx="1017180" cy="1017180"/>
          </a:xfrm>
        </p:grpSpPr>
        <p:sp>
          <p:nvSpPr>
            <p:cNvPr id="35" name="Google Shape;131;p2">
              <a:extLst>
                <a:ext uri="{FF2B5EF4-FFF2-40B4-BE49-F238E27FC236}">
                  <a16:creationId xmlns:a16="http://schemas.microsoft.com/office/drawing/2014/main" id="{086A38CF-DBCB-4AA6-A478-2C2CF65CB8DD}"/>
                </a:ext>
              </a:extLst>
            </p:cNvPr>
            <p:cNvSpPr/>
            <p:nvPr/>
          </p:nvSpPr>
          <p:spPr>
            <a:xfrm rot="2700000">
              <a:off x="844320" y="1180292"/>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FFFFFF"/>
                </a:solidFill>
                <a:latin typeface="Arial"/>
                <a:ea typeface="Arial"/>
                <a:cs typeface="Arial"/>
                <a:sym typeface="Arial"/>
              </a:endParaRPr>
            </a:p>
          </p:txBody>
        </p:sp>
        <p:sp>
          <p:nvSpPr>
            <p:cNvPr id="36" name="Google Shape;132;p2">
              <a:extLst>
                <a:ext uri="{FF2B5EF4-FFF2-40B4-BE49-F238E27FC236}">
                  <a16:creationId xmlns:a16="http://schemas.microsoft.com/office/drawing/2014/main" id="{5E6871F6-8299-4AAA-A3C8-3BE6C1C6E7BF}"/>
                </a:ext>
              </a:extLst>
            </p:cNvPr>
            <p:cNvSpPr/>
            <p:nvPr/>
          </p:nvSpPr>
          <p:spPr>
            <a:xfrm>
              <a:off x="895574" y="1225535"/>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FFFFFF"/>
                </a:solidFill>
                <a:latin typeface="Arial"/>
                <a:ea typeface="Arial"/>
                <a:cs typeface="Arial"/>
                <a:sym typeface="Arial"/>
              </a:endParaRPr>
            </a:p>
          </p:txBody>
        </p:sp>
      </p:grpSp>
      <p:sp>
        <p:nvSpPr>
          <p:cNvPr id="37" name="Google Shape;133;p2">
            <a:extLst>
              <a:ext uri="{FF2B5EF4-FFF2-40B4-BE49-F238E27FC236}">
                <a16:creationId xmlns:a16="http://schemas.microsoft.com/office/drawing/2014/main" id="{17F86195-E544-497E-A8FF-DEC9E00EBA20}"/>
              </a:ext>
            </a:extLst>
          </p:cNvPr>
          <p:cNvSpPr/>
          <p:nvPr/>
        </p:nvSpPr>
        <p:spPr>
          <a:xfrm>
            <a:off x="2098865" y="1543584"/>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i="0" u="none" strike="noStrike" cap="none" dirty="0">
                <a:solidFill>
                  <a:srgbClr val="000000"/>
                </a:solidFill>
                <a:latin typeface="Arial"/>
                <a:ea typeface="Arial"/>
                <a:cs typeface="Arial"/>
                <a:sym typeface="Arial"/>
              </a:rPr>
              <a:t>Business Understanding</a:t>
            </a:r>
            <a:endParaRPr dirty="0"/>
          </a:p>
        </p:txBody>
      </p:sp>
      <p:grpSp>
        <p:nvGrpSpPr>
          <p:cNvPr id="38" name="Google Shape;134;p2">
            <a:extLst>
              <a:ext uri="{FF2B5EF4-FFF2-40B4-BE49-F238E27FC236}">
                <a16:creationId xmlns:a16="http://schemas.microsoft.com/office/drawing/2014/main" id="{37E58541-C7DA-40C3-AAC2-7CB65C793A37}"/>
              </a:ext>
            </a:extLst>
          </p:cNvPr>
          <p:cNvGrpSpPr/>
          <p:nvPr/>
        </p:nvGrpSpPr>
        <p:grpSpPr>
          <a:xfrm>
            <a:off x="1121801" y="2110793"/>
            <a:ext cx="729010" cy="727823"/>
            <a:chOff x="1112533" y="1736740"/>
            <a:chExt cx="1017180" cy="1017180"/>
          </a:xfrm>
        </p:grpSpPr>
        <p:sp>
          <p:nvSpPr>
            <p:cNvPr id="39" name="Google Shape;135;p2">
              <a:extLst>
                <a:ext uri="{FF2B5EF4-FFF2-40B4-BE49-F238E27FC236}">
                  <a16:creationId xmlns:a16="http://schemas.microsoft.com/office/drawing/2014/main" id="{68F23D40-8B61-48EC-85D6-4EA21319CE4A}"/>
                </a:ext>
              </a:extLst>
            </p:cNvPr>
            <p:cNvSpPr/>
            <p:nvPr/>
          </p:nvSpPr>
          <p:spPr>
            <a:xfrm rot="2700000">
              <a:off x="1263869" y="1883329"/>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sp>
          <p:nvSpPr>
            <p:cNvPr id="40" name="Google Shape;136;p2">
              <a:extLst>
                <a:ext uri="{FF2B5EF4-FFF2-40B4-BE49-F238E27FC236}">
                  <a16:creationId xmlns:a16="http://schemas.microsoft.com/office/drawing/2014/main" id="{1DDF81EE-8747-4E8B-96FC-0F98A5D0674D}"/>
                </a:ext>
              </a:extLst>
            </p:cNvPr>
            <p:cNvSpPr/>
            <p:nvPr/>
          </p:nvSpPr>
          <p:spPr>
            <a:xfrm>
              <a:off x="1315123" y="1939330"/>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grpSp>
      <p:sp>
        <p:nvSpPr>
          <p:cNvPr id="41" name="Google Shape;137;p2">
            <a:extLst>
              <a:ext uri="{FF2B5EF4-FFF2-40B4-BE49-F238E27FC236}">
                <a16:creationId xmlns:a16="http://schemas.microsoft.com/office/drawing/2014/main" id="{2F080C02-668A-4F6C-B9C3-3BD4118F676B}"/>
              </a:ext>
            </a:extLst>
          </p:cNvPr>
          <p:cNvSpPr/>
          <p:nvPr/>
        </p:nvSpPr>
        <p:spPr>
          <a:xfrm>
            <a:off x="2098865" y="2190894"/>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dirty="0">
                <a:solidFill>
                  <a:srgbClr val="000000"/>
                </a:solidFill>
                <a:latin typeface="Arial"/>
                <a:ea typeface="Arial"/>
                <a:cs typeface="Arial"/>
                <a:sym typeface="Arial"/>
              </a:rPr>
              <a:t>Data Wrangling Process</a:t>
            </a:r>
            <a:endParaRPr dirty="0"/>
          </a:p>
        </p:txBody>
      </p:sp>
      <p:grpSp>
        <p:nvGrpSpPr>
          <p:cNvPr id="42" name="Google Shape;138;p2">
            <a:extLst>
              <a:ext uri="{FF2B5EF4-FFF2-40B4-BE49-F238E27FC236}">
                <a16:creationId xmlns:a16="http://schemas.microsoft.com/office/drawing/2014/main" id="{33281CB2-DE4A-4567-B720-B67155354298}"/>
              </a:ext>
            </a:extLst>
          </p:cNvPr>
          <p:cNvGrpSpPr/>
          <p:nvPr/>
        </p:nvGrpSpPr>
        <p:grpSpPr>
          <a:xfrm>
            <a:off x="1121801" y="2761690"/>
            <a:ext cx="729010" cy="727823"/>
            <a:chOff x="1507574" y="2462203"/>
            <a:chExt cx="1017180" cy="1017180"/>
          </a:xfrm>
        </p:grpSpPr>
        <p:sp>
          <p:nvSpPr>
            <p:cNvPr id="43" name="Google Shape;139;p2">
              <a:extLst>
                <a:ext uri="{FF2B5EF4-FFF2-40B4-BE49-F238E27FC236}">
                  <a16:creationId xmlns:a16="http://schemas.microsoft.com/office/drawing/2014/main" id="{4A22ED83-8A66-426F-A71F-A5E144D66985}"/>
                </a:ext>
              </a:extLst>
            </p:cNvPr>
            <p:cNvSpPr/>
            <p:nvPr/>
          </p:nvSpPr>
          <p:spPr>
            <a:xfrm rot="2700000">
              <a:off x="1658910" y="2608792"/>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sp>
          <p:nvSpPr>
            <p:cNvPr id="44" name="Google Shape;140;p2">
              <a:extLst>
                <a:ext uri="{FF2B5EF4-FFF2-40B4-BE49-F238E27FC236}">
                  <a16:creationId xmlns:a16="http://schemas.microsoft.com/office/drawing/2014/main" id="{605F558E-0C50-4364-8703-FE0B3F9971DE}"/>
                </a:ext>
              </a:extLst>
            </p:cNvPr>
            <p:cNvSpPr/>
            <p:nvPr/>
          </p:nvSpPr>
          <p:spPr>
            <a:xfrm>
              <a:off x="1710164" y="2664793"/>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grpSp>
      <p:sp>
        <p:nvSpPr>
          <p:cNvPr id="45" name="Google Shape;141;p2">
            <a:extLst>
              <a:ext uri="{FF2B5EF4-FFF2-40B4-BE49-F238E27FC236}">
                <a16:creationId xmlns:a16="http://schemas.microsoft.com/office/drawing/2014/main" id="{5D35C32B-038D-4216-A33A-FF177A60E458}"/>
              </a:ext>
            </a:extLst>
          </p:cNvPr>
          <p:cNvSpPr/>
          <p:nvPr/>
        </p:nvSpPr>
        <p:spPr>
          <a:xfrm>
            <a:off x="2098865" y="2838204"/>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dirty="0"/>
              <a:t>Data Understanding and Exploration</a:t>
            </a:r>
            <a:r>
              <a:rPr lang="en-US" sz="1600" b="1" dirty="0">
                <a:solidFill>
                  <a:srgbClr val="000000"/>
                </a:solidFill>
                <a:latin typeface="Arial"/>
                <a:ea typeface="Arial"/>
                <a:cs typeface="Arial"/>
                <a:sym typeface="Arial"/>
              </a:rPr>
              <a:t> </a:t>
            </a:r>
            <a:endParaRPr dirty="0"/>
          </a:p>
        </p:txBody>
      </p:sp>
      <p:grpSp>
        <p:nvGrpSpPr>
          <p:cNvPr id="46" name="Google Shape;142;p2">
            <a:extLst>
              <a:ext uri="{FF2B5EF4-FFF2-40B4-BE49-F238E27FC236}">
                <a16:creationId xmlns:a16="http://schemas.microsoft.com/office/drawing/2014/main" id="{AD2A0E67-B50F-46AA-B26B-26E36988FA5A}"/>
              </a:ext>
            </a:extLst>
          </p:cNvPr>
          <p:cNvGrpSpPr/>
          <p:nvPr/>
        </p:nvGrpSpPr>
        <p:grpSpPr>
          <a:xfrm>
            <a:off x="1121801" y="3412587"/>
            <a:ext cx="729010" cy="727823"/>
            <a:chOff x="1919347" y="3200771"/>
            <a:chExt cx="1017180" cy="1017180"/>
          </a:xfrm>
        </p:grpSpPr>
        <p:sp>
          <p:nvSpPr>
            <p:cNvPr id="47" name="Google Shape;143;p2">
              <a:extLst>
                <a:ext uri="{FF2B5EF4-FFF2-40B4-BE49-F238E27FC236}">
                  <a16:creationId xmlns:a16="http://schemas.microsoft.com/office/drawing/2014/main" id="{74E1C40D-6F95-432B-B381-2324AFF59FBE}"/>
                </a:ext>
              </a:extLst>
            </p:cNvPr>
            <p:cNvSpPr/>
            <p:nvPr/>
          </p:nvSpPr>
          <p:spPr>
            <a:xfrm rot="2700000">
              <a:off x="2070683" y="3347360"/>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sp>
          <p:nvSpPr>
            <p:cNvPr id="48" name="Google Shape;144;p2">
              <a:extLst>
                <a:ext uri="{FF2B5EF4-FFF2-40B4-BE49-F238E27FC236}">
                  <a16:creationId xmlns:a16="http://schemas.microsoft.com/office/drawing/2014/main" id="{F1E1467D-2E3F-4B8B-825D-65D50D5E805B}"/>
                </a:ext>
              </a:extLst>
            </p:cNvPr>
            <p:cNvSpPr/>
            <p:nvPr/>
          </p:nvSpPr>
          <p:spPr>
            <a:xfrm>
              <a:off x="2121937" y="3403361"/>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grpSp>
      <p:sp>
        <p:nvSpPr>
          <p:cNvPr id="49" name="Google Shape;145;p2">
            <a:extLst>
              <a:ext uri="{FF2B5EF4-FFF2-40B4-BE49-F238E27FC236}">
                <a16:creationId xmlns:a16="http://schemas.microsoft.com/office/drawing/2014/main" id="{BC1427DF-59D4-4F3B-89E8-A5E9A84F4367}"/>
              </a:ext>
            </a:extLst>
          </p:cNvPr>
          <p:cNvSpPr/>
          <p:nvPr/>
        </p:nvSpPr>
        <p:spPr>
          <a:xfrm>
            <a:off x="2098865" y="3485514"/>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dirty="0">
                <a:solidFill>
                  <a:srgbClr val="000000"/>
                </a:solidFill>
                <a:latin typeface="Arial"/>
                <a:ea typeface="Arial"/>
                <a:cs typeface="Arial"/>
                <a:sym typeface="Arial"/>
              </a:rPr>
              <a:t>Model Construction</a:t>
            </a:r>
            <a:endParaRPr dirty="0"/>
          </a:p>
        </p:txBody>
      </p:sp>
      <p:grpSp>
        <p:nvGrpSpPr>
          <p:cNvPr id="50" name="Google Shape;146;p2">
            <a:extLst>
              <a:ext uri="{FF2B5EF4-FFF2-40B4-BE49-F238E27FC236}">
                <a16:creationId xmlns:a16="http://schemas.microsoft.com/office/drawing/2014/main" id="{6AC752F0-0E90-4BBD-A0BC-A976A4D7C196}"/>
              </a:ext>
            </a:extLst>
          </p:cNvPr>
          <p:cNvGrpSpPr/>
          <p:nvPr/>
        </p:nvGrpSpPr>
        <p:grpSpPr>
          <a:xfrm>
            <a:off x="1121801" y="4063484"/>
            <a:ext cx="729010" cy="727823"/>
            <a:chOff x="2322164" y="3988834"/>
            <a:chExt cx="1017180" cy="1017180"/>
          </a:xfrm>
        </p:grpSpPr>
        <p:sp>
          <p:nvSpPr>
            <p:cNvPr id="51" name="Google Shape;147;p2">
              <a:extLst>
                <a:ext uri="{FF2B5EF4-FFF2-40B4-BE49-F238E27FC236}">
                  <a16:creationId xmlns:a16="http://schemas.microsoft.com/office/drawing/2014/main" id="{3308A3B2-4C9A-4006-830C-6A4847A0BCEE}"/>
                </a:ext>
              </a:extLst>
            </p:cNvPr>
            <p:cNvSpPr/>
            <p:nvPr/>
          </p:nvSpPr>
          <p:spPr>
            <a:xfrm rot="2700000">
              <a:off x="2473500" y="4135423"/>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sp>
          <p:nvSpPr>
            <p:cNvPr id="52" name="Google Shape;148;p2">
              <a:extLst>
                <a:ext uri="{FF2B5EF4-FFF2-40B4-BE49-F238E27FC236}">
                  <a16:creationId xmlns:a16="http://schemas.microsoft.com/office/drawing/2014/main" id="{5E3E58E2-B1BA-4EE2-B5FF-774AEF278D10}"/>
                </a:ext>
              </a:extLst>
            </p:cNvPr>
            <p:cNvSpPr/>
            <p:nvPr/>
          </p:nvSpPr>
          <p:spPr>
            <a:xfrm>
              <a:off x="2524754" y="4191424"/>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grpSp>
      <p:sp>
        <p:nvSpPr>
          <p:cNvPr id="53" name="Google Shape;149;p2">
            <a:extLst>
              <a:ext uri="{FF2B5EF4-FFF2-40B4-BE49-F238E27FC236}">
                <a16:creationId xmlns:a16="http://schemas.microsoft.com/office/drawing/2014/main" id="{158583A1-7C27-4160-9FCB-E6F09792E67F}"/>
              </a:ext>
            </a:extLst>
          </p:cNvPr>
          <p:cNvSpPr/>
          <p:nvPr/>
        </p:nvSpPr>
        <p:spPr>
          <a:xfrm>
            <a:off x="2098865" y="4132824"/>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dirty="0">
                <a:solidFill>
                  <a:srgbClr val="000000"/>
                </a:solidFill>
                <a:latin typeface="Arial"/>
                <a:ea typeface="Arial"/>
                <a:cs typeface="Arial"/>
                <a:sym typeface="Arial"/>
              </a:rPr>
              <a:t>Model Performance Evaluation</a:t>
            </a:r>
            <a:endParaRPr dirty="0"/>
          </a:p>
        </p:txBody>
      </p:sp>
      <p:grpSp>
        <p:nvGrpSpPr>
          <p:cNvPr id="54" name="Google Shape;150;p2">
            <a:extLst>
              <a:ext uri="{FF2B5EF4-FFF2-40B4-BE49-F238E27FC236}">
                <a16:creationId xmlns:a16="http://schemas.microsoft.com/office/drawing/2014/main" id="{02B42EE4-395B-4303-ABC0-C8B169CEDE43}"/>
              </a:ext>
            </a:extLst>
          </p:cNvPr>
          <p:cNvGrpSpPr/>
          <p:nvPr/>
        </p:nvGrpSpPr>
        <p:grpSpPr>
          <a:xfrm>
            <a:off x="1121801" y="4714381"/>
            <a:ext cx="729010" cy="727823"/>
            <a:chOff x="2733937" y="4737751"/>
            <a:chExt cx="1017180" cy="1017180"/>
          </a:xfrm>
        </p:grpSpPr>
        <p:sp>
          <p:nvSpPr>
            <p:cNvPr id="55" name="Google Shape;151;p2">
              <a:extLst>
                <a:ext uri="{FF2B5EF4-FFF2-40B4-BE49-F238E27FC236}">
                  <a16:creationId xmlns:a16="http://schemas.microsoft.com/office/drawing/2014/main" id="{6EB9560A-8CAC-4969-A765-39ABC8EACCC0}"/>
                </a:ext>
              </a:extLst>
            </p:cNvPr>
            <p:cNvSpPr/>
            <p:nvPr/>
          </p:nvSpPr>
          <p:spPr>
            <a:xfrm rot="2700000">
              <a:off x="2885273" y="4884340"/>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sp>
          <p:nvSpPr>
            <p:cNvPr id="56" name="Google Shape;152;p2">
              <a:extLst>
                <a:ext uri="{FF2B5EF4-FFF2-40B4-BE49-F238E27FC236}">
                  <a16:creationId xmlns:a16="http://schemas.microsoft.com/office/drawing/2014/main" id="{E983E637-C867-40E0-BD5B-71569E6F2E67}"/>
                </a:ext>
              </a:extLst>
            </p:cNvPr>
            <p:cNvSpPr/>
            <p:nvPr/>
          </p:nvSpPr>
          <p:spPr>
            <a:xfrm>
              <a:off x="2944303" y="4942433"/>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grpSp>
      <p:sp>
        <p:nvSpPr>
          <p:cNvPr id="57" name="Google Shape;153;p2">
            <a:extLst>
              <a:ext uri="{FF2B5EF4-FFF2-40B4-BE49-F238E27FC236}">
                <a16:creationId xmlns:a16="http://schemas.microsoft.com/office/drawing/2014/main" id="{9BED0F3A-4807-4AB3-B2E7-79E6B74B7EF5}"/>
              </a:ext>
            </a:extLst>
          </p:cNvPr>
          <p:cNvSpPr/>
          <p:nvPr/>
        </p:nvSpPr>
        <p:spPr>
          <a:xfrm>
            <a:off x="2131519" y="4828733"/>
            <a:ext cx="8786100" cy="585600"/>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dirty="0">
                <a:solidFill>
                  <a:srgbClr val="000000"/>
                </a:solidFill>
                <a:latin typeface="Arial"/>
                <a:ea typeface="Arial"/>
                <a:cs typeface="Arial"/>
                <a:sym typeface="Arial"/>
              </a:rPr>
              <a:t>Deployment and Application</a:t>
            </a:r>
            <a:endParaRPr dirty="0"/>
          </a:p>
        </p:txBody>
      </p:sp>
    </p:spTree>
    <p:extLst>
      <p:ext uri="{BB962C8B-B14F-4D97-AF65-F5344CB8AC3E}">
        <p14:creationId xmlns:p14="http://schemas.microsoft.com/office/powerpoint/2010/main" val="142199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
          <p:cNvSpPr txBox="1">
            <a:spLocks noGrp="1"/>
          </p:cNvSpPr>
          <p:nvPr>
            <p:ph type="sldNum" idx="12"/>
          </p:nvPr>
        </p:nvSpPr>
        <p:spPr>
          <a:xfrm>
            <a:off x="935355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29" name="Google Shape;129;p2"/>
          <p:cNvSpPr txBox="1">
            <a:spLocks noGrp="1"/>
          </p:cNvSpPr>
          <p:nvPr>
            <p:ph type="title"/>
          </p:nvPr>
        </p:nvSpPr>
        <p:spPr>
          <a:xfrm>
            <a:off x="838200" y="441137"/>
            <a:ext cx="10515600" cy="76801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300"/>
              <a:buFont typeface="Arial"/>
              <a:buNone/>
            </a:pPr>
            <a:r>
              <a:rPr lang="en-US" sz="2300"/>
              <a:t>Agenda</a:t>
            </a:r>
            <a:endParaRPr/>
          </a:p>
        </p:txBody>
      </p:sp>
      <p:grpSp>
        <p:nvGrpSpPr>
          <p:cNvPr id="130" name="Google Shape;130;p2"/>
          <p:cNvGrpSpPr/>
          <p:nvPr/>
        </p:nvGrpSpPr>
        <p:grpSpPr>
          <a:xfrm>
            <a:off x="1121801" y="1459896"/>
            <a:ext cx="729010" cy="727823"/>
            <a:chOff x="692984" y="1033703"/>
            <a:chExt cx="1017180" cy="1017180"/>
          </a:xfrm>
        </p:grpSpPr>
        <p:sp>
          <p:nvSpPr>
            <p:cNvPr id="131" name="Google Shape;131;p2"/>
            <p:cNvSpPr/>
            <p:nvPr/>
          </p:nvSpPr>
          <p:spPr>
            <a:xfrm rot="2700000">
              <a:off x="844320" y="1180292"/>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FFFFFF"/>
                </a:solidFill>
                <a:latin typeface="Arial"/>
                <a:ea typeface="Arial"/>
                <a:cs typeface="Arial"/>
                <a:sym typeface="Arial"/>
              </a:endParaRPr>
            </a:p>
          </p:txBody>
        </p:sp>
        <p:sp>
          <p:nvSpPr>
            <p:cNvPr id="132" name="Google Shape;132;p2"/>
            <p:cNvSpPr/>
            <p:nvPr/>
          </p:nvSpPr>
          <p:spPr>
            <a:xfrm>
              <a:off x="895574" y="1225535"/>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FFFFFF"/>
                </a:solidFill>
                <a:latin typeface="Arial"/>
                <a:ea typeface="Arial"/>
                <a:cs typeface="Arial"/>
                <a:sym typeface="Arial"/>
              </a:endParaRPr>
            </a:p>
          </p:txBody>
        </p:sp>
      </p:grpSp>
      <p:sp>
        <p:nvSpPr>
          <p:cNvPr id="133" name="Google Shape;133;p2"/>
          <p:cNvSpPr/>
          <p:nvPr/>
        </p:nvSpPr>
        <p:spPr>
          <a:xfrm>
            <a:off x="2098865" y="1543584"/>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i="0" u="none" strike="noStrike" cap="none" dirty="0">
                <a:solidFill>
                  <a:srgbClr val="000000"/>
                </a:solidFill>
                <a:latin typeface="Arial"/>
                <a:ea typeface="Arial"/>
                <a:cs typeface="Arial"/>
                <a:sym typeface="Arial"/>
              </a:rPr>
              <a:t>Business Understanding</a:t>
            </a:r>
            <a:endParaRPr dirty="0"/>
          </a:p>
        </p:txBody>
      </p:sp>
      <p:grpSp>
        <p:nvGrpSpPr>
          <p:cNvPr id="134" name="Google Shape;134;p2"/>
          <p:cNvGrpSpPr/>
          <p:nvPr/>
        </p:nvGrpSpPr>
        <p:grpSpPr>
          <a:xfrm>
            <a:off x="1121801" y="2110793"/>
            <a:ext cx="729010" cy="727823"/>
            <a:chOff x="1112533" y="1736740"/>
            <a:chExt cx="1017180" cy="1017180"/>
          </a:xfrm>
        </p:grpSpPr>
        <p:sp>
          <p:nvSpPr>
            <p:cNvPr id="135" name="Google Shape;135;p2"/>
            <p:cNvSpPr/>
            <p:nvPr/>
          </p:nvSpPr>
          <p:spPr>
            <a:xfrm rot="2700000">
              <a:off x="1263869" y="1883329"/>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sp>
          <p:nvSpPr>
            <p:cNvPr id="136" name="Google Shape;136;p2"/>
            <p:cNvSpPr/>
            <p:nvPr/>
          </p:nvSpPr>
          <p:spPr>
            <a:xfrm>
              <a:off x="1315123" y="1939330"/>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grpSp>
      <p:sp>
        <p:nvSpPr>
          <p:cNvPr id="137" name="Google Shape;137;p2"/>
          <p:cNvSpPr/>
          <p:nvPr/>
        </p:nvSpPr>
        <p:spPr>
          <a:xfrm>
            <a:off x="2098865" y="2190894"/>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dirty="0">
                <a:solidFill>
                  <a:srgbClr val="000000"/>
                </a:solidFill>
                <a:latin typeface="Arial"/>
                <a:ea typeface="Arial"/>
                <a:cs typeface="Arial"/>
                <a:sym typeface="Arial"/>
              </a:rPr>
              <a:t>Data Wrangling Process</a:t>
            </a:r>
            <a:endParaRPr dirty="0"/>
          </a:p>
        </p:txBody>
      </p:sp>
      <p:grpSp>
        <p:nvGrpSpPr>
          <p:cNvPr id="138" name="Google Shape;138;p2"/>
          <p:cNvGrpSpPr/>
          <p:nvPr/>
        </p:nvGrpSpPr>
        <p:grpSpPr>
          <a:xfrm>
            <a:off x="1121801" y="2761690"/>
            <a:ext cx="729010" cy="727823"/>
            <a:chOff x="1507574" y="2462203"/>
            <a:chExt cx="1017180" cy="1017180"/>
          </a:xfrm>
        </p:grpSpPr>
        <p:sp>
          <p:nvSpPr>
            <p:cNvPr id="139" name="Google Shape;139;p2"/>
            <p:cNvSpPr/>
            <p:nvPr/>
          </p:nvSpPr>
          <p:spPr>
            <a:xfrm rot="2700000">
              <a:off x="1658910" y="2608792"/>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sp>
          <p:nvSpPr>
            <p:cNvPr id="140" name="Google Shape;140;p2"/>
            <p:cNvSpPr/>
            <p:nvPr/>
          </p:nvSpPr>
          <p:spPr>
            <a:xfrm>
              <a:off x="1710164" y="2664793"/>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grpSp>
      <p:sp>
        <p:nvSpPr>
          <p:cNvPr id="141" name="Google Shape;141;p2"/>
          <p:cNvSpPr/>
          <p:nvPr/>
        </p:nvSpPr>
        <p:spPr>
          <a:xfrm>
            <a:off x="2098865" y="2838204"/>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dirty="0"/>
              <a:t>Data Understanding and Exploration</a:t>
            </a:r>
            <a:r>
              <a:rPr lang="en-US" sz="1600" b="1" dirty="0">
                <a:solidFill>
                  <a:srgbClr val="000000"/>
                </a:solidFill>
                <a:latin typeface="Arial"/>
                <a:ea typeface="Arial"/>
                <a:cs typeface="Arial"/>
                <a:sym typeface="Arial"/>
              </a:rPr>
              <a:t> </a:t>
            </a:r>
            <a:endParaRPr dirty="0"/>
          </a:p>
        </p:txBody>
      </p:sp>
      <p:grpSp>
        <p:nvGrpSpPr>
          <p:cNvPr id="142" name="Google Shape;142;p2"/>
          <p:cNvGrpSpPr/>
          <p:nvPr/>
        </p:nvGrpSpPr>
        <p:grpSpPr>
          <a:xfrm>
            <a:off x="1121801" y="3412587"/>
            <a:ext cx="729010" cy="727823"/>
            <a:chOff x="1919347" y="3200771"/>
            <a:chExt cx="1017180" cy="1017180"/>
          </a:xfrm>
        </p:grpSpPr>
        <p:sp>
          <p:nvSpPr>
            <p:cNvPr id="143" name="Google Shape;143;p2"/>
            <p:cNvSpPr/>
            <p:nvPr/>
          </p:nvSpPr>
          <p:spPr>
            <a:xfrm rot="2700000">
              <a:off x="2070683" y="3347360"/>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sp>
          <p:nvSpPr>
            <p:cNvPr id="144" name="Google Shape;144;p2"/>
            <p:cNvSpPr/>
            <p:nvPr/>
          </p:nvSpPr>
          <p:spPr>
            <a:xfrm>
              <a:off x="2121937" y="3403361"/>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grpSp>
      <p:sp>
        <p:nvSpPr>
          <p:cNvPr id="145" name="Google Shape;145;p2"/>
          <p:cNvSpPr/>
          <p:nvPr/>
        </p:nvSpPr>
        <p:spPr>
          <a:xfrm>
            <a:off x="2098865" y="3485514"/>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dirty="0">
                <a:solidFill>
                  <a:srgbClr val="000000"/>
                </a:solidFill>
                <a:latin typeface="Arial"/>
                <a:ea typeface="Arial"/>
                <a:cs typeface="Arial"/>
                <a:sym typeface="Arial"/>
              </a:rPr>
              <a:t>Model Construction</a:t>
            </a:r>
            <a:endParaRPr dirty="0"/>
          </a:p>
        </p:txBody>
      </p:sp>
      <p:grpSp>
        <p:nvGrpSpPr>
          <p:cNvPr id="146" name="Google Shape;146;p2"/>
          <p:cNvGrpSpPr/>
          <p:nvPr/>
        </p:nvGrpSpPr>
        <p:grpSpPr>
          <a:xfrm>
            <a:off x="1121801" y="4063484"/>
            <a:ext cx="729010" cy="727823"/>
            <a:chOff x="2322164" y="3988834"/>
            <a:chExt cx="1017180" cy="1017180"/>
          </a:xfrm>
        </p:grpSpPr>
        <p:sp>
          <p:nvSpPr>
            <p:cNvPr id="147" name="Google Shape;147;p2"/>
            <p:cNvSpPr/>
            <p:nvPr/>
          </p:nvSpPr>
          <p:spPr>
            <a:xfrm rot="2700000">
              <a:off x="2473500" y="4135423"/>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sp>
          <p:nvSpPr>
            <p:cNvPr id="148" name="Google Shape;148;p2"/>
            <p:cNvSpPr/>
            <p:nvPr/>
          </p:nvSpPr>
          <p:spPr>
            <a:xfrm>
              <a:off x="2524754" y="4191424"/>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grpSp>
      <p:sp>
        <p:nvSpPr>
          <p:cNvPr id="149" name="Google Shape;149;p2"/>
          <p:cNvSpPr/>
          <p:nvPr/>
        </p:nvSpPr>
        <p:spPr>
          <a:xfrm>
            <a:off x="2098865" y="4132824"/>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dirty="0">
                <a:solidFill>
                  <a:srgbClr val="000000"/>
                </a:solidFill>
                <a:latin typeface="Arial"/>
                <a:ea typeface="Arial"/>
                <a:cs typeface="Arial"/>
                <a:sym typeface="Arial"/>
              </a:rPr>
              <a:t>Model Performance Evaluation</a:t>
            </a:r>
            <a:endParaRPr dirty="0"/>
          </a:p>
        </p:txBody>
      </p:sp>
      <p:grpSp>
        <p:nvGrpSpPr>
          <p:cNvPr id="150" name="Google Shape;150;p2"/>
          <p:cNvGrpSpPr/>
          <p:nvPr/>
        </p:nvGrpSpPr>
        <p:grpSpPr>
          <a:xfrm>
            <a:off x="1121801" y="4714381"/>
            <a:ext cx="729010" cy="727823"/>
            <a:chOff x="2733937" y="4737751"/>
            <a:chExt cx="1017180" cy="1017180"/>
          </a:xfrm>
        </p:grpSpPr>
        <p:sp>
          <p:nvSpPr>
            <p:cNvPr id="151" name="Google Shape;151;p2"/>
            <p:cNvSpPr/>
            <p:nvPr/>
          </p:nvSpPr>
          <p:spPr>
            <a:xfrm rot="2700000">
              <a:off x="2885273" y="4884340"/>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sp>
          <p:nvSpPr>
            <p:cNvPr id="152" name="Google Shape;152;p2"/>
            <p:cNvSpPr/>
            <p:nvPr/>
          </p:nvSpPr>
          <p:spPr>
            <a:xfrm>
              <a:off x="2944303" y="4942433"/>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grpSp>
      <p:sp>
        <p:nvSpPr>
          <p:cNvPr id="153" name="Google Shape;153;p2"/>
          <p:cNvSpPr/>
          <p:nvPr/>
        </p:nvSpPr>
        <p:spPr>
          <a:xfrm>
            <a:off x="2131519" y="4828733"/>
            <a:ext cx="8786100" cy="585600"/>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dirty="0">
                <a:solidFill>
                  <a:srgbClr val="000000"/>
                </a:solidFill>
                <a:latin typeface="Arial"/>
                <a:ea typeface="Arial"/>
                <a:cs typeface="Arial"/>
                <a:sym typeface="Arial"/>
              </a:rPr>
              <a:t>Deployment and Application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24"/>
          <p:cNvSpPr txBox="1">
            <a:spLocks noGrp="1"/>
          </p:cNvSpPr>
          <p:nvPr>
            <p:ph type="title"/>
          </p:nvPr>
        </p:nvSpPr>
        <p:spPr>
          <a:xfrm>
            <a:off x="838199" y="472168"/>
            <a:ext cx="10721451" cy="76801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300"/>
              <a:buFont typeface="Arial"/>
              <a:buNone/>
            </a:pPr>
            <a:r>
              <a:rPr lang="en-US" sz="2300" dirty="0"/>
              <a:t>Deployment and Application</a:t>
            </a:r>
            <a:endParaRPr dirty="0"/>
          </a:p>
        </p:txBody>
      </p:sp>
      <p:sp>
        <p:nvSpPr>
          <p:cNvPr id="578" name="Google Shape;578;p24"/>
          <p:cNvSpPr txBox="1">
            <a:spLocks noGrp="1"/>
          </p:cNvSpPr>
          <p:nvPr>
            <p:ph type="sldNum" idx="12"/>
          </p:nvPr>
        </p:nvSpPr>
        <p:spPr>
          <a:xfrm>
            <a:off x="935355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sp>
        <p:nvSpPr>
          <p:cNvPr id="579" name="Google Shape;579;p24"/>
          <p:cNvSpPr txBox="1"/>
          <p:nvPr/>
        </p:nvSpPr>
        <p:spPr>
          <a:xfrm>
            <a:off x="9353558" y="6356350"/>
            <a:ext cx="27432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Arial"/>
                <a:ea typeface="Arial"/>
                <a:cs typeface="Arial"/>
                <a:sym typeface="Arial"/>
              </a:rPr>
              <a:t>20</a:t>
            </a:fld>
            <a:endParaRPr sz="1800" b="0" i="0" u="none" strike="noStrike" cap="none">
              <a:solidFill>
                <a:schemeClr val="dk1"/>
              </a:solidFill>
              <a:latin typeface="Arial"/>
              <a:ea typeface="Arial"/>
              <a:cs typeface="Arial"/>
              <a:sym typeface="Arial"/>
            </a:endParaRPr>
          </a:p>
        </p:txBody>
      </p:sp>
      <p:cxnSp>
        <p:nvCxnSpPr>
          <p:cNvPr id="580" name="Google Shape;580;p24"/>
          <p:cNvCxnSpPr/>
          <p:nvPr/>
        </p:nvCxnSpPr>
        <p:spPr>
          <a:xfrm>
            <a:off x="6187580" y="1325151"/>
            <a:ext cx="0" cy="4499400"/>
          </a:xfrm>
          <a:prstGeom prst="straightConnector1">
            <a:avLst/>
          </a:prstGeom>
          <a:noFill/>
          <a:ln w="9525" cap="flat" cmpd="sng">
            <a:solidFill>
              <a:srgbClr val="86BC24"/>
            </a:solidFill>
            <a:prstDash val="dash"/>
            <a:miter lim="800000"/>
            <a:headEnd type="none" w="sm" len="sm"/>
            <a:tailEnd type="none" w="sm" len="sm"/>
          </a:ln>
        </p:spPr>
      </p:cxnSp>
      <p:sp>
        <p:nvSpPr>
          <p:cNvPr id="581" name="Google Shape;581;p24"/>
          <p:cNvSpPr txBox="1"/>
          <p:nvPr/>
        </p:nvSpPr>
        <p:spPr>
          <a:xfrm>
            <a:off x="1845839" y="2165801"/>
            <a:ext cx="4258402"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Arial"/>
                <a:ea typeface="Arial"/>
                <a:cs typeface="Arial"/>
                <a:sym typeface="Arial"/>
              </a:rPr>
              <a:t>Selecting optimal portfolios based on historical financial performance of companies listed on the NYSE</a:t>
            </a:r>
            <a:endParaRPr sz="1400" b="0" i="0" u="none" strike="noStrike" cap="none" dirty="0">
              <a:solidFill>
                <a:srgbClr val="000000"/>
              </a:solidFill>
              <a:latin typeface="Arial"/>
              <a:ea typeface="Arial"/>
              <a:cs typeface="Arial"/>
              <a:sym typeface="Arial"/>
            </a:endParaRPr>
          </a:p>
        </p:txBody>
      </p:sp>
      <p:sp>
        <p:nvSpPr>
          <p:cNvPr id="582" name="Google Shape;582;p24"/>
          <p:cNvSpPr txBox="1"/>
          <p:nvPr/>
        </p:nvSpPr>
        <p:spPr>
          <a:xfrm>
            <a:off x="1845839" y="3382490"/>
            <a:ext cx="4470300" cy="76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Arial"/>
                <a:ea typeface="Arial"/>
                <a:cs typeface="Arial"/>
                <a:sym typeface="Arial"/>
              </a:rPr>
              <a:t>Less effort than traditional portfolio </a:t>
            </a: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err="1">
                <a:solidFill>
                  <a:schemeClr val="dk1"/>
                </a:solidFill>
                <a:latin typeface="Arial"/>
                <a:ea typeface="Arial"/>
                <a:cs typeface="Arial"/>
                <a:sym typeface="Arial"/>
              </a:rPr>
              <a:t>optimisation</a:t>
            </a:r>
            <a:r>
              <a:rPr lang="en-US" sz="1600" b="0" i="0" u="none" strike="noStrike" cap="none" dirty="0">
                <a:solidFill>
                  <a:schemeClr val="dk1"/>
                </a:solidFill>
                <a:latin typeface="Arial"/>
                <a:ea typeface="Arial"/>
                <a:cs typeface="Arial"/>
                <a:sym typeface="Arial"/>
              </a:rPr>
              <a:t> methods</a:t>
            </a:r>
            <a:endParaRPr sz="1400" b="0" i="0" u="none" strike="noStrike" cap="none" dirty="0">
              <a:solidFill>
                <a:srgbClr val="000000"/>
              </a:solidFill>
              <a:latin typeface="Arial"/>
              <a:ea typeface="Arial"/>
              <a:cs typeface="Arial"/>
              <a:sym typeface="Arial"/>
            </a:endParaRPr>
          </a:p>
        </p:txBody>
      </p:sp>
      <p:sp>
        <p:nvSpPr>
          <p:cNvPr id="588" name="Google Shape;588;p24"/>
          <p:cNvSpPr/>
          <p:nvPr/>
        </p:nvSpPr>
        <p:spPr>
          <a:xfrm>
            <a:off x="7407188" y="1945705"/>
            <a:ext cx="4478700" cy="86173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Arial"/>
                <a:ea typeface="Arial"/>
                <a:cs typeface="Arial"/>
                <a:sym typeface="Arial"/>
              </a:rPr>
              <a:t>Transaction and agency costs are excluded</a:t>
            </a:r>
            <a:endParaRPr sz="1400" b="0" i="0" u="none" strike="noStrike" cap="none" dirty="0">
              <a:solidFill>
                <a:srgbClr val="000000"/>
              </a:solidFill>
              <a:latin typeface="Arial"/>
              <a:ea typeface="Arial"/>
              <a:cs typeface="Arial"/>
              <a:sym typeface="Arial"/>
            </a:endParaRPr>
          </a:p>
          <a:p>
            <a:pPr marL="457200" marR="0" lvl="0" indent="0" algn="just" rtl="0">
              <a:lnSpc>
                <a:spcPct val="100000"/>
              </a:lnSpc>
              <a:spcBef>
                <a:spcPts val="0"/>
              </a:spcBef>
              <a:spcAft>
                <a:spcPts val="0"/>
              </a:spcAft>
              <a:buClr>
                <a:srgbClr val="000000"/>
              </a:buClr>
              <a:buSzPts val="1600"/>
              <a:buFont typeface="Arial"/>
              <a:buNone/>
            </a:pPr>
            <a:endParaRPr sz="1600" b="0" i="0" u="none" strike="noStrike" cap="none" dirty="0">
              <a:solidFill>
                <a:schemeClr val="dk1"/>
              </a:solidFill>
              <a:latin typeface="Arial"/>
              <a:ea typeface="Arial"/>
              <a:cs typeface="Arial"/>
              <a:sym typeface="Arial"/>
            </a:endParaRPr>
          </a:p>
        </p:txBody>
      </p:sp>
      <p:sp>
        <p:nvSpPr>
          <p:cNvPr id="589" name="Google Shape;589;p24"/>
          <p:cNvSpPr txBox="1"/>
          <p:nvPr/>
        </p:nvSpPr>
        <p:spPr>
          <a:xfrm>
            <a:off x="1389709" y="1176052"/>
            <a:ext cx="4363725"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Deployment</a:t>
            </a:r>
            <a:endParaRPr sz="1800" b="1" i="0" u="none" strike="noStrike" cap="none" baseline="30000">
              <a:solidFill>
                <a:schemeClr val="dk1"/>
              </a:solidFill>
              <a:latin typeface="Arial"/>
              <a:ea typeface="Arial"/>
              <a:cs typeface="Arial"/>
              <a:sym typeface="Arial"/>
            </a:endParaRPr>
          </a:p>
        </p:txBody>
      </p:sp>
      <p:cxnSp>
        <p:nvCxnSpPr>
          <p:cNvPr id="590" name="Google Shape;590;p24"/>
          <p:cNvCxnSpPr/>
          <p:nvPr/>
        </p:nvCxnSpPr>
        <p:spPr>
          <a:xfrm>
            <a:off x="1054235" y="1540638"/>
            <a:ext cx="4893510" cy="0"/>
          </a:xfrm>
          <a:prstGeom prst="straightConnector1">
            <a:avLst/>
          </a:prstGeom>
          <a:noFill/>
          <a:ln w="28575" cap="flat" cmpd="sng">
            <a:solidFill>
              <a:schemeClr val="lt2"/>
            </a:solidFill>
            <a:prstDash val="solid"/>
            <a:miter lim="800000"/>
            <a:headEnd type="none" w="sm" len="sm"/>
            <a:tailEnd type="none" w="sm" len="sm"/>
          </a:ln>
        </p:spPr>
      </p:cxnSp>
      <p:sp>
        <p:nvSpPr>
          <p:cNvPr id="591" name="Google Shape;591;p24"/>
          <p:cNvSpPr txBox="1"/>
          <p:nvPr/>
        </p:nvSpPr>
        <p:spPr>
          <a:xfrm>
            <a:off x="6842427" y="1176052"/>
            <a:ext cx="408240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Arial"/>
                <a:ea typeface="Arial"/>
                <a:cs typeface="Arial"/>
                <a:sym typeface="Arial"/>
              </a:rPr>
              <a:t>Potential Risks</a:t>
            </a:r>
            <a:endParaRPr sz="1800" b="1" i="0" u="none" strike="noStrike" cap="none" baseline="30000" dirty="0">
              <a:solidFill>
                <a:schemeClr val="dk1"/>
              </a:solidFill>
              <a:latin typeface="Arial"/>
              <a:ea typeface="Arial"/>
              <a:cs typeface="Arial"/>
              <a:sym typeface="Arial"/>
            </a:endParaRPr>
          </a:p>
        </p:txBody>
      </p:sp>
      <p:cxnSp>
        <p:nvCxnSpPr>
          <p:cNvPr id="592" name="Google Shape;592;p24"/>
          <p:cNvCxnSpPr/>
          <p:nvPr/>
        </p:nvCxnSpPr>
        <p:spPr>
          <a:xfrm>
            <a:off x="6455646" y="1540638"/>
            <a:ext cx="4893510" cy="0"/>
          </a:xfrm>
          <a:prstGeom prst="straightConnector1">
            <a:avLst/>
          </a:prstGeom>
          <a:noFill/>
          <a:ln w="28575" cap="flat" cmpd="sng">
            <a:solidFill>
              <a:schemeClr val="lt2"/>
            </a:solidFill>
            <a:prstDash val="solid"/>
            <a:miter lim="800000"/>
            <a:headEnd type="none" w="sm" len="sm"/>
            <a:tailEnd type="none" w="sm" len="sm"/>
          </a:ln>
        </p:spPr>
      </p:cxnSp>
      <p:sp>
        <p:nvSpPr>
          <p:cNvPr id="594" name="Google Shape;594;p24"/>
          <p:cNvSpPr txBox="1"/>
          <p:nvPr/>
        </p:nvSpPr>
        <p:spPr>
          <a:xfrm>
            <a:off x="1845839" y="4709342"/>
            <a:ext cx="4470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Arial"/>
                <a:ea typeface="Arial"/>
                <a:cs typeface="Arial"/>
                <a:sym typeface="Arial"/>
              </a:rPr>
              <a:t>Eliminating the influence of biases by asymmetric information</a:t>
            </a:r>
            <a:endParaRPr sz="1400" b="0" i="0" u="none" strike="noStrike" cap="none" dirty="0">
              <a:solidFill>
                <a:srgbClr val="000000"/>
              </a:solidFill>
              <a:latin typeface="Arial"/>
              <a:ea typeface="Arial"/>
              <a:cs typeface="Arial"/>
              <a:sym typeface="Arial"/>
            </a:endParaRPr>
          </a:p>
        </p:txBody>
      </p:sp>
      <p:sp>
        <p:nvSpPr>
          <p:cNvPr id="595" name="Google Shape;595;p24"/>
          <p:cNvSpPr txBox="1"/>
          <p:nvPr/>
        </p:nvSpPr>
        <p:spPr>
          <a:xfrm>
            <a:off x="7411388" y="2983172"/>
            <a:ext cx="4470300" cy="1107900"/>
          </a:xfrm>
          <a:prstGeom prst="rect">
            <a:avLst/>
          </a:prstGeom>
          <a:noFill/>
          <a:ln>
            <a:noFill/>
          </a:ln>
        </p:spPr>
        <p:txBody>
          <a:bodyPr spcFirstLastPara="1" wrap="square" lIns="91425" tIns="91425" rIns="91425" bIns="91425" anchor="t" anchorCtr="0">
            <a:noAutofit/>
          </a:bodyPr>
          <a:lstStyle/>
          <a:p>
            <a:pPr>
              <a:buSzPts val="1600"/>
            </a:pPr>
            <a:r>
              <a:rPr lang="en-US" sz="1600" b="0" i="0" u="none" strike="noStrike" cap="none" dirty="0">
                <a:solidFill>
                  <a:srgbClr val="000000"/>
                </a:solidFill>
                <a:latin typeface="Arial"/>
                <a:ea typeface="Arial"/>
                <a:cs typeface="Arial"/>
                <a:sym typeface="Arial"/>
              </a:rPr>
              <a:t>No strong evidence that financial profile is a good indicator to define the similarity among stocks, further </a:t>
            </a:r>
            <a:r>
              <a:rPr lang="en-US" sz="1600" dirty="0"/>
              <a:t>considerations include testing the algorithm within each industry segmentation of stocks</a:t>
            </a: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rPr>
              <a:t> </a:t>
            </a: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000000"/>
              </a:solidFill>
              <a:latin typeface="Arial"/>
              <a:ea typeface="Arial"/>
              <a:cs typeface="Arial"/>
              <a:sym typeface="Arial"/>
            </a:endParaRPr>
          </a:p>
        </p:txBody>
      </p:sp>
      <p:sp>
        <p:nvSpPr>
          <p:cNvPr id="598" name="Google Shape;598;p24"/>
          <p:cNvSpPr txBox="1"/>
          <p:nvPr/>
        </p:nvSpPr>
        <p:spPr>
          <a:xfrm>
            <a:off x="7499269" y="4687370"/>
            <a:ext cx="4000500" cy="110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rPr>
              <a:t>Multi-period cumulative portfolio selection method ought to be considered in further research</a:t>
            </a:r>
            <a:endParaRPr sz="1600" b="0" i="0" u="none" strike="noStrike" cap="none" dirty="0">
              <a:solidFill>
                <a:srgbClr val="000000"/>
              </a:solidFill>
              <a:latin typeface="Arial"/>
              <a:ea typeface="Arial"/>
              <a:cs typeface="Arial"/>
              <a:sym typeface="Arial"/>
            </a:endParaRPr>
          </a:p>
        </p:txBody>
      </p:sp>
      <p:grpSp>
        <p:nvGrpSpPr>
          <p:cNvPr id="24" name="Gruppieren 611">
            <a:extLst>
              <a:ext uri="{FF2B5EF4-FFF2-40B4-BE49-F238E27FC236}">
                <a16:creationId xmlns:a16="http://schemas.microsoft.com/office/drawing/2014/main" id="{67208093-33D1-B14D-A0DD-7548678D4C46}"/>
              </a:ext>
            </a:extLst>
          </p:cNvPr>
          <p:cNvGrpSpPr>
            <a:grpSpLocks/>
          </p:cNvGrpSpPr>
          <p:nvPr/>
        </p:nvGrpSpPr>
        <p:grpSpPr>
          <a:xfrm>
            <a:off x="924176" y="2080168"/>
            <a:ext cx="756000" cy="756000"/>
            <a:chOff x="2962734" y="5298321"/>
            <a:chExt cx="756000" cy="756000"/>
          </a:xfrm>
        </p:grpSpPr>
        <p:sp>
          <p:nvSpPr>
            <p:cNvPr id="25" name="Ellipse 612">
              <a:extLst>
                <a:ext uri="{FF2B5EF4-FFF2-40B4-BE49-F238E27FC236}">
                  <a16:creationId xmlns:a16="http://schemas.microsoft.com/office/drawing/2014/main" id="{0E4115EB-7702-0F4F-BB36-3567BE48B221}"/>
                </a:ext>
              </a:extLst>
            </p:cNvPr>
            <p:cNvSpPr>
              <a:spLocks/>
            </p:cNvSpPr>
            <p:nvPr/>
          </p:nvSpPr>
          <p:spPr>
            <a:xfrm>
              <a:off x="2962734" y="5298321"/>
              <a:ext cx="756000" cy="756000"/>
            </a:xfrm>
            <a:prstGeom prst="ellipse">
              <a:avLst/>
            </a:prstGeom>
            <a:solidFill>
              <a:srgbClr val="72A0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lgn="l"/>
              <a:endParaRPr lang="en-US" sz="1300" dirty="0">
                <a:solidFill>
                  <a:schemeClr val="tx1"/>
                </a:solidFill>
                <a:latin typeface="+mj-lt"/>
                <a:ea typeface="Verdana" pitchFamily="34" charset="0"/>
                <a:cs typeface="Verdana" pitchFamily="34" charset="0"/>
              </a:endParaRPr>
            </a:p>
          </p:txBody>
        </p:sp>
        <p:grpSp>
          <p:nvGrpSpPr>
            <p:cNvPr id="26" name="Gruppieren 613">
              <a:extLst>
                <a:ext uri="{FF2B5EF4-FFF2-40B4-BE49-F238E27FC236}">
                  <a16:creationId xmlns:a16="http://schemas.microsoft.com/office/drawing/2014/main" id="{00D59C54-FFC5-0645-8C13-CA44B2212B7C}"/>
                </a:ext>
              </a:extLst>
            </p:cNvPr>
            <p:cNvGrpSpPr>
              <a:grpSpLocks/>
            </p:cNvGrpSpPr>
            <p:nvPr/>
          </p:nvGrpSpPr>
          <p:grpSpPr>
            <a:xfrm>
              <a:off x="3152071" y="5531279"/>
              <a:ext cx="377326" cy="290083"/>
              <a:chOff x="6620296" y="3766833"/>
              <a:chExt cx="855475" cy="657677"/>
            </a:xfrm>
            <a:solidFill>
              <a:schemeClr val="bg1"/>
            </a:solidFill>
          </p:grpSpPr>
          <p:sp>
            <p:nvSpPr>
              <p:cNvPr id="27" name="Line 15">
                <a:extLst>
                  <a:ext uri="{FF2B5EF4-FFF2-40B4-BE49-F238E27FC236}">
                    <a16:creationId xmlns:a16="http://schemas.microsoft.com/office/drawing/2014/main" id="{550D5216-CF3B-0A4C-8726-8F08A0194258}"/>
                  </a:ext>
                </a:extLst>
              </p:cNvPr>
              <p:cNvSpPr>
                <a:spLocks noChangeShapeType="1"/>
              </p:cNvSpPr>
              <p:nvPr/>
            </p:nvSpPr>
            <p:spPr bwMode="gray">
              <a:xfrm>
                <a:off x="6622675" y="3766833"/>
                <a:ext cx="0" cy="657677"/>
              </a:xfrm>
              <a:prstGeom prst="line">
                <a:avLst/>
              </a:prstGeom>
              <a:grpFill/>
              <a:ln w="19050" cap="sq"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108000" tIns="72000" rIns="108000" bIns="72000" anchor="t"/>
              <a:lstStyle/>
              <a:p>
                <a:pPr>
                  <a:lnSpc>
                    <a:spcPct val="95000"/>
                  </a:lnSpc>
                  <a:buClr>
                    <a:srgbClr val="7E0111"/>
                  </a:buClr>
                  <a:buFont typeface="Wingdings" pitchFamily="2" charset="2"/>
                  <a:buNone/>
                </a:pPr>
                <a:endParaRPr lang="en-US" sz="1300" dirty="0">
                  <a:solidFill>
                    <a:schemeClr val="tx2"/>
                  </a:solidFill>
                  <a:latin typeface="+mn-lt"/>
                  <a:ea typeface="Segoe UI"/>
                  <a:cs typeface="Segoe UI"/>
                </a:endParaRPr>
              </a:p>
            </p:txBody>
          </p:sp>
          <p:sp>
            <p:nvSpPr>
              <p:cNvPr id="28" name="Line 16">
                <a:extLst>
                  <a:ext uri="{FF2B5EF4-FFF2-40B4-BE49-F238E27FC236}">
                    <a16:creationId xmlns:a16="http://schemas.microsoft.com/office/drawing/2014/main" id="{521E7D43-0F73-2749-A1B7-7C70769E83CA}"/>
                  </a:ext>
                </a:extLst>
              </p:cNvPr>
              <p:cNvSpPr>
                <a:spLocks noChangeShapeType="1"/>
              </p:cNvSpPr>
              <p:nvPr/>
            </p:nvSpPr>
            <p:spPr bwMode="gray">
              <a:xfrm>
                <a:off x="6620296" y="4420918"/>
                <a:ext cx="855475" cy="0"/>
              </a:xfrm>
              <a:prstGeom prst="line">
                <a:avLst/>
              </a:prstGeom>
              <a:grpFill/>
              <a:ln w="19050" cap="sq"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108000" tIns="72000" rIns="108000" bIns="72000" anchor="t"/>
              <a:lstStyle/>
              <a:p>
                <a:pPr>
                  <a:lnSpc>
                    <a:spcPct val="95000"/>
                  </a:lnSpc>
                  <a:buClr>
                    <a:srgbClr val="7E0111"/>
                  </a:buClr>
                  <a:buFont typeface="Wingdings" pitchFamily="2" charset="2"/>
                  <a:buNone/>
                </a:pPr>
                <a:endParaRPr lang="en-US" sz="1300" dirty="0">
                  <a:solidFill>
                    <a:schemeClr val="tx2"/>
                  </a:solidFill>
                  <a:latin typeface="+mn-lt"/>
                  <a:ea typeface="Segoe UI"/>
                  <a:cs typeface="Segoe UI"/>
                </a:endParaRPr>
              </a:p>
            </p:txBody>
          </p:sp>
          <p:sp>
            <p:nvSpPr>
              <p:cNvPr id="29" name="Rectangle 17">
                <a:extLst>
                  <a:ext uri="{FF2B5EF4-FFF2-40B4-BE49-F238E27FC236}">
                    <a16:creationId xmlns:a16="http://schemas.microsoft.com/office/drawing/2014/main" id="{1C27160B-C137-3E41-9A08-539F28804814}"/>
                  </a:ext>
                </a:extLst>
              </p:cNvPr>
              <p:cNvSpPr>
                <a:spLocks noChangeArrowheads="1"/>
              </p:cNvSpPr>
              <p:nvPr/>
            </p:nvSpPr>
            <p:spPr bwMode="gray">
              <a:xfrm>
                <a:off x="6622672" y="3835121"/>
                <a:ext cx="568500" cy="84456"/>
              </a:xfrm>
              <a:prstGeom prst="rect">
                <a:avLst/>
              </a:prstGeom>
              <a:grpFill/>
              <a:ln w="3810">
                <a:noFill/>
                <a:miter lim="800000"/>
                <a:headEnd/>
                <a:tailEnd/>
              </a:ln>
              <a:effectLst/>
            </p:spPr>
            <p:txBody>
              <a:bodyPr wrap="none" lIns="0" tIns="0" rIns="0" bIns="0" anchor="ctr"/>
              <a:lstStyle/>
              <a:p>
                <a:endParaRPr lang="en-US" dirty="0"/>
              </a:p>
            </p:txBody>
          </p:sp>
          <p:sp>
            <p:nvSpPr>
              <p:cNvPr id="30" name="Rectangle 18">
                <a:extLst>
                  <a:ext uri="{FF2B5EF4-FFF2-40B4-BE49-F238E27FC236}">
                    <a16:creationId xmlns:a16="http://schemas.microsoft.com/office/drawing/2014/main" id="{491D5246-B3BD-F949-93A1-6766B13E3D4B}"/>
                  </a:ext>
                </a:extLst>
              </p:cNvPr>
              <p:cNvSpPr>
                <a:spLocks noChangeArrowheads="1"/>
              </p:cNvSpPr>
              <p:nvPr/>
            </p:nvSpPr>
            <p:spPr bwMode="gray">
              <a:xfrm>
                <a:off x="6622665" y="3986061"/>
                <a:ext cx="495847" cy="84456"/>
              </a:xfrm>
              <a:prstGeom prst="rect">
                <a:avLst/>
              </a:prstGeom>
              <a:grpFill/>
              <a:ln w="3810">
                <a:noFill/>
                <a:miter lim="800000"/>
                <a:headEnd/>
                <a:tailEnd/>
              </a:ln>
              <a:effectLst/>
            </p:spPr>
            <p:txBody>
              <a:bodyPr wrap="none" lIns="0" tIns="0" rIns="0" bIns="0" anchor="ctr"/>
              <a:lstStyle/>
              <a:p>
                <a:endParaRPr lang="en-US" dirty="0"/>
              </a:p>
            </p:txBody>
          </p:sp>
          <p:sp>
            <p:nvSpPr>
              <p:cNvPr id="31" name="Rectangle 19">
                <a:extLst>
                  <a:ext uri="{FF2B5EF4-FFF2-40B4-BE49-F238E27FC236}">
                    <a16:creationId xmlns:a16="http://schemas.microsoft.com/office/drawing/2014/main" id="{685DD8A5-BBD7-8F47-87AB-0032C17A76ED}"/>
                  </a:ext>
                </a:extLst>
              </p:cNvPr>
              <p:cNvSpPr>
                <a:spLocks noChangeArrowheads="1"/>
              </p:cNvSpPr>
              <p:nvPr/>
            </p:nvSpPr>
            <p:spPr bwMode="gray">
              <a:xfrm>
                <a:off x="6622665" y="4137005"/>
                <a:ext cx="161651" cy="84456"/>
              </a:xfrm>
              <a:prstGeom prst="rect">
                <a:avLst/>
              </a:prstGeom>
              <a:grpFill/>
              <a:ln w="3810">
                <a:noFill/>
                <a:miter lim="800000"/>
                <a:headEnd/>
                <a:tailEnd/>
              </a:ln>
              <a:effectLst/>
            </p:spPr>
            <p:txBody>
              <a:bodyPr wrap="none" lIns="0" tIns="0" rIns="0" bIns="0" anchor="ctr"/>
              <a:lstStyle/>
              <a:p>
                <a:endParaRPr lang="en-US" dirty="0"/>
              </a:p>
            </p:txBody>
          </p:sp>
          <p:sp>
            <p:nvSpPr>
              <p:cNvPr id="32" name="Rectangle 20">
                <a:extLst>
                  <a:ext uri="{FF2B5EF4-FFF2-40B4-BE49-F238E27FC236}">
                    <a16:creationId xmlns:a16="http://schemas.microsoft.com/office/drawing/2014/main" id="{7FCFE5E4-EECA-0A44-A1C3-95599C0A9164}"/>
                  </a:ext>
                </a:extLst>
              </p:cNvPr>
              <p:cNvSpPr>
                <a:spLocks noChangeArrowheads="1"/>
              </p:cNvSpPr>
              <p:nvPr/>
            </p:nvSpPr>
            <p:spPr bwMode="gray">
              <a:xfrm>
                <a:off x="6622656" y="4287924"/>
                <a:ext cx="299688" cy="84456"/>
              </a:xfrm>
              <a:prstGeom prst="rect">
                <a:avLst/>
              </a:prstGeom>
              <a:grpFill/>
              <a:ln w="3810">
                <a:noFill/>
                <a:miter lim="800000"/>
                <a:headEnd/>
                <a:tailEnd/>
              </a:ln>
              <a:effectLst/>
            </p:spPr>
            <p:txBody>
              <a:bodyPr wrap="none" lIns="0" tIns="0" rIns="0" bIns="0" anchor="ctr"/>
              <a:lstStyle/>
              <a:p>
                <a:endParaRPr lang="en-US" dirty="0"/>
              </a:p>
            </p:txBody>
          </p:sp>
        </p:grpSp>
      </p:grpSp>
      <p:grpSp>
        <p:nvGrpSpPr>
          <p:cNvPr id="33" name="Gruppieren 702">
            <a:extLst>
              <a:ext uri="{FF2B5EF4-FFF2-40B4-BE49-F238E27FC236}">
                <a16:creationId xmlns:a16="http://schemas.microsoft.com/office/drawing/2014/main" id="{D051E9AC-F59E-BA40-8E34-233B7C778460}"/>
              </a:ext>
            </a:extLst>
          </p:cNvPr>
          <p:cNvGrpSpPr>
            <a:grpSpLocks/>
          </p:cNvGrpSpPr>
          <p:nvPr/>
        </p:nvGrpSpPr>
        <p:grpSpPr>
          <a:xfrm>
            <a:off x="924176" y="3357625"/>
            <a:ext cx="756000" cy="756000"/>
            <a:chOff x="7957302" y="4178784"/>
            <a:chExt cx="756000" cy="756000"/>
          </a:xfrm>
        </p:grpSpPr>
        <p:sp>
          <p:nvSpPr>
            <p:cNvPr id="34" name="Ellipse 703">
              <a:extLst>
                <a:ext uri="{FF2B5EF4-FFF2-40B4-BE49-F238E27FC236}">
                  <a16:creationId xmlns:a16="http://schemas.microsoft.com/office/drawing/2014/main" id="{E7134FD9-F560-3B42-A1E2-93F984C8C02C}"/>
                </a:ext>
              </a:extLst>
            </p:cNvPr>
            <p:cNvSpPr>
              <a:spLocks/>
            </p:cNvSpPr>
            <p:nvPr/>
          </p:nvSpPr>
          <p:spPr>
            <a:xfrm>
              <a:off x="7957302" y="4178784"/>
              <a:ext cx="756000" cy="756000"/>
            </a:xfrm>
            <a:prstGeom prst="ellipse">
              <a:avLst/>
            </a:prstGeom>
            <a:solidFill>
              <a:srgbClr val="72A0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lgn="l"/>
              <a:endParaRPr lang="en-US" sz="1300" dirty="0">
                <a:solidFill>
                  <a:schemeClr val="tx1"/>
                </a:solidFill>
                <a:latin typeface="+mj-lt"/>
                <a:ea typeface="Verdana" pitchFamily="34" charset="0"/>
                <a:cs typeface="Verdana" pitchFamily="34" charset="0"/>
              </a:endParaRPr>
            </a:p>
          </p:txBody>
        </p:sp>
        <p:grpSp>
          <p:nvGrpSpPr>
            <p:cNvPr id="35" name="Gruppieren 704">
              <a:extLst>
                <a:ext uri="{FF2B5EF4-FFF2-40B4-BE49-F238E27FC236}">
                  <a16:creationId xmlns:a16="http://schemas.microsoft.com/office/drawing/2014/main" id="{E16FE384-2FD3-E849-AFD9-EEF9173DBE88}"/>
                </a:ext>
              </a:extLst>
            </p:cNvPr>
            <p:cNvGrpSpPr>
              <a:grpSpLocks/>
            </p:cNvGrpSpPr>
            <p:nvPr/>
          </p:nvGrpSpPr>
          <p:grpSpPr bwMode="gray">
            <a:xfrm>
              <a:off x="8140637" y="4362119"/>
              <a:ext cx="389329" cy="389329"/>
              <a:chOff x="-4975226" y="2790825"/>
              <a:chExt cx="487363" cy="487363"/>
            </a:xfrm>
            <a:solidFill>
              <a:schemeClr val="bg1"/>
            </a:solidFill>
          </p:grpSpPr>
          <p:sp>
            <p:nvSpPr>
              <p:cNvPr id="36" name="Freeform 1369">
                <a:extLst>
                  <a:ext uri="{FF2B5EF4-FFF2-40B4-BE49-F238E27FC236}">
                    <a16:creationId xmlns:a16="http://schemas.microsoft.com/office/drawing/2014/main" id="{A96F134B-2E13-C148-950D-1547317B44C7}"/>
                  </a:ext>
                </a:extLst>
              </p:cNvPr>
              <p:cNvSpPr>
                <a:spLocks noEditPoints="1"/>
              </p:cNvSpPr>
              <p:nvPr/>
            </p:nvSpPr>
            <p:spPr bwMode="gray">
              <a:xfrm>
                <a:off x="-4975226" y="2790825"/>
                <a:ext cx="487363" cy="487363"/>
              </a:xfrm>
              <a:custGeom>
                <a:avLst/>
                <a:gdLst>
                  <a:gd name="T0" fmla="*/ 1973 w 3947"/>
                  <a:gd name="T1" fmla="*/ 0 h 3946"/>
                  <a:gd name="T2" fmla="*/ 0 w 3947"/>
                  <a:gd name="T3" fmla="*/ 1973 h 3946"/>
                  <a:gd name="T4" fmla="*/ 1973 w 3947"/>
                  <a:gd name="T5" fmla="*/ 3946 h 3946"/>
                  <a:gd name="T6" fmla="*/ 3947 w 3947"/>
                  <a:gd name="T7" fmla="*/ 1973 h 3946"/>
                  <a:gd name="T8" fmla="*/ 1973 w 3947"/>
                  <a:gd name="T9" fmla="*/ 0 h 3946"/>
                  <a:gd name="T10" fmla="*/ 1973 w 3947"/>
                  <a:gd name="T11" fmla="*/ 3608 h 3946"/>
                  <a:gd name="T12" fmla="*/ 338 w 3947"/>
                  <a:gd name="T13" fmla="*/ 1973 h 3946"/>
                  <a:gd name="T14" fmla="*/ 1973 w 3947"/>
                  <a:gd name="T15" fmla="*/ 337 h 3946"/>
                  <a:gd name="T16" fmla="*/ 3609 w 3947"/>
                  <a:gd name="T17" fmla="*/ 1973 h 3946"/>
                  <a:gd name="T18" fmla="*/ 1973 w 3947"/>
                  <a:gd name="T19" fmla="*/ 3608 h 3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7" h="3946">
                    <a:moveTo>
                      <a:pt x="1973" y="0"/>
                    </a:moveTo>
                    <a:cubicBezTo>
                      <a:pt x="885" y="0"/>
                      <a:pt x="0" y="885"/>
                      <a:pt x="0" y="1973"/>
                    </a:cubicBezTo>
                    <a:cubicBezTo>
                      <a:pt x="0" y="3061"/>
                      <a:pt x="885" y="3946"/>
                      <a:pt x="1973" y="3946"/>
                    </a:cubicBezTo>
                    <a:cubicBezTo>
                      <a:pt x="3061" y="3946"/>
                      <a:pt x="3947" y="3061"/>
                      <a:pt x="3947" y="1973"/>
                    </a:cubicBezTo>
                    <a:cubicBezTo>
                      <a:pt x="3947" y="885"/>
                      <a:pt x="3061" y="0"/>
                      <a:pt x="1973" y="0"/>
                    </a:cubicBezTo>
                    <a:close/>
                    <a:moveTo>
                      <a:pt x="1973" y="3608"/>
                    </a:moveTo>
                    <a:cubicBezTo>
                      <a:pt x="1072" y="3608"/>
                      <a:pt x="338" y="2875"/>
                      <a:pt x="338" y="1973"/>
                    </a:cubicBezTo>
                    <a:cubicBezTo>
                      <a:pt x="338" y="1071"/>
                      <a:pt x="1072" y="337"/>
                      <a:pt x="1973" y="337"/>
                    </a:cubicBezTo>
                    <a:cubicBezTo>
                      <a:pt x="2876" y="337"/>
                      <a:pt x="3609" y="1071"/>
                      <a:pt x="3609" y="1973"/>
                    </a:cubicBezTo>
                    <a:cubicBezTo>
                      <a:pt x="3609" y="2875"/>
                      <a:pt x="2876" y="3608"/>
                      <a:pt x="1973" y="360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1370">
                <a:extLst>
                  <a:ext uri="{FF2B5EF4-FFF2-40B4-BE49-F238E27FC236}">
                    <a16:creationId xmlns:a16="http://schemas.microsoft.com/office/drawing/2014/main" id="{1CF19544-3EEB-5746-8B0A-0F0641C359D9}"/>
                  </a:ext>
                </a:extLst>
              </p:cNvPr>
              <p:cNvSpPr>
                <a:spLocks/>
              </p:cNvSpPr>
              <p:nvPr/>
            </p:nvSpPr>
            <p:spPr bwMode="gray">
              <a:xfrm>
                <a:off x="-4821238" y="2906713"/>
                <a:ext cx="201613" cy="153988"/>
              </a:xfrm>
              <a:custGeom>
                <a:avLst/>
                <a:gdLst>
                  <a:gd name="T0" fmla="*/ 1589 w 1638"/>
                  <a:gd name="T1" fmla="*/ 32 h 1253"/>
                  <a:gd name="T2" fmla="*/ 1456 w 1638"/>
                  <a:gd name="T3" fmla="*/ 49 h 1253"/>
                  <a:gd name="T4" fmla="*/ 702 w 1638"/>
                  <a:gd name="T5" fmla="*/ 1024 h 1253"/>
                  <a:gd name="T6" fmla="*/ 151 w 1638"/>
                  <a:gd name="T7" fmla="*/ 748 h 1253"/>
                  <a:gd name="T8" fmla="*/ 23 w 1638"/>
                  <a:gd name="T9" fmla="*/ 791 h 1253"/>
                  <a:gd name="T10" fmla="*/ 66 w 1638"/>
                  <a:gd name="T11" fmla="*/ 918 h 1253"/>
                  <a:gd name="T12" fmla="*/ 668 w 1638"/>
                  <a:gd name="T13" fmla="*/ 1219 h 1253"/>
                  <a:gd name="T14" fmla="*/ 669 w 1638"/>
                  <a:gd name="T15" fmla="*/ 1221 h 1253"/>
                  <a:gd name="T16" fmla="*/ 803 w 1638"/>
                  <a:gd name="T17" fmla="*/ 1203 h 1253"/>
                  <a:gd name="T18" fmla="*/ 1606 w 1638"/>
                  <a:gd name="T19" fmla="*/ 165 h 1253"/>
                  <a:gd name="T20" fmla="*/ 1589 w 1638"/>
                  <a:gd name="T21" fmla="*/ 32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8" h="1253">
                    <a:moveTo>
                      <a:pt x="1589" y="32"/>
                    </a:moveTo>
                    <a:cubicBezTo>
                      <a:pt x="1548" y="0"/>
                      <a:pt x="1488" y="7"/>
                      <a:pt x="1456" y="49"/>
                    </a:cubicBezTo>
                    <a:cubicBezTo>
                      <a:pt x="702" y="1024"/>
                      <a:pt x="702" y="1024"/>
                      <a:pt x="702" y="1024"/>
                    </a:cubicBezTo>
                    <a:cubicBezTo>
                      <a:pt x="151" y="748"/>
                      <a:pt x="151" y="748"/>
                      <a:pt x="151" y="748"/>
                    </a:cubicBezTo>
                    <a:cubicBezTo>
                      <a:pt x="104" y="725"/>
                      <a:pt x="46" y="744"/>
                      <a:pt x="23" y="791"/>
                    </a:cubicBezTo>
                    <a:cubicBezTo>
                      <a:pt x="0" y="838"/>
                      <a:pt x="19" y="895"/>
                      <a:pt x="66" y="918"/>
                    </a:cubicBezTo>
                    <a:cubicBezTo>
                      <a:pt x="668" y="1219"/>
                      <a:pt x="668" y="1219"/>
                      <a:pt x="668" y="1219"/>
                    </a:cubicBezTo>
                    <a:cubicBezTo>
                      <a:pt x="668" y="1220"/>
                      <a:pt x="668" y="1220"/>
                      <a:pt x="669" y="1221"/>
                    </a:cubicBezTo>
                    <a:cubicBezTo>
                      <a:pt x="710" y="1253"/>
                      <a:pt x="771" y="1245"/>
                      <a:pt x="803" y="1203"/>
                    </a:cubicBezTo>
                    <a:cubicBezTo>
                      <a:pt x="1606" y="165"/>
                      <a:pt x="1606" y="165"/>
                      <a:pt x="1606" y="165"/>
                    </a:cubicBezTo>
                    <a:cubicBezTo>
                      <a:pt x="1638" y="123"/>
                      <a:pt x="1631" y="63"/>
                      <a:pt x="1589" y="3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1371">
                <a:extLst>
                  <a:ext uri="{FF2B5EF4-FFF2-40B4-BE49-F238E27FC236}">
                    <a16:creationId xmlns:a16="http://schemas.microsoft.com/office/drawing/2014/main" id="{7308CA47-4B86-0C46-83C8-379FF3D1B159}"/>
                  </a:ext>
                </a:extLst>
              </p:cNvPr>
              <p:cNvSpPr>
                <a:spLocks/>
              </p:cNvSpPr>
              <p:nvPr/>
            </p:nvSpPr>
            <p:spPr bwMode="gray">
              <a:xfrm>
                <a:off x="-4600576" y="3022600"/>
                <a:ext cx="44450" cy="23813"/>
              </a:xfrm>
              <a:custGeom>
                <a:avLst/>
                <a:gdLst>
                  <a:gd name="T0" fmla="*/ 0 w 357"/>
                  <a:gd name="T1" fmla="*/ 95 h 191"/>
                  <a:gd name="T2" fmla="*/ 96 w 357"/>
                  <a:gd name="T3" fmla="*/ 190 h 191"/>
                  <a:gd name="T4" fmla="*/ 261 w 357"/>
                  <a:gd name="T5" fmla="*/ 191 h 191"/>
                  <a:gd name="T6" fmla="*/ 357 w 357"/>
                  <a:gd name="T7" fmla="*/ 96 h 191"/>
                  <a:gd name="T8" fmla="*/ 261 w 357"/>
                  <a:gd name="T9" fmla="*/ 1 h 191"/>
                  <a:gd name="T10" fmla="*/ 96 w 357"/>
                  <a:gd name="T11" fmla="*/ 1 h 191"/>
                  <a:gd name="T12" fmla="*/ 0 w 357"/>
                  <a:gd name="T13" fmla="*/ 95 h 191"/>
                </a:gdLst>
                <a:ahLst/>
                <a:cxnLst>
                  <a:cxn ang="0">
                    <a:pos x="T0" y="T1"/>
                  </a:cxn>
                  <a:cxn ang="0">
                    <a:pos x="T2" y="T3"/>
                  </a:cxn>
                  <a:cxn ang="0">
                    <a:pos x="T4" y="T5"/>
                  </a:cxn>
                  <a:cxn ang="0">
                    <a:pos x="T6" y="T7"/>
                  </a:cxn>
                  <a:cxn ang="0">
                    <a:pos x="T8" y="T9"/>
                  </a:cxn>
                  <a:cxn ang="0">
                    <a:pos x="T10" y="T11"/>
                  </a:cxn>
                  <a:cxn ang="0">
                    <a:pos x="T12" y="T13"/>
                  </a:cxn>
                </a:cxnLst>
                <a:rect l="0" t="0" r="r" b="b"/>
                <a:pathLst>
                  <a:path w="357" h="191">
                    <a:moveTo>
                      <a:pt x="0" y="95"/>
                    </a:moveTo>
                    <a:cubicBezTo>
                      <a:pt x="0" y="148"/>
                      <a:pt x="43" y="190"/>
                      <a:pt x="96" y="190"/>
                    </a:cubicBezTo>
                    <a:cubicBezTo>
                      <a:pt x="261" y="191"/>
                      <a:pt x="261" y="191"/>
                      <a:pt x="261" y="191"/>
                    </a:cubicBezTo>
                    <a:cubicBezTo>
                      <a:pt x="314" y="191"/>
                      <a:pt x="357" y="148"/>
                      <a:pt x="357" y="96"/>
                    </a:cubicBezTo>
                    <a:cubicBezTo>
                      <a:pt x="357" y="43"/>
                      <a:pt x="314" y="1"/>
                      <a:pt x="261" y="1"/>
                    </a:cubicBezTo>
                    <a:cubicBezTo>
                      <a:pt x="96" y="1"/>
                      <a:pt x="96" y="1"/>
                      <a:pt x="96" y="1"/>
                    </a:cubicBezTo>
                    <a:cubicBezTo>
                      <a:pt x="44" y="0"/>
                      <a:pt x="1" y="43"/>
                      <a:pt x="0" y="9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1372">
                <a:extLst>
                  <a:ext uri="{FF2B5EF4-FFF2-40B4-BE49-F238E27FC236}">
                    <a16:creationId xmlns:a16="http://schemas.microsoft.com/office/drawing/2014/main" id="{5CC32FB2-1A13-C540-BBEE-0A380F23445E}"/>
                  </a:ext>
                </a:extLst>
              </p:cNvPr>
              <p:cNvSpPr>
                <a:spLocks/>
              </p:cNvSpPr>
              <p:nvPr/>
            </p:nvSpPr>
            <p:spPr bwMode="gray">
              <a:xfrm>
                <a:off x="-4910138" y="3022600"/>
                <a:ext cx="44450" cy="23813"/>
              </a:xfrm>
              <a:custGeom>
                <a:avLst/>
                <a:gdLst>
                  <a:gd name="T0" fmla="*/ 261 w 356"/>
                  <a:gd name="T1" fmla="*/ 1 h 191"/>
                  <a:gd name="T2" fmla="*/ 95 w 356"/>
                  <a:gd name="T3" fmla="*/ 1 h 191"/>
                  <a:gd name="T4" fmla="*/ 0 w 356"/>
                  <a:gd name="T5" fmla="*/ 95 h 191"/>
                  <a:gd name="T6" fmla="*/ 95 w 356"/>
                  <a:gd name="T7" fmla="*/ 190 h 191"/>
                  <a:gd name="T8" fmla="*/ 260 w 356"/>
                  <a:gd name="T9" fmla="*/ 191 h 191"/>
                  <a:gd name="T10" fmla="*/ 356 w 356"/>
                  <a:gd name="T11" fmla="*/ 96 h 191"/>
                  <a:gd name="T12" fmla="*/ 261 w 356"/>
                  <a:gd name="T13" fmla="*/ 1 h 191"/>
                </a:gdLst>
                <a:ahLst/>
                <a:cxnLst>
                  <a:cxn ang="0">
                    <a:pos x="T0" y="T1"/>
                  </a:cxn>
                  <a:cxn ang="0">
                    <a:pos x="T2" y="T3"/>
                  </a:cxn>
                  <a:cxn ang="0">
                    <a:pos x="T4" y="T5"/>
                  </a:cxn>
                  <a:cxn ang="0">
                    <a:pos x="T6" y="T7"/>
                  </a:cxn>
                  <a:cxn ang="0">
                    <a:pos x="T8" y="T9"/>
                  </a:cxn>
                  <a:cxn ang="0">
                    <a:pos x="T10" y="T11"/>
                  </a:cxn>
                  <a:cxn ang="0">
                    <a:pos x="T12" y="T13"/>
                  </a:cxn>
                </a:cxnLst>
                <a:rect l="0" t="0" r="r" b="b"/>
                <a:pathLst>
                  <a:path w="356" h="191">
                    <a:moveTo>
                      <a:pt x="261" y="1"/>
                    </a:moveTo>
                    <a:cubicBezTo>
                      <a:pt x="95" y="1"/>
                      <a:pt x="95" y="1"/>
                      <a:pt x="95" y="1"/>
                    </a:cubicBezTo>
                    <a:cubicBezTo>
                      <a:pt x="43" y="0"/>
                      <a:pt x="0" y="43"/>
                      <a:pt x="0" y="95"/>
                    </a:cubicBezTo>
                    <a:cubicBezTo>
                      <a:pt x="0" y="148"/>
                      <a:pt x="42" y="190"/>
                      <a:pt x="95" y="190"/>
                    </a:cubicBezTo>
                    <a:cubicBezTo>
                      <a:pt x="260" y="191"/>
                      <a:pt x="260" y="191"/>
                      <a:pt x="260" y="191"/>
                    </a:cubicBezTo>
                    <a:cubicBezTo>
                      <a:pt x="313" y="191"/>
                      <a:pt x="356" y="148"/>
                      <a:pt x="356" y="96"/>
                    </a:cubicBezTo>
                    <a:cubicBezTo>
                      <a:pt x="356" y="43"/>
                      <a:pt x="313" y="1"/>
                      <a:pt x="26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Freeform 1373">
                <a:extLst>
                  <a:ext uri="{FF2B5EF4-FFF2-40B4-BE49-F238E27FC236}">
                    <a16:creationId xmlns:a16="http://schemas.microsoft.com/office/drawing/2014/main" id="{FD0562EB-6264-4942-A881-3D84ED694F42}"/>
                  </a:ext>
                </a:extLst>
              </p:cNvPr>
              <p:cNvSpPr>
                <a:spLocks/>
              </p:cNvSpPr>
              <p:nvPr/>
            </p:nvSpPr>
            <p:spPr bwMode="gray">
              <a:xfrm>
                <a:off x="-4745038" y="3167063"/>
                <a:ext cx="23813" cy="44450"/>
              </a:xfrm>
              <a:custGeom>
                <a:avLst/>
                <a:gdLst>
                  <a:gd name="T0" fmla="*/ 96 w 190"/>
                  <a:gd name="T1" fmla="*/ 0 h 357"/>
                  <a:gd name="T2" fmla="*/ 1 w 190"/>
                  <a:gd name="T3" fmla="*/ 96 h 357"/>
                  <a:gd name="T4" fmla="*/ 0 w 190"/>
                  <a:gd name="T5" fmla="*/ 261 h 357"/>
                  <a:gd name="T6" fmla="*/ 95 w 190"/>
                  <a:gd name="T7" fmla="*/ 357 h 357"/>
                  <a:gd name="T8" fmla="*/ 190 w 190"/>
                  <a:gd name="T9" fmla="*/ 261 h 357"/>
                  <a:gd name="T10" fmla="*/ 190 w 190"/>
                  <a:gd name="T11" fmla="*/ 96 h 357"/>
                  <a:gd name="T12" fmla="*/ 96 w 190"/>
                  <a:gd name="T13" fmla="*/ 0 h 357"/>
                </a:gdLst>
                <a:ahLst/>
                <a:cxnLst>
                  <a:cxn ang="0">
                    <a:pos x="T0" y="T1"/>
                  </a:cxn>
                  <a:cxn ang="0">
                    <a:pos x="T2" y="T3"/>
                  </a:cxn>
                  <a:cxn ang="0">
                    <a:pos x="T4" y="T5"/>
                  </a:cxn>
                  <a:cxn ang="0">
                    <a:pos x="T6" y="T7"/>
                  </a:cxn>
                  <a:cxn ang="0">
                    <a:pos x="T8" y="T9"/>
                  </a:cxn>
                  <a:cxn ang="0">
                    <a:pos x="T10" y="T11"/>
                  </a:cxn>
                  <a:cxn ang="0">
                    <a:pos x="T12" y="T13"/>
                  </a:cxn>
                </a:cxnLst>
                <a:rect l="0" t="0" r="r" b="b"/>
                <a:pathLst>
                  <a:path w="190" h="357">
                    <a:moveTo>
                      <a:pt x="96" y="0"/>
                    </a:moveTo>
                    <a:cubicBezTo>
                      <a:pt x="43" y="0"/>
                      <a:pt x="1" y="44"/>
                      <a:pt x="1" y="96"/>
                    </a:cubicBezTo>
                    <a:cubicBezTo>
                      <a:pt x="0" y="261"/>
                      <a:pt x="0" y="261"/>
                      <a:pt x="0" y="261"/>
                    </a:cubicBezTo>
                    <a:cubicBezTo>
                      <a:pt x="0" y="314"/>
                      <a:pt x="43" y="357"/>
                      <a:pt x="95" y="357"/>
                    </a:cubicBezTo>
                    <a:cubicBezTo>
                      <a:pt x="147" y="357"/>
                      <a:pt x="190" y="314"/>
                      <a:pt x="190" y="261"/>
                    </a:cubicBezTo>
                    <a:cubicBezTo>
                      <a:pt x="190" y="96"/>
                      <a:pt x="190" y="96"/>
                      <a:pt x="190" y="96"/>
                    </a:cubicBezTo>
                    <a:cubicBezTo>
                      <a:pt x="190" y="44"/>
                      <a:pt x="148" y="0"/>
                      <a:pt x="96"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1374">
                <a:extLst>
                  <a:ext uri="{FF2B5EF4-FFF2-40B4-BE49-F238E27FC236}">
                    <a16:creationId xmlns:a16="http://schemas.microsoft.com/office/drawing/2014/main" id="{2D65320E-CFCD-EC4C-8AD2-9A3E0938E27C}"/>
                  </a:ext>
                </a:extLst>
              </p:cNvPr>
              <p:cNvSpPr>
                <a:spLocks/>
              </p:cNvSpPr>
              <p:nvPr/>
            </p:nvSpPr>
            <p:spPr bwMode="gray">
              <a:xfrm>
                <a:off x="-4745038" y="2857500"/>
                <a:ext cx="23813" cy="44450"/>
              </a:xfrm>
              <a:custGeom>
                <a:avLst/>
                <a:gdLst>
                  <a:gd name="T0" fmla="*/ 95 w 190"/>
                  <a:gd name="T1" fmla="*/ 356 h 356"/>
                  <a:gd name="T2" fmla="*/ 190 w 190"/>
                  <a:gd name="T3" fmla="*/ 261 h 356"/>
                  <a:gd name="T4" fmla="*/ 190 w 190"/>
                  <a:gd name="T5" fmla="*/ 96 h 356"/>
                  <a:gd name="T6" fmla="*/ 96 w 190"/>
                  <a:gd name="T7" fmla="*/ 0 h 356"/>
                  <a:gd name="T8" fmla="*/ 1 w 190"/>
                  <a:gd name="T9" fmla="*/ 95 h 356"/>
                  <a:gd name="T10" fmla="*/ 0 w 190"/>
                  <a:gd name="T11" fmla="*/ 260 h 356"/>
                  <a:gd name="T12" fmla="*/ 95 w 190"/>
                  <a:gd name="T13" fmla="*/ 356 h 356"/>
                </a:gdLst>
                <a:ahLst/>
                <a:cxnLst>
                  <a:cxn ang="0">
                    <a:pos x="T0" y="T1"/>
                  </a:cxn>
                  <a:cxn ang="0">
                    <a:pos x="T2" y="T3"/>
                  </a:cxn>
                  <a:cxn ang="0">
                    <a:pos x="T4" y="T5"/>
                  </a:cxn>
                  <a:cxn ang="0">
                    <a:pos x="T6" y="T7"/>
                  </a:cxn>
                  <a:cxn ang="0">
                    <a:pos x="T8" y="T9"/>
                  </a:cxn>
                  <a:cxn ang="0">
                    <a:pos x="T10" y="T11"/>
                  </a:cxn>
                  <a:cxn ang="0">
                    <a:pos x="T12" y="T13"/>
                  </a:cxn>
                </a:cxnLst>
                <a:rect l="0" t="0" r="r" b="b"/>
                <a:pathLst>
                  <a:path w="190" h="356">
                    <a:moveTo>
                      <a:pt x="95" y="356"/>
                    </a:moveTo>
                    <a:cubicBezTo>
                      <a:pt x="147" y="356"/>
                      <a:pt x="190" y="313"/>
                      <a:pt x="190" y="261"/>
                    </a:cubicBezTo>
                    <a:cubicBezTo>
                      <a:pt x="190" y="96"/>
                      <a:pt x="190" y="96"/>
                      <a:pt x="190" y="96"/>
                    </a:cubicBezTo>
                    <a:cubicBezTo>
                      <a:pt x="190" y="43"/>
                      <a:pt x="148" y="0"/>
                      <a:pt x="96" y="0"/>
                    </a:cubicBezTo>
                    <a:cubicBezTo>
                      <a:pt x="43" y="0"/>
                      <a:pt x="1" y="43"/>
                      <a:pt x="1" y="95"/>
                    </a:cubicBezTo>
                    <a:cubicBezTo>
                      <a:pt x="0" y="260"/>
                      <a:pt x="0" y="260"/>
                      <a:pt x="0" y="260"/>
                    </a:cubicBezTo>
                    <a:cubicBezTo>
                      <a:pt x="0" y="313"/>
                      <a:pt x="43" y="356"/>
                      <a:pt x="95" y="3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42" name="Gruppieren 581">
            <a:extLst>
              <a:ext uri="{FF2B5EF4-FFF2-40B4-BE49-F238E27FC236}">
                <a16:creationId xmlns:a16="http://schemas.microsoft.com/office/drawing/2014/main" id="{A37F3D67-6778-4941-BC62-36F86AE16671}"/>
              </a:ext>
            </a:extLst>
          </p:cNvPr>
          <p:cNvGrpSpPr>
            <a:grpSpLocks/>
          </p:cNvGrpSpPr>
          <p:nvPr/>
        </p:nvGrpSpPr>
        <p:grpSpPr>
          <a:xfrm>
            <a:off x="918946" y="4647744"/>
            <a:ext cx="756000" cy="756000"/>
            <a:chOff x="5687043" y="4178784"/>
            <a:chExt cx="756000" cy="756000"/>
          </a:xfrm>
        </p:grpSpPr>
        <p:sp>
          <p:nvSpPr>
            <p:cNvPr id="43" name="Ellipse 582">
              <a:extLst>
                <a:ext uri="{FF2B5EF4-FFF2-40B4-BE49-F238E27FC236}">
                  <a16:creationId xmlns:a16="http://schemas.microsoft.com/office/drawing/2014/main" id="{CE82D074-5739-C244-922F-984A16C3115A}"/>
                </a:ext>
              </a:extLst>
            </p:cNvPr>
            <p:cNvSpPr>
              <a:spLocks/>
            </p:cNvSpPr>
            <p:nvPr/>
          </p:nvSpPr>
          <p:spPr>
            <a:xfrm>
              <a:off x="5687043" y="4178784"/>
              <a:ext cx="756000" cy="756000"/>
            </a:xfrm>
            <a:prstGeom prst="ellipse">
              <a:avLst/>
            </a:prstGeom>
            <a:solidFill>
              <a:srgbClr val="72A0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lgn="l"/>
              <a:endParaRPr lang="en-US" sz="1300" dirty="0">
                <a:solidFill>
                  <a:schemeClr val="tx1"/>
                </a:solidFill>
                <a:latin typeface="+mj-lt"/>
                <a:ea typeface="Verdana" pitchFamily="34" charset="0"/>
                <a:cs typeface="Verdana" pitchFamily="34" charset="0"/>
              </a:endParaRPr>
            </a:p>
          </p:txBody>
        </p:sp>
        <p:grpSp>
          <p:nvGrpSpPr>
            <p:cNvPr id="44" name="Gruppieren 583">
              <a:extLst>
                <a:ext uri="{FF2B5EF4-FFF2-40B4-BE49-F238E27FC236}">
                  <a16:creationId xmlns:a16="http://schemas.microsoft.com/office/drawing/2014/main" id="{A22C5C2B-1AE4-1B45-80EF-6A25412CAAC1}"/>
                </a:ext>
              </a:extLst>
            </p:cNvPr>
            <p:cNvGrpSpPr>
              <a:grpSpLocks/>
            </p:cNvGrpSpPr>
            <p:nvPr/>
          </p:nvGrpSpPr>
          <p:grpSpPr>
            <a:xfrm>
              <a:off x="5914080" y="4363449"/>
              <a:ext cx="301926" cy="386670"/>
              <a:chOff x="7281378" y="3269639"/>
              <a:chExt cx="367650" cy="470841"/>
            </a:xfrm>
            <a:solidFill>
              <a:schemeClr val="bg1"/>
            </a:solidFill>
          </p:grpSpPr>
          <p:sp>
            <p:nvSpPr>
              <p:cNvPr id="45" name="Freeform 9">
                <a:extLst>
                  <a:ext uri="{FF2B5EF4-FFF2-40B4-BE49-F238E27FC236}">
                    <a16:creationId xmlns:a16="http://schemas.microsoft.com/office/drawing/2014/main" id="{240E4ACC-2EC6-7A42-A807-1E639267E460}"/>
                  </a:ext>
                </a:extLst>
              </p:cNvPr>
              <p:cNvSpPr>
                <a:spLocks/>
              </p:cNvSpPr>
              <p:nvPr/>
            </p:nvSpPr>
            <p:spPr bwMode="gray">
              <a:xfrm>
                <a:off x="7281378" y="3269639"/>
                <a:ext cx="367650" cy="470841"/>
              </a:xfrm>
              <a:custGeom>
                <a:avLst/>
                <a:gdLst>
                  <a:gd name="T0" fmla="*/ 464 w 464"/>
                  <a:gd name="T1" fmla="*/ 232 h 604"/>
                  <a:gd name="T2" fmla="*/ 232 w 464"/>
                  <a:gd name="T3" fmla="*/ 604 h 604"/>
                  <a:gd name="T4" fmla="*/ 0 w 464"/>
                  <a:gd name="T5" fmla="*/ 232 h 604"/>
                  <a:gd name="T6" fmla="*/ 232 w 464"/>
                  <a:gd name="T7" fmla="*/ 0 h 604"/>
                  <a:gd name="T8" fmla="*/ 464 w 464"/>
                  <a:gd name="T9" fmla="*/ 232 h 604"/>
                </a:gdLst>
                <a:ahLst/>
                <a:cxnLst>
                  <a:cxn ang="0">
                    <a:pos x="T0" y="T1"/>
                  </a:cxn>
                  <a:cxn ang="0">
                    <a:pos x="T2" y="T3"/>
                  </a:cxn>
                  <a:cxn ang="0">
                    <a:pos x="T4" y="T5"/>
                  </a:cxn>
                  <a:cxn ang="0">
                    <a:pos x="T6" y="T7"/>
                  </a:cxn>
                  <a:cxn ang="0">
                    <a:pos x="T8" y="T9"/>
                  </a:cxn>
                </a:cxnLst>
                <a:rect l="0" t="0" r="r" b="b"/>
                <a:pathLst>
                  <a:path w="464" h="604">
                    <a:moveTo>
                      <a:pt x="464" y="232"/>
                    </a:moveTo>
                    <a:cubicBezTo>
                      <a:pt x="464" y="408"/>
                      <a:pt x="232" y="604"/>
                      <a:pt x="232" y="604"/>
                    </a:cubicBezTo>
                    <a:cubicBezTo>
                      <a:pt x="232" y="604"/>
                      <a:pt x="0" y="403"/>
                      <a:pt x="0" y="232"/>
                    </a:cubicBezTo>
                    <a:cubicBezTo>
                      <a:pt x="0" y="104"/>
                      <a:pt x="104" y="0"/>
                      <a:pt x="232" y="0"/>
                    </a:cubicBezTo>
                    <a:cubicBezTo>
                      <a:pt x="360" y="0"/>
                      <a:pt x="464" y="104"/>
                      <a:pt x="464" y="2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10">
                <a:extLst>
                  <a:ext uri="{FF2B5EF4-FFF2-40B4-BE49-F238E27FC236}">
                    <a16:creationId xmlns:a16="http://schemas.microsoft.com/office/drawing/2014/main" id="{A47CF45C-C637-314B-B9BB-22217A08C056}"/>
                  </a:ext>
                </a:extLst>
              </p:cNvPr>
              <p:cNvSpPr>
                <a:spLocks noChangeArrowheads="1"/>
              </p:cNvSpPr>
              <p:nvPr/>
            </p:nvSpPr>
            <p:spPr bwMode="gray">
              <a:xfrm>
                <a:off x="7385591" y="3338740"/>
                <a:ext cx="159225" cy="159315"/>
              </a:xfrm>
              <a:prstGeom prst="ellipse">
                <a:avLst/>
              </a:prstGeom>
              <a:solidFill>
                <a:srgbClr val="72A0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5" name="Gruppieren 752">
            <a:extLst>
              <a:ext uri="{FF2B5EF4-FFF2-40B4-BE49-F238E27FC236}">
                <a16:creationId xmlns:a16="http://schemas.microsoft.com/office/drawing/2014/main" id="{A553A0B2-D682-7449-9C24-EC53882DD592}"/>
              </a:ext>
            </a:extLst>
          </p:cNvPr>
          <p:cNvGrpSpPr>
            <a:grpSpLocks/>
          </p:cNvGrpSpPr>
          <p:nvPr/>
        </p:nvGrpSpPr>
        <p:grpSpPr>
          <a:xfrm>
            <a:off x="6448774" y="4647744"/>
            <a:ext cx="756000" cy="756000"/>
            <a:chOff x="7957302" y="4178784"/>
            <a:chExt cx="756000" cy="756000"/>
          </a:xfrm>
        </p:grpSpPr>
        <p:sp>
          <p:nvSpPr>
            <p:cNvPr id="56" name="Ellipse 753">
              <a:extLst>
                <a:ext uri="{FF2B5EF4-FFF2-40B4-BE49-F238E27FC236}">
                  <a16:creationId xmlns:a16="http://schemas.microsoft.com/office/drawing/2014/main" id="{62B22B34-7981-4D43-AB4E-F35507A3FEB3}"/>
                </a:ext>
              </a:extLst>
            </p:cNvPr>
            <p:cNvSpPr>
              <a:spLocks/>
            </p:cNvSpPr>
            <p:nvPr/>
          </p:nvSpPr>
          <p:spPr>
            <a:xfrm>
              <a:off x="7957302" y="4178784"/>
              <a:ext cx="756000" cy="756000"/>
            </a:xfrm>
            <a:prstGeom prst="ellipse">
              <a:avLst/>
            </a:prstGeom>
            <a:solidFill>
              <a:srgbClr val="72A0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lgn="l"/>
              <a:endParaRPr lang="en-US" sz="1300" b="1" dirty="0">
                <a:solidFill>
                  <a:schemeClr val="tx1"/>
                </a:solidFill>
                <a:latin typeface="+mj-lt"/>
                <a:ea typeface="Verdana" pitchFamily="34" charset="0"/>
                <a:cs typeface="Verdana" pitchFamily="34" charset="0"/>
              </a:endParaRPr>
            </a:p>
          </p:txBody>
        </p:sp>
        <p:grpSp>
          <p:nvGrpSpPr>
            <p:cNvPr id="57" name="Gruppieren 754">
              <a:extLst>
                <a:ext uri="{FF2B5EF4-FFF2-40B4-BE49-F238E27FC236}">
                  <a16:creationId xmlns:a16="http://schemas.microsoft.com/office/drawing/2014/main" id="{107B4883-8905-1346-840E-EE0D21153321}"/>
                </a:ext>
              </a:extLst>
            </p:cNvPr>
            <p:cNvGrpSpPr>
              <a:grpSpLocks/>
            </p:cNvGrpSpPr>
            <p:nvPr/>
          </p:nvGrpSpPr>
          <p:grpSpPr>
            <a:xfrm>
              <a:off x="8082425" y="4430005"/>
              <a:ext cx="505753" cy="253558"/>
              <a:chOff x="4881597" y="5043812"/>
              <a:chExt cx="588963" cy="295275"/>
            </a:xfrm>
          </p:grpSpPr>
          <p:sp>
            <p:nvSpPr>
              <p:cNvPr id="58" name="Rectangle 26">
                <a:extLst>
                  <a:ext uri="{FF2B5EF4-FFF2-40B4-BE49-F238E27FC236}">
                    <a16:creationId xmlns:a16="http://schemas.microsoft.com/office/drawing/2014/main" id="{89C3C0CA-E8D1-2C4B-B8E8-ACE065E0EA13}"/>
                  </a:ext>
                </a:extLst>
              </p:cNvPr>
              <p:cNvSpPr>
                <a:spLocks noChangeArrowheads="1"/>
              </p:cNvSpPr>
              <p:nvPr/>
            </p:nvSpPr>
            <p:spPr bwMode="gray">
              <a:xfrm>
                <a:off x="5078835" y="5043812"/>
                <a:ext cx="220173" cy="139025"/>
              </a:xfrm>
              <a:prstGeom prst="rect">
                <a:avLst/>
              </a:prstGeom>
              <a:solidFill>
                <a:schemeClr val="bg1"/>
              </a:solidFill>
              <a:ln w="9525" algn="ctr">
                <a:noFill/>
                <a:miter lim="800000"/>
                <a:headEnd/>
                <a:tailEnd/>
              </a:ln>
            </p:spPr>
            <p:txBody>
              <a:bodyPr wrap="none" lIns="90000" tIns="46800" rIns="90000" bIns="46800" anchor="ctr"/>
              <a:lstStyle/>
              <a:p>
                <a:pPr>
                  <a:lnSpc>
                    <a:spcPct val="105000"/>
                  </a:lnSpc>
                  <a:spcBef>
                    <a:spcPct val="45000"/>
                  </a:spcBef>
                  <a:buClr>
                    <a:schemeClr val="accent2"/>
                  </a:buClr>
                  <a:buSzPct val="130000"/>
                  <a:buFont typeface="Arial" charset="0"/>
                  <a:buNone/>
                </a:pPr>
                <a:endParaRPr lang="en-US" sz="1600" dirty="0">
                  <a:solidFill>
                    <a:schemeClr val="accent1"/>
                  </a:solidFill>
                  <a:latin typeface="Verdana"/>
                  <a:sym typeface="Verdana"/>
                </a:endParaRPr>
              </a:p>
            </p:txBody>
          </p:sp>
          <p:sp>
            <p:nvSpPr>
              <p:cNvPr id="59" name="Rectangle 27">
                <a:extLst>
                  <a:ext uri="{FF2B5EF4-FFF2-40B4-BE49-F238E27FC236}">
                    <a16:creationId xmlns:a16="http://schemas.microsoft.com/office/drawing/2014/main" id="{EE75ABCE-7130-1545-B6CB-92AEC50F136A}"/>
                  </a:ext>
                </a:extLst>
              </p:cNvPr>
              <p:cNvSpPr>
                <a:spLocks noChangeArrowheads="1"/>
              </p:cNvSpPr>
              <p:nvPr/>
            </p:nvSpPr>
            <p:spPr bwMode="gray">
              <a:xfrm>
                <a:off x="4881597" y="5244353"/>
                <a:ext cx="121095" cy="94734"/>
              </a:xfrm>
              <a:prstGeom prst="rect">
                <a:avLst/>
              </a:prstGeom>
              <a:solidFill>
                <a:schemeClr val="bg1"/>
              </a:solidFill>
              <a:ln w="9525" algn="ctr">
                <a:noFill/>
                <a:miter lim="800000"/>
                <a:headEnd/>
                <a:tailEnd/>
              </a:ln>
            </p:spPr>
            <p:txBody>
              <a:bodyPr wrap="none" lIns="90000" tIns="46800" rIns="90000" bIns="46800" anchor="ctr"/>
              <a:lstStyle/>
              <a:p>
                <a:pPr>
                  <a:lnSpc>
                    <a:spcPct val="105000"/>
                  </a:lnSpc>
                  <a:spcBef>
                    <a:spcPct val="45000"/>
                  </a:spcBef>
                  <a:buClr>
                    <a:schemeClr val="accent2"/>
                  </a:buClr>
                  <a:buSzPct val="130000"/>
                  <a:buFont typeface="Arial" charset="0"/>
                  <a:buNone/>
                </a:pPr>
                <a:endParaRPr lang="en-US" sz="1600" dirty="0">
                  <a:solidFill>
                    <a:schemeClr val="accent1"/>
                  </a:solidFill>
                  <a:latin typeface="Verdana"/>
                  <a:sym typeface="Verdana"/>
                </a:endParaRPr>
              </a:p>
            </p:txBody>
          </p:sp>
          <p:sp>
            <p:nvSpPr>
              <p:cNvPr id="60" name="Rectangle 28">
                <a:extLst>
                  <a:ext uri="{FF2B5EF4-FFF2-40B4-BE49-F238E27FC236}">
                    <a16:creationId xmlns:a16="http://schemas.microsoft.com/office/drawing/2014/main" id="{DF0508D7-67E7-D640-BCB5-340E3C56D159}"/>
                  </a:ext>
                </a:extLst>
              </p:cNvPr>
              <p:cNvSpPr>
                <a:spLocks noChangeArrowheads="1"/>
              </p:cNvSpPr>
              <p:nvPr/>
            </p:nvSpPr>
            <p:spPr bwMode="gray">
              <a:xfrm>
                <a:off x="5037553" y="5244353"/>
                <a:ext cx="121095" cy="94734"/>
              </a:xfrm>
              <a:prstGeom prst="rect">
                <a:avLst/>
              </a:prstGeom>
              <a:solidFill>
                <a:schemeClr val="bg1"/>
              </a:solidFill>
              <a:ln w="9525" algn="ctr">
                <a:noFill/>
                <a:miter lim="800000"/>
                <a:headEnd/>
                <a:tailEnd/>
              </a:ln>
            </p:spPr>
            <p:txBody>
              <a:bodyPr wrap="none" lIns="90000" tIns="46800" rIns="90000" bIns="46800" anchor="ctr"/>
              <a:lstStyle/>
              <a:p>
                <a:pPr>
                  <a:lnSpc>
                    <a:spcPct val="105000"/>
                  </a:lnSpc>
                  <a:spcBef>
                    <a:spcPct val="45000"/>
                  </a:spcBef>
                  <a:buClr>
                    <a:schemeClr val="accent2"/>
                  </a:buClr>
                  <a:buSzPct val="130000"/>
                  <a:buFont typeface="Arial" charset="0"/>
                  <a:buNone/>
                </a:pPr>
                <a:endParaRPr lang="en-US" sz="1600" dirty="0">
                  <a:solidFill>
                    <a:schemeClr val="accent1"/>
                  </a:solidFill>
                  <a:latin typeface="Verdana"/>
                  <a:sym typeface="Verdana"/>
                </a:endParaRPr>
              </a:p>
            </p:txBody>
          </p:sp>
          <p:sp>
            <p:nvSpPr>
              <p:cNvPr id="61" name="Rectangle 29">
                <a:extLst>
                  <a:ext uri="{FF2B5EF4-FFF2-40B4-BE49-F238E27FC236}">
                    <a16:creationId xmlns:a16="http://schemas.microsoft.com/office/drawing/2014/main" id="{F794BDDD-F3CC-B140-A953-08FE26651BBD}"/>
                  </a:ext>
                </a:extLst>
              </p:cNvPr>
              <p:cNvSpPr>
                <a:spLocks noChangeArrowheads="1"/>
              </p:cNvSpPr>
              <p:nvPr/>
            </p:nvSpPr>
            <p:spPr bwMode="gray">
              <a:xfrm>
                <a:off x="5349465" y="5244353"/>
                <a:ext cx="121095" cy="94734"/>
              </a:xfrm>
              <a:prstGeom prst="rect">
                <a:avLst/>
              </a:prstGeom>
              <a:solidFill>
                <a:schemeClr val="bg1"/>
              </a:solidFill>
              <a:ln w="9525" algn="ctr">
                <a:noFill/>
                <a:miter lim="800000"/>
                <a:headEnd/>
                <a:tailEnd/>
              </a:ln>
            </p:spPr>
            <p:txBody>
              <a:bodyPr wrap="none" lIns="90000" tIns="46800" rIns="90000" bIns="46800" anchor="ctr"/>
              <a:lstStyle/>
              <a:p>
                <a:pPr>
                  <a:lnSpc>
                    <a:spcPct val="105000"/>
                  </a:lnSpc>
                  <a:spcBef>
                    <a:spcPct val="45000"/>
                  </a:spcBef>
                  <a:buClr>
                    <a:schemeClr val="accent2"/>
                  </a:buClr>
                  <a:buSzPct val="130000"/>
                  <a:buFont typeface="Arial" charset="0"/>
                  <a:buNone/>
                </a:pPr>
                <a:endParaRPr lang="en-US" sz="1600" dirty="0">
                  <a:solidFill>
                    <a:schemeClr val="accent1"/>
                  </a:solidFill>
                  <a:latin typeface="Verdana"/>
                  <a:sym typeface="Verdana"/>
                </a:endParaRPr>
              </a:p>
            </p:txBody>
          </p:sp>
          <p:sp>
            <p:nvSpPr>
              <p:cNvPr id="62" name="Rectangle 30">
                <a:extLst>
                  <a:ext uri="{FF2B5EF4-FFF2-40B4-BE49-F238E27FC236}">
                    <a16:creationId xmlns:a16="http://schemas.microsoft.com/office/drawing/2014/main" id="{40263AB6-5A2C-1546-8C32-30E37233A545}"/>
                  </a:ext>
                </a:extLst>
              </p:cNvPr>
              <p:cNvSpPr>
                <a:spLocks noChangeArrowheads="1"/>
              </p:cNvSpPr>
              <p:nvPr/>
            </p:nvSpPr>
            <p:spPr bwMode="gray">
              <a:xfrm>
                <a:off x="5193509" y="5244353"/>
                <a:ext cx="121095" cy="94734"/>
              </a:xfrm>
              <a:prstGeom prst="rect">
                <a:avLst/>
              </a:prstGeom>
              <a:solidFill>
                <a:schemeClr val="bg1"/>
              </a:solidFill>
              <a:ln w="9525" algn="ctr">
                <a:noFill/>
                <a:miter lim="800000"/>
                <a:headEnd/>
                <a:tailEnd/>
              </a:ln>
            </p:spPr>
            <p:txBody>
              <a:bodyPr wrap="none" lIns="90000" tIns="46800" rIns="90000" bIns="46800" anchor="ctr"/>
              <a:lstStyle/>
              <a:p>
                <a:pPr>
                  <a:lnSpc>
                    <a:spcPct val="105000"/>
                  </a:lnSpc>
                  <a:spcBef>
                    <a:spcPct val="45000"/>
                  </a:spcBef>
                  <a:buClr>
                    <a:schemeClr val="accent2"/>
                  </a:buClr>
                  <a:buSzPct val="130000"/>
                  <a:buFont typeface="Arial" charset="0"/>
                  <a:buNone/>
                </a:pPr>
                <a:endParaRPr lang="en-US" sz="1600" dirty="0">
                  <a:solidFill>
                    <a:schemeClr val="accent1"/>
                  </a:solidFill>
                  <a:latin typeface="Verdana"/>
                  <a:sym typeface="Verdana"/>
                </a:endParaRPr>
              </a:p>
            </p:txBody>
          </p:sp>
          <p:cxnSp>
            <p:nvCxnSpPr>
              <p:cNvPr id="63" name="AutoShape 31">
                <a:extLst>
                  <a:ext uri="{FF2B5EF4-FFF2-40B4-BE49-F238E27FC236}">
                    <a16:creationId xmlns:a16="http://schemas.microsoft.com/office/drawing/2014/main" id="{F859625A-CCF9-2C41-BB2B-2D687C96B901}"/>
                  </a:ext>
                </a:extLst>
              </p:cNvPr>
              <p:cNvCxnSpPr>
                <a:cxnSpLocks noChangeShapeType="1"/>
                <a:stCxn id="59" idx="0"/>
                <a:endCxn id="58" idx="2"/>
              </p:cNvCxnSpPr>
              <p:nvPr/>
            </p:nvCxnSpPr>
            <p:spPr bwMode="gray">
              <a:xfrm rot="16200000">
                <a:off x="5035533" y="5090188"/>
                <a:ext cx="60325" cy="247650"/>
              </a:xfrm>
              <a:prstGeom prst="bentConnector3">
                <a:avLst>
                  <a:gd name="adj1" fmla="val 50000"/>
                </a:avLst>
              </a:prstGeom>
              <a:noFill/>
              <a:ln w="9525">
                <a:solidFill>
                  <a:schemeClr val="bg1"/>
                </a:solidFill>
                <a:miter lim="800000"/>
                <a:headEnd/>
                <a:tailEnd/>
              </a:ln>
              <a:extLst>
                <a:ext uri="{909E8E84-426E-40DD-AFC4-6F175D3DCCD1}">
                  <a14:hiddenFill xmlns:a14="http://schemas.microsoft.com/office/drawing/2010/main">
                    <a:noFill/>
                  </a14:hiddenFill>
                </a:ext>
              </a:extLst>
            </p:spPr>
          </p:cxnSp>
          <p:cxnSp>
            <p:nvCxnSpPr>
              <p:cNvPr id="64" name="AutoShape 32">
                <a:extLst>
                  <a:ext uri="{FF2B5EF4-FFF2-40B4-BE49-F238E27FC236}">
                    <a16:creationId xmlns:a16="http://schemas.microsoft.com/office/drawing/2014/main" id="{6317E2B7-12C3-AF46-80F3-E740CEF83DD3}"/>
                  </a:ext>
                </a:extLst>
              </p:cNvPr>
              <p:cNvCxnSpPr>
                <a:cxnSpLocks noChangeShapeType="1"/>
                <a:stCxn id="60" idx="0"/>
                <a:endCxn id="58" idx="2"/>
              </p:cNvCxnSpPr>
              <p:nvPr/>
            </p:nvCxnSpPr>
            <p:spPr bwMode="gray">
              <a:xfrm rot="16200000">
                <a:off x="5114115" y="5168769"/>
                <a:ext cx="60325" cy="90487"/>
              </a:xfrm>
              <a:prstGeom prst="bentConnector3">
                <a:avLst>
                  <a:gd name="adj1" fmla="val 50000"/>
                </a:avLst>
              </a:prstGeom>
              <a:noFill/>
              <a:ln w="9525">
                <a:solidFill>
                  <a:schemeClr val="bg1"/>
                </a:solidFill>
                <a:miter lim="800000"/>
                <a:headEnd/>
                <a:tailEnd/>
              </a:ln>
              <a:extLst>
                <a:ext uri="{909E8E84-426E-40DD-AFC4-6F175D3DCCD1}">
                  <a14:hiddenFill xmlns:a14="http://schemas.microsoft.com/office/drawing/2010/main">
                    <a:noFill/>
                  </a14:hiddenFill>
                </a:ext>
              </a:extLst>
            </p:spPr>
          </p:cxnSp>
          <p:cxnSp>
            <p:nvCxnSpPr>
              <p:cNvPr id="65" name="AutoShape 33">
                <a:extLst>
                  <a:ext uri="{FF2B5EF4-FFF2-40B4-BE49-F238E27FC236}">
                    <a16:creationId xmlns:a16="http://schemas.microsoft.com/office/drawing/2014/main" id="{9BA69A7C-8FA1-554E-A1BF-7EC623454F7D}"/>
                  </a:ext>
                </a:extLst>
              </p:cNvPr>
              <p:cNvCxnSpPr>
                <a:cxnSpLocks noChangeShapeType="1"/>
                <a:stCxn id="61" idx="0"/>
                <a:endCxn id="58" idx="2"/>
              </p:cNvCxnSpPr>
              <p:nvPr/>
            </p:nvCxnSpPr>
            <p:spPr bwMode="gray">
              <a:xfrm rot="5400000" flipH="1">
                <a:off x="5269690" y="5103681"/>
                <a:ext cx="60325" cy="220663"/>
              </a:xfrm>
              <a:prstGeom prst="bentConnector3">
                <a:avLst>
                  <a:gd name="adj1" fmla="val 50000"/>
                </a:avLst>
              </a:prstGeom>
              <a:noFill/>
              <a:ln w="9525">
                <a:solidFill>
                  <a:schemeClr val="bg1"/>
                </a:solidFill>
                <a:miter lim="800000"/>
                <a:headEnd/>
                <a:tailEnd/>
              </a:ln>
              <a:extLst>
                <a:ext uri="{909E8E84-426E-40DD-AFC4-6F175D3DCCD1}">
                  <a14:hiddenFill xmlns:a14="http://schemas.microsoft.com/office/drawing/2010/main">
                    <a:noFill/>
                  </a14:hiddenFill>
                </a:ext>
              </a:extLst>
            </p:spPr>
          </p:cxnSp>
          <p:cxnSp>
            <p:nvCxnSpPr>
              <p:cNvPr id="66" name="AutoShape 34">
                <a:extLst>
                  <a:ext uri="{FF2B5EF4-FFF2-40B4-BE49-F238E27FC236}">
                    <a16:creationId xmlns:a16="http://schemas.microsoft.com/office/drawing/2014/main" id="{DBDF265A-C9B1-394A-B0E0-8266300DE55F}"/>
                  </a:ext>
                </a:extLst>
              </p:cNvPr>
              <p:cNvCxnSpPr>
                <a:cxnSpLocks noChangeShapeType="1"/>
                <a:stCxn id="62" idx="0"/>
                <a:endCxn id="58" idx="2"/>
              </p:cNvCxnSpPr>
              <p:nvPr/>
            </p:nvCxnSpPr>
            <p:spPr bwMode="gray">
              <a:xfrm rot="5400000" flipH="1">
                <a:off x="5191902" y="5181469"/>
                <a:ext cx="60325" cy="65088"/>
              </a:xfrm>
              <a:prstGeom prst="bentConnector3">
                <a:avLst>
                  <a:gd name="adj1" fmla="val 50000"/>
                </a:avLst>
              </a:prstGeom>
              <a:noFill/>
              <a:ln w="9525">
                <a:solidFill>
                  <a:schemeClr val="bg1"/>
                </a:solidFill>
                <a:miter lim="800000"/>
                <a:headEnd/>
                <a:tailEnd/>
              </a:ln>
              <a:extLst>
                <a:ext uri="{909E8E84-426E-40DD-AFC4-6F175D3DCCD1}">
                  <a14:hiddenFill xmlns:a14="http://schemas.microsoft.com/office/drawing/2010/main">
                    <a:noFill/>
                  </a14:hiddenFill>
                </a:ext>
              </a:extLst>
            </p:spPr>
          </p:cxnSp>
        </p:grpSp>
      </p:grpSp>
      <p:grpSp>
        <p:nvGrpSpPr>
          <p:cNvPr id="67" name="Gruppieren 5">
            <a:extLst>
              <a:ext uri="{FF2B5EF4-FFF2-40B4-BE49-F238E27FC236}">
                <a16:creationId xmlns:a16="http://schemas.microsoft.com/office/drawing/2014/main" id="{EBA81895-F878-064E-A873-F9A0AE3E3D8F}"/>
              </a:ext>
            </a:extLst>
          </p:cNvPr>
          <p:cNvGrpSpPr>
            <a:grpSpLocks/>
          </p:cNvGrpSpPr>
          <p:nvPr/>
        </p:nvGrpSpPr>
        <p:grpSpPr>
          <a:xfrm>
            <a:off x="6455646" y="3335072"/>
            <a:ext cx="756000" cy="756000"/>
            <a:chOff x="10131219" y="3059248"/>
            <a:chExt cx="756000" cy="756000"/>
          </a:xfrm>
        </p:grpSpPr>
        <p:sp>
          <p:nvSpPr>
            <p:cNvPr id="68" name="Ellipse 1256">
              <a:extLst>
                <a:ext uri="{FF2B5EF4-FFF2-40B4-BE49-F238E27FC236}">
                  <a16:creationId xmlns:a16="http://schemas.microsoft.com/office/drawing/2014/main" id="{3D576B79-CE08-CF44-A176-5347AC32D497}"/>
                </a:ext>
              </a:extLst>
            </p:cNvPr>
            <p:cNvSpPr>
              <a:spLocks/>
            </p:cNvSpPr>
            <p:nvPr/>
          </p:nvSpPr>
          <p:spPr>
            <a:xfrm>
              <a:off x="10131219" y="3059248"/>
              <a:ext cx="756000" cy="756000"/>
            </a:xfrm>
            <a:prstGeom prst="ellipse">
              <a:avLst/>
            </a:prstGeom>
            <a:solidFill>
              <a:srgbClr val="72A0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lgn="l"/>
              <a:endParaRPr lang="en-US" sz="1300" dirty="0">
                <a:solidFill>
                  <a:schemeClr val="tx1"/>
                </a:solidFill>
                <a:latin typeface="+mj-lt"/>
                <a:ea typeface="Verdana" pitchFamily="34" charset="0"/>
                <a:cs typeface="Verdana" pitchFamily="34" charset="0"/>
              </a:endParaRPr>
            </a:p>
          </p:txBody>
        </p:sp>
        <p:pic>
          <p:nvPicPr>
            <p:cNvPr id="69" name="Grafik 1">
              <a:extLst>
                <a:ext uri="{FF2B5EF4-FFF2-40B4-BE49-F238E27FC236}">
                  <a16:creationId xmlns:a16="http://schemas.microsoft.com/office/drawing/2014/main" id="{353FF8E3-D006-3B4D-A02E-85013EEB54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74158" y="3244925"/>
              <a:ext cx="470122" cy="384645"/>
            </a:xfrm>
            <a:prstGeom prst="rect">
              <a:avLst/>
            </a:prstGeom>
          </p:spPr>
        </p:pic>
      </p:grpSp>
      <p:grpSp>
        <p:nvGrpSpPr>
          <p:cNvPr id="71" name="Gruppieren 86026">
            <a:extLst>
              <a:ext uri="{FF2B5EF4-FFF2-40B4-BE49-F238E27FC236}">
                <a16:creationId xmlns:a16="http://schemas.microsoft.com/office/drawing/2014/main" id="{752E217F-D59B-C042-A730-EF08F0611796}"/>
              </a:ext>
            </a:extLst>
          </p:cNvPr>
          <p:cNvGrpSpPr>
            <a:grpSpLocks/>
          </p:cNvGrpSpPr>
          <p:nvPr/>
        </p:nvGrpSpPr>
        <p:grpSpPr>
          <a:xfrm>
            <a:off x="6445348" y="2120179"/>
            <a:ext cx="758952" cy="758952"/>
            <a:chOff x="7957302" y="3059248"/>
            <a:chExt cx="756000" cy="756000"/>
          </a:xfrm>
        </p:grpSpPr>
        <p:sp>
          <p:nvSpPr>
            <p:cNvPr id="72" name="Ellipse 29">
              <a:extLst>
                <a:ext uri="{FF2B5EF4-FFF2-40B4-BE49-F238E27FC236}">
                  <a16:creationId xmlns:a16="http://schemas.microsoft.com/office/drawing/2014/main" id="{C4EC0459-F658-8D48-81DC-64253CFE70D1}"/>
                </a:ext>
              </a:extLst>
            </p:cNvPr>
            <p:cNvSpPr>
              <a:spLocks/>
            </p:cNvSpPr>
            <p:nvPr/>
          </p:nvSpPr>
          <p:spPr>
            <a:xfrm>
              <a:off x="7957302" y="3059248"/>
              <a:ext cx="756000" cy="756000"/>
            </a:xfrm>
            <a:prstGeom prst="ellipse">
              <a:avLst/>
            </a:prstGeom>
            <a:solidFill>
              <a:srgbClr val="72A0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lgn="l"/>
              <a:endParaRPr lang="en-US" sz="1300" dirty="0">
                <a:solidFill>
                  <a:schemeClr val="tx1"/>
                </a:solidFill>
                <a:latin typeface="+mj-lt"/>
                <a:ea typeface="Verdana" pitchFamily="34" charset="0"/>
                <a:cs typeface="Verdana" pitchFamily="34" charset="0"/>
              </a:endParaRPr>
            </a:p>
          </p:txBody>
        </p:sp>
        <p:sp>
          <p:nvSpPr>
            <p:cNvPr id="73" name="Freeform 149">
              <a:extLst>
                <a:ext uri="{FF2B5EF4-FFF2-40B4-BE49-F238E27FC236}">
                  <a16:creationId xmlns:a16="http://schemas.microsoft.com/office/drawing/2014/main" id="{C815A156-2104-5146-8189-D23996A90982}"/>
                </a:ext>
              </a:extLst>
            </p:cNvPr>
            <p:cNvSpPr>
              <a:spLocks noEditPoints="1"/>
            </p:cNvSpPr>
            <p:nvPr/>
          </p:nvSpPr>
          <p:spPr bwMode="gray">
            <a:xfrm>
              <a:off x="8207058" y="3203093"/>
              <a:ext cx="256486" cy="468310"/>
            </a:xfrm>
            <a:custGeom>
              <a:avLst/>
              <a:gdLst>
                <a:gd name="T0" fmla="*/ 667 w 1558"/>
                <a:gd name="T1" fmla="*/ 2178 h 2850"/>
                <a:gd name="T2" fmla="*/ 667 w 1558"/>
                <a:gd name="T3" fmla="*/ 1511 h 2850"/>
                <a:gd name="T4" fmla="*/ 209 w 1558"/>
                <a:gd name="T5" fmla="*/ 1241 h 2850"/>
                <a:gd name="T6" fmla="*/ 64 w 1558"/>
                <a:gd name="T7" fmla="*/ 802 h 2850"/>
                <a:gd name="T8" fmla="*/ 229 w 1558"/>
                <a:gd name="T9" fmla="*/ 363 h 2850"/>
                <a:gd name="T10" fmla="*/ 667 w 1558"/>
                <a:gd name="T11" fmla="*/ 158 h 2850"/>
                <a:gd name="T12" fmla="*/ 667 w 1558"/>
                <a:gd name="T13" fmla="*/ 0 h 2850"/>
                <a:gd name="T14" fmla="*/ 898 w 1558"/>
                <a:gd name="T15" fmla="*/ 0 h 2850"/>
                <a:gd name="T16" fmla="*/ 898 w 1558"/>
                <a:gd name="T17" fmla="*/ 158 h 2850"/>
                <a:gd name="T18" fmla="*/ 1301 w 1558"/>
                <a:gd name="T19" fmla="*/ 331 h 2850"/>
                <a:gd name="T20" fmla="*/ 1493 w 1558"/>
                <a:gd name="T21" fmla="*/ 712 h 2850"/>
                <a:gd name="T22" fmla="*/ 1090 w 1558"/>
                <a:gd name="T23" fmla="*/ 765 h 2850"/>
                <a:gd name="T24" fmla="*/ 898 w 1558"/>
                <a:gd name="T25" fmla="*/ 510 h 2850"/>
                <a:gd name="T26" fmla="*/ 898 w 1558"/>
                <a:gd name="T27" fmla="*/ 1133 h 2850"/>
                <a:gd name="T28" fmla="*/ 1419 w 1558"/>
                <a:gd name="T29" fmla="*/ 1401 h 2850"/>
                <a:gd name="T30" fmla="*/ 1558 w 1558"/>
                <a:gd name="T31" fmla="*/ 1824 h 2850"/>
                <a:gd name="T32" fmla="*/ 1383 w 1558"/>
                <a:gd name="T33" fmla="*/ 2310 h 2850"/>
                <a:gd name="T34" fmla="*/ 898 w 1558"/>
                <a:gd name="T35" fmla="*/ 2552 h 2850"/>
                <a:gd name="T36" fmla="*/ 898 w 1558"/>
                <a:gd name="T37" fmla="*/ 2850 h 2850"/>
                <a:gd name="T38" fmla="*/ 667 w 1558"/>
                <a:gd name="T39" fmla="*/ 2850 h 2850"/>
                <a:gd name="T40" fmla="*/ 667 w 1558"/>
                <a:gd name="T41" fmla="*/ 2560 h 2850"/>
                <a:gd name="T42" fmla="*/ 220 w 1558"/>
                <a:gd name="T43" fmla="*/ 2355 h 2850"/>
                <a:gd name="T44" fmla="*/ 0 w 1558"/>
                <a:gd name="T45" fmla="*/ 1869 h 2850"/>
                <a:gd name="T46" fmla="*/ 416 w 1558"/>
                <a:gd name="T47" fmla="*/ 1824 h 2850"/>
                <a:gd name="T48" fmla="*/ 511 w 1558"/>
                <a:gd name="T49" fmla="*/ 2044 h 2850"/>
                <a:gd name="T50" fmla="*/ 667 w 1558"/>
                <a:gd name="T51" fmla="*/ 2178 h 2850"/>
                <a:gd name="T52" fmla="*/ 667 w 1558"/>
                <a:gd name="T53" fmla="*/ 505 h 2850"/>
                <a:gd name="T54" fmla="*/ 518 w 1558"/>
                <a:gd name="T55" fmla="*/ 614 h 2850"/>
                <a:gd name="T56" fmla="*/ 462 w 1558"/>
                <a:gd name="T57" fmla="*/ 783 h 2850"/>
                <a:gd name="T58" fmla="*/ 513 w 1558"/>
                <a:gd name="T59" fmla="*/ 939 h 2850"/>
                <a:gd name="T60" fmla="*/ 667 w 1558"/>
                <a:gd name="T61" fmla="*/ 1057 h 2850"/>
                <a:gd name="T62" fmla="*/ 667 w 1558"/>
                <a:gd name="T63" fmla="*/ 505 h 2850"/>
                <a:gd name="T64" fmla="*/ 898 w 1558"/>
                <a:gd name="T65" fmla="*/ 2200 h 2850"/>
                <a:gd name="T66" fmla="*/ 1093 w 1558"/>
                <a:gd name="T67" fmla="*/ 2090 h 2850"/>
                <a:gd name="T68" fmla="*/ 1168 w 1558"/>
                <a:gd name="T69" fmla="*/ 1882 h 2850"/>
                <a:gd name="T70" fmla="*/ 1105 w 1558"/>
                <a:gd name="T71" fmla="*/ 1698 h 2850"/>
                <a:gd name="T72" fmla="*/ 898 w 1558"/>
                <a:gd name="T73" fmla="*/ 1579 h 2850"/>
                <a:gd name="T74" fmla="*/ 898 w 1558"/>
                <a:gd name="T75" fmla="*/ 2200 h 2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58" h="2850">
                  <a:moveTo>
                    <a:pt x="667" y="2178"/>
                  </a:moveTo>
                  <a:cubicBezTo>
                    <a:pt x="667" y="1511"/>
                    <a:pt x="667" y="1511"/>
                    <a:pt x="667" y="1511"/>
                  </a:cubicBezTo>
                  <a:cubicBezTo>
                    <a:pt x="459" y="1451"/>
                    <a:pt x="307" y="1361"/>
                    <a:pt x="209" y="1241"/>
                  </a:cubicBezTo>
                  <a:cubicBezTo>
                    <a:pt x="112" y="1120"/>
                    <a:pt x="64" y="974"/>
                    <a:pt x="64" y="802"/>
                  </a:cubicBezTo>
                  <a:cubicBezTo>
                    <a:pt x="64" y="628"/>
                    <a:pt x="119" y="481"/>
                    <a:pt x="229" y="363"/>
                  </a:cubicBezTo>
                  <a:cubicBezTo>
                    <a:pt x="339" y="244"/>
                    <a:pt x="485" y="176"/>
                    <a:pt x="667" y="158"/>
                  </a:cubicBezTo>
                  <a:cubicBezTo>
                    <a:pt x="667" y="0"/>
                    <a:pt x="667" y="0"/>
                    <a:pt x="667" y="0"/>
                  </a:cubicBezTo>
                  <a:cubicBezTo>
                    <a:pt x="898" y="0"/>
                    <a:pt x="898" y="0"/>
                    <a:pt x="898" y="0"/>
                  </a:cubicBezTo>
                  <a:cubicBezTo>
                    <a:pt x="898" y="158"/>
                    <a:pt x="898" y="158"/>
                    <a:pt x="898" y="158"/>
                  </a:cubicBezTo>
                  <a:cubicBezTo>
                    <a:pt x="1067" y="178"/>
                    <a:pt x="1202" y="236"/>
                    <a:pt x="1301" y="331"/>
                  </a:cubicBezTo>
                  <a:cubicBezTo>
                    <a:pt x="1401" y="426"/>
                    <a:pt x="1465" y="553"/>
                    <a:pt x="1493" y="712"/>
                  </a:cubicBezTo>
                  <a:cubicBezTo>
                    <a:pt x="1090" y="765"/>
                    <a:pt x="1090" y="765"/>
                    <a:pt x="1090" y="765"/>
                  </a:cubicBezTo>
                  <a:cubicBezTo>
                    <a:pt x="1065" y="640"/>
                    <a:pt x="1001" y="555"/>
                    <a:pt x="898" y="510"/>
                  </a:cubicBezTo>
                  <a:cubicBezTo>
                    <a:pt x="898" y="1133"/>
                    <a:pt x="898" y="1133"/>
                    <a:pt x="898" y="1133"/>
                  </a:cubicBezTo>
                  <a:cubicBezTo>
                    <a:pt x="1153" y="1202"/>
                    <a:pt x="1327" y="1291"/>
                    <a:pt x="1419" y="1401"/>
                  </a:cubicBezTo>
                  <a:cubicBezTo>
                    <a:pt x="1512" y="1511"/>
                    <a:pt x="1558" y="1652"/>
                    <a:pt x="1558" y="1824"/>
                  </a:cubicBezTo>
                  <a:cubicBezTo>
                    <a:pt x="1558" y="2017"/>
                    <a:pt x="1500" y="2179"/>
                    <a:pt x="1383" y="2310"/>
                  </a:cubicBezTo>
                  <a:cubicBezTo>
                    <a:pt x="1267" y="2442"/>
                    <a:pt x="1105" y="2523"/>
                    <a:pt x="898" y="2552"/>
                  </a:cubicBezTo>
                  <a:cubicBezTo>
                    <a:pt x="898" y="2850"/>
                    <a:pt x="898" y="2850"/>
                    <a:pt x="898" y="2850"/>
                  </a:cubicBezTo>
                  <a:cubicBezTo>
                    <a:pt x="667" y="2850"/>
                    <a:pt x="667" y="2850"/>
                    <a:pt x="667" y="2850"/>
                  </a:cubicBezTo>
                  <a:cubicBezTo>
                    <a:pt x="667" y="2560"/>
                    <a:pt x="667" y="2560"/>
                    <a:pt x="667" y="2560"/>
                  </a:cubicBezTo>
                  <a:cubicBezTo>
                    <a:pt x="484" y="2538"/>
                    <a:pt x="335" y="2469"/>
                    <a:pt x="220" y="2355"/>
                  </a:cubicBezTo>
                  <a:cubicBezTo>
                    <a:pt x="105" y="2240"/>
                    <a:pt x="32" y="2078"/>
                    <a:pt x="0" y="1869"/>
                  </a:cubicBezTo>
                  <a:cubicBezTo>
                    <a:pt x="416" y="1824"/>
                    <a:pt x="416" y="1824"/>
                    <a:pt x="416" y="1824"/>
                  </a:cubicBezTo>
                  <a:cubicBezTo>
                    <a:pt x="433" y="1909"/>
                    <a:pt x="465" y="1983"/>
                    <a:pt x="511" y="2044"/>
                  </a:cubicBezTo>
                  <a:cubicBezTo>
                    <a:pt x="558" y="2106"/>
                    <a:pt x="610" y="2150"/>
                    <a:pt x="667" y="2178"/>
                  </a:cubicBezTo>
                  <a:close/>
                  <a:moveTo>
                    <a:pt x="667" y="505"/>
                  </a:moveTo>
                  <a:cubicBezTo>
                    <a:pt x="605" y="527"/>
                    <a:pt x="555" y="563"/>
                    <a:pt x="518" y="614"/>
                  </a:cubicBezTo>
                  <a:cubicBezTo>
                    <a:pt x="481" y="665"/>
                    <a:pt x="462" y="721"/>
                    <a:pt x="462" y="783"/>
                  </a:cubicBezTo>
                  <a:cubicBezTo>
                    <a:pt x="462" y="839"/>
                    <a:pt x="479" y="891"/>
                    <a:pt x="513" y="939"/>
                  </a:cubicBezTo>
                  <a:cubicBezTo>
                    <a:pt x="547" y="988"/>
                    <a:pt x="598" y="1027"/>
                    <a:pt x="667" y="1057"/>
                  </a:cubicBezTo>
                  <a:lnTo>
                    <a:pt x="667" y="505"/>
                  </a:lnTo>
                  <a:close/>
                  <a:moveTo>
                    <a:pt x="898" y="2200"/>
                  </a:moveTo>
                  <a:cubicBezTo>
                    <a:pt x="978" y="2185"/>
                    <a:pt x="1043" y="2148"/>
                    <a:pt x="1093" y="2090"/>
                  </a:cubicBezTo>
                  <a:cubicBezTo>
                    <a:pt x="1143" y="2031"/>
                    <a:pt x="1168" y="1961"/>
                    <a:pt x="1168" y="1882"/>
                  </a:cubicBezTo>
                  <a:cubicBezTo>
                    <a:pt x="1168" y="1811"/>
                    <a:pt x="1147" y="1749"/>
                    <a:pt x="1105" y="1698"/>
                  </a:cubicBezTo>
                  <a:cubicBezTo>
                    <a:pt x="1063" y="1646"/>
                    <a:pt x="994" y="1607"/>
                    <a:pt x="898" y="1579"/>
                  </a:cubicBezTo>
                  <a:lnTo>
                    <a:pt x="898" y="22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33"/>
        <p:cNvGrpSpPr/>
        <p:nvPr/>
      </p:nvGrpSpPr>
      <p:grpSpPr>
        <a:xfrm>
          <a:off x="0" y="0"/>
          <a:ext cx="0" cy="0"/>
          <a:chOff x="0" y="0"/>
          <a:chExt cx="0" cy="0"/>
        </a:xfrm>
      </p:grpSpPr>
      <p:sp>
        <p:nvSpPr>
          <p:cNvPr id="2434" name="Google Shape;2434;p51"/>
          <p:cNvSpPr txBox="1">
            <a:spLocks noGrp="1"/>
          </p:cNvSpPr>
          <p:nvPr>
            <p:ph type="sldNum" idx="12"/>
          </p:nvPr>
        </p:nvSpPr>
        <p:spPr>
          <a:xfrm>
            <a:off x="935355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2435" name="Google Shape;2435;p51"/>
          <p:cNvSpPr txBox="1"/>
          <p:nvPr/>
        </p:nvSpPr>
        <p:spPr>
          <a:xfrm>
            <a:off x="1524000" y="1801632"/>
            <a:ext cx="9144000" cy="23876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lt1"/>
              </a:buClr>
              <a:buSzPts val="4400"/>
              <a:buFont typeface="Arial"/>
              <a:buNone/>
            </a:pPr>
            <a:r>
              <a:rPr lang="en-US" sz="4400" dirty="0">
                <a:solidFill>
                  <a:schemeClr val="lt1"/>
                </a:solidFill>
                <a:latin typeface="Arial"/>
                <a:ea typeface="Arial"/>
                <a:cs typeface="Arial"/>
                <a:sym typeface="Arial"/>
              </a:rPr>
              <a:t>Thank You</a:t>
            </a:r>
            <a:endParaRPr dirty="0"/>
          </a:p>
        </p:txBody>
      </p:sp>
      <p:cxnSp>
        <p:nvCxnSpPr>
          <p:cNvPr id="2436" name="Google Shape;2436;p51"/>
          <p:cNvCxnSpPr/>
          <p:nvPr/>
        </p:nvCxnSpPr>
        <p:spPr>
          <a:xfrm>
            <a:off x="4656486" y="2655557"/>
            <a:ext cx="0" cy="666525"/>
          </a:xfrm>
          <a:prstGeom prst="straightConnector1">
            <a:avLst/>
          </a:prstGeom>
          <a:noFill/>
          <a:ln w="38100" cap="flat" cmpd="sng">
            <a:solidFill>
              <a:schemeClr val="lt2"/>
            </a:solidFill>
            <a:prstDash val="solid"/>
            <a:miter lim="800000"/>
            <a:headEnd type="none" w="sm" len="sm"/>
            <a:tailEnd type="none" w="sm" len="sm"/>
          </a:ln>
        </p:spPr>
      </p:cxnSp>
      <p:cxnSp>
        <p:nvCxnSpPr>
          <p:cNvPr id="2437" name="Google Shape;2437;p51"/>
          <p:cNvCxnSpPr/>
          <p:nvPr/>
        </p:nvCxnSpPr>
        <p:spPr>
          <a:xfrm>
            <a:off x="7543241" y="2655557"/>
            <a:ext cx="0" cy="666525"/>
          </a:xfrm>
          <a:prstGeom prst="straightConnector1">
            <a:avLst/>
          </a:prstGeom>
          <a:noFill/>
          <a:ln w="38100" cap="flat" cmpd="sng">
            <a:solidFill>
              <a:schemeClr val="lt2"/>
            </a:solidFill>
            <a:prstDash val="solid"/>
            <a:miter lim="800000"/>
            <a:headEnd type="none" w="sm" len="sm"/>
            <a:tailEnd type="none" w="sm" len="sm"/>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
          <p:cNvSpPr txBox="1">
            <a:spLocks noGrp="1"/>
          </p:cNvSpPr>
          <p:nvPr>
            <p:ph type="sldNum" idx="12"/>
          </p:nvPr>
        </p:nvSpPr>
        <p:spPr>
          <a:xfrm>
            <a:off x="935355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59" name="Google Shape;159;p3"/>
          <p:cNvSpPr txBox="1">
            <a:spLocks noGrp="1"/>
          </p:cNvSpPr>
          <p:nvPr>
            <p:ph type="title"/>
          </p:nvPr>
        </p:nvSpPr>
        <p:spPr>
          <a:xfrm>
            <a:off x="838200" y="441137"/>
            <a:ext cx="10515600" cy="76801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300"/>
              <a:buFont typeface="Arial"/>
              <a:buNone/>
            </a:pPr>
            <a:r>
              <a:rPr lang="en-US" sz="2300"/>
              <a:t>Agenda</a:t>
            </a:r>
            <a:endParaRPr/>
          </a:p>
        </p:txBody>
      </p:sp>
      <p:sp>
        <p:nvSpPr>
          <p:cNvPr id="182" name="Google Shape;182;p3"/>
          <p:cNvSpPr/>
          <p:nvPr/>
        </p:nvSpPr>
        <p:spPr>
          <a:xfrm>
            <a:off x="2098865" y="4525608"/>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endParaRPr sz="1600" b="1">
              <a:solidFill>
                <a:srgbClr val="000000"/>
              </a:solidFill>
              <a:latin typeface="Arial"/>
              <a:ea typeface="Arial"/>
              <a:cs typeface="Arial"/>
              <a:sym typeface="Arial"/>
            </a:endParaRPr>
          </a:p>
        </p:txBody>
      </p:sp>
      <p:sp>
        <p:nvSpPr>
          <p:cNvPr id="183" name="Google Shape;183;p3"/>
          <p:cNvSpPr/>
          <p:nvPr/>
        </p:nvSpPr>
        <p:spPr>
          <a:xfrm>
            <a:off x="1107143" y="1492119"/>
            <a:ext cx="10532631" cy="624348"/>
          </a:xfrm>
          <a:prstGeom prst="roundRect">
            <a:avLst>
              <a:gd name="adj" fmla="val 16667"/>
            </a:avLst>
          </a:prstGeom>
          <a:solidFill>
            <a:srgbClr val="E2E6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34" name="Google Shape;130;p2">
            <a:extLst>
              <a:ext uri="{FF2B5EF4-FFF2-40B4-BE49-F238E27FC236}">
                <a16:creationId xmlns:a16="http://schemas.microsoft.com/office/drawing/2014/main" id="{F1F1A679-CBC3-4029-9576-1CB97BF38017}"/>
              </a:ext>
            </a:extLst>
          </p:cNvPr>
          <p:cNvGrpSpPr/>
          <p:nvPr/>
        </p:nvGrpSpPr>
        <p:grpSpPr>
          <a:xfrm>
            <a:off x="1121801" y="1459896"/>
            <a:ext cx="729010" cy="727823"/>
            <a:chOff x="692984" y="1033703"/>
            <a:chExt cx="1017180" cy="1017180"/>
          </a:xfrm>
        </p:grpSpPr>
        <p:sp>
          <p:nvSpPr>
            <p:cNvPr id="35" name="Google Shape;131;p2">
              <a:extLst>
                <a:ext uri="{FF2B5EF4-FFF2-40B4-BE49-F238E27FC236}">
                  <a16:creationId xmlns:a16="http://schemas.microsoft.com/office/drawing/2014/main" id="{086A38CF-DBCB-4AA6-A478-2C2CF65CB8DD}"/>
                </a:ext>
              </a:extLst>
            </p:cNvPr>
            <p:cNvSpPr/>
            <p:nvPr/>
          </p:nvSpPr>
          <p:spPr>
            <a:xfrm rot="2700000">
              <a:off x="844320" y="1180292"/>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FFFFFF"/>
                </a:solidFill>
                <a:latin typeface="Arial"/>
                <a:ea typeface="Arial"/>
                <a:cs typeface="Arial"/>
                <a:sym typeface="Arial"/>
              </a:endParaRPr>
            </a:p>
          </p:txBody>
        </p:sp>
        <p:sp>
          <p:nvSpPr>
            <p:cNvPr id="36" name="Google Shape;132;p2">
              <a:extLst>
                <a:ext uri="{FF2B5EF4-FFF2-40B4-BE49-F238E27FC236}">
                  <a16:creationId xmlns:a16="http://schemas.microsoft.com/office/drawing/2014/main" id="{5E6871F6-8299-4AAA-A3C8-3BE6C1C6E7BF}"/>
                </a:ext>
              </a:extLst>
            </p:cNvPr>
            <p:cNvSpPr/>
            <p:nvPr/>
          </p:nvSpPr>
          <p:spPr>
            <a:xfrm>
              <a:off x="895574" y="1225535"/>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FFFFFF"/>
                </a:solidFill>
                <a:latin typeface="Arial"/>
                <a:ea typeface="Arial"/>
                <a:cs typeface="Arial"/>
                <a:sym typeface="Arial"/>
              </a:endParaRPr>
            </a:p>
          </p:txBody>
        </p:sp>
      </p:grpSp>
      <p:sp>
        <p:nvSpPr>
          <p:cNvPr id="37" name="Google Shape;133;p2">
            <a:extLst>
              <a:ext uri="{FF2B5EF4-FFF2-40B4-BE49-F238E27FC236}">
                <a16:creationId xmlns:a16="http://schemas.microsoft.com/office/drawing/2014/main" id="{17F86195-E544-497E-A8FF-DEC9E00EBA20}"/>
              </a:ext>
            </a:extLst>
          </p:cNvPr>
          <p:cNvSpPr/>
          <p:nvPr/>
        </p:nvSpPr>
        <p:spPr>
          <a:xfrm>
            <a:off x="2098865" y="1543584"/>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i="0" u="none" strike="noStrike" cap="none" dirty="0">
                <a:solidFill>
                  <a:srgbClr val="000000"/>
                </a:solidFill>
                <a:latin typeface="Arial"/>
                <a:ea typeface="Arial"/>
                <a:cs typeface="Arial"/>
                <a:sym typeface="Arial"/>
              </a:rPr>
              <a:t>Business Understanding</a:t>
            </a:r>
            <a:endParaRPr dirty="0"/>
          </a:p>
        </p:txBody>
      </p:sp>
      <p:grpSp>
        <p:nvGrpSpPr>
          <p:cNvPr id="38" name="Google Shape;134;p2">
            <a:extLst>
              <a:ext uri="{FF2B5EF4-FFF2-40B4-BE49-F238E27FC236}">
                <a16:creationId xmlns:a16="http://schemas.microsoft.com/office/drawing/2014/main" id="{37E58541-C7DA-40C3-AAC2-7CB65C793A37}"/>
              </a:ext>
            </a:extLst>
          </p:cNvPr>
          <p:cNvGrpSpPr/>
          <p:nvPr/>
        </p:nvGrpSpPr>
        <p:grpSpPr>
          <a:xfrm>
            <a:off x="1121801" y="2110793"/>
            <a:ext cx="729010" cy="727823"/>
            <a:chOff x="1112533" y="1736740"/>
            <a:chExt cx="1017180" cy="1017180"/>
          </a:xfrm>
        </p:grpSpPr>
        <p:sp>
          <p:nvSpPr>
            <p:cNvPr id="39" name="Google Shape;135;p2">
              <a:extLst>
                <a:ext uri="{FF2B5EF4-FFF2-40B4-BE49-F238E27FC236}">
                  <a16:creationId xmlns:a16="http://schemas.microsoft.com/office/drawing/2014/main" id="{68F23D40-8B61-48EC-85D6-4EA21319CE4A}"/>
                </a:ext>
              </a:extLst>
            </p:cNvPr>
            <p:cNvSpPr/>
            <p:nvPr/>
          </p:nvSpPr>
          <p:spPr>
            <a:xfrm rot="2700000">
              <a:off x="1263869" y="1883329"/>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sp>
          <p:nvSpPr>
            <p:cNvPr id="40" name="Google Shape;136;p2">
              <a:extLst>
                <a:ext uri="{FF2B5EF4-FFF2-40B4-BE49-F238E27FC236}">
                  <a16:creationId xmlns:a16="http://schemas.microsoft.com/office/drawing/2014/main" id="{1DDF81EE-8747-4E8B-96FC-0F98A5D0674D}"/>
                </a:ext>
              </a:extLst>
            </p:cNvPr>
            <p:cNvSpPr/>
            <p:nvPr/>
          </p:nvSpPr>
          <p:spPr>
            <a:xfrm>
              <a:off x="1315123" y="1939330"/>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grpSp>
      <p:sp>
        <p:nvSpPr>
          <p:cNvPr id="41" name="Google Shape;137;p2">
            <a:extLst>
              <a:ext uri="{FF2B5EF4-FFF2-40B4-BE49-F238E27FC236}">
                <a16:creationId xmlns:a16="http://schemas.microsoft.com/office/drawing/2014/main" id="{2F080C02-668A-4F6C-B9C3-3BD4118F676B}"/>
              </a:ext>
            </a:extLst>
          </p:cNvPr>
          <p:cNvSpPr/>
          <p:nvPr/>
        </p:nvSpPr>
        <p:spPr>
          <a:xfrm>
            <a:off x="2098865" y="2190894"/>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dirty="0">
                <a:solidFill>
                  <a:srgbClr val="000000"/>
                </a:solidFill>
                <a:latin typeface="Arial"/>
                <a:ea typeface="Arial"/>
                <a:cs typeface="Arial"/>
                <a:sym typeface="Arial"/>
              </a:rPr>
              <a:t>Data Wrangling Process</a:t>
            </a:r>
            <a:endParaRPr dirty="0"/>
          </a:p>
        </p:txBody>
      </p:sp>
      <p:grpSp>
        <p:nvGrpSpPr>
          <p:cNvPr id="42" name="Google Shape;138;p2">
            <a:extLst>
              <a:ext uri="{FF2B5EF4-FFF2-40B4-BE49-F238E27FC236}">
                <a16:creationId xmlns:a16="http://schemas.microsoft.com/office/drawing/2014/main" id="{33281CB2-DE4A-4567-B720-B67155354298}"/>
              </a:ext>
            </a:extLst>
          </p:cNvPr>
          <p:cNvGrpSpPr/>
          <p:nvPr/>
        </p:nvGrpSpPr>
        <p:grpSpPr>
          <a:xfrm>
            <a:off x="1121801" y="2761690"/>
            <a:ext cx="729010" cy="727823"/>
            <a:chOff x="1507574" y="2462203"/>
            <a:chExt cx="1017180" cy="1017180"/>
          </a:xfrm>
        </p:grpSpPr>
        <p:sp>
          <p:nvSpPr>
            <p:cNvPr id="43" name="Google Shape;139;p2">
              <a:extLst>
                <a:ext uri="{FF2B5EF4-FFF2-40B4-BE49-F238E27FC236}">
                  <a16:creationId xmlns:a16="http://schemas.microsoft.com/office/drawing/2014/main" id="{4A22ED83-8A66-426F-A71F-A5E144D66985}"/>
                </a:ext>
              </a:extLst>
            </p:cNvPr>
            <p:cNvSpPr/>
            <p:nvPr/>
          </p:nvSpPr>
          <p:spPr>
            <a:xfrm rot="2700000">
              <a:off x="1658910" y="2608792"/>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sp>
          <p:nvSpPr>
            <p:cNvPr id="44" name="Google Shape;140;p2">
              <a:extLst>
                <a:ext uri="{FF2B5EF4-FFF2-40B4-BE49-F238E27FC236}">
                  <a16:creationId xmlns:a16="http://schemas.microsoft.com/office/drawing/2014/main" id="{605F558E-0C50-4364-8703-FE0B3F9971DE}"/>
                </a:ext>
              </a:extLst>
            </p:cNvPr>
            <p:cNvSpPr/>
            <p:nvPr/>
          </p:nvSpPr>
          <p:spPr>
            <a:xfrm>
              <a:off x="1710164" y="2664793"/>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grpSp>
      <p:sp>
        <p:nvSpPr>
          <p:cNvPr id="45" name="Google Shape;141;p2">
            <a:extLst>
              <a:ext uri="{FF2B5EF4-FFF2-40B4-BE49-F238E27FC236}">
                <a16:creationId xmlns:a16="http://schemas.microsoft.com/office/drawing/2014/main" id="{5D35C32B-038D-4216-A33A-FF177A60E458}"/>
              </a:ext>
            </a:extLst>
          </p:cNvPr>
          <p:cNvSpPr/>
          <p:nvPr/>
        </p:nvSpPr>
        <p:spPr>
          <a:xfrm>
            <a:off x="2098865" y="2838204"/>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dirty="0"/>
              <a:t>Data Understanding and Exploration</a:t>
            </a:r>
            <a:r>
              <a:rPr lang="en-US" sz="1600" b="1" dirty="0">
                <a:solidFill>
                  <a:srgbClr val="000000"/>
                </a:solidFill>
                <a:latin typeface="Arial"/>
                <a:ea typeface="Arial"/>
                <a:cs typeface="Arial"/>
                <a:sym typeface="Arial"/>
              </a:rPr>
              <a:t> </a:t>
            </a:r>
            <a:endParaRPr dirty="0"/>
          </a:p>
        </p:txBody>
      </p:sp>
      <p:grpSp>
        <p:nvGrpSpPr>
          <p:cNvPr id="46" name="Google Shape;142;p2">
            <a:extLst>
              <a:ext uri="{FF2B5EF4-FFF2-40B4-BE49-F238E27FC236}">
                <a16:creationId xmlns:a16="http://schemas.microsoft.com/office/drawing/2014/main" id="{AD2A0E67-B50F-46AA-B26B-26E36988FA5A}"/>
              </a:ext>
            </a:extLst>
          </p:cNvPr>
          <p:cNvGrpSpPr/>
          <p:nvPr/>
        </p:nvGrpSpPr>
        <p:grpSpPr>
          <a:xfrm>
            <a:off x="1121801" y="3412587"/>
            <a:ext cx="729010" cy="727823"/>
            <a:chOff x="1919347" y="3200771"/>
            <a:chExt cx="1017180" cy="1017180"/>
          </a:xfrm>
        </p:grpSpPr>
        <p:sp>
          <p:nvSpPr>
            <p:cNvPr id="47" name="Google Shape;143;p2">
              <a:extLst>
                <a:ext uri="{FF2B5EF4-FFF2-40B4-BE49-F238E27FC236}">
                  <a16:creationId xmlns:a16="http://schemas.microsoft.com/office/drawing/2014/main" id="{74E1C40D-6F95-432B-B381-2324AFF59FBE}"/>
                </a:ext>
              </a:extLst>
            </p:cNvPr>
            <p:cNvSpPr/>
            <p:nvPr/>
          </p:nvSpPr>
          <p:spPr>
            <a:xfrm rot="2700000">
              <a:off x="2070683" y="3347360"/>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sp>
          <p:nvSpPr>
            <p:cNvPr id="48" name="Google Shape;144;p2">
              <a:extLst>
                <a:ext uri="{FF2B5EF4-FFF2-40B4-BE49-F238E27FC236}">
                  <a16:creationId xmlns:a16="http://schemas.microsoft.com/office/drawing/2014/main" id="{F1E1467D-2E3F-4B8B-825D-65D50D5E805B}"/>
                </a:ext>
              </a:extLst>
            </p:cNvPr>
            <p:cNvSpPr/>
            <p:nvPr/>
          </p:nvSpPr>
          <p:spPr>
            <a:xfrm>
              <a:off x="2121937" y="3403361"/>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grpSp>
      <p:sp>
        <p:nvSpPr>
          <p:cNvPr id="49" name="Google Shape;145;p2">
            <a:extLst>
              <a:ext uri="{FF2B5EF4-FFF2-40B4-BE49-F238E27FC236}">
                <a16:creationId xmlns:a16="http://schemas.microsoft.com/office/drawing/2014/main" id="{BC1427DF-59D4-4F3B-89E8-A5E9A84F4367}"/>
              </a:ext>
            </a:extLst>
          </p:cNvPr>
          <p:cNvSpPr/>
          <p:nvPr/>
        </p:nvSpPr>
        <p:spPr>
          <a:xfrm>
            <a:off x="2098865" y="3485514"/>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dirty="0">
                <a:solidFill>
                  <a:srgbClr val="000000"/>
                </a:solidFill>
                <a:latin typeface="Arial"/>
                <a:ea typeface="Arial"/>
                <a:cs typeface="Arial"/>
                <a:sym typeface="Arial"/>
              </a:rPr>
              <a:t>Model Construction</a:t>
            </a:r>
            <a:endParaRPr dirty="0"/>
          </a:p>
        </p:txBody>
      </p:sp>
      <p:grpSp>
        <p:nvGrpSpPr>
          <p:cNvPr id="50" name="Google Shape;146;p2">
            <a:extLst>
              <a:ext uri="{FF2B5EF4-FFF2-40B4-BE49-F238E27FC236}">
                <a16:creationId xmlns:a16="http://schemas.microsoft.com/office/drawing/2014/main" id="{6AC752F0-0E90-4BBD-A0BC-A976A4D7C196}"/>
              </a:ext>
            </a:extLst>
          </p:cNvPr>
          <p:cNvGrpSpPr/>
          <p:nvPr/>
        </p:nvGrpSpPr>
        <p:grpSpPr>
          <a:xfrm>
            <a:off x="1121801" y="4063484"/>
            <a:ext cx="729010" cy="727823"/>
            <a:chOff x="2322164" y="3988834"/>
            <a:chExt cx="1017180" cy="1017180"/>
          </a:xfrm>
        </p:grpSpPr>
        <p:sp>
          <p:nvSpPr>
            <p:cNvPr id="51" name="Google Shape;147;p2">
              <a:extLst>
                <a:ext uri="{FF2B5EF4-FFF2-40B4-BE49-F238E27FC236}">
                  <a16:creationId xmlns:a16="http://schemas.microsoft.com/office/drawing/2014/main" id="{3308A3B2-4C9A-4006-830C-6A4847A0BCEE}"/>
                </a:ext>
              </a:extLst>
            </p:cNvPr>
            <p:cNvSpPr/>
            <p:nvPr/>
          </p:nvSpPr>
          <p:spPr>
            <a:xfrm rot="2700000">
              <a:off x="2473500" y="4135423"/>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sp>
          <p:nvSpPr>
            <p:cNvPr id="52" name="Google Shape;148;p2">
              <a:extLst>
                <a:ext uri="{FF2B5EF4-FFF2-40B4-BE49-F238E27FC236}">
                  <a16:creationId xmlns:a16="http://schemas.microsoft.com/office/drawing/2014/main" id="{5E3E58E2-B1BA-4EE2-B5FF-774AEF278D10}"/>
                </a:ext>
              </a:extLst>
            </p:cNvPr>
            <p:cNvSpPr/>
            <p:nvPr/>
          </p:nvSpPr>
          <p:spPr>
            <a:xfrm>
              <a:off x="2524754" y="4191424"/>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grpSp>
      <p:sp>
        <p:nvSpPr>
          <p:cNvPr id="53" name="Google Shape;149;p2">
            <a:extLst>
              <a:ext uri="{FF2B5EF4-FFF2-40B4-BE49-F238E27FC236}">
                <a16:creationId xmlns:a16="http://schemas.microsoft.com/office/drawing/2014/main" id="{158583A1-7C27-4160-9FCB-E6F09792E67F}"/>
              </a:ext>
            </a:extLst>
          </p:cNvPr>
          <p:cNvSpPr/>
          <p:nvPr/>
        </p:nvSpPr>
        <p:spPr>
          <a:xfrm>
            <a:off x="2098865" y="4132824"/>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dirty="0">
                <a:solidFill>
                  <a:srgbClr val="000000"/>
                </a:solidFill>
                <a:latin typeface="Arial"/>
                <a:ea typeface="Arial"/>
                <a:cs typeface="Arial"/>
                <a:sym typeface="Arial"/>
              </a:rPr>
              <a:t>Model Performance Evaluation</a:t>
            </a:r>
            <a:endParaRPr dirty="0"/>
          </a:p>
        </p:txBody>
      </p:sp>
      <p:grpSp>
        <p:nvGrpSpPr>
          <p:cNvPr id="54" name="Google Shape;150;p2">
            <a:extLst>
              <a:ext uri="{FF2B5EF4-FFF2-40B4-BE49-F238E27FC236}">
                <a16:creationId xmlns:a16="http://schemas.microsoft.com/office/drawing/2014/main" id="{02B42EE4-395B-4303-ABC0-C8B169CEDE43}"/>
              </a:ext>
            </a:extLst>
          </p:cNvPr>
          <p:cNvGrpSpPr/>
          <p:nvPr/>
        </p:nvGrpSpPr>
        <p:grpSpPr>
          <a:xfrm>
            <a:off x="1121801" y="4714381"/>
            <a:ext cx="729010" cy="727823"/>
            <a:chOff x="2733937" y="4737751"/>
            <a:chExt cx="1017180" cy="1017180"/>
          </a:xfrm>
        </p:grpSpPr>
        <p:sp>
          <p:nvSpPr>
            <p:cNvPr id="55" name="Google Shape;151;p2">
              <a:extLst>
                <a:ext uri="{FF2B5EF4-FFF2-40B4-BE49-F238E27FC236}">
                  <a16:creationId xmlns:a16="http://schemas.microsoft.com/office/drawing/2014/main" id="{6EB9560A-8CAC-4969-A765-39ABC8EACCC0}"/>
                </a:ext>
              </a:extLst>
            </p:cNvPr>
            <p:cNvSpPr/>
            <p:nvPr/>
          </p:nvSpPr>
          <p:spPr>
            <a:xfrm rot="2700000">
              <a:off x="2885273" y="4884340"/>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sp>
          <p:nvSpPr>
            <p:cNvPr id="56" name="Google Shape;152;p2">
              <a:extLst>
                <a:ext uri="{FF2B5EF4-FFF2-40B4-BE49-F238E27FC236}">
                  <a16:creationId xmlns:a16="http://schemas.microsoft.com/office/drawing/2014/main" id="{E983E637-C867-40E0-BD5B-71569E6F2E67}"/>
                </a:ext>
              </a:extLst>
            </p:cNvPr>
            <p:cNvSpPr/>
            <p:nvPr/>
          </p:nvSpPr>
          <p:spPr>
            <a:xfrm>
              <a:off x="2944303" y="4942433"/>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grpSp>
      <p:sp>
        <p:nvSpPr>
          <p:cNvPr id="57" name="Google Shape;153;p2">
            <a:extLst>
              <a:ext uri="{FF2B5EF4-FFF2-40B4-BE49-F238E27FC236}">
                <a16:creationId xmlns:a16="http://schemas.microsoft.com/office/drawing/2014/main" id="{9BED0F3A-4807-4AB3-B2E7-79E6B74B7EF5}"/>
              </a:ext>
            </a:extLst>
          </p:cNvPr>
          <p:cNvSpPr/>
          <p:nvPr/>
        </p:nvSpPr>
        <p:spPr>
          <a:xfrm>
            <a:off x="2131519" y="4828733"/>
            <a:ext cx="8786100" cy="585600"/>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dirty="0">
                <a:solidFill>
                  <a:srgbClr val="000000"/>
                </a:solidFill>
                <a:latin typeface="Arial"/>
                <a:ea typeface="Arial"/>
                <a:cs typeface="Arial"/>
                <a:sym typeface="Arial"/>
              </a:rPr>
              <a:t>Deployment and Application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4"/>
          <p:cNvSpPr/>
          <p:nvPr/>
        </p:nvSpPr>
        <p:spPr>
          <a:xfrm>
            <a:off x="970900" y="3050481"/>
            <a:ext cx="2808000" cy="2446559"/>
          </a:xfrm>
          <a:prstGeom prst="ellipse">
            <a:avLst/>
          </a:prstGeom>
          <a:noFill/>
          <a:ln w="12700" cap="flat" cmpd="sng">
            <a:solidFill>
              <a:schemeClr val="lt2"/>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5" name="Google Shape;195;p4"/>
          <p:cNvSpPr/>
          <p:nvPr/>
        </p:nvSpPr>
        <p:spPr>
          <a:xfrm>
            <a:off x="4793879" y="3037476"/>
            <a:ext cx="2808000" cy="2446559"/>
          </a:xfrm>
          <a:prstGeom prst="ellipse">
            <a:avLst/>
          </a:prstGeom>
          <a:noFill/>
          <a:ln w="12700" cap="flat" cmpd="sng">
            <a:solidFill>
              <a:schemeClr val="lt2"/>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6" name="Google Shape;196;p4"/>
          <p:cNvSpPr/>
          <p:nvPr/>
        </p:nvSpPr>
        <p:spPr>
          <a:xfrm>
            <a:off x="8681478" y="3043979"/>
            <a:ext cx="2808000" cy="2446559"/>
          </a:xfrm>
          <a:prstGeom prst="ellipse">
            <a:avLst/>
          </a:prstGeom>
          <a:noFill/>
          <a:ln w="12700" cap="flat" cmpd="sng">
            <a:solidFill>
              <a:schemeClr val="lt2"/>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7" name="Google Shape;197;p4"/>
          <p:cNvSpPr txBox="1">
            <a:spLocks noGrp="1"/>
          </p:cNvSpPr>
          <p:nvPr>
            <p:ph type="sldNum" idx="12"/>
          </p:nvPr>
        </p:nvSpPr>
        <p:spPr>
          <a:xfrm>
            <a:off x="935355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98" name="Google Shape;198;p4"/>
          <p:cNvSpPr txBox="1">
            <a:spLocks noGrp="1"/>
          </p:cNvSpPr>
          <p:nvPr>
            <p:ph type="title"/>
          </p:nvPr>
        </p:nvSpPr>
        <p:spPr>
          <a:xfrm>
            <a:off x="838200" y="444536"/>
            <a:ext cx="10515600" cy="76801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300"/>
              <a:buFont typeface="Arial"/>
              <a:buNone/>
            </a:pPr>
            <a:r>
              <a:rPr lang="en-US" sz="2300" dirty="0"/>
              <a:t>Main Hypothesis – Why We Care?</a:t>
            </a:r>
            <a:endParaRPr dirty="0"/>
          </a:p>
        </p:txBody>
      </p:sp>
      <p:sp>
        <p:nvSpPr>
          <p:cNvPr id="199" name="Google Shape;199;p4"/>
          <p:cNvSpPr txBox="1"/>
          <p:nvPr/>
        </p:nvSpPr>
        <p:spPr>
          <a:xfrm>
            <a:off x="838200" y="2422382"/>
            <a:ext cx="10627895"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a:solidFill>
                  <a:schemeClr val="dk1"/>
                </a:solidFill>
                <a:latin typeface="Arial"/>
                <a:ea typeface="Arial"/>
                <a:cs typeface="Arial"/>
                <a:sym typeface="Arial"/>
              </a:rPr>
              <a:t>Our Approach to the Project</a:t>
            </a:r>
            <a:endParaRPr dirty="0"/>
          </a:p>
        </p:txBody>
      </p:sp>
      <p:sp>
        <p:nvSpPr>
          <p:cNvPr id="200" name="Google Shape;200;p4"/>
          <p:cNvSpPr txBox="1"/>
          <p:nvPr/>
        </p:nvSpPr>
        <p:spPr>
          <a:xfrm>
            <a:off x="838200" y="1131439"/>
            <a:ext cx="10678896" cy="80021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endParaRPr sz="1400" b="1" dirty="0">
              <a:solidFill>
                <a:schemeClr val="dk1"/>
              </a:solidFill>
              <a:latin typeface="Arial"/>
              <a:ea typeface="Arial"/>
              <a:cs typeface="Arial"/>
              <a:sym typeface="Arial"/>
            </a:endParaRPr>
          </a:p>
          <a:p>
            <a:pPr marL="0" marR="0" lvl="0" indent="0" rtl="0">
              <a:spcBef>
                <a:spcPts val="0"/>
              </a:spcBef>
              <a:spcAft>
                <a:spcPts val="0"/>
              </a:spcAft>
              <a:buNone/>
            </a:pPr>
            <a:r>
              <a:rPr lang="en-US" sz="1600" dirty="0">
                <a:solidFill>
                  <a:schemeClr val="dk1"/>
                </a:solidFill>
                <a:latin typeface="Arial"/>
                <a:ea typeface="Arial"/>
                <a:cs typeface="Arial"/>
                <a:sym typeface="Arial"/>
              </a:rPr>
              <a:t>It is possible to select an optimal portfolio of stocks from the NYSE that outperforms the S&amp;P 500 using purely financial information extracted from SEC’s Form-10K.</a:t>
            </a:r>
            <a:endParaRPr dirty="0"/>
          </a:p>
        </p:txBody>
      </p:sp>
      <p:pic>
        <p:nvPicPr>
          <p:cNvPr id="201" name="Google Shape;201;p4" descr="mage result for report icon"/>
          <p:cNvPicPr preferRelativeResize="0"/>
          <p:nvPr/>
        </p:nvPicPr>
        <p:blipFill rotWithShape="1">
          <a:blip r:embed="rId3">
            <a:alphaModFix/>
          </a:blip>
          <a:srcRect/>
          <a:stretch/>
        </p:blipFill>
        <p:spPr>
          <a:xfrm>
            <a:off x="2091768" y="3552114"/>
            <a:ext cx="501645" cy="632074"/>
          </a:xfrm>
          <a:prstGeom prst="rect">
            <a:avLst/>
          </a:prstGeom>
          <a:noFill/>
          <a:ln>
            <a:noFill/>
          </a:ln>
        </p:spPr>
      </p:pic>
      <p:pic>
        <p:nvPicPr>
          <p:cNvPr id="202" name="Google Shape;202;p4" descr="mage result for data analysis icon"/>
          <p:cNvPicPr preferRelativeResize="0"/>
          <p:nvPr/>
        </p:nvPicPr>
        <p:blipFill rotWithShape="1">
          <a:blip r:embed="rId4">
            <a:alphaModFix/>
          </a:blip>
          <a:srcRect/>
          <a:stretch/>
        </p:blipFill>
        <p:spPr>
          <a:xfrm>
            <a:off x="9775158" y="3467778"/>
            <a:ext cx="716411" cy="716410"/>
          </a:xfrm>
          <a:prstGeom prst="rect">
            <a:avLst/>
          </a:prstGeom>
          <a:noFill/>
          <a:ln>
            <a:noFill/>
          </a:ln>
        </p:spPr>
      </p:pic>
      <p:sp>
        <p:nvSpPr>
          <p:cNvPr id="203" name="Google Shape;203;p4"/>
          <p:cNvSpPr txBox="1"/>
          <p:nvPr/>
        </p:nvSpPr>
        <p:spPr>
          <a:xfrm>
            <a:off x="1134277" y="4335095"/>
            <a:ext cx="2416626"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dk1"/>
                </a:solidFill>
              </a:rPr>
              <a:t>Unsupervised Fundamental Analysis</a:t>
            </a:r>
            <a:endParaRPr sz="1400" dirty="0">
              <a:solidFill>
                <a:schemeClr val="dk1"/>
              </a:solidFill>
              <a:latin typeface="Arial"/>
              <a:ea typeface="Arial"/>
              <a:cs typeface="Arial"/>
              <a:sym typeface="Arial"/>
            </a:endParaRPr>
          </a:p>
        </p:txBody>
      </p:sp>
      <p:sp>
        <p:nvSpPr>
          <p:cNvPr id="204" name="Google Shape;204;p4"/>
          <p:cNvSpPr txBox="1"/>
          <p:nvPr/>
        </p:nvSpPr>
        <p:spPr>
          <a:xfrm>
            <a:off x="8717174" y="4335095"/>
            <a:ext cx="2832381"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dk1"/>
                </a:solidFill>
                <a:latin typeface="Arial"/>
                <a:ea typeface="Arial"/>
                <a:cs typeface="Arial"/>
                <a:sym typeface="Arial"/>
              </a:rPr>
              <a:t> Construction of Tangency Portfolio via MPT</a:t>
            </a:r>
            <a:endParaRPr sz="1400" dirty="0">
              <a:solidFill>
                <a:schemeClr val="dk1"/>
              </a:solidFill>
              <a:latin typeface="Arial"/>
              <a:ea typeface="Arial"/>
              <a:cs typeface="Arial"/>
              <a:sym typeface="Arial"/>
            </a:endParaRPr>
          </a:p>
        </p:txBody>
      </p:sp>
      <p:cxnSp>
        <p:nvCxnSpPr>
          <p:cNvPr id="205" name="Google Shape;205;p4"/>
          <p:cNvCxnSpPr/>
          <p:nvPr/>
        </p:nvCxnSpPr>
        <p:spPr>
          <a:xfrm>
            <a:off x="4206849" y="2839928"/>
            <a:ext cx="3987409" cy="0"/>
          </a:xfrm>
          <a:prstGeom prst="straightConnector1">
            <a:avLst/>
          </a:prstGeom>
          <a:noFill/>
          <a:ln w="28575" cap="flat" cmpd="sng">
            <a:solidFill>
              <a:schemeClr val="lt2"/>
            </a:solidFill>
            <a:prstDash val="solid"/>
            <a:miter lim="800000"/>
            <a:headEnd type="none" w="sm" len="sm"/>
            <a:tailEnd type="none" w="sm" len="sm"/>
          </a:ln>
        </p:spPr>
      </p:cxnSp>
      <p:sp>
        <p:nvSpPr>
          <p:cNvPr id="208" name="Google Shape;208;p4"/>
          <p:cNvSpPr txBox="1"/>
          <p:nvPr/>
        </p:nvSpPr>
        <p:spPr>
          <a:xfrm>
            <a:off x="4989566" y="4335095"/>
            <a:ext cx="2416626"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dk1"/>
                </a:solidFill>
              </a:rPr>
              <a:t>Portfolio Selection and Performance Evaluation</a:t>
            </a:r>
            <a:endParaRPr sz="1400" dirty="0">
              <a:solidFill>
                <a:schemeClr val="dk1"/>
              </a:solidFill>
              <a:latin typeface="Arial"/>
              <a:ea typeface="Arial"/>
              <a:cs typeface="Arial"/>
              <a:sym typeface="Arial"/>
            </a:endParaRPr>
          </a:p>
        </p:txBody>
      </p:sp>
      <p:pic>
        <p:nvPicPr>
          <p:cNvPr id="209" name="Google Shape;209;p4"/>
          <p:cNvPicPr preferRelativeResize="0"/>
          <p:nvPr/>
        </p:nvPicPr>
        <p:blipFill rotWithShape="1">
          <a:blip r:embed="rId5">
            <a:alphaModFix/>
          </a:blip>
          <a:srcRect/>
          <a:stretch/>
        </p:blipFill>
        <p:spPr>
          <a:xfrm>
            <a:off x="5692175" y="3526705"/>
            <a:ext cx="942279" cy="808390"/>
          </a:xfrm>
          <a:prstGeom prst="rect">
            <a:avLst/>
          </a:prstGeom>
          <a:noFill/>
          <a:ln>
            <a:noFill/>
          </a:ln>
        </p:spPr>
      </p:pic>
      <p:sp>
        <p:nvSpPr>
          <p:cNvPr id="210" name="Google Shape;210;p4"/>
          <p:cNvSpPr/>
          <p:nvPr/>
        </p:nvSpPr>
        <p:spPr>
          <a:xfrm>
            <a:off x="3840019" y="3926673"/>
            <a:ext cx="913015" cy="632763"/>
          </a:xfrm>
          <a:prstGeom prst="rightArrow">
            <a:avLst>
              <a:gd name="adj1" fmla="val 50000"/>
              <a:gd name="adj2" fmla="val 50000"/>
            </a:avLst>
          </a:prstGeom>
          <a:solidFill>
            <a:srgbClr val="D0EC9E"/>
          </a:solidFill>
          <a:ln w="12700" cap="flat" cmpd="sng">
            <a:solidFill>
              <a:srgbClr val="97979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1" name="Google Shape;211;p4"/>
          <p:cNvSpPr/>
          <p:nvPr/>
        </p:nvSpPr>
        <p:spPr>
          <a:xfrm>
            <a:off x="7665459" y="3960727"/>
            <a:ext cx="940513" cy="609706"/>
          </a:xfrm>
          <a:prstGeom prst="leftArrow">
            <a:avLst>
              <a:gd name="adj1" fmla="val 50000"/>
              <a:gd name="adj2" fmla="val 50000"/>
            </a:avLst>
          </a:prstGeom>
          <a:solidFill>
            <a:srgbClr val="D0EC9E"/>
          </a:solidFill>
          <a:ln w="12700" cap="flat" cmpd="sng">
            <a:solidFill>
              <a:srgbClr val="97979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 name="Google Shape;200;p4">
            <a:extLst>
              <a:ext uri="{FF2B5EF4-FFF2-40B4-BE49-F238E27FC236}">
                <a16:creationId xmlns:a16="http://schemas.microsoft.com/office/drawing/2014/main" id="{D94E8BFE-9961-4F2F-A72D-BF9200913951}"/>
              </a:ext>
            </a:extLst>
          </p:cNvPr>
          <p:cNvSpPr txBox="1"/>
          <p:nvPr/>
        </p:nvSpPr>
        <p:spPr>
          <a:xfrm>
            <a:off x="838200" y="1767505"/>
            <a:ext cx="10678896" cy="553957"/>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endParaRPr sz="1400" b="1" dirty="0">
              <a:solidFill>
                <a:schemeClr val="dk1"/>
              </a:solidFill>
              <a:latin typeface="Arial"/>
              <a:ea typeface="Arial"/>
              <a:cs typeface="Arial"/>
              <a:sym typeface="Arial"/>
            </a:endParaRPr>
          </a:p>
          <a:p>
            <a:pPr marL="0" marR="0" lvl="0" indent="0" rtl="0">
              <a:spcBef>
                <a:spcPts val="0"/>
              </a:spcBef>
              <a:spcAft>
                <a:spcPts val="0"/>
              </a:spcAft>
              <a:buNone/>
            </a:pPr>
            <a:r>
              <a:rPr lang="en-US" sz="1600" dirty="0">
                <a:solidFill>
                  <a:schemeClr val="dk1"/>
                </a:solidFill>
              </a:rPr>
              <a:t>This study has avoided the use of any information on firm’s industry classification (GICS) or sectors of operation.</a:t>
            </a:r>
            <a:endParaRPr dirty="0"/>
          </a:p>
        </p:txBody>
      </p:sp>
      <p:sp>
        <p:nvSpPr>
          <p:cNvPr id="22" name="Google Shape;200;p4">
            <a:extLst>
              <a:ext uri="{FF2B5EF4-FFF2-40B4-BE49-F238E27FC236}">
                <a16:creationId xmlns:a16="http://schemas.microsoft.com/office/drawing/2014/main" id="{7B8B8D43-7CBC-4A1E-BA0C-CE8D09AEF346}"/>
              </a:ext>
            </a:extLst>
          </p:cNvPr>
          <p:cNvSpPr txBox="1"/>
          <p:nvPr/>
        </p:nvSpPr>
        <p:spPr>
          <a:xfrm>
            <a:off x="838200" y="5774044"/>
            <a:ext cx="10678896" cy="4000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endParaRPr sz="1000" b="1" dirty="0">
              <a:solidFill>
                <a:schemeClr val="dk1"/>
              </a:solidFill>
              <a:latin typeface="Arial"/>
              <a:ea typeface="Arial"/>
              <a:cs typeface="Arial"/>
              <a:sym typeface="Arial"/>
            </a:endParaRPr>
          </a:p>
          <a:p>
            <a:pPr marL="0" marR="0" lvl="0" indent="0" rtl="0">
              <a:spcBef>
                <a:spcPts val="0"/>
              </a:spcBef>
              <a:spcAft>
                <a:spcPts val="0"/>
              </a:spcAft>
              <a:buNone/>
            </a:pPr>
            <a:r>
              <a:rPr lang="en-US" sz="1000" dirty="0">
                <a:solidFill>
                  <a:schemeClr val="dk1"/>
                </a:solidFill>
              </a:rPr>
              <a:t>* All assumptions of the MPT applies.</a:t>
            </a:r>
            <a:endParaRPr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
          <p:cNvSpPr txBox="1">
            <a:spLocks noGrp="1"/>
          </p:cNvSpPr>
          <p:nvPr>
            <p:ph type="sldNum" idx="12"/>
          </p:nvPr>
        </p:nvSpPr>
        <p:spPr>
          <a:xfrm>
            <a:off x="935355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59" name="Google Shape;159;p3"/>
          <p:cNvSpPr txBox="1">
            <a:spLocks noGrp="1"/>
          </p:cNvSpPr>
          <p:nvPr>
            <p:ph type="title"/>
          </p:nvPr>
        </p:nvSpPr>
        <p:spPr>
          <a:xfrm>
            <a:off x="838200" y="441137"/>
            <a:ext cx="10515600" cy="76801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300"/>
              <a:buFont typeface="Arial"/>
              <a:buNone/>
            </a:pPr>
            <a:r>
              <a:rPr lang="en-US" sz="2300"/>
              <a:t>Agenda</a:t>
            </a:r>
            <a:endParaRPr/>
          </a:p>
        </p:txBody>
      </p:sp>
      <p:sp>
        <p:nvSpPr>
          <p:cNvPr id="182" name="Google Shape;182;p3"/>
          <p:cNvSpPr/>
          <p:nvPr/>
        </p:nvSpPr>
        <p:spPr>
          <a:xfrm>
            <a:off x="2098865" y="4525608"/>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endParaRPr sz="1600" b="1">
              <a:solidFill>
                <a:srgbClr val="000000"/>
              </a:solidFill>
              <a:latin typeface="Arial"/>
              <a:ea typeface="Arial"/>
              <a:cs typeface="Arial"/>
              <a:sym typeface="Arial"/>
            </a:endParaRPr>
          </a:p>
        </p:txBody>
      </p:sp>
      <p:sp>
        <p:nvSpPr>
          <p:cNvPr id="183" name="Google Shape;183;p3"/>
          <p:cNvSpPr/>
          <p:nvPr/>
        </p:nvSpPr>
        <p:spPr>
          <a:xfrm>
            <a:off x="1107143" y="2151997"/>
            <a:ext cx="10532631" cy="624348"/>
          </a:xfrm>
          <a:prstGeom prst="roundRect">
            <a:avLst>
              <a:gd name="adj" fmla="val 16667"/>
            </a:avLst>
          </a:prstGeom>
          <a:solidFill>
            <a:srgbClr val="E2E6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34" name="Google Shape;130;p2">
            <a:extLst>
              <a:ext uri="{FF2B5EF4-FFF2-40B4-BE49-F238E27FC236}">
                <a16:creationId xmlns:a16="http://schemas.microsoft.com/office/drawing/2014/main" id="{F1F1A679-CBC3-4029-9576-1CB97BF38017}"/>
              </a:ext>
            </a:extLst>
          </p:cNvPr>
          <p:cNvGrpSpPr/>
          <p:nvPr/>
        </p:nvGrpSpPr>
        <p:grpSpPr>
          <a:xfrm>
            <a:off x="1121801" y="1459896"/>
            <a:ext cx="729010" cy="727823"/>
            <a:chOff x="692984" y="1033703"/>
            <a:chExt cx="1017180" cy="1017180"/>
          </a:xfrm>
        </p:grpSpPr>
        <p:sp>
          <p:nvSpPr>
            <p:cNvPr id="35" name="Google Shape;131;p2">
              <a:extLst>
                <a:ext uri="{FF2B5EF4-FFF2-40B4-BE49-F238E27FC236}">
                  <a16:creationId xmlns:a16="http://schemas.microsoft.com/office/drawing/2014/main" id="{086A38CF-DBCB-4AA6-A478-2C2CF65CB8DD}"/>
                </a:ext>
              </a:extLst>
            </p:cNvPr>
            <p:cNvSpPr/>
            <p:nvPr/>
          </p:nvSpPr>
          <p:spPr>
            <a:xfrm rot="2700000">
              <a:off x="844320" y="1180292"/>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FFFFFF"/>
                </a:solidFill>
                <a:latin typeface="Arial"/>
                <a:ea typeface="Arial"/>
                <a:cs typeface="Arial"/>
                <a:sym typeface="Arial"/>
              </a:endParaRPr>
            </a:p>
          </p:txBody>
        </p:sp>
        <p:sp>
          <p:nvSpPr>
            <p:cNvPr id="36" name="Google Shape;132;p2">
              <a:extLst>
                <a:ext uri="{FF2B5EF4-FFF2-40B4-BE49-F238E27FC236}">
                  <a16:creationId xmlns:a16="http://schemas.microsoft.com/office/drawing/2014/main" id="{5E6871F6-8299-4AAA-A3C8-3BE6C1C6E7BF}"/>
                </a:ext>
              </a:extLst>
            </p:cNvPr>
            <p:cNvSpPr/>
            <p:nvPr/>
          </p:nvSpPr>
          <p:spPr>
            <a:xfrm>
              <a:off x="895574" y="1225535"/>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FFFFFF"/>
                </a:solidFill>
                <a:latin typeface="Arial"/>
                <a:ea typeface="Arial"/>
                <a:cs typeface="Arial"/>
                <a:sym typeface="Arial"/>
              </a:endParaRPr>
            </a:p>
          </p:txBody>
        </p:sp>
      </p:grpSp>
      <p:sp>
        <p:nvSpPr>
          <p:cNvPr id="37" name="Google Shape;133;p2">
            <a:extLst>
              <a:ext uri="{FF2B5EF4-FFF2-40B4-BE49-F238E27FC236}">
                <a16:creationId xmlns:a16="http://schemas.microsoft.com/office/drawing/2014/main" id="{17F86195-E544-497E-A8FF-DEC9E00EBA20}"/>
              </a:ext>
            </a:extLst>
          </p:cNvPr>
          <p:cNvSpPr/>
          <p:nvPr/>
        </p:nvSpPr>
        <p:spPr>
          <a:xfrm>
            <a:off x="2098865" y="1543584"/>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i="0" u="none" strike="noStrike" cap="none" dirty="0">
                <a:solidFill>
                  <a:srgbClr val="000000"/>
                </a:solidFill>
                <a:latin typeface="Arial"/>
                <a:ea typeface="Arial"/>
                <a:cs typeface="Arial"/>
                <a:sym typeface="Arial"/>
              </a:rPr>
              <a:t>Business Understanding</a:t>
            </a:r>
            <a:endParaRPr dirty="0"/>
          </a:p>
        </p:txBody>
      </p:sp>
      <p:grpSp>
        <p:nvGrpSpPr>
          <p:cNvPr id="38" name="Google Shape;134;p2">
            <a:extLst>
              <a:ext uri="{FF2B5EF4-FFF2-40B4-BE49-F238E27FC236}">
                <a16:creationId xmlns:a16="http://schemas.microsoft.com/office/drawing/2014/main" id="{37E58541-C7DA-40C3-AAC2-7CB65C793A37}"/>
              </a:ext>
            </a:extLst>
          </p:cNvPr>
          <p:cNvGrpSpPr/>
          <p:nvPr/>
        </p:nvGrpSpPr>
        <p:grpSpPr>
          <a:xfrm>
            <a:off x="1121801" y="2110793"/>
            <a:ext cx="729010" cy="727823"/>
            <a:chOff x="1112533" y="1736740"/>
            <a:chExt cx="1017180" cy="1017180"/>
          </a:xfrm>
        </p:grpSpPr>
        <p:sp>
          <p:nvSpPr>
            <p:cNvPr id="39" name="Google Shape;135;p2">
              <a:extLst>
                <a:ext uri="{FF2B5EF4-FFF2-40B4-BE49-F238E27FC236}">
                  <a16:creationId xmlns:a16="http://schemas.microsoft.com/office/drawing/2014/main" id="{68F23D40-8B61-48EC-85D6-4EA21319CE4A}"/>
                </a:ext>
              </a:extLst>
            </p:cNvPr>
            <p:cNvSpPr/>
            <p:nvPr/>
          </p:nvSpPr>
          <p:spPr>
            <a:xfrm rot="2700000">
              <a:off x="1263869" y="1883329"/>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sp>
          <p:nvSpPr>
            <p:cNvPr id="40" name="Google Shape;136;p2">
              <a:extLst>
                <a:ext uri="{FF2B5EF4-FFF2-40B4-BE49-F238E27FC236}">
                  <a16:creationId xmlns:a16="http://schemas.microsoft.com/office/drawing/2014/main" id="{1DDF81EE-8747-4E8B-96FC-0F98A5D0674D}"/>
                </a:ext>
              </a:extLst>
            </p:cNvPr>
            <p:cNvSpPr/>
            <p:nvPr/>
          </p:nvSpPr>
          <p:spPr>
            <a:xfrm>
              <a:off x="1315123" y="1939330"/>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grpSp>
      <p:sp>
        <p:nvSpPr>
          <p:cNvPr id="41" name="Google Shape;137;p2">
            <a:extLst>
              <a:ext uri="{FF2B5EF4-FFF2-40B4-BE49-F238E27FC236}">
                <a16:creationId xmlns:a16="http://schemas.microsoft.com/office/drawing/2014/main" id="{2F080C02-668A-4F6C-B9C3-3BD4118F676B}"/>
              </a:ext>
            </a:extLst>
          </p:cNvPr>
          <p:cNvSpPr/>
          <p:nvPr/>
        </p:nvSpPr>
        <p:spPr>
          <a:xfrm>
            <a:off x="2098865" y="2190894"/>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dirty="0">
                <a:solidFill>
                  <a:srgbClr val="000000"/>
                </a:solidFill>
                <a:latin typeface="Arial"/>
                <a:ea typeface="Arial"/>
                <a:cs typeface="Arial"/>
                <a:sym typeface="Arial"/>
              </a:rPr>
              <a:t>Data Wrangling Process</a:t>
            </a:r>
            <a:endParaRPr dirty="0"/>
          </a:p>
        </p:txBody>
      </p:sp>
      <p:grpSp>
        <p:nvGrpSpPr>
          <p:cNvPr id="42" name="Google Shape;138;p2">
            <a:extLst>
              <a:ext uri="{FF2B5EF4-FFF2-40B4-BE49-F238E27FC236}">
                <a16:creationId xmlns:a16="http://schemas.microsoft.com/office/drawing/2014/main" id="{33281CB2-DE4A-4567-B720-B67155354298}"/>
              </a:ext>
            </a:extLst>
          </p:cNvPr>
          <p:cNvGrpSpPr/>
          <p:nvPr/>
        </p:nvGrpSpPr>
        <p:grpSpPr>
          <a:xfrm>
            <a:off x="1121801" y="2761690"/>
            <a:ext cx="729010" cy="727823"/>
            <a:chOff x="1507574" y="2462203"/>
            <a:chExt cx="1017180" cy="1017180"/>
          </a:xfrm>
        </p:grpSpPr>
        <p:sp>
          <p:nvSpPr>
            <p:cNvPr id="43" name="Google Shape;139;p2">
              <a:extLst>
                <a:ext uri="{FF2B5EF4-FFF2-40B4-BE49-F238E27FC236}">
                  <a16:creationId xmlns:a16="http://schemas.microsoft.com/office/drawing/2014/main" id="{4A22ED83-8A66-426F-A71F-A5E144D66985}"/>
                </a:ext>
              </a:extLst>
            </p:cNvPr>
            <p:cNvSpPr/>
            <p:nvPr/>
          </p:nvSpPr>
          <p:spPr>
            <a:xfrm rot="2700000">
              <a:off x="1658910" y="2608792"/>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sp>
          <p:nvSpPr>
            <p:cNvPr id="44" name="Google Shape;140;p2">
              <a:extLst>
                <a:ext uri="{FF2B5EF4-FFF2-40B4-BE49-F238E27FC236}">
                  <a16:creationId xmlns:a16="http://schemas.microsoft.com/office/drawing/2014/main" id="{605F558E-0C50-4364-8703-FE0B3F9971DE}"/>
                </a:ext>
              </a:extLst>
            </p:cNvPr>
            <p:cNvSpPr/>
            <p:nvPr/>
          </p:nvSpPr>
          <p:spPr>
            <a:xfrm>
              <a:off x="1710164" y="2664793"/>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grpSp>
      <p:sp>
        <p:nvSpPr>
          <p:cNvPr id="45" name="Google Shape;141;p2">
            <a:extLst>
              <a:ext uri="{FF2B5EF4-FFF2-40B4-BE49-F238E27FC236}">
                <a16:creationId xmlns:a16="http://schemas.microsoft.com/office/drawing/2014/main" id="{5D35C32B-038D-4216-A33A-FF177A60E458}"/>
              </a:ext>
            </a:extLst>
          </p:cNvPr>
          <p:cNvSpPr/>
          <p:nvPr/>
        </p:nvSpPr>
        <p:spPr>
          <a:xfrm>
            <a:off x="2098865" y="2838204"/>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dirty="0"/>
              <a:t>Data Understanding and Exploration</a:t>
            </a:r>
            <a:r>
              <a:rPr lang="en-US" sz="1600" b="1" dirty="0">
                <a:solidFill>
                  <a:srgbClr val="000000"/>
                </a:solidFill>
                <a:latin typeface="Arial"/>
                <a:ea typeface="Arial"/>
                <a:cs typeface="Arial"/>
                <a:sym typeface="Arial"/>
              </a:rPr>
              <a:t> </a:t>
            </a:r>
            <a:endParaRPr dirty="0"/>
          </a:p>
        </p:txBody>
      </p:sp>
      <p:grpSp>
        <p:nvGrpSpPr>
          <p:cNvPr id="46" name="Google Shape;142;p2">
            <a:extLst>
              <a:ext uri="{FF2B5EF4-FFF2-40B4-BE49-F238E27FC236}">
                <a16:creationId xmlns:a16="http://schemas.microsoft.com/office/drawing/2014/main" id="{AD2A0E67-B50F-46AA-B26B-26E36988FA5A}"/>
              </a:ext>
            </a:extLst>
          </p:cNvPr>
          <p:cNvGrpSpPr/>
          <p:nvPr/>
        </p:nvGrpSpPr>
        <p:grpSpPr>
          <a:xfrm>
            <a:off x="1121801" y="3412587"/>
            <a:ext cx="729010" cy="727823"/>
            <a:chOff x="1919347" y="3200771"/>
            <a:chExt cx="1017180" cy="1017180"/>
          </a:xfrm>
        </p:grpSpPr>
        <p:sp>
          <p:nvSpPr>
            <p:cNvPr id="47" name="Google Shape;143;p2">
              <a:extLst>
                <a:ext uri="{FF2B5EF4-FFF2-40B4-BE49-F238E27FC236}">
                  <a16:creationId xmlns:a16="http://schemas.microsoft.com/office/drawing/2014/main" id="{74E1C40D-6F95-432B-B381-2324AFF59FBE}"/>
                </a:ext>
              </a:extLst>
            </p:cNvPr>
            <p:cNvSpPr/>
            <p:nvPr/>
          </p:nvSpPr>
          <p:spPr>
            <a:xfrm rot="2700000">
              <a:off x="2070683" y="3347360"/>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sp>
          <p:nvSpPr>
            <p:cNvPr id="48" name="Google Shape;144;p2">
              <a:extLst>
                <a:ext uri="{FF2B5EF4-FFF2-40B4-BE49-F238E27FC236}">
                  <a16:creationId xmlns:a16="http://schemas.microsoft.com/office/drawing/2014/main" id="{F1E1467D-2E3F-4B8B-825D-65D50D5E805B}"/>
                </a:ext>
              </a:extLst>
            </p:cNvPr>
            <p:cNvSpPr/>
            <p:nvPr/>
          </p:nvSpPr>
          <p:spPr>
            <a:xfrm>
              <a:off x="2121937" y="3403361"/>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grpSp>
      <p:sp>
        <p:nvSpPr>
          <p:cNvPr id="49" name="Google Shape;145;p2">
            <a:extLst>
              <a:ext uri="{FF2B5EF4-FFF2-40B4-BE49-F238E27FC236}">
                <a16:creationId xmlns:a16="http://schemas.microsoft.com/office/drawing/2014/main" id="{BC1427DF-59D4-4F3B-89E8-A5E9A84F4367}"/>
              </a:ext>
            </a:extLst>
          </p:cNvPr>
          <p:cNvSpPr/>
          <p:nvPr/>
        </p:nvSpPr>
        <p:spPr>
          <a:xfrm>
            <a:off x="2098865" y="3485514"/>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dirty="0">
                <a:solidFill>
                  <a:srgbClr val="000000"/>
                </a:solidFill>
                <a:latin typeface="Arial"/>
                <a:ea typeface="Arial"/>
                <a:cs typeface="Arial"/>
                <a:sym typeface="Arial"/>
              </a:rPr>
              <a:t>Model Construction</a:t>
            </a:r>
            <a:endParaRPr dirty="0"/>
          </a:p>
        </p:txBody>
      </p:sp>
      <p:grpSp>
        <p:nvGrpSpPr>
          <p:cNvPr id="50" name="Google Shape;146;p2">
            <a:extLst>
              <a:ext uri="{FF2B5EF4-FFF2-40B4-BE49-F238E27FC236}">
                <a16:creationId xmlns:a16="http://schemas.microsoft.com/office/drawing/2014/main" id="{6AC752F0-0E90-4BBD-A0BC-A976A4D7C196}"/>
              </a:ext>
            </a:extLst>
          </p:cNvPr>
          <p:cNvGrpSpPr/>
          <p:nvPr/>
        </p:nvGrpSpPr>
        <p:grpSpPr>
          <a:xfrm>
            <a:off x="1121801" y="4063484"/>
            <a:ext cx="729010" cy="727823"/>
            <a:chOff x="2322164" y="3988834"/>
            <a:chExt cx="1017180" cy="1017180"/>
          </a:xfrm>
        </p:grpSpPr>
        <p:sp>
          <p:nvSpPr>
            <p:cNvPr id="51" name="Google Shape;147;p2">
              <a:extLst>
                <a:ext uri="{FF2B5EF4-FFF2-40B4-BE49-F238E27FC236}">
                  <a16:creationId xmlns:a16="http://schemas.microsoft.com/office/drawing/2014/main" id="{3308A3B2-4C9A-4006-830C-6A4847A0BCEE}"/>
                </a:ext>
              </a:extLst>
            </p:cNvPr>
            <p:cNvSpPr/>
            <p:nvPr/>
          </p:nvSpPr>
          <p:spPr>
            <a:xfrm rot="2700000">
              <a:off x="2473500" y="4135423"/>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sp>
          <p:nvSpPr>
            <p:cNvPr id="52" name="Google Shape;148;p2">
              <a:extLst>
                <a:ext uri="{FF2B5EF4-FFF2-40B4-BE49-F238E27FC236}">
                  <a16:creationId xmlns:a16="http://schemas.microsoft.com/office/drawing/2014/main" id="{5E3E58E2-B1BA-4EE2-B5FF-774AEF278D10}"/>
                </a:ext>
              </a:extLst>
            </p:cNvPr>
            <p:cNvSpPr/>
            <p:nvPr/>
          </p:nvSpPr>
          <p:spPr>
            <a:xfrm>
              <a:off x="2524754" y="4191424"/>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grpSp>
      <p:sp>
        <p:nvSpPr>
          <p:cNvPr id="53" name="Google Shape;149;p2">
            <a:extLst>
              <a:ext uri="{FF2B5EF4-FFF2-40B4-BE49-F238E27FC236}">
                <a16:creationId xmlns:a16="http://schemas.microsoft.com/office/drawing/2014/main" id="{158583A1-7C27-4160-9FCB-E6F09792E67F}"/>
              </a:ext>
            </a:extLst>
          </p:cNvPr>
          <p:cNvSpPr/>
          <p:nvPr/>
        </p:nvSpPr>
        <p:spPr>
          <a:xfrm>
            <a:off x="2098865" y="4132824"/>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dirty="0">
                <a:solidFill>
                  <a:srgbClr val="000000"/>
                </a:solidFill>
                <a:latin typeface="Arial"/>
                <a:ea typeface="Arial"/>
                <a:cs typeface="Arial"/>
                <a:sym typeface="Arial"/>
              </a:rPr>
              <a:t>Model Performance Evaluation</a:t>
            </a:r>
            <a:endParaRPr dirty="0"/>
          </a:p>
        </p:txBody>
      </p:sp>
      <p:grpSp>
        <p:nvGrpSpPr>
          <p:cNvPr id="54" name="Google Shape;150;p2">
            <a:extLst>
              <a:ext uri="{FF2B5EF4-FFF2-40B4-BE49-F238E27FC236}">
                <a16:creationId xmlns:a16="http://schemas.microsoft.com/office/drawing/2014/main" id="{02B42EE4-395B-4303-ABC0-C8B169CEDE43}"/>
              </a:ext>
            </a:extLst>
          </p:cNvPr>
          <p:cNvGrpSpPr/>
          <p:nvPr/>
        </p:nvGrpSpPr>
        <p:grpSpPr>
          <a:xfrm>
            <a:off x="1121801" y="4714381"/>
            <a:ext cx="729010" cy="727823"/>
            <a:chOff x="2733937" y="4737751"/>
            <a:chExt cx="1017180" cy="1017180"/>
          </a:xfrm>
        </p:grpSpPr>
        <p:sp>
          <p:nvSpPr>
            <p:cNvPr id="55" name="Google Shape;151;p2">
              <a:extLst>
                <a:ext uri="{FF2B5EF4-FFF2-40B4-BE49-F238E27FC236}">
                  <a16:creationId xmlns:a16="http://schemas.microsoft.com/office/drawing/2014/main" id="{6EB9560A-8CAC-4969-A765-39ABC8EACCC0}"/>
                </a:ext>
              </a:extLst>
            </p:cNvPr>
            <p:cNvSpPr/>
            <p:nvPr/>
          </p:nvSpPr>
          <p:spPr>
            <a:xfrm rot="2700000">
              <a:off x="2885273" y="4884340"/>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sp>
          <p:nvSpPr>
            <p:cNvPr id="56" name="Google Shape;152;p2">
              <a:extLst>
                <a:ext uri="{FF2B5EF4-FFF2-40B4-BE49-F238E27FC236}">
                  <a16:creationId xmlns:a16="http://schemas.microsoft.com/office/drawing/2014/main" id="{E983E637-C867-40E0-BD5B-71569E6F2E67}"/>
                </a:ext>
              </a:extLst>
            </p:cNvPr>
            <p:cNvSpPr/>
            <p:nvPr/>
          </p:nvSpPr>
          <p:spPr>
            <a:xfrm>
              <a:off x="2944303" y="4942433"/>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grpSp>
      <p:sp>
        <p:nvSpPr>
          <p:cNvPr id="57" name="Google Shape;153;p2">
            <a:extLst>
              <a:ext uri="{FF2B5EF4-FFF2-40B4-BE49-F238E27FC236}">
                <a16:creationId xmlns:a16="http://schemas.microsoft.com/office/drawing/2014/main" id="{9BED0F3A-4807-4AB3-B2E7-79E6B74B7EF5}"/>
              </a:ext>
            </a:extLst>
          </p:cNvPr>
          <p:cNvSpPr/>
          <p:nvPr/>
        </p:nvSpPr>
        <p:spPr>
          <a:xfrm>
            <a:off x="2131519" y="4828733"/>
            <a:ext cx="8786100" cy="585600"/>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dirty="0">
                <a:solidFill>
                  <a:srgbClr val="000000"/>
                </a:solidFill>
                <a:latin typeface="Arial"/>
                <a:ea typeface="Arial"/>
                <a:cs typeface="Arial"/>
                <a:sym typeface="Arial"/>
              </a:rPr>
              <a:t>Deployment and Application</a:t>
            </a:r>
            <a:endParaRPr dirty="0"/>
          </a:p>
        </p:txBody>
      </p:sp>
    </p:spTree>
    <p:extLst>
      <p:ext uri="{BB962C8B-B14F-4D97-AF65-F5344CB8AC3E}">
        <p14:creationId xmlns:p14="http://schemas.microsoft.com/office/powerpoint/2010/main" val="1658587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22"/>
          <p:cNvSpPr txBox="1">
            <a:spLocks noGrp="1"/>
          </p:cNvSpPr>
          <p:nvPr>
            <p:ph type="sldNum" idx="12"/>
          </p:nvPr>
        </p:nvSpPr>
        <p:spPr>
          <a:xfrm>
            <a:off x="935355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849" name="Google Shape;849;p22"/>
          <p:cNvSpPr txBox="1"/>
          <p:nvPr/>
        </p:nvSpPr>
        <p:spPr>
          <a:xfrm>
            <a:off x="9353558" y="6356350"/>
            <a:ext cx="27432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Arial"/>
                <a:ea typeface="Arial"/>
                <a:cs typeface="Arial"/>
                <a:sym typeface="Arial"/>
              </a:rPr>
              <a:t>6</a:t>
            </a:fld>
            <a:endParaRPr sz="1800">
              <a:solidFill>
                <a:schemeClr val="dk1"/>
              </a:solidFill>
              <a:latin typeface="Arial"/>
              <a:ea typeface="Arial"/>
              <a:cs typeface="Arial"/>
              <a:sym typeface="Arial"/>
            </a:endParaRPr>
          </a:p>
        </p:txBody>
      </p:sp>
      <p:sp>
        <p:nvSpPr>
          <p:cNvPr id="850" name="Google Shape;850;p22"/>
          <p:cNvSpPr txBox="1"/>
          <p:nvPr/>
        </p:nvSpPr>
        <p:spPr>
          <a:xfrm>
            <a:off x="741347" y="3916868"/>
            <a:ext cx="2147304" cy="249295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400"/>
              <a:buFont typeface="Arial"/>
              <a:buChar char="•"/>
            </a:pPr>
            <a:r>
              <a:rPr lang="en-US" sz="1200" dirty="0">
                <a:solidFill>
                  <a:schemeClr val="dk1"/>
                </a:solidFill>
                <a:latin typeface="Arial"/>
                <a:ea typeface="Arial"/>
                <a:cs typeface="Arial"/>
                <a:sym typeface="Arial"/>
              </a:rPr>
              <a:t>Prices_sa: Split</a:t>
            </a:r>
            <a:r>
              <a:rPr lang="en-US" sz="1200" dirty="0">
                <a:solidFill>
                  <a:schemeClr val="dk1"/>
                </a:solidFill>
              </a:rPr>
              <a:t>-adjusted daily stock prices</a:t>
            </a:r>
          </a:p>
          <a:p>
            <a:pPr marL="285750" marR="0" lvl="0" indent="-285750" algn="l" rtl="0">
              <a:spcBef>
                <a:spcPts val="0"/>
              </a:spcBef>
              <a:spcAft>
                <a:spcPts val="0"/>
              </a:spcAft>
              <a:buClr>
                <a:schemeClr val="dk1"/>
              </a:buClr>
              <a:buSzPts val="1400"/>
              <a:buFont typeface="Arial"/>
              <a:buChar char="•"/>
            </a:pPr>
            <a:endParaRPr lang="en-US" sz="1200" dirty="0">
              <a:solidFill>
                <a:schemeClr val="dk1"/>
              </a:solidFill>
            </a:endParaRPr>
          </a:p>
          <a:p>
            <a:pPr marL="285750" marR="0" lvl="0" indent="-285750" algn="l" rtl="0">
              <a:spcBef>
                <a:spcPts val="0"/>
              </a:spcBef>
              <a:spcAft>
                <a:spcPts val="0"/>
              </a:spcAft>
              <a:buClr>
                <a:schemeClr val="dk1"/>
              </a:buClr>
              <a:buSzPts val="1400"/>
              <a:buFont typeface="Arial"/>
              <a:buChar char="•"/>
            </a:pPr>
            <a:r>
              <a:rPr lang="en-US" sz="1200" dirty="0">
                <a:solidFill>
                  <a:schemeClr val="dk1"/>
                </a:solidFill>
              </a:rPr>
              <a:t>Fundamentals: Financial metrics from 10K</a:t>
            </a:r>
          </a:p>
          <a:p>
            <a:pPr marL="285750" marR="0" lvl="0" indent="-285750" algn="l" rtl="0">
              <a:spcBef>
                <a:spcPts val="0"/>
              </a:spcBef>
              <a:spcAft>
                <a:spcPts val="0"/>
              </a:spcAft>
              <a:buClr>
                <a:schemeClr val="dk1"/>
              </a:buClr>
              <a:buSzPts val="1400"/>
              <a:buFont typeface="Arial"/>
              <a:buChar char="•"/>
            </a:pPr>
            <a:endParaRPr lang="en-US" sz="1200" dirty="0">
              <a:solidFill>
                <a:schemeClr val="dk1"/>
              </a:solidFill>
            </a:endParaRPr>
          </a:p>
          <a:p>
            <a:pPr marL="285750" marR="0" lvl="0" indent="-285750" algn="l" rtl="0">
              <a:spcBef>
                <a:spcPts val="0"/>
              </a:spcBef>
              <a:spcAft>
                <a:spcPts val="0"/>
              </a:spcAft>
              <a:buClr>
                <a:schemeClr val="dk1"/>
              </a:buClr>
              <a:buSzPts val="1400"/>
              <a:buFont typeface="Arial"/>
              <a:buChar char="•"/>
            </a:pPr>
            <a:r>
              <a:rPr lang="en-US" sz="1200" dirty="0">
                <a:solidFill>
                  <a:schemeClr val="dk1"/>
                </a:solidFill>
              </a:rPr>
              <a:t>Rf: Daily return on the U.S. Treasury yields</a:t>
            </a:r>
          </a:p>
          <a:p>
            <a:pPr marL="285750" marR="0" lvl="0" indent="-285750" algn="l" rtl="0">
              <a:spcBef>
                <a:spcPts val="0"/>
              </a:spcBef>
              <a:spcAft>
                <a:spcPts val="0"/>
              </a:spcAft>
              <a:buClr>
                <a:schemeClr val="dk1"/>
              </a:buClr>
              <a:buSzPts val="1400"/>
              <a:buFont typeface="Arial"/>
              <a:buChar char="•"/>
            </a:pPr>
            <a:endParaRPr lang="en-US" sz="1200" dirty="0">
              <a:solidFill>
                <a:schemeClr val="dk1"/>
              </a:solidFill>
            </a:endParaRPr>
          </a:p>
          <a:p>
            <a:pPr marL="285750" marR="0" lvl="0" indent="-285750" algn="l" rtl="0">
              <a:spcBef>
                <a:spcPts val="0"/>
              </a:spcBef>
              <a:spcAft>
                <a:spcPts val="0"/>
              </a:spcAft>
              <a:buClr>
                <a:schemeClr val="dk1"/>
              </a:buClr>
              <a:buSzPts val="1400"/>
              <a:buFont typeface="Arial"/>
              <a:buChar char="•"/>
            </a:pPr>
            <a:r>
              <a:rPr lang="en-US" sz="1200" dirty="0">
                <a:solidFill>
                  <a:schemeClr val="dk1"/>
                </a:solidFill>
              </a:rPr>
              <a:t>SP_daily: Daily returns of the S&amp;P 500 Index</a:t>
            </a:r>
          </a:p>
          <a:p>
            <a:pPr marL="285750" marR="0" lvl="0" indent="-285750" algn="l" rtl="0">
              <a:spcBef>
                <a:spcPts val="0"/>
              </a:spcBef>
              <a:spcAft>
                <a:spcPts val="0"/>
              </a:spcAft>
              <a:buClr>
                <a:schemeClr val="dk1"/>
              </a:buClr>
              <a:buSzPts val="1400"/>
              <a:buFont typeface="Arial"/>
              <a:buChar char="•"/>
            </a:pPr>
            <a:endParaRPr lang="en-US" sz="1200" dirty="0">
              <a:solidFill>
                <a:schemeClr val="dk1"/>
              </a:solidFill>
            </a:endParaRPr>
          </a:p>
          <a:p>
            <a:pPr marL="285750" marR="0" lvl="0" indent="-285750" algn="l" rtl="0">
              <a:spcBef>
                <a:spcPts val="0"/>
              </a:spcBef>
              <a:spcAft>
                <a:spcPts val="0"/>
              </a:spcAft>
              <a:buClr>
                <a:schemeClr val="dk1"/>
              </a:buClr>
              <a:buSzPts val="1400"/>
              <a:buFont typeface="Arial"/>
              <a:buChar char="•"/>
            </a:pPr>
            <a:endParaRPr sz="1200" dirty="0"/>
          </a:p>
        </p:txBody>
      </p:sp>
      <p:grpSp>
        <p:nvGrpSpPr>
          <p:cNvPr id="855" name="Google Shape;855;p22"/>
          <p:cNvGrpSpPr/>
          <p:nvPr/>
        </p:nvGrpSpPr>
        <p:grpSpPr>
          <a:xfrm>
            <a:off x="888346" y="1828868"/>
            <a:ext cx="1872001" cy="1872000"/>
            <a:chOff x="1129646" y="1282768"/>
            <a:chExt cx="1872001" cy="1872000"/>
          </a:xfrm>
        </p:grpSpPr>
        <p:grpSp>
          <p:nvGrpSpPr>
            <p:cNvPr id="856" name="Google Shape;856;p22"/>
            <p:cNvGrpSpPr/>
            <p:nvPr/>
          </p:nvGrpSpPr>
          <p:grpSpPr>
            <a:xfrm>
              <a:off x="1129646" y="1282768"/>
              <a:ext cx="1872001" cy="1872000"/>
              <a:chOff x="951381" y="1245239"/>
              <a:chExt cx="1872001" cy="1872000"/>
            </a:xfrm>
          </p:grpSpPr>
          <p:sp>
            <p:nvSpPr>
              <p:cNvPr id="857" name="Google Shape;857;p22"/>
              <p:cNvSpPr/>
              <p:nvPr/>
            </p:nvSpPr>
            <p:spPr>
              <a:xfrm>
                <a:off x="951381" y="1245239"/>
                <a:ext cx="1872001" cy="187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858" name="Google Shape;858;p22"/>
              <p:cNvSpPr/>
              <p:nvPr/>
            </p:nvSpPr>
            <p:spPr>
              <a:xfrm>
                <a:off x="1153986" y="1461239"/>
                <a:ext cx="1440000" cy="144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59" name="Google Shape;859;p22"/>
            <p:cNvSpPr txBox="1"/>
            <p:nvPr/>
          </p:nvSpPr>
          <p:spPr>
            <a:xfrm>
              <a:off x="1359154" y="1940576"/>
              <a:ext cx="1429497"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dk1"/>
                  </a:solidFill>
                </a:rPr>
                <a:t>datasets selected incl. Prices_sa, Fundamentals, Rf &amp;</a:t>
              </a:r>
              <a:r>
                <a:rPr lang="en-US" sz="1200" dirty="0" err="1">
                  <a:solidFill>
                    <a:schemeClr val="dk1"/>
                  </a:solidFill>
                </a:rPr>
                <a:t>SP_daily</a:t>
              </a:r>
              <a:endParaRPr dirty="0"/>
            </a:p>
          </p:txBody>
        </p:sp>
        <p:sp>
          <p:nvSpPr>
            <p:cNvPr id="860" name="Google Shape;860;p22"/>
            <p:cNvSpPr txBox="1"/>
            <p:nvPr/>
          </p:nvSpPr>
          <p:spPr>
            <a:xfrm>
              <a:off x="1623069" y="1536867"/>
              <a:ext cx="824104"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chemeClr val="dk1"/>
                  </a:solidFill>
                </a:rPr>
                <a:t>4</a:t>
              </a:r>
              <a:r>
                <a:rPr lang="en-US" sz="2800" b="1" dirty="0">
                  <a:solidFill>
                    <a:schemeClr val="dk1"/>
                  </a:solidFill>
                  <a:latin typeface="Arial"/>
                  <a:ea typeface="Arial"/>
                  <a:cs typeface="Arial"/>
                  <a:sym typeface="Arial"/>
                </a:rPr>
                <a:t> </a:t>
              </a:r>
              <a:endParaRPr dirty="0"/>
            </a:p>
          </p:txBody>
        </p:sp>
      </p:grpSp>
      <p:grpSp>
        <p:nvGrpSpPr>
          <p:cNvPr id="861" name="Google Shape;861;p22"/>
          <p:cNvGrpSpPr/>
          <p:nvPr/>
        </p:nvGrpSpPr>
        <p:grpSpPr>
          <a:xfrm>
            <a:off x="3098755" y="1828868"/>
            <a:ext cx="1872001" cy="1872000"/>
            <a:chOff x="3443078" y="1841568"/>
            <a:chExt cx="1872001" cy="1872000"/>
          </a:xfrm>
        </p:grpSpPr>
        <p:sp>
          <p:nvSpPr>
            <p:cNvPr id="862" name="Google Shape;862;p22"/>
            <p:cNvSpPr/>
            <p:nvPr/>
          </p:nvSpPr>
          <p:spPr>
            <a:xfrm>
              <a:off x="3443078" y="1841568"/>
              <a:ext cx="1872001" cy="187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863" name="Google Shape;863;p22"/>
            <p:cNvSpPr/>
            <p:nvPr/>
          </p:nvSpPr>
          <p:spPr>
            <a:xfrm>
              <a:off x="3645683" y="2055490"/>
              <a:ext cx="1440000" cy="144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4" name="Google Shape;864;p22"/>
            <p:cNvSpPr txBox="1"/>
            <p:nvPr/>
          </p:nvSpPr>
          <p:spPr>
            <a:xfrm>
              <a:off x="3592833" y="2486676"/>
              <a:ext cx="1554669"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dk1"/>
                  </a:solidFill>
                </a:rPr>
                <a:t>companies with complete daily returns across 1762 trading days</a:t>
              </a:r>
              <a:endParaRPr dirty="0"/>
            </a:p>
          </p:txBody>
        </p:sp>
        <p:sp>
          <p:nvSpPr>
            <p:cNvPr id="865" name="Google Shape;865;p22"/>
            <p:cNvSpPr txBox="1"/>
            <p:nvPr/>
          </p:nvSpPr>
          <p:spPr>
            <a:xfrm>
              <a:off x="3988261" y="2095667"/>
              <a:ext cx="97761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rPr>
                <a:t>467</a:t>
              </a:r>
              <a:r>
                <a:rPr lang="en-US" sz="2800" b="1" dirty="0">
                  <a:solidFill>
                    <a:schemeClr val="dk1"/>
                  </a:solidFill>
                  <a:latin typeface="Arial"/>
                  <a:ea typeface="Arial"/>
                  <a:cs typeface="Arial"/>
                  <a:sym typeface="Arial"/>
                </a:rPr>
                <a:t> </a:t>
              </a:r>
              <a:endParaRPr dirty="0"/>
            </a:p>
          </p:txBody>
        </p:sp>
      </p:grpSp>
      <p:grpSp>
        <p:nvGrpSpPr>
          <p:cNvPr id="866" name="Google Shape;866;p22"/>
          <p:cNvGrpSpPr/>
          <p:nvPr/>
        </p:nvGrpSpPr>
        <p:grpSpPr>
          <a:xfrm>
            <a:off x="5309164" y="1828868"/>
            <a:ext cx="1872001" cy="1872000"/>
            <a:chOff x="5560123" y="1282768"/>
            <a:chExt cx="1872001" cy="1872000"/>
          </a:xfrm>
        </p:grpSpPr>
        <p:sp>
          <p:nvSpPr>
            <p:cNvPr id="867" name="Google Shape;867;p22"/>
            <p:cNvSpPr/>
            <p:nvPr/>
          </p:nvSpPr>
          <p:spPr>
            <a:xfrm>
              <a:off x="5560123" y="1282768"/>
              <a:ext cx="1872001" cy="187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868" name="Google Shape;868;p22"/>
            <p:cNvSpPr/>
            <p:nvPr/>
          </p:nvSpPr>
          <p:spPr>
            <a:xfrm>
              <a:off x="5762728" y="1498768"/>
              <a:ext cx="1440000" cy="144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9" name="Google Shape;869;p22"/>
            <p:cNvSpPr txBox="1"/>
            <p:nvPr/>
          </p:nvSpPr>
          <p:spPr>
            <a:xfrm>
              <a:off x="5748504" y="1940576"/>
              <a:ext cx="1500126"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dk1"/>
                  </a:solidFill>
                  <a:latin typeface="Arial"/>
                  <a:ea typeface="Arial"/>
                  <a:cs typeface="Arial"/>
                  <a:sym typeface="Arial"/>
                </a:rPr>
                <a:t>variables </a:t>
              </a:r>
              <a:r>
                <a:rPr lang="en-US" sz="1200" dirty="0">
                  <a:solidFill>
                    <a:schemeClr val="dk1"/>
                  </a:solidFill>
                </a:rPr>
                <a:t>extracted from the balance sheet, income </a:t>
              </a:r>
              <a:r>
                <a:rPr lang="en-US" sz="1200" dirty="0" err="1">
                  <a:solidFill>
                    <a:schemeClr val="dk1"/>
                  </a:solidFill>
                </a:rPr>
                <a:t>st.</a:t>
              </a:r>
              <a:r>
                <a:rPr lang="en-US" sz="1200" dirty="0">
                  <a:solidFill>
                    <a:schemeClr val="dk1"/>
                  </a:solidFill>
                </a:rPr>
                <a:t> and </a:t>
              </a:r>
              <a:r>
                <a:rPr lang="en-US" sz="1200" dirty="0" err="1">
                  <a:solidFill>
                    <a:schemeClr val="dk1"/>
                  </a:solidFill>
                </a:rPr>
                <a:t>st.</a:t>
              </a:r>
              <a:r>
                <a:rPr lang="en-US" sz="1200" dirty="0">
                  <a:solidFill>
                    <a:schemeClr val="dk1"/>
                  </a:solidFill>
                </a:rPr>
                <a:t> of cash flows</a:t>
              </a:r>
              <a:endParaRPr sz="1200" dirty="0">
                <a:solidFill>
                  <a:schemeClr val="dk1"/>
                </a:solidFill>
                <a:latin typeface="Arial"/>
                <a:ea typeface="Arial"/>
                <a:cs typeface="Arial"/>
                <a:sym typeface="Arial"/>
              </a:endParaRPr>
            </a:p>
            <a:p>
              <a:pPr marL="0" marR="0" lvl="0" indent="0" algn="ctr" rtl="0">
                <a:spcBef>
                  <a:spcPts val="0"/>
                </a:spcBef>
                <a:spcAft>
                  <a:spcPts val="0"/>
                </a:spcAft>
                <a:buNone/>
              </a:pPr>
              <a:endParaRPr sz="1200" dirty="0">
                <a:solidFill>
                  <a:schemeClr val="dk1"/>
                </a:solidFill>
                <a:latin typeface="Arial"/>
                <a:ea typeface="Arial"/>
                <a:cs typeface="Arial"/>
                <a:sym typeface="Arial"/>
              </a:endParaRPr>
            </a:p>
          </p:txBody>
        </p:sp>
        <p:sp>
          <p:nvSpPr>
            <p:cNvPr id="870" name="Google Shape;870;p22"/>
            <p:cNvSpPr txBox="1"/>
            <p:nvPr/>
          </p:nvSpPr>
          <p:spPr>
            <a:xfrm>
              <a:off x="6070827" y="1536867"/>
              <a:ext cx="807561"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chemeClr val="dk1"/>
                  </a:solidFill>
                </a:rPr>
                <a:t>46</a:t>
              </a:r>
              <a:r>
                <a:rPr lang="en-US" sz="2800" b="1" dirty="0">
                  <a:solidFill>
                    <a:schemeClr val="dk1"/>
                  </a:solidFill>
                  <a:latin typeface="Arial"/>
                  <a:ea typeface="Arial"/>
                  <a:cs typeface="Arial"/>
                  <a:sym typeface="Arial"/>
                </a:rPr>
                <a:t> </a:t>
              </a:r>
              <a:endParaRPr sz="2800" b="1" dirty="0">
                <a:solidFill>
                  <a:schemeClr val="dk1"/>
                </a:solidFill>
                <a:latin typeface="Arial"/>
                <a:ea typeface="Arial"/>
                <a:cs typeface="Arial"/>
                <a:sym typeface="Arial"/>
              </a:endParaRPr>
            </a:p>
          </p:txBody>
        </p:sp>
      </p:grpSp>
      <p:grpSp>
        <p:nvGrpSpPr>
          <p:cNvPr id="871" name="Google Shape;871;p22"/>
          <p:cNvGrpSpPr/>
          <p:nvPr/>
        </p:nvGrpSpPr>
        <p:grpSpPr>
          <a:xfrm>
            <a:off x="7519573" y="1828868"/>
            <a:ext cx="1872001" cy="1872000"/>
            <a:chOff x="7504454" y="1841568"/>
            <a:chExt cx="1872001" cy="1872000"/>
          </a:xfrm>
        </p:grpSpPr>
        <p:grpSp>
          <p:nvGrpSpPr>
            <p:cNvPr id="872" name="Google Shape;872;p22"/>
            <p:cNvGrpSpPr/>
            <p:nvPr/>
          </p:nvGrpSpPr>
          <p:grpSpPr>
            <a:xfrm>
              <a:off x="7504454" y="1841568"/>
              <a:ext cx="1872001" cy="1872000"/>
              <a:chOff x="951381" y="1221684"/>
              <a:chExt cx="1872001" cy="1872000"/>
            </a:xfrm>
          </p:grpSpPr>
          <p:sp>
            <p:nvSpPr>
              <p:cNvPr id="873" name="Google Shape;873;p22"/>
              <p:cNvSpPr/>
              <p:nvPr/>
            </p:nvSpPr>
            <p:spPr>
              <a:xfrm>
                <a:off x="951381" y="1221684"/>
                <a:ext cx="1872001" cy="187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874" name="Google Shape;874;p22"/>
              <p:cNvSpPr/>
              <p:nvPr/>
            </p:nvSpPr>
            <p:spPr>
              <a:xfrm>
                <a:off x="1146520" y="1436878"/>
                <a:ext cx="1440000" cy="144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76" name="Google Shape;876;p22"/>
            <p:cNvSpPr txBox="1"/>
            <p:nvPr/>
          </p:nvSpPr>
          <p:spPr>
            <a:xfrm>
              <a:off x="7930787" y="2101379"/>
              <a:ext cx="97761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Arial"/>
                  <a:ea typeface="Arial"/>
                  <a:cs typeface="Arial"/>
                  <a:sym typeface="Arial"/>
                </a:rPr>
                <a:t>2012 </a:t>
              </a:r>
              <a:endParaRPr dirty="0"/>
            </a:p>
          </p:txBody>
        </p:sp>
      </p:grpSp>
      <p:grpSp>
        <p:nvGrpSpPr>
          <p:cNvPr id="877" name="Google Shape;877;p22"/>
          <p:cNvGrpSpPr/>
          <p:nvPr/>
        </p:nvGrpSpPr>
        <p:grpSpPr>
          <a:xfrm>
            <a:off x="9729981" y="1828868"/>
            <a:ext cx="1872001" cy="1872000"/>
            <a:chOff x="9653781" y="1282768"/>
            <a:chExt cx="1872001" cy="1872000"/>
          </a:xfrm>
        </p:grpSpPr>
        <p:grpSp>
          <p:nvGrpSpPr>
            <p:cNvPr id="878" name="Google Shape;878;p22"/>
            <p:cNvGrpSpPr/>
            <p:nvPr/>
          </p:nvGrpSpPr>
          <p:grpSpPr>
            <a:xfrm>
              <a:off x="9653781" y="1282768"/>
              <a:ext cx="1872001" cy="1872000"/>
              <a:chOff x="951381" y="1245239"/>
              <a:chExt cx="1872001" cy="1872000"/>
            </a:xfrm>
          </p:grpSpPr>
          <p:sp>
            <p:nvSpPr>
              <p:cNvPr id="879" name="Google Shape;879;p22"/>
              <p:cNvSpPr/>
              <p:nvPr/>
            </p:nvSpPr>
            <p:spPr>
              <a:xfrm>
                <a:off x="951381" y="1245239"/>
                <a:ext cx="1872001" cy="187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880" name="Google Shape;880;p22"/>
              <p:cNvSpPr/>
              <p:nvPr/>
            </p:nvSpPr>
            <p:spPr>
              <a:xfrm>
                <a:off x="1167704" y="1461239"/>
                <a:ext cx="1440000" cy="144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81" name="Google Shape;881;p22"/>
            <p:cNvSpPr txBox="1"/>
            <p:nvPr/>
          </p:nvSpPr>
          <p:spPr>
            <a:xfrm>
              <a:off x="10110992" y="1536867"/>
              <a:ext cx="97761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Arial"/>
                  <a:ea typeface="Arial"/>
                  <a:cs typeface="Arial"/>
                  <a:sym typeface="Arial"/>
                </a:rPr>
                <a:t>2015 </a:t>
              </a:r>
              <a:endParaRPr dirty="0"/>
            </a:p>
          </p:txBody>
        </p:sp>
      </p:grpSp>
      <p:sp>
        <p:nvSpPr>
          <p:cNvPr id="883" name="Google Shape;883;p22"/>
          <p:cNvSpPr txBox="1"/>
          <p:nvPr/>
        </p:nvSpPr>
        <p:spPr>
          <a:xfrm>
            <a:off x="782458" y="1204374"/>
            <a:ext cx="1989793"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chemeClr val="dk1"/>
                </a:solidFill>
              </a:rPr>
              <a:t>Datasets</a:t>
            </a:r>
            <a:endParaRPr dirty="0"/>
          </a:p>
        </p:txBody>
      </p:sp>
      <p:cxnSp>
        <p:nvCxnSpPr>
          <p:cNvPr id="884" name="Google Shape;884;p22"/>
          <p:cNvCxnSpPr/>
          <p:nvPr/>
        </p:nvCxnSpPr>
        <p:spPr>
          <a:xfrm>
            <a:off x="824805" y="1628594"/>
            <a:ext cx="1971181" cy="0"/>
          </a:xfrm>
          <a:prstGeom prst="straightConnector1">
            <a:avLst/>
          </a:prstGeom>
          <a:noFill/>
          <a:ln w="28575" cap="flat" cmpd="sng">
            <a:solidFill>
              <a:schemeClr val="lt2"/>
            </a:solidFill>
            <a:prstDash val="solid"/>
            <a:miter lim="800000"/>
            <a:headEnd type="none" w="sm" len="sm"/>
            <a:tailEnd type="none" w="sm" len="sm"/>
          </a:ln>
        </p:spPr>
      </p:cxnSp>
      <p:sp>
        <p:nvSpPr>
          <p:cNvPr id="885" name="Google Shape;885;p22"/>
          <p:cNvSpPr txBox="1"/>
          <p:nvPr/>
        </p:nvSpPr>
        <p:spPr>
          <a:xfrm>
            <a:off x="3098755" y="1192571"/>
            <a:ext cx="408240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chemeClr val="dk1"/>
                </a:solidFill>
                <a:latin typeface="Arial"/>
                <a:ea typeface="Arial"/>
                <a:cs typeface="Arial"/>
                <a:sym typeface="Arial"/>
              </a:rPr>
              <a:t>Variable Selection</a:t>
            </a:r>
            <a:endParaRPr dirty="0"/>
          </a:p>
        </p:txBody>
      </p:sp>
      <p:cxnSp>
        <p:nvCxnSpPr>
          <p:cNvPr id="886" name="Google Shape;886;p22"/>
          <p:cNvCxnSpPr/>
          <p:nvPr/>
        </p:nvCxnSpPr>
        <p:spPr>
          <a:xfrm>
            <a:off x="3145061" y="1616791"/>
            <a:ext cx="4044223" cy="0"/>
          </a:xfrm>
          <a:prstGeom prst="straightConnector1">
            <a:avLst/>
          </a:prstGeom>
          <a:noFill/>
          <a:ln w="28575" cap="flat" cmpd="sng">
            <a:solidFill>
              <a:schemeClr val="lt2"/>
            </a:solidFill>
            <a:prstDash val="solid"/>
            <a:miter lim="800000"/>
            <a:headEnd type="none" w="sm" len="sm"/>
            <a:tailEnd type="none" w="sm" len="sm"/>
          </a:ln>
        </p:spPr>
      </p:cxnSp>
      <p:cxnSp>
        <p:nvCxnSpPr>
          <p:cNvPr id="887" name="Google Shape;887;p22"/>
          <p:cNvCxnSpPr/>
          <p:nvPr/>
        </p:nvCxnSpPr>
        <p:spPr>
          <a:xfrm>
            <a:off x="7491107" y="1629626"/>
            <a:ext cx="4044223" cy="0"/>
          </a:xfrm>
          <a:prstGeom prst="straightConnector1">
            <a:avLst/>
          </a:prstGeom>
          <a:noFill/>
          <a:ln w="28575" cap="flat" cmpd="sng">
            <a:solidFill>
              <a:schemeClr val="lt2"/>
            </a:solidFill>
            <a:prstDash val="solid"/>
            <a:miter lim="800000"/>
            <a:headEnd type="none" w="sm" len="sm"/>
            <a:tailEnd type="none" w="sm" len="sm"/>
          </a:ln>
        </p:spPr>
      </p:cxnSp>
      <p:cxnSp>
        <p:nvCxnSpPr>
          <p:cNvPr id="888" name="Google Shape;888;p22"/>
          <p:cNvCxnSpPr>
            <a:cxnSpLocks/>
          </p:cNvCxnSpPr>
          <p:nvPr/>
        </p:nvCxnSpPr>
        <p:spPr>
          <a:xfrm>
            <a:off x="2927979" y="1728879"/>
            <a:ext cx="0" cy="4304276"/>
          </a:xfrm>
          <a:prstGeom prst="straightConnector1">
            <a:avLst/>
          </a:prstGeom>
          <a:noFill/>
          <a:ln w="9525" cap="flat" cmpd="sng">
            <a:solidFill>
              <a:schemeClr val="accent1"/>
            </a:solidFill>
            <a:prstDash val="solid"/>
            <a:miter lim="800000"/>
            <a:headEnd type="none" w="sm" len="sm"/>
            <a:tailEnd type="none" w="sm" len="sm"/>
          </a:ln>
        </p:spPr>
      </p:cxnSp>
      <p:cxnSp>
        <p:nvCxnSpPr>
          <p:cNvPr id="889" name="Google Shape;889;p22"/>
          <p:cNvCxnSpPr>
            <a:cxnSpLocks/>
          </p:cNvCxnSpPr>
          <p:nvPr/>
        </p:nvCxnSpPr>
        <p:spPr>
          <a:xfrm>
            <a:off x="7349536" y="1728879"/>
            <a:ext cx="44252" cy="4304276"/>
          </a:xfrm>
          <a:prstGeom prst="straightConnector1">
            <a:avLst/>
          </a:prstGeom>
          <a:noFill/>
          <a:ln w="9525" cap="flat" cmpd="sng">
            <a:solidFill>
              <a:schemeClr val="accent1"/>
            </a:solidFill>
            <a:prstDash val="solid"/>
            <a:miter lim="800000"/>
            <a:headEnd type="none" w="sm" len="sm"/>
            <a:tailEnd type="none" w="sm" len="sm"/>
          </a:ln>
        </p:spPr>
      </p:cxnSp>
      <p:sp>
        <p:nvSpPr>
          <p:cNvPr id="890" name="Google Shape;890;p22"/>
          <p:cNvSpPr txBox="1"/>
          <p:nvPr/>
        </p:nvSpPr>
        <p:spPr>
          <a:xfrm>
            <a:off x="7522216" y="1204374"/>
            <a:ext cx="408240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chemeClr val="dk1"/>
                </a:solidFill>
                <a:latin typeface="Arial"/>
                <a:ea typeface="Arial"/>
                <a:cs typeface="Arial"/>
                <a:sym typeface="Arial"/>
              </a:rPr>
              <a:t>Longitudinal Study </a:t>
            </a:r>
            <a:endParaRPr dirty="0"/>
          </a:p>
        </p:txBody>
      </p:sp>
      <p:sp>
        <p:nvSpPr>
          <p:cNvPr id="894" name="Google Shape;894;p22"/>
          <p:cNvSpPr txBox="1">
            <a:spLocks noGrp="1"/>
          </p:cNvSpPr>
          <p:nvPr>
            <p:ph type="title"/>
          </p:nvPr>
        </p:nvSpPr>
        <p:spPr>
          <a:xfrm>
            <a:off x="839788" y="493784"/>
            <a:ext cx="10829202" cy="60217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300"/>
              <a:buFont typeface="Arial"/>
              <a:buNone/>
            </a:pPr>
            <a:r>
              <a:rPr lang="en-US" sz="2300" dirty="0"/>
              <a:t>Data Wrangling Process</a:t>
            </a:r>
            <a:endParaRPr dirty="0"/>
          </a:p>
        </p:txBody>
      </p:sp>
      <p:sp>
        <p:nvSpPr>
          <p:cNvPr id="52" name="Google Shape;850;p22">
            <a:extLst>
              <a:ext uri="{FF2B5EF4-FFF2-40B4-BE49-F238E27FC236}">
                <a16:creationId xmlns:a16="http://schemas.microsoft.com/office/drawing/2014/main" id="{BF1AC3AB-3F5C-43CA-8DE4-48F6599AAFF3}"/>
              </a:ext>
            </a:extLst>
          </p:cNvPr>
          <p:cNvSpPr txBox="1"/>
          <p:nvPr/>
        </p:nvSpPr>
        <p:spPr>
          <a:xfrm>
            <a:off x="3022422" y="3912944"/>
            <a:ext cx="4201325" cy="212361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400"/>
              <a:buFont typeface="Arial"/>
              <a:buChar char="•"/>
            </a:pPr>
            <a:r>
              <a:rPr lang="en-US" sz="1200" dirty="0">
                <a:solidFill>
                  <a:schemeClr val="dk1"/>
                </a:solidFill>
              </a:rPr>
              <a:t>Daily stock prices have been converted to returns and log-returns for the ease of analytical practice</a:t>
            </a:r>
          </a:p>
          <a:p>
            <a:pPr marL="285750" marR="0" lvl="0" indent="-285750" algn="l" rtl="0">
              <a:spcBef>
                <a:spcPts val="0"/>
              </a:spcBef>
              <a:spcAft>
                <a:spcPts val="0"/>
              </a:spcAft>
              <a:buClr>
                <a:schemeClr val="dk1"/>
              </a:buClr>
              <a:buSzPts val="1400"/>
              <a:buFont typeface="Arial"/>
              <a:buChar char="•"/>
            </a:pPr>
            <a:endParaRPr lang="en-US" sz="1200" dirty="0">
              <a:solidFill>
                <a:schemeClr val="dk1"/>
              </a:solidFill>
            </a:endParaRPr>
          </a:p>
          <a:p>
            <a:pPr marL="285750" marR="0" lvl="0" indent="-285750" algn="l" rtl="0">
              <a:spcBef>
                <a:spcPts val="0"/>
              </a:spcBef>
              <a:spcAft>
                <a:spcPts val="0"/>
              </a:spcAft>
              <a:buClr>
                <a:schemeClr val="dk1"/>
              </a:buClr>
              <a:buSzPts val="1400"/>
              <a:buFont typeface="Arial"/>
              <a:buChar char="•"/>
            </a:pPr>
            <a:r>
              <a:rPr lang="en-US" sz="1200" dirty="0">
                <a:solidFill>
                  <a:schemeClr val="dk1"/>
                </a:solidFill>
              </a:rPr>
              <a:t>No variable selection is required on risk-free return and S&amp;P 500 return datasets</a:t>
            </a:r>
          </a:p>
          <a:p>
            <a:pPr marL="285750" marR="0" lvl="0" indent="-285750" algn="l" rtl="0">
              <a:spcBef>
                <a:spcPts val="0"/>
              </a:spcBef>
              <a:spcAft>
                <a:spcPts val="0"/>
              </a:spcAft>
              <a:buClr>
                <a:schemeClr val="dk1"/>
              </a:buClr>
              <a:buSzPts val="1400"/>
              <a:buFont typeface="Arial"/>
              <a:buChar char="•"/>
            </a:pPr>
            <a:endParaRPr lang="en-US" sz="1200" dirty="0">
              <a:solidFill>
                <a:schemeClr val="dk1"/>
              </a:solidFill>
            </a:endParaRPr>
          </a:p>
          <a:p>
            <a:pPr marL="285750" marR="0" lvl="0" indent="-285750" algn="l" rtl="0">
              <a:spcBef>
                <a:spcPts val="0"/>
              </a:spcBef>
              <a:spcAft>
                <a:spcPts val="0"/>
              </a:spcAft>
              <a:buClr>
                <a:schemeClr val="dk1"/>
              </a:buClr>
              <a:buSzPts val="1400"/>
              <a:buFont typeface="Arial"/>
              <a:buChar char="•"/>
            </a:pPr>
            <a:r>
              <a:rPr lang="en-US" sz="1200" dirty="0">
                <a:solidFill>
                  <a:schemeClr val="dk1"/>
                </a:solidFill>
              </a:rPr>
              <a:t>Missing data is either deleted or filled with input on a case-by-case basis</a:t>
            </a:r>
          </a:p>
          <a:p>
            <a:pPr marL="285750" marR="0" lvl="0" indent="-285750" algn="l" rtl="0">
              <a:spcBef>
                <a:spcPts val="0"/>
              </a:spcBef>
              <a:spcAft>
                <a:spcPts val="0"/>
              </a:spcAft>
              <a:buClr>
                <a:schemeClr val="dk1"/>
              </a:buClr>
              <a:buSzPts val="1400"/>
              <a:buFont typeface="Arial"/>
              <a:buChar char="•"/>
            </a:pPr>
            <a:endParaRPr lang="en-US" sz="1200" dirty="0">
              <a:solidFill>
                <a:schemeClr val="dk1"/>
              </a:solidFill>
            </a:endParaRPr>
          </a:p>
          <a:p>
            <a:pPr marR="0" lvl="0" algn="l" rtl="0">
              <a:spcBef>
                <a:spcPts val="0"/>
              </a:spcBef>
              <a:spcAft>
                <a:spcPts val="0"/>
              </a:spcAft>
              <a:buClr>
                <a:schemeClr val="dk1"/>
              </a:buClr>
              <a:buSzPts val="1400"/>
            </a:pPr>
            <a:endParaRPr lang="en-US" sz="1200" dirty="0">
              <a:solidFill>
                <a:schemeClr val="dk1"/>
              </a:solidFill>
            </a:endParaRPr>
          </a:p>
          <a:p>
            <a:pPr marL="285750" marR="0" lvl="0" indent="-285750" algn="l" rtl="0">
              <a:spcBef>
                <a:spcPts val="0"/>
              </a:spcBef>
              <a:spcAft>
                <a:spcPts val="0"/>
              </a:spcAft>
              <a:buClr>
                <a:schemeClr val="dk1"/>
              </a:buClr>
              <a:buSzPts val="1400"/>
              <a:buFont typeface="Arial"/>
              <a:buChar char="•"/>
            </a:pPr>
            <a:endParaRPr sz="1200" dirty="0"/>
          </a:p>
        </p:txBody>
      </p:sp>
      <p:sp>
        <p:nvSpPr>
          <p:cNvPr id="55" name="Google Shape;873;p22">
            <a:extLst>
              <a:ext uri="{FF2B5EF4-FFF2-40B4-BE49-F238E27FC236}">
                <a16:creationId xmlns:a16="http://schemas.microsoft.com/office/drawing/2014/main" id="{1B22D4BE-12E0-454B-8B98-42521F319610}"/>
              </a:ext>
            </a:extLst>
          </p:cNvPr>
          <p:cNvSpPr/>
          <p:nvPr/>
        </p:nvSpPr>
        <p:spPr>
          <a:xfrm>
            <a:off x="8623944" y="3892131"/>
            <a:ext cx="1872001" cy="187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56" name="Google Shape;874;p22">
            <a:extLst>
              <a:ext uri="{FF2B5EF4-FFF2-40B4-BE49-F238E27FC236}">
                <a16:creationId xmlns:a16="http://schemas.microsoft.com/office/drawing/2014/main" id="{B131CE1C-D5D2-4200-BCDB-0EFCA7D13678}"/>
              </a:ext>
            </a:extLst>
          </p:cNvPr>
          <p:cNvSpPr/>
          <p:nvPr/>
        </p:nvSpPr>
        <p:spPr>
          <a:xfrm>
            <a:off x="8819083" y="4107325"/>
            <a:ext cx="1440000" cy="144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7" name="Google Shape;876;p22">
            <a:extLst>
              <a:ext uri="{FF2B5EF4-FFF2-40B4-BE49-F238E27FC236}">
                <a16:creationId xmlns:a16="http://schemas.microsoft.com/office/drawing/2014/main" id="{DA96221F-F2E0-41D7-8355-C5ABF3A05483}"/>
              </a:ext>
            </a:extLst>
          </p:cNvPr>
          <p:cNvSpPr txBox="1"/>
          <p:nvPr/>
        </p:nvSpPr>
        <p:spPr>
          <a:xfrm>
            <a:off x="9040445" y="4161326"/>
            <a:ext cx="97761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Arial"/>
                <a:ea typeface="Arial"/>
                <a:cs typeface="Arial"/>
                <a:sym typeface="Arial"/>
              </a:rPr>
              <a:t>2016 </a:t>
            </a:r>
            <a:endParaRPr dirty="0"/>
          </a:p>
        </p:txBody>
      </p:sp>
      <p:sp>
        <p:nvSpPr>
          <p:cNvPr id="58" name="Google Shape;869;p22">
            <a:extLst>
              <a:ext uri="{FF2B5EF4-FFF2-40B4-BE49-F238E27FC236}">
                <a16:creationId xmlns:a16="http://schemas.microsoft.com/office/drawing/2014/main" id="{1022A17D-C2FE-4B7B-9DC0-D392FEF6ED6E}"/>
              </a:ext>
            </a:extLst>
          </p:cNvPr>
          <p:cNvSpPr txBox="1"/>
          <p:nvPr/>
        </p:nvSpPr>
        <p:spPr>
          <a:xfrm>
            <a:off x="7695048" y="2505047"/>
            <a:ext cx="1500126" cy="10156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dk1"/>
                </a:solidFill>
              </a:rPr>
              <a:t>Starting year for unsupervised learning and model construction</a:t>
            </a:r>
            <a:endParaRPr sz="1200" dirty="0">
              <a:solidFill>
                <a:schemeClr val="dk1"/>
              </a:solidFill>
              <a:latin typeface="Arial"/>
              <a:ea typeface="Arial"/>
              <a:cs typeface="Arial"/>
              <a:sym typeface="Arial"/>
            </a:endParaRPr>
          </a:p>
          <a:p>
            <a:pPr marL="0" marR="0" lvl="0" indent="0" algn="ctr" rtl="0">
              <a:spcBef>
                <a:spcPts val="0"/>
              </a:spcBef>
              <a:spcAft>
                <a:spcPts val="0"/>
              </a:spcAft>
              <a:buNone/>
            </a:pPr>
            <a:endParaRPr sz="1200" dirty="0">
              <a:solidFill>
                <a:schemeClr val="dk1"/>
              </a:solidFill>
              <a:latin typeface="Arial"/>
              <a:ea typeface="Arial"/>
              <a:cs typeface="Arial"/>
              <a:sym typeface="Arial"/>
            </a:endParaRPr>
          </a:p>
        </p:txBody>
      </p:sp>
      <p:sp>
        <p:nvSpPr>
          <p:cNvPr id="61" name="Google Shape;869;p22">
            <a:extLst>
              <a:ext uri="{FF2B5EF4-FFF2-40B4-BE49-F238E27FC236}">
                <a16:creationId xmlns:a16="http://schemas.microsoft.com/office/drawing/2014/main" id="{01CA24BA-D7AA-4BFF-ACE7-7462A991BF96}"/>
              </a:ext>
            </a:extLst>
          </p:cNvPr>
          <p:cNvSpPr txBox="1"/>
          <p:nvPr/>
        </p:nvSpPr>
        <p:spPr>
          <a:xfrm>
            <a:off x="9931887" y="2480467"/>
            <a:ext cx="1500126" cy="10156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dk1"/>
                </a:solidFill>
              </a:rPr>
              <a:t>Ending year for unsupervised learning and model construction</a:t>
            </a:r>
            <a:endParaRPr sz="1200" dirty="0">
              <a:solidFill>
                <a:schemeClr val="dk1"/>
              </a:solidFill>
              <a:latin typeface="Arial"/>
              <a:ea typeface="Arial"/>
              <a:cs typeface="Arial"/>
              <a:sym typeface="Arial"/>
            </a:endParaRPr>
          </a:p>
          <a:p>
            <a:pPr marL="0" marR="0" lvl="0" indent="0" algn="ctr" rtl="0">
              <a:spcBef>
                <a:spcPts val="0"/>
              </a:spcBef>
              <a:spcAft>
                <a:spcPts val="0"/>
              </a:spcAft>
              <a:buNone/>
            </a:pPr>
            <a:endParaRPr sz="1200" dirty="0">
              <a:solidFill>
                <a:schemeClr val="dk1"/>
              </a:solidFill>
              <a:latin typeface="Arial"/>
              <a:ea typeface="Arial"/>
              <a:cs typeface="Arial"/>
              <a:sym typeface="Arial"/>
            </a:endParaRPr>
          </a:p>
        </p:txBody>
      </p:sp>
      <p:cxnSp>
        <p:nvCxnSpPr>
          <p:cNvPr id="6" name="Straight Connector 5">
            <a:extLst>
              <a:ext uri="{FF2B5EF4-FFF2-40B4-BE49-F238E27FC236}">
                <a16:creationId xmlns:a16="http://schemas.microsoft.com/office/drawing/2014/main" id="{C595B9EA-67ED-4F54-8D74-F5AFF0AECCC1}"/>
              </a:ext>
            </a:extLst>
          </p:cNvPr>
          <p:cNvCxnSpPr>
            <a:stCxn id="873" idx="6"/>
            <a:endCxn id="879" idx="2"/>
          </p:cNvCxnSpPr>
          <p:nvPr/>
        </p:nvCxnSpPr>
        <p:spPr>
          <a:xfrm>
            <a:off x="9391574" y="2764868"/>
            <a:ext cx="338407"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F1DAE645-514B-4400-950C-4525AFFC2FDC}"/>
              </a:ext>
            </a:extLst>
          </p:cNvPr>
          <p:cNvCxnSpPr>
            <a:stCxn id="873" idx="4"/>
            <a:endCxn id="55" idx="1"/>
          </p:cNvCxnSpPr>
          <p:nvPr/>
        </p:nvCxnSpPr>
        <p:spPr>
          <a:xfrm>
            <a:off x="8455574" y="3700868"/>
            <a:ext cx="442518" cy="46541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5DD3BA68-420B-4DB8-A573-1DFD782958CB}"/>
              </a:ext>
            </a:extLst>
          </p:cNvPr>
          <p:cNvCxnSpPr>
            <a:stCxn id="879" idx="4"/>
            <a:endCxn id="55" idx="7"/>
          </p:cNvCxnSpPr>
          <p:nvPr/>
        </p:nvCxnSpPr>
        <p:spPr>
          <a:xfrm flipH="1">
            <a:off x="10221797" y="3700868"/>
            <a:ext cx="444185" cy="46541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68" name="Google Shape;869;p22">
            <a:extLst>
              <a:ext uri="{FF2B5EF4-FFF2-40B4-BE49-F238E27FC236}">
                <a16:creationId xmlns:a16="http://schemas.microsoft.com/office/drawing/2014/main" id="{762400E7-2834-4B4D-9288-39A22441EEDC}"/>
              </a:ext>
            </a:extLst>
          </p:cNvPr>
          <p:cNvSpPr txBox="1"/>
          <p:nvPr/>
        </p:nvSpPr>
        <p:spPr>
          <a:xfrm>
            <a:off x="8789020" y="4579790"/>
            <a:ext cx="1500126" cy="10156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dk1"/>
                </a:solidFill>
              </a:rPr>
              <a:t>Model performance evaluation against S&amp;P 500 benchmark</a:t>
            </a:r>
            <a:endParaRPr sz="1200" dirty="0">
              <a:solidFill>
                <a:schemeClr val="dk1"/>
              </a:solidFill>
              <a:latin typeface="Arial"/>
              <a:ea typeface="Arial"/>
              <a:cs typeface="Arial"/>
              <a:sym typeface="Arial"/>
            </a:endParaRPr>
          </a:p>
          <a:p>
            <a:pPr marL="0" marR="0" lvl="0" indent="0" algn="ctr" rtl="0">
              <a:spcBef>
                <a:spcPts val="0"/>
              </a:spcBef>
              <a:spcAft>
                <a:spcPts val="0"/>
              </a:spcAft>
              <a:buNone/>
            </a:pPr>
            <a:endParaRPr sz="12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54286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
          <p:cNvSpPr txBox="1">
            <a:spLocks noGrp="1"/>
          </p:cNvSpPr>
          <p:nvPr>
            <p:ph type="sldNum" idx="12"/>
          </p:nvPr>
        </p:nvSpPr>
        <p:spPr>
          <a:xfrm>
            <a:off x="935355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59" name="Google Shape;159;p3"/>
          <p:cNvSpPr txBox="1">
            <a:spLocks noGrp="1"/>
          </p:cNvSpPr>
          <p:nvPr>
            <p:ph type="title"/>
          </p:nvPr>
        </p:nvSpPr>
        <p:spPr>
          <a:xfrm>
            <a:off x="838200" y="441137"/>
            <a:ext cx="10515600" cy="76801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300"/>
              <a:buFont typeface="Arial"/>
              <a:buNone/>
            </a:pPr>
            <a:r>
              <a:rPr lang="en-US" sz="2300"/>
              <a:t>Agenda</a:t>
            </a:r>
            <a:endParaRPr/>
          </a:p>
        </p:txBody>
      </p:sp>
      <p:sp>
        <p:nvSpPr>
          <p:cNvPr id="182" name="Google Shape;182;p3"/>
          <p:cNvSpPr/>
          <p:nvPr/>
        </p:nvSpPr>
        <p:spPr>
          <a:xfrm>
            <a:off x="2098865" y="4525608"/>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endParaRPr sz="1600" b="1">
              <a:solidFill>
                <a:srgbClr val="000000"/>
              </a:solidFill>
              <a:latin typeface="Arial"/>
              <a:ea typeface="Arial"/>
              <a:cs typeface="Arial"/>
              <a:sym typeface="Arial"/>
            </a:endParaRPr>
          </a:p>
        </p:txBody>
      </p:sp>
      <p:sp>
        <p:nvSpPr>
          <p:cNvPr id="183" name="Google Shape;183;p3"/>
          <p:cNvSpPr/>
          <p:nvPr/>
        </p:nvSpPr>
        <p:spPr>
          <a:xfrm>
            <a:off x="1107143" y="2800924"/>
            <a:ext cx="10532631" cy="624348"/>
          </a:xfrm>
          <a:prstGeom prst="roundRect">
            <a:avLst>
              <a:gd name="adj" fmla="val 16667"/>
            </a:avLst>
          </a:prstGeom>
          <a:solidFill>
            <a:srgbClr val="E2E6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34" name="Google Shape;130;p2">
            <a:extLst>
              <a:ext uri="{FF2B5EF4-FFF2-40B4-BE49-F238E27FC236}">
                <a16:creationId xmlns:a16="http://schemas.microsoft.com/office/drawing/2014/main" id="{F1F1A679-CBC3-4029-9576-1CB97BF38017}"/>
              </a:ext>
            </a:extLst>
          </p:cNvPr>
          <p:cNvGrpSpPr/>
          <p:nvPr/>
        </p:nvGrpSpPr>
        <p:grpSpPr>
          <a:xfrm>
            <a:off x="1121801" y="1459896"/>
            <a:ext cx="729010" cy="727823"/>
            <a:chOff x="692984" y="1033703"/>
            <a:chExt cx="1017180" cy="1017180"/>
          </a:xfrm>
        </p:grpSpPr>
        <p:sp>
          <p:nvSpPr>
            <p:cNvPr id="35" name="Google Shape;131;p2">
              <a:extLst>
                <a:ext uri="{FF2B5EF4-FFF2-40B4-BE49-F238E27FC236}">
                  <a16:creationId xmlns:a16="http://schemas.microsoft.com/office/drawing/2014/main" id="{086A38CF-DBCB-4AA6-A478-2C2CF65CB8DD}"/>
                </a:ext>
              </a:extLst>
            </p:cNvPr>
            <p:cNvSpPr/>
            <p:nvPr/>
          </p:nvSpPr>
          <p:spPr>
            <a:xfrm rot="2700000">
              <a:off x="844320" y="1180292"/>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FFFFFF"/>
                </a:solidFill>
                <a:latin typeface="Arial"/>
                <a:ea typeface="Arial"/>
                <a:cs typeface="Arial"/>
                <a:sym typeface="Arial"/>
              </a:endParaRPr>
            </a:p>
          </p:txBody>
        </p:sp>
        <p:sp>
          <p:nvSpPr>
            <p:cNvPr id="36" name="Google Shape;132;p2">
              <a:extLst>
                <a:ext uri="{FF2B5EF4-FFF2-40B4-BE49-F238E27FC236}">
                  <a16:creationId xmlns:a16="http://schemas.microsoft.com/office/drawing/2014/main" id="{5E6871F6-8299-4AAA-A3C8-3BE6C1C6E7BF}"/>
                </a:ext>
              </a:extLst>
            </p:cNvPr>
            <p:cNvSpPr/>
            <p:nvPr/>
          </p:nvSpPr>
          <p:spPr>
            <a:xfrm>
              <a:off x="895574" y="1225535"/>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FFFFFF"/>
                </a:solidFill>
                <a:latin typeface="Arial"/>
                <a:ea typeface="Arial"/>
                <a:cs typeface="Arial"/>
                <a:sym typeface="Arial"/>
              </a:endParaRPr>
            </a:p>
          </p:txBody>
        </p:sp>
      </p:grpSp>
      <p:sp>
        <p:nvSpPr>
          <p:cNvPr id="37" name="Google Shape;133;p2">
            <a:extLst>
              <a:ext uri="{FF2B5EF4-FFF2-40B4-BE49-F238E27FC236}">
                <a16:creationId xmlns:a16="http://schemas.microsoft.com/office/drawing/2014/main" id="{17F86195-E544-497E-A8FF-DEC9E00EBA20}"/>
              </a:ext>
            </a:extLst>
          </p:cNvPr>
          <p:cNvSpPr/>
          <p:nvPr/>
        </p:nvSpPr>
        <p:spPr>
          <a:xfrm>
            <a:off x="2098865" y="1543584"/>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i="0" u="none" strike="noStrike" cap="none" dirty="0">
                <a:solidFill>
                  <a:srgbClr val="000000"/>
                </a:solidFill>
                <a:latin typeface="Arial"/>
                <a:ea typeface="Arial"/>
                <a:cs typeface="Arial"/>
                <a:sym typeface="Arial"/>
              </a:rPr>
              <a:t>Business Understanding</a:t>
            </a:r>
            <a:endParaRPr dirty="0"/>
          </a:p>
        </p:txBody>
      </p:sp>
      <p:grpSp>
        <p:nvGrpSpPr>
          <p:cNvPr id="38" name="Google Shape;134;p2">
            <a:extLst>
              <a:ext uri="{FF2B5EF4-FFF2-40B4-BE49-F238E27FC236}">
                <a16:creationId xmlns:a16="http://schemas.microsoft.com/office/drawing/2014/main" id="{37E58541-C7DA-40C3-AAC2-7CB65C793A37}"/>
              </a:ext>
            </a:extLst>
          </p:cNvPr>
          <p:cNvGrpSpPr/>
          <p:nvPr/>
        </p:nvGrpSpPr>
        <p:grpSpPr>
          <a:xfrm>
            <a:off x="1121801" y="2110793"/>
            <a:ext cx="729010" cy="727823"/>
            <a:chOff x="1112533" y="1736740"/>
            <a:chExt cx="1017180" cy="1017180"/>
          </a:xfrm>
        </p:grpSpPr>
        <p:sp>
          <p:nvSpPr>
            <p:cNvPr id="39" name="Google Shape;135;p2">
              <a:extLst>
                <a:ext uri="{FF2B5EF4-FFF2-40B4-BE49-F238E27FC236}">
                  <a16:creationId xmlns:a16="http://schemas.microsoft.com/office/drawing/2014/main" id="{68F23D40-8B61-48EC-85D6-4EA21319CE4A}"/>
                </a:ext>
              </a:extLst>
            </p:cNvPr>
            <p:cNvSpPr/>
            <p:nvPr/>
          </p:nvSpPr>
          <p:spPr>
            <a:xfrm rot="2700000">
              <a:off x="1263869" y="1883329"/>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sp>
          <p:nvSpPr>
            <p:cNvPr id="40" name="Google Shape;136;p2">
              <a:extLst>
                <a:ext uri="{FF2B5EF4-FFF2-40B4-BE49-F238E27FC236}">
                  <a16:creationId xmlns:a16="http://schemas.microsoft.com/office/drawing/2014/main" id="{1DDF81EE-8747-4E8B-96FC-0F98A5D0674D}"/>
                </a:ext>
              </a:extLst>
            </p:cNvPr>
            <p:cNvSpPr/>
            <p:nvPr/>
          </p:nvSpPr>
          <p:spPr>
            <a:xfrm>
              <a:off x="1315123" y="1939330"/>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grpSp>
      <p:sp>
        <p:nvSpPr>
          <p:cNvPr id="41" name="Google Shape;137;p2">
            <a:extLst>
              <a:ext uri="{FF2B5EF4-FFF2-40B4-BE49-F238E27FC236}">
                <a16:creationId xmlns:a16="http://schemas.microsoft.com/office/drawing/2014/main" id="{2F080C02-668A-4F6C-B9C3-3BD4118F676B}"/>
              </a:ext>
            </a:extLst>
          </p:cNvPr>
          <p:cNvSpPr/>
          <p:nvPr/>
        </p:nvSpPr>
        <p:spPr>
          <a:xfrm>
            <a:off x="2098865" y="2190894"/>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dirty="0">
                <a:solidFill>
                  <a:srgbClr val="000000"/>
                </a:solidFill>
                <a:latin typeface="Arial"/>
                <a:ea typeface="Arial"/>
                <a:cs typeface="Arial"/>
                <a:sym typeface="Arial"/>
              </a:rPr>
              <a:t>Data Wrangling Process</a:t>
            </a:r>
            <a:endParaRPr dirty="0"/>
          </a:p>
        </p:txBody>
      </p:sp>
      <p:grpSp>
        <p:nvGrpSpPr>
          <p:cNvPr id="42" name="Google Shape;138;p2">
            <a:extLst>
              <a:ext uri="{FF2B5EF4-FFF2-40B4-BE49-F238E27FC236}">
                <a16:creationId xmlns:a16="http://schemas.microsoft.com/office/drawing/2014/main" id="{33281CB2-DE4A-4567-B720-B67155354298}"/>
              </a:ext>
            </a:extLst>
          </p:cNvPr>
          <p:cNvGrpSpPr/>
          <p:nvPr/>
        </p:nvGrpSpPr>
        <p:grpSpPr>
          <a:xfrm>
            <a:off x="1121801" y="2761690"/>
            <a:ext cx="729010" cy="727823"/>
            <a:chOff x="1507574" y="2462203"/>
            <a:chExt cx="1017180" cy="1017180"/>
          </a:xfrm>
        </p:grpSpPr>
        <p:sp>
          <p:nvSpPr>
            <p:cNvPr id="43" name="Google Shape;139;p2">
              <a:extLst>
                <a:ext uri="{FF2B5EF4-FFF2-40B4-BE49-F238E27FC236}">
                  <a16:creationId xmlns:a16="http://schemas.microsoft.com/office/drawing/2014/main" id="{4A22ED83-8A66-426F-A71F-A5E144D66985}"/>
                </a:ext>
              </a:extLst>
            </p:cNvPr>
            <p:cNvSpPr/>
            <p:nvPr/>
          </p:nvSpPr>
          <p:spPr>
            <a:xfrm rot="2700000">
              <a:off x="1658910" y="2608792"/>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sp>
          <p:nvSpPr>
            <p:cNvPr id="44" name="Google Shape;140;p2">
              <a:extLst>
                <a:ext uri="{FF2B5EF4-FFF2-40B4-BE49-F238E27FC236}">
                  <a16:creationId xmlns:a16="http://schemas.microsoft.com/office/drawing/2014/main" id="{605F558E-0C50-4364-8703-FE0B3F9971DE}"/>
                </a:ext>
              </a:extLst>
            </p:cNvPr>
            <p:cNvSpPr/>
            <p:nvPr/>
          </p:nvSpPr>
          <p:spPr>
            <a:xfrm>
              <a:off x="1710164" y="2664793"/>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grpSp>
      <p:sp>
        <p:nvSpPr>
          <p:cNvPr id="45" name="Google Shape;141;p2">
            <a:extLst>
              <a:ext uri="{FF2B5EF4-FFF2-40B4-BE49-F238E27FC236}">
                <a16:creationId xmlns:a16="http://schemas.microsoft.com/office/drawing/2014/main" id="{5D35C32B-038D-4216-A33A-FF177A60E458}"/>
              </a:ext>
            </a:extLst>
          </p:cNvPr>
          <p:cNvSpPr/>
          <p:nvPr/>
        </p:nvSpPr>
        <p:spPr>
          <a:xfrm>
            <a:off x="2098865" y="2838204"/>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dirty="0"/>
              <a:t>Data Understanding and Exploration</a:t>
            </a:r>
            <a:r>
              <a:rPr lang="en-US" sz="1600" b="1" dirty="0">
                <a:solidFill>
                  <a:srgbClr val="000000"/>
                </a:solidFill>
                <a:latin typeface="Arial"/>
                <a:ea typeface="Arial"/>
                <a:cs typeface="Arial"/>
                <a:sym typeface="Arial"/>
              </a:rPr>
              <a:t> </a:t>
            </a:r>
            <a:endParaRPr dirty="0"/>
          </a:p>
        </p:txBody>
      </p:sp>
      <p:grpSp>
        <p:nvGrpSpPr>
          <p:cNvPr id="46" name="Google Shape;142;p2">
            <a:extLst>
              <a:ext uri="{FF2B5EF4-FFF2-40B4-BE49-F238E27FC236}">
                <a16:creationId xmlns:a16="http://schemas.microsoft.com/office/drawing/2014/main" id="{AD2A0E67-B50F-46AA-B26B-26E36988FA5A}"/>
              </a:ext>
            </a:extLst>
          </p:cNvPr>
          <p:cNvGrpSpPr/>
          <p:nvPr/>
        </p:nvGrpSpPr>
        <p:grpSpPr>
          <a:xfrm>
            <a:off x="1121801" y="3412587"/>
            <a:ext cx="729010" cy="727823"/>
            <a:chOff x="1919347" y="3200771"/>
            <a:chExt cx="1017180" cy="1017180"/>
          </a:xfrm>
        </p:grpSpPr>
        <p:sp>
          <p:nvSpPr>
            <p:cNvPr id="47" name="Google Shape;143;p2">
              <a:extLst>
                <a:ext uri="{FF2B5EF4-FFF2-40B4-BE49-F238E27FC236}">
                  <a16:creationId xmlns:a16="http://schemas.microsoft.com/office/drawing/2014/main" id="{74E1C40D-6F95-432B-B381-2324AFF59FBE}"/>
                </a:ext>
              </a:extLst>
            </p:cNvPr>
            <p:cNvSpPr/>
            <p:nvPr/>
          </p:nvSpPr>
          <p:spPr>
            <a:xfrm rot="2700000">
              <a:off x="2070683" y="3347360"/>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sp>
          <p:nvSpPr>
            <p:cNvPr id="48" name="Google Shape;144;p2">
              <a:extLst>
                <a:ext uri="{FF2B5EF4-FFF2-40B4-BE49-F238E27FC236}">
                  <a16:creationId xmlns:a16="http://schemas.microsoft.com/office/drawing/2014/main" id="{F1E1467D-2E3F-4B8B-825D-65D50D5E805B}"/>
                </a:ext>
              </a:extLst>
            </p:cNvPr>
            <p:cNvSpPr/>
            <p:nvPr/>
          </p:nvSpPr>
          <p:spPr>
            <a:xfrm>
              <a:off x="2121937" y="3403361"/>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grpSp>
      <p:sp>
        <p:nvSpPr>
          <p:cNvPr id="49" name="Google Shape;145;p2">
            <a:extLst>
              <a:ext uri="{FF2B5EF4-FFF2-40B4-BE49-F238E27FC236}">
                <a16:creationId xmlns:a16="http://schemas.microsoft.com/office/drawing/2014/main" id="{BC1427DF-59D4-4F3B-89E8-A5E9A84F4367}"/>
              </a:ext>
            </a:extLst>
          </p:cNvPr>
          <p:cNvSpPr/>
          <p:nvPr/>
        </p:nvSpPr>
        <p:spPr>
          <a:xfrm>
            <a:off x="2098865" y="3485514"/>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dirty="0">
                <a:solidFill>
                  <a:srgbClr val="000000"/>
                </a:solidFill>
                <a:latin typeface="Arial"/>
                <a:ea typeface="Arial"/>
                <a:cs typeface="Arial"/>
                <a:sym typeface="Arial"/>
              </a:rPr>
              <a:t>Model Construction</a:t>
            </a:r>
            <a:endParaRPr dirty="0"/>
          </a:p>
        </p:txBody>
      </p:sp>
      <p:grpSp>
        <p:nvGrpSpPr>
          <p:cNvPr id="50" name="Google Shape;146;p2">
            <a:extLst>
              <a:ext uri="{FF2B5EF4-FFF2-40B4-BE49-F238E27FC236}">
                <a16:creationId xmlns:a16="http://schemas.microsoft.com/office/drawing/2014/main" id="{6AC752F0-0E90-4BBD-A0BC-A976A4D7C196}"/>
              </a:ext>
            </a:extLst>
          </p:cNvPr>
          <p:cNvGrpSpPr/>
          <p:nvPr/>
        </p:nvGrpSpPr>
        <p:grpSpPr>
          <a:xfrm>
            <a:off x="1121801" y="4063484"/>
            <a:ext cx="729010" cy="727823"/>
            <a:chOff x="2322164" y="3988834"/>
            <a:chExt cx="1017180" cy="1017180"/>
          </a:xfrm>
        </p:grpSpPr>
        <p:sp>
          <p:nvSpPr>
            <p:cNvPr id="51" name="Google Shape;147;p2">
              <a:extLst>
                <a:ext uri="{FF2B5EF4-FFF2-40B4-BE49-F238E27FC236}">
                  <a16:creationId xmlns:a16="http://schemas.microsoft.com/office/drawing/2014/main" id="{3308A3B2-4C9A-4006-830C-6A4847A0BCEE}"/>
                </a:ext>
              </a:extLst>
            </p:cNvPr>
            <p:cNvSpPr/>
            <p:nvPr/>
          </p:nvSpPr>
          <p:spPr>
            <a:xfrm rot="2700000">
              <a:off x="2473500" y="4135423"/>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sp>
          <p:nvSpPr>
            <p:cNvPr id="52" name="Google Shape;148;p2">
              <a:extLst>
                <a:ext uri="{FF2B5EF4-FFF2-40B4-BE49-F238E27FC236}">
                  <a16:creationId xmlns:a16="http://schemas.microsoft.com/office/drawing/2014/main" id="{5E3E58E2-B1BA-4EE2-B5FF-774AEF278D10}"/>
                </a:ext>
              </a:extLst>
            </p:cNvPr>
            <p:cNvSpPr/>
            <p:nvPr/>
          </p:nvSpPr>
          <p:spPr>
            <a:xfrm>
              <a:off x="2524754" y="4191424"/>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grpSp>
      <p:sp>
        <p:nvSpPr>
          <p:cNvPr id="53" name="Google Shape;149;p2">
            <a:extLst>
              <a:ext uri="{FF2B5EF4-FFF2-40B4-BE49-F238E27FC236}">
                <a16:creationId xmlns:a16="http://schemas.microsoft.com/office/drawing/2014/main" id="{158583A1-7C27-4160-9FCB-E6F09792E67F}"/>
              </a:ext>
            </a:extLst>
          </p:cNvPr>
          <p:cNvSpPr/>
          <p:nvPr/>
        </p:nvSpPr>
        <p:spPr>
          <a:xfrm>
            <a:off x="2098865" y="4132824"/>
            <a:ext cx="8786188" cy="585472"/>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dirty="0">
                <a:solidFill>
                  <a:srgbClr val="000000"/>
                </a:solidFill>
                <a:latin typeface="Arial"/>
                <a:ea typeface="Arial"/>
                <a:cs typeface="Arial"/>
                <a:sym typeface="Arial"/>
              </a:rPr>
              <a:t>Model Performance Evaluation</a:t>
            </a:r>
            <a:endParaRPr dirty="0"/>
          </a:p>
        </p:txBody>
      </p:sp>
      <p:grpSp>
        <p:nvGrpSpPr>
          <p:cNvPr id="54" name="Google Shape;150;p2">
            <a:extLst>
              <a:ext uri="{FF2B5EF4-FFF2-40B4-BE49-F238E27FC236}">
                <a16:creationId xmlns:a16="http://schemas.microsoft.com/office/drawing/2014/main" id="{02B42EE4-395B-4303-ABC0-C8B169CEDE43}"/>
              </a:ext>
            </a:extLst>
          </p:cNvPr>
          <p:cNvGrpSpPr/>
          <p:nvPr/>
        </p:nvGrpSpPr>
        <p:grpSpPr>
          <a:xfrm>
            <a:off x="1121801" y="4714381"/>
            <a:ext cx="729010" cy="727823"/>
            <a:chOff x="2733937" y="4737751"/>
            <a:chExt cx="1017180" cy="1017180"/>
          </a:xfrm>
        </p:grpSpPr>
        <p:sp>
          <p:nvSpPr>
            <p:cNvPr id="55" name="Google Shape;151;p2">
              <a:extLst>
                <a:ext uri="{FF2B5EF4-FFF2-40B4-BE49-F238E27FC236}">
                  <a16:creationId xmlns:a16="http://schemas.microsoft.com/office/drawing/2014/main" id="{6EB9560A-8CAC-4969-A765-39ABC8EACCC0}"/>
                </a:ext>
              </a:extLst>
            </p:cNvPr>
            <p:cNvSpPr/>
            <p:nvPr/>
          </p:nvSpPr>
          <p:spPr>
            <a:xfrm rot="2700000">
              <a:off x="2885273" y="4884340"/>
              <a:ext cx="714508" cy="724002"/>
            </a:xfrm>
            <a:prstGeom prst="teardrop">
              <a:avLst>
                <a:gd name="adj" fmla="val 151405"/>
              </a:avLst>
            </a:prstGeom>
            <a:solidFill>
              <a:srgbClr val="EAE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sp>
          <p:nvSpPr>
            <p:cNvPr id="56" name="Google Shape;152;p2">
              <a:extLst>
                <a:ext uri="{FF2B5EF4-FFF2-40B4-BE49-F238E27FC236}">
                  <a16:creationId xmlns:a16="http://schemas.microsoft.com/office/drawing/2014/main" id="{E983E637-C867-40E0-BD5B-71569E6F2E67}"/>
                </a:ext>
              </a:extLst>
            </p:cNvPr>
            <p:cNvSpPr/>
            <p:nvPr/>
          </p:nvSpPr>
          <p:spPr>
            <a:xfrm>
              <a:off x="2944303" y="4942433"/>
              <a:ext cx="612000" cy="612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FFFFFF"/>
                </a:solidFill>
                <a:latin typeface="Arial"/>
                <a:ea typeface="Arial"/>
                <a:cs typeface="Arial"/>
                <a:sym typeface="Arial"/>
              </a:endParaRPr>
            </a:p>
          </p:txBody>
        </p:sp>
      </p:grpSp>
      <p:sp>
        <p:nvSpPr>
          <p:cNvPr id="57" name="Google Shape;153;p2">
            <a:extLst>
              <a:ext uri="{FF2B5EF4-FFF2-40B4-BE49-F238E27FC236}">
                <a16:creationId xmlns:a16="http://schemas.microsoft.com/office/drawing/2014/main" id="{9BED0F3A-4807-4AB3-B2E7-79E6B74B7EF5}"/>
              </a:ext>
            </a:extLst>
          </p:cNvPr>
          <p:cNvSpPr/>
          <p:nvPr/>
        </p:nvSpPr>
        <p:spPr>
          <a:xfrm>
            <a:off x="2131519" y="4828733"/>
            <a:ext cx="8786100" cy="585600"/>
          </a:xfrm>
          <a:prstGeom prst="rect">
            <a:avLst/>
          </a:prstGeom>
          <a:noFill/>
          <a:ln>
            <a:noFill/>
          </a:ln>
        </p:spPr>
        <p:txBody>
          <a:bodyPr spcFirstLastPara="1" wrap="square" lIns="72000" tIns="36000" rIns="72000" bIns="72000" anchor="ctr" anchorCtr="0">
            <a:noAutofit/>
          </a:bodyPr>
          <a:lstStyle/>
          <a:p>
            <a:pPr marL="0" marR="0" lvl="0" indent="0" algn="l" rtl="0">
              <a:spcBef>
                <a:spcPts val="0"/>
              </a:spcBef>
              <a:spcAft>
                <a:spcPts val="0"/>
              </a:spcAft>
              <a:buNone/>
            </a:pPr>
            <a:r>
              <a:rPr lang="en-US" sz="1600" b="1" dirty="0">
                <a:solidFill>
                  <a:srgbClr val="000000"/>
                </a:solidFill>
                <a:latin typeface="Arial"/>
                <a:ea typeface="Arial"/>
                <a:cs typeface="Arial"/>
                <a:sym typeface="Arial"/>
              </a:rPr>
              <a:t>Deployment and Application</a:t>
            </a:r>
            <a:endParaRPr dirty="0"/>
          </a:p>
        </p:txBody>
      </p:sp>
    </p:spTree>
    <p:extLst>
      <p:ext uri="{BB962C8B-B14F-4D97-AF65-F5344CB8AC3E}">
        <p14:creationId xmlns:p14="http://schemas.microsoft.com/office/powerpoint/2010/main" val="2315000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
          <p:cNvSpPr txBox="1">
            <a:spLocks noGrp="1"/>
          </p:cNvSpPr>
          <p:nvPr>
            <p:ph type="sldNum" idx="12"/>
          </p:nvPr>
        </p:nvSpPr>
        <p:spPr>
          <a:xfrm>
            <a:off x="935355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56" name="Google Shape;256;p6"/>
          <p:cNvSpPr txBox="1"/>
          <p:nvPr/>
        </p:nvSpPr>
        <p:spPr>
          <a:xfrm>
            <a:off x="838200" y="441137"/>
            <a:ext cx="10515600" cy="76801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2300"/>
              <a:buFont typeface="Arial"/>
              <a:buNone/>
            </a:pPr>
            <a:r>
              <a:rPr lang="en-US" sz="2300" dirty="0">
                <a:solidFill>
                  <a:schemeClr val="dk1"/>
                </a:solidFill>
                <a:latin typeface="Arial"/>
                <a:ea typeface="Arial"/>
                <a:cs typeface="Arial"/>
                <a:sym typeface="Arial"/>
              </a:rPr>
              <a:t>Data Understanding and E</a:t>
            </a:r>
            <a:r>
              <a:rPr lang="en-US" sz="2300" dirty="0">
                <a:solidFill>
                  <a:schemeClr val="dk1"/>
                </a:solidFill>
              </a:rPr>
              <a:t>xploration</a:t>
            </a:r>
            <a:r>
              <a:rPr lang="en-US" sz="2300" dirty="0">
                <a:solidFill>
                  <a:schemeClr val="dk1"/>
                </a:solidFill>
                <a:latin typeface="Arial"/>
                <a:ea typeface="Arial"/>
                <a:cs typeface="Arial"/>
                <a:sym typeface="Arial"/>
              </a:rPr>
              <a:t> </a:t>
            </a:r>
            <a:endParaRPr dirty="0"/>
          </a:p>
        </p:txBody>
      </p:sp>
      <p:pic>
        <p:nvPicPr>
          <p:cNvPr id="3" name="Picture 2">
            <a:extLst>
              <a:ext uri="{FF2B5EF4-FFF2-40B4-BE49-F238E27FC236}">
                <a16:creationId xmlns:a16="http://schemas.microsoft.com/office/drawing/2014/main" id="{51306454-35E4-4825-98BF-DCA8FEFD04C0}"/>
              </a:ext>
            </a:extLst>
          </p:cNvPr>
          <p:cNvPicPr>
            <a:picLocks noChangeAspect="1"/>
          </p:cNvPicPr>
          <p:nvPr/>
        </p:nvPicPr>
        <p:blipFill>
          <a:blip r:embed="rId3"/>
          <a:stretch>
            <a:fillRect/>
          </a:stretch>
        </p:blipFill>
        <p:spPr>
          <a:xfrm>
            <a:off x="7504195" y="1289025"/>
            <a:ext cx="4148180" cy="2801194"/>
          </a:xfrm>
          <a:prstGeom prst="rect">
            <a:avLst/>
          </a:prstGeom>
        </p:spPr>
      </p:pic>
      <p:sp>
        <p:nvSpPr>
          <p:cNvPr id="22" name="Google Shape;850;p22">
            <a:extLst>
              <a:ext uri="{FF2B5EF4-FFF2-40B4-BE49-F238E27FC236}">
                <a16:creationId xmlns:a16="http://schemas.microsoft.com/office/drawing/2014/main" id="{F3E2F891-357D-4076-A030-E18167E21D5A}"/>
              </a:ext>
            </a:extLst>
          </p:cNvPr>
          <p:cNvSpPr txBox="1"/>
          <p:nvPr/>
        </p:nvSpPr>
        <p:spPr>
          <a:xfrm>
            <a:off x="7504114" y="4182461"/>
            <a:ext cx="4148180" cy="212361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400"/>
              <a:buFont typeface="Arial"/>
              <a:buChar char="•"/>
            </a:pPr>
            <a:r>
              <a:rPr lang="en-US" sz="1200" dirty="0">
                <a:solidFill>
                  <a:schemeClr val="dk1"/>
                </a:solidFill>
              </a:rPr>
              <a:t>Cash and Earnings before Interest and Tax (EBIT) are two crucial indicators of company’s performance </a:t>
            </a:r>
          </a:p>
          <a:p>
            <a:pPr marL="285750" marR="0" lvl="0" indent="-285750" algn="l" rtl="0">
              <a:spcBef>
                <a:spcPts val="0"/>
              </a:spcBef>
              <a:spcAft>
                <a:spcPts val="0"/>
              </a:spcAft>
              <a:buClr>
                <a:schemeClr val="dk1"/>
              </a:buClr>
              <a:buSzPts val="1400"/>
              <a:buFont typeface="Arial"/>
              <a:buChar char="•"/>
            </a:pPr>
            <a:endParaRPr lang="en-US" sz="1200" dirty="0">
              <a:solidFill>
                <a:schemeClr val="dk1"/>
              </a:solidFill>
            </a:endParaRPr>
          </a:p>
          <a:p>
            <a:pPr marL="285750" marR="0" lvl="0" indent="-285750" algn="l" rtl="0">
              <a:spcBef>
                <a:spcPts val="0"/>
              </a:spcBef>
              <a:spcAft>
                <a:spcPts val="0"/>
              </a:spcAft>
              <a:buClr>
                <a:schemeClr val="dk1"/>
              </a:buClr>
              <a:buSzPts val="1400"/>
              <a:buFont typeface="Arial"/>
              <a:buChar char="•"/>
            </a:pPr>
            <a:r>
              <a:rPr lang="en-US" sz="1200" dirty="0">
                <a:solidFill>
                  <a:schemeClr val="dk1"/>
                </a:solidFill>
              </a:rPr>
              <a:t>A positive correlation is observed (as expected)</a:t>
            </a:r>
          </a:p>
          <a:p>
            <a:pPr marL="285750" marR="0" lvl="0" indent="-285750" algn="l" rtl="0">
              <a:spcBef>
                <a:spcPts val="0"/>
              </a:spcBef>
              <a:spcAft>
                <a:spcPts val="0"/>
              </a:spcAft>
              <a:buClr>
                <a:schemeClr val="dk1"/>
              </a:buClr>
              <a:buSzPts val="1400"/>
              <a:buFont typeface="Arial"/>
              <a:buChar char="•"/>
            </a:pPr>
            <a:endParaRPr lang="en-US" sz="1200" dirty="0">
              <a:solidFill>
                <a:schemeClr val="dk1"/>
              </a:solidFill>
            </a:endParaRPr>
          </a:p>
          <a:p>
            <a:pPr marL="285750" marR="0" lvl="0" indent="-285750" algn="l" rtl="0">
              <a:spcBef>
                <a:spcPts val="0"/>
              </a:spcBef>
              <a:spcAft>
                <a:spcPts val="0"/>
              </a:spcAft>
              <a:buClr>
                <a:schemeClr val="dk1"/>
              </a:buClr>
              <a:buSzPts val="1400"/>
              <a:buFont typeface="Arial"/>
              <a:buChar char="•"/>
            </a:pPr>
            <a:r>
              <a:rPr lang="en-US" sz="1200" dirty="0">
                <a:solidFill>
                  <a:schemeClr val="dk1"/>
                </a:solidFill>
              </a:rPr>
              <a:t>Companies have been most efficient in terms of converting available cash flows to EBIT, a proxy for net come, in 2016</a:t>
            </a:r>
          </a:p>
          <a:p>
            <a:pPr marL="285750" marR="0" lvl="0" indent="-285750" algn="l" rtl="0">
              <a:spcBef>
                <a:spcPts val="0"/>
              </a:spcBef>
              <a:spcAft>
                <a:spcPts val="0"/>
              </a:spcAft>
              <a:buClr>
                <a:schemeClr val="dk1"/>
              </a:buClr>
              <a:buSzPts val="1400"/>
              <a:buFont typeface="Arial"/>
              <a:buChar char="•"/>
            </a:pPr>
            <a:endParaRPr lang="en-US" sz="1200" dirty="0">
              <a:solidFill>
                <a:schemeClr val="dk1"/>
              </a:solidFill>
            </a:endParaRPr>
          </a:p>
          <a:p>
            <a:pPr marR="0" lvl="0" algn="l" rtl="0">
              <a:spcBef>
                <a:spcPts val="0"/>
              </a:spcBef>
              <a:spcAft>
                <a:spcPts val="0"/>
              </a:spcAft>
              <a:buClr>
                <a:schemeClr val="dk1"/>
              </a:buClr>
              <a:buSzPts val="1400"/>
            </a:pPr>
            <a:endParaRPr lang="en-US" sz="1200" dirty="0">
              <a:solidFill>
                <a:schemeClr val="dk1"/>
              </a:solidFill>
            </a:endParaRPr>
          </a:p>
          <a:p>
            <a:pPr marL="285750" marR="0" lvl="0" indent="-285750" algn="l" rtl="0">
              <a:spcBef>
                <a:spcPts val="0"/>
              </a:spcBef>
              <a:spcAft>
                <a:spcPts val="0"/>
              </a:spcAft>
              <a:buClr>
                <a:schemeClr val="dk1"/>
              </a:buClr>
              <a:buSzPts val="1400"/>
              <a:buFont typeface="Arial"/>
              <a:buChar char="•"/>
            </a:pPr>
            <a:endParaRPr sz="1200" dirty="0"/>
          </a:p>
        </p:txBody>
      </p:sp>
      <p:pic>
        <p:nvPicPr>
          <p:cNvPr id="5" name="Picture 4">
            <a:extLst>
              <a:ext uri="{FF2B5EF4-FFF2-40B4-BE49-F238E27FC236}">
                <a16:creationId xmlns:a16="http://schemas.microsoft.com/office/drawing/2014/main" id="{5DBD4719-4ACF-4C21-B467-67CD205DF94D}"/>
              </a:ext>
            </a:extLst>
          </p:cNvPr>
          <p:cNvPicPr>
            <a:picLocks noChangeAspect="1"/>
          </p:cNvPicPr>
          <p:nvPr/>
        </p:nvPicPr>
        <p:blipFill>
          <a:blip r:embed="rId4"/>
          <a:stretch>
            <a:fillRect/>
          </a:stretch>
        </p:blipFill>
        <p:spPr>
          <a:xfrm>
            <a:off x="3129111" y="1209149"/>
            <a:ext cx="4274574" cy="2886546"/>
          </a:xfrm>
          <a:prstGeom prst="rect">
            <a:avLst/>
          </a:prstGeom>
        </p:spPr>
      </p:pic>
      <p:sp>
        <p:nvSpPr>
          <p:cNvPr id="25" name="Google Shape;850;p22">
            <a:extLst>
              <a:ext uri="{FF2B5EF4-FFF2-40B4-BE49-F238E27FC236}">
                <a16:creationId xmlns:a16="http://schemas.microsoft.com/office/drawing/2014/main" id="{B46CE237-2CCE-4628-8149-B653DE7E24B2}"/>
              </a:ext>
            </a:extLst>
          </p:cNvPr>
          <p:cNvSpPr txBox="1"/>
          <p:nvPr/>
        </p:nvSpPr>
        <p:spPr>
          <a:xfrm>
            <a:off x="3129111" y="4182461"/>
            <a:ext cx="4274574" cy="156962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400"/>
              <a:buFont typeface="Arial"/>
              <a:buChar char="•"/>
            </a:pPr>
            <a:r>
              <a:rPr lang="en-US" sz="1200" dirty="0">
                <a:solidFill>
                  <a:schemeClr val="dk1"/>
                </a:solidFill>
              </a:rPr>
              <a:t>Prices are split-adjusted, no obviously signal of abnormal data points</a:t>
            </a:r>
          </a:p>
          <a:p>
            <a:pPr marL="285750" marR="0" lvl="0" indent="-285750" algn="l" rtl="0">
              <a:spcBef>
                <a:spcPts val="0"/>
              </a:spcBef>
              <a:spcAft>
                <a:spcPts val="0"/>
              </a:spcAft>
              <a:buClr>
                <a:schemeClr val="dk1"/>
              </a:buClr>
              <a:buSzPts val="1400"/>
              <a:buFont typeface="Arial"/>
              <a:buChar char="•"/>
            </a:pPr>
            <a:endParaRPr lang="en-US" sz="1200" dirty="0">
              <a:solidFill>
                <a:schemeClr val="dk1"/>
              </a:solidFill>
            </a:endParaRPr>
          </a:p>
          <a:p>
            <a:pPr marL="285750" marR="0" lvl="0" indent="-285750" algn="l" rtl="0">
              <a:spcBef>
                <a:spcPts val="0"/>
              </a:spcBef>
              <a:spcAft>
                <a:spcPts val="0"/>
              </a:spcAft>
              <a:buClr>
                <a:schemeClr val="dk1"/>
              </a:buClr>
              <a:buSzPts val="1400"/>
              <a:buFont typeface="Arial"/>
              <a:buChar char="•"/>
            </a:pPr>
            <a:r>
              <a:rPr lang="en-US" sz="1200" dirty="0">
                <a:solidFill>
                  <a:schemeClr val="dk1"/>
                </a:solidFill>
              </a:rPr>
              <a:t>Sept 2012: Before release of iPhone 5, high expectation, big disappointment in sales</a:t>
            </a:r>
          </a:p>
          <a:p>
            <a:pPr marL="285750" marR="0" lvl="0" indent="-285750" algn="l" rtl="0">
              <a:spcBef>
                <a:spcPts val="0"/>
              </a:spcBef>
              <a:spcAft>
                <a:spcPts val="0"/>
              </a:spcAft>
              <a:buClr>
                <a:schemeClr val="dk1"/>
              </a:buClr>
              <a:buSzPts val="1400"/>
              <a:buFont typeface="Arial"/>
              <a:buChar char="•"/>
            </a:pPr>
            <a:endParaRPr lang="en-US" sz="1200" dirty="0">
              <a:solidFill>
                <a:schemeClr val="dk1"/>
              </a:solidFill>
            </a:endParaRPr>
          </a:p>
          <a:p>
            <a:pPr marL="285750" marR="0" lvl="0" indent="-285750" algn="l" rtl="0">
              <a:spcBef>
                <a:spcPts val="0"/>
              </a:spcBef>
              <a:spcAft>
                <a:spcPts val="0"/>
              </a:spcAft>
              <a:buClr>
                <a:schemeClr val="dk1"/>
              </a:buClr>
              <a:buSzPts val="1400"/>
              <a:buFont typeface="Arial"/>
              <a:buChar char="•"/>
            </a:pPr>
            <a:r>
              <a:rPr lang="en-US" sz="1200" dirty="0">
                <a:solidFill>
                  <a:schemeClr val="dk1"/>
                </a:solidFill>
              </a:rPr>
              <a:t>Aug 2015: iPhone sales declined, longer update cycle, no longer the top pick in China</a:t>
            </a:r>
          </a:p>
        </p:txBody>
      </p:sp>
      <p:graphicFrame>
        <p:nvGraphicFramePr>
          <p:cNvPr id="8" name="Table 8">
            <a:extLst>
              <a:ext uri="{FF2B5EF4-FFF2-40B4-BE49-F238E27FC236}">
                <a16:creationId xmlns:a16="http://schemas.microsoft.com/office/drawing/2014/main" id="{E7254528-1CDC-45B3-9B78-2C25F2AC26CC}"/>
              </a:ext>
            </a:extLst>
          </p:cNvPr>
          <p:cNvGraphicFramePr>
            <a:graphicFrameLocks noGrp="1"/>
          </p:cNvGraphicFramePr>
          <p:nvPr>
            <p:extLst>
              <p:ext uri="{D42A27DB-BD31-4B8C-83A1-F6EECF244321}">
                <p14:modId xmlns:p14="http://schemas.microsoft.com/office/powerpoint/2010/main" val="2006894295"/>
              </p:ext>
            </p:extLst>
          </p:nvPr>
        </p:nvGraphicFramePr>
        <p:xfrm>
          <a:off x="838200" y="1325414"/>
          <a:ext cx="2074607" cy="2606180"/>
        </p:xfrm>
        <a:graphic>
          <a:graphicData uri="http://schemas.openxmlformats.org/drawingml/2006/table">
            <a:tbl>
              <a:tblPr firstRow="1" bandRow="1">
                <a:tableStyleId>{27EC0761-8265-4901-BCF8-5E6194AD0B73}</a:tableStyleId>
              </a:tblPr>
              <a:tblGrid>
                <a:gridCol w="1029930">
                  <a:extLst>
                    <a:ext uri="{9D8B030D-6E8A-4147-A177-3AD203B41FA5}">
                      <a16:colId xmlns:a16="http://schemas.microsoft.com/office/drawing/2014/main" val="2959775064"/>
                    </a:ext>
                  </a:extLst>
                </a:gridCol>
                <a:gridCol w="1044677">
                  <a:extLst>
                    <a:ext uri="{9D8B030D-6E8A-4147-A177-3AD203B41FA5}">
                      <a16:colId xmlns:a16="http://schemas.microsoft.com/office/drawing/2014/main" val="3406120500"/>
                    </a:ext>
                  </a:extLst>
                </a:gridCol>
              </a:tblGrid>
              <a:tr h="370840">
                <a:tc>
                  <a:txBody>
                    <a:bodyPr/>
                    <a:lstStyle/>
                    <a:p>
                      <a:r>
                        <a:rPr lang="en-US" sz="1200" b="1" dirty="0"/>
                        <a:t>Variables</a:t>
                      </a:r>
                    </a:p>
                  </a:txBody>
                  <a:tcPr/>
                </a:tc>
                <a:tc>
                  <a:txBody>
                    <a:bodyPr/>
                    <a:lstStyle/>
                    <a:p>
                      <a:r>
                        <a:rPr lang="en-US" sz="1200" b="1" dirty="0"/>
                        <a:t>P-value</a:t>
                      </a:r>
                    </a:p>
                  </a:txBody>
                  <a:tcPr/>
                </a:tc>
                <a:extLst>
                  <a:ext uri="{0D108BD9-81ED-4DB2-BD59-A6C34878D82A}">
                    <a16:rowId xmlns:a16="http://schemas.microsoft.com/office/drawing/2014/main" val="1754872063"/>
                  </a:ext>
                </a:extLst>
              </a:tr>
              <a:tr h="370840">
                <a:tc>
                  <a:txBody>
                    <a:bodyPr/>
                    <a:lstStyle/>
                    <a:p>
                      <a:r>
                        <a:rPr lang="en-US" sz="1200" dirty="0"/>
                        <a:t>Intercept</a:t>
                      </a:r>
                    </a:p>
                  </a:txBody>
                  <a:tcPr/>
                </a:tc>
                <a:tc>
                  <a:txBody>
                    <a:bodyPr/>
                    <a:lstStyle/>
                    <a:p>
                      <a:r>
                        <a:rPr lang="en-US" sz="1200" dirty="0"/>
                        <a:t>0.00518</a:t>
                      </a:r>
                    </a:p>
                  </a:txBody>
                  <a:tcPr/>
                </a:tc>
                <a:extLst>
                  <a:ext uri="{0D108BD9-81ED-4DB2-BD59-A6C34878D82A}">
                    <a16:rowId xmlns:a16="http://schemas.microsoft.com/office/drawing/2014/main" val="355832344"/>
                  </a:ext>
                </a:extLst>
              </a:tr>
              <a:tr h="381140">
                <a:tc>
                  <a:txBody>
                    <a:bodyPr/>
                    <a:lstStyle/>
                    <a:p>
                      <a:r>
                        <a:rPr lang="en-US" sz="1200" dirty="0"/>
                        <a:t>AP</a:t>
                      </a:r>
                    </a:p>
                  </a:txBody>
                  <a:tcPr/>
                </a:tc>
                <a:tc>
                  <a:txBody>
                    <a:bodyPr/>
                    <a:lstStyle/>
                    <a:p>
                      <a:r>
                        <a:rPr lang="en-US" sz="1200" dirty="0"/>
                        <a:t>4.56e-12</a:t>
                      </a:r>
                    </a:p>
                  </a:txBody>
                  <a:tcPr/>
                </a:tc>
                <a:extLst>
                  <a:ext uri="{0D108BD9-81ED-4DB2-BD59-A6C34878D82A}">
                    <a16:rowId xmlns:a16="http://schemas.microsoft.com/office/drawing/2014/main" val="1598863912"/>
                  </a:ext>
                </a:extLst>
              </a:tr>
              <a:tr h="370840">
                <a:tc>
                  <a:txBody>
                    <a:bodyPr/>
                    <a:lstStyle/>
                    <a:p>
                      <a:r>
                        <a:rPr lang="en-US" sz="1200" dirty="0"/>
                        <a:t>AR</a:t>
                      </a:r>
                    </a:p>
                  </a:txBody>
                  <a:tcPr/>
                </a:tc>
                <a:tc>
                  <a:txBody>
                    <a:bodyPr/>
                    <a:lstStyle/>
                    <a:p>
                      <a:r>
                        <a:rPr lang="en-US" sz="1200" dirty="0"/>
                        <a:t>1.31e-05</a:t>
                      </a:r>
                    </a:p>
                  </a:txBody>
                  <a:tcPr/>
                </a:tc>
                <a:extLst>
                  <a:ext uri="{0D108BD9-81ED-4DB2-BD59-A6C34878D82A}">
                    <a16:rowId xmlns:a16="http://schemas.microsoft.com/office/drawing/2014/main" val="2241473332"/>
                  </a:ext>
                </a:extLst>
              </a:tr>
              <a:tr h="370840">
                <a:tc>
                  <a:txBody>
                    <a:bodyPr/>
                    <a:lstStyle/>
                    <a:p>
                      <a:r>
                        <a:rPr lang="en-US" sz="1200" dirty="0" err="1"/>
                        <a:t>CapEx</a:t>
                      </a:r>
                      <a:endParaRPr lang="en-US" sz="1200" dirty="0"/>
                    </a:p>
                  </a:txBody>
                  <a:tcPr/>
                </a:tc>
                <a:tc>
                  <a:txBody>
                    <a:bodyPr/>
                    <a:lstStyle/>
                    <a:p>
                      <a:r>
                        <a:rPr lang="en-US" sz="1200" dirty="0"/>
                        <a:t>&lt; 2e-16</a:t>
                      </a:r>
                    </a:p>
                  </a:txBody>
                  <a:tcPr/>
                </a:tc>
                <a:extLst>
                  <a:ext uri="{0D108BD9-81ED-4DB2-BD59-A6C34878D82A}">
                    <a16:rowId xmlns:a16="http://schemas.microsoft.com/office/drawing/2014/main" val="3665933762"/>
                  </a:ext>
                </a:extLst>
              </a:tr>
              <a:tr h="370840">
                <a:tc>
                  <a:txBody>
                    <a:bodyPr/>
                    <a:lstStyle/>
                    <a:p>
                      <a:r>
                        <a:rPr lang="en-US" sz="1200" dirty="0"/>
                        <a:t>Cash</a:t>
                      </a:r>
                    </a:p>
                  </a:txBody>
                  <a:tcPr/>
                </a:tc>
                <a:tc>
                  <a:txBody>
                    <a:bodyPr/>
                    <a:lstStyle/>
                    <a:p>
                      <a:r>
                        <a:rPr lang="en-US" sz="1200" dirty="0"/>
                        <a:t>0.04510</a:t>
                      </a:r>
                    </a:p>
                  </a:txBody>
                  <a:tcPr/>
                </a:tc>
                <a:extLst>
                  <a:ext uri="{0D108BD9-81ED-4DB2-BD59-A6C34878D82A}">
                    <a16:rowId xmlns:a16="http://schemas.microsoft.com/office/drawing/2014/main" val="4286376154"/>
                  </a:ext>
                </a:extLst>
              </a:tr>
              <a:tr h="370840">
                <a:tc>
                  <a:txBody>
                    <a:bodyPr/>
                    <a:lstStyle/>
                    <a:p>
                      <a:r>
                        <a:rPr lang="en-US" sz="1200" dirty="0"/>
                        <a:t># of Stock</a:t>
                      </a:r>
                    </a:p>
                  </a:txBody>
                  <a:tcPr/>
                </a:tc>
                <a:tc>
                  <a:txBody>
                    <a:bodyPr/>
                    <a:lstStyle/>
                    <a:p>
                      <a:r>
                        <a:rPr lang="en-US" sz="1200" dirty="0"/>
                        <a:t>&lt; 2e-16</a:t>
                      </a:r>
                    </a:p>
                  </a:txBody>
                  <a:tcPr/>
                </a:tc>
                <a:extLst>
                  <a:ext uri="{0D108BD9-81ED-4DB2-BD59-A6C34878D82A}">
                    <a16:rowId xmlns:a16="http://schemas.microsoft.com/office/drawing/2014/main" val="2659207669"/>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EDB0643-482A-4336-A0F9-A1893B97963A}"/>
                  </a:ext>
                </a:extLst>
              </p:cNvPr>
              <p:cNvSpPr txBox="1"/>
              <p:nvPr/>
            </p:nvSpPr>
            <p:spPr>
              <a:xfrm>
                <a:off x="838200" y="5529780"/>
                <a:ext cx="137178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𝐴𝑑𝑗</m:t>
                          </m:r>
                          <m:r>
                            <a:rPr lang="en-US" b="0" i="1" smtClean="0">
                              <a:latin typeface="Cambria Math" panose="02040503050406030204" pitchFamily="18" charset="0"/>
                            </a:rPr>
                            <m:t>. </m:t>
                          </m:r>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i="1" smtClean="0">
                          <a:latin typeface="Cambria Math" panose="02040503050406030204" pitchFamily="18" charset="0"/>
                        </a:rPr>
                        <m:t>=</m:t>
                      </m:r>
                      <m:r>
                        <a:rPr lang="en-US" b="0" i="1" smtClean="0">
                          <a:latin typeface="Cambria Math" panose="02040503050406030204" pitchFamily="18" charset="0"/>
                        </a:rPr>
                        <m:t>0.7368</m:t>
                      </m:r>
                    </m:oMath>
                  </m:oMathPara>
                </a14:m>
                <a:endParaRPr lang="en-US" b="0" dirty="0"/>
              </a:p>
            </p:txBody>
          </p:sp>
        </mc:Choice>
        <mc:Fallback xmlns="">
          <p:sp>
            <p:nvSpPr>
              <p:cNvPr id="10" name="TextBox 9">
                <a:extLst>
                  <a:ext uri="{FF2B5EF4-FFF2-40B4-BE49-F238E27FC236}">
                    <a16:creationId xmlns:a16="http://schemas.microsoft.com/office/drawing/2014/main" id="{5EDB0643-482A-4336-A0F9-A1893B97963A}"/>
                  </a:ext>
                </a:extLst>
              </p:cNvPr>
              <p:cNvSpPr txBox="1">
                <a:spLocks noRot="1" noChangeAspect="1" noMove="1" noResize="1" noEditPoints="1" noAdjustHandles="1" noChangeArrowheads="1" noChangeShapeType="1" noTextEdit="1"/>
              </p:cNvSpPr>
              <p:nvPr/>
            </p:nvSpPr>
            <p:spPr>
              <a:xfrm>
                <a:off x="838200" y="5529780"/>
                <a:ext cx="1371786" cy="215444"/>
              </a:xfrm>
              <a:prstGeom prst="rect">
                <a:avLst/>
              </a:prstGeom>
              <a:blipFill>
                <a:blip r:embed="rId5"/>
                <a:stretch>
                  <a:fillRect l="-4000" r="-1333" b="-3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B1E178F-E81C-4D6A-BCCA-D4A709D76018}"/>
                  </a:ext>
                </a:extLst>
              </p:cNvPr>
              <p:cNvSpPr txBox="1"/>
              <p:nvPr/>
            </p:nvSpPr>
            <p:spPr>
              <a:xfrm>
                <a:off x="862763" y="5814267"/>
                <a:ext cx="106715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𝑌𝑒𝑎𝑟</m:t>
                      </m:r>
                      <m:r>
                        <a:rPr lang="en-US" i="1" smtClean="0">
                          <a:latin typeface="Cambria Math" panose="02040503050406030204" pitchFamily="18" charset="0"/>
                        </a:rPr>
                        <m:t>=</m:t>
                      </m:r>
                      <m:r>
                        <a:rPr lang="en-US" b="0" i="1" smtClean="0">
                          <a:latin typeface="Cambria Math" panose="02040503050406030204" pitchFamily="18" charset="0"/>
                        </a:rPr>
                        <m:t>2014</m:t>
                      </m:r>
                    </m:oMath>
                  </m:oMathPara>
                </a14:m>
                <a:endParaRPr lang="en-US" b="0" dirty="0"/>
              </a:p>
            </p:txBody>
          </p:sp>
        </mc:Choice>
        <mc:Fallback xmlns="">
          <p:sp>
            <p:nvSpPr>
              <p:cNvPr id="31" name="TextBox 30">
                <a:extLst>
                  <a:ext uri="{FF2B5EF4-FFF2-40B4-BE49-F238E27FC236}">
                    <a16:creationId xmlns:a16="http://schemas.microsoft.com/office/drawing/2014/main" id="{9B1E178F-E81C-4D6A-BCCA-D4A709D76018}"/>
                  </a:ext>
                </a:extLst>
              </p:cNvPr>
              <p:cNvSpPr txBox="1">
                <a:spLocks noRot="1" noChangeAspect="1" noMove="1" noResize="1" noEditPoints="1" noAdjustHandles="1" noChangeArrowheads="1" noChangeShapeType="1" noTextEdit="1"/>
              </p:cNvSpPr>
              <p:nvPr/>
            </p:nvSpPr>
            <p:spPr>
              <a:xfrm>
                <a:off x="862763" y="5814267"/>
                <a:ext cx="1067152" cy="215444"/>
              </a:xfrm>
              <a:prstGeom prst="rect">
                <a:avLst/>
              </a:prstGeom>
              <a:blipFill>
                <a:blip r:embed="rId6"/>
                <a:stretch>
                  <a:fillRect l="-2857" r="-2857" b="-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358991E-DCCD-422E-8FA4-E4C071091C4B}"/>
                  </a:ext>
                </a:extLst>
              </p:cNvPr>
              <p:cNvSpPr txBox="1"/>
              <p:nvPr/>
            </p:nvSpPr>
            <p:spPr>
              <a:xfrm>
                <a:off x="785746" y="4182461"/>
                <a:ext cx="2294474" cy="12926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𝐸𝐵𝐼𝑇</m:t>
                      </m:r>
                      <m:r>
                        <a:rPr lang="en-US" i="1" smtClean="0">
                          <a:latin typeface="Cambria Math" panose="02040503050406030204" pitchFamily="18" charset="0"/>
                        </a:rPr>
                        <m:t>=</m:t>
                      </m:r>
                      <m:r>
                        <a:rPr lang="en-US" b="0" i="1" smtClean="0">
                          <a:latin typeface="Cambria Math" panose="02040503050406030204" pitchFamily="18" charset="0"/>
                        </a:rPr>
                        <m:t>𝐴𝑐𝑐𝑜𝑢𝑛𝑡𝑠</m:t>
                      </m:r>
                      <m:r>
                        <a:rPr lang="en-US" b="0" i="1" smtClean="0">
                          <a:latin typeface="Cambria Math" panose="02040503050406030204" pitchFamily="18" charset="0"/>
                        </a:rPr>
                        <m:t> </m:t>
                      </m:r>
                      <m:r>
                        <a:rPr lang="en-US" b="0" i="1" smtClean="0">
                          <a:latin typeface="Cambria Math" panose="02040503050406030204" pitchFamily="18" charset="0"/>
                        </a:rPr>
                        <m:t>𝑃𝑎𝑦𝑎𝑏𝑙𝑒</m:t>
                      </m:r>
                      <m:r>
                        <a:rPr lang="en-US" b="0" i="1" smtClean="0">
                          <a:latin typeface="Cambria Math" panose="02040503050406030204" pitchFamily="18" charset="0"/>
                        </a:rPr>
                        <m:t>+</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𝐴𝑐𝑐𝑜𝑢𝑛𝑡𝑠</m:t>
                      </m:r>
                      <m:r>
                        <a:rPr lang="en-US" b="0" i="1" smtClean="0">
                          <a:latin typeface="Cambria Math" panose="02040503050406030204" pitchFamily="18" charset="0"/>
                        </a:rPr>
                        <m:t> </m:t>
                      </m:r>
                      <m:r>
                        <a:rPr lang="en-US" b="0" i="1" smtClean="0">
                          <a:latin typeface="Cambria Math" panose="02040503050406030204" pitchFamily="18" charset="0"/>
                        </a:rPr>
                        <m:t>𝑅𝑒𝑐𝑒𝑖𝑣𝑎𝑏𝑙𝑒</m:t>
                      </m:r>
                      <m:r>
                        <a:rPr lang="en-US" b="0" i="1" smtClean="0">
                          <a:latin typeface="Cambria Math" panose="02040503050406030204" pitchFamily="18" charset="0"/>
                        </a:rPr>
                        <m:t>+</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𝐶𝑎𝑝𝑖𝑡𝑎𝑙</m:t>
                      </m:r>
                      <m:r>
                        <a:rPr lang="en-US" b="0" i="1" smtClean="0">
                          <a:latin typeface="Cambria Math" panose="02040503050406030204" pitchFamily="18" charset="0"/>
                        </a:rPr>
                        <m:t> </m:t>
                      </m:r>
                      <m:r>
                        <a:rPr lang="en-US" b="0" i="1" smtClean="0">
                          <a:latin typeface="Cambria Math" panose="02040503050406030204" pitchFamily="18" charset="0"/>
                        </a:rPr>
                        <m:t>𝐸𝑥𝑝𝑒𝑛𝑑𝑖𝑡𝑢𝑟𝑒</m:t>
                      </m:r>
                      <m:r>
                        <a:rPr lang="en-US" b="0" i="1" smtClean="0">
                          <a:latin typeface="Cambria Math" panose="02040503050406030204" pitchFamily="18" charset="0"/>
                        </a:rPr>
                        <m:t>+</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𝐶𝑎𝑠h</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𝐸𝑞𝑢𝑖𝑣𝑎𝑙𝑒𝑛𝑡𝑠</m:t>
                      </m:r>
                      <m:r>
                        <a:rPr lang="en-US" b="0" i="1" smtClean="0">
                          <a:latin typeface="Cambria Math" panose="02040503050406030204" pitchFamily="18" charset="0"/>
                        </a:rPr>
                        <m:t>+</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𝑆h𝑎𝑟𝑒𝑠</m:t>
                      </m:r>
                      <m:r>
                        <a:rPr lang="en-US" b="0" i="1" smtClean="0">
                          <a:latin typeface="Cambria Math" panose="02040503050406030204" pitchFamily="18" charset="0"/>
                        </a:rPr>
                        <m:t> </m:t>
                      </m:r>
                      <m:r>
                        <a:rPr lang="en-US" b="0" i="1" smtClean="0">
                          <a:latin typeface="Cambria Math" panose="02040503050406030204" pitchFamily="18" charset="0"/>
                        </a:rPr>
                        <m:t>𝑂𝑢𝑡𝑠𝑡𝑎𝑛𝑑𝑖𝑛𝑔</m:t>
                      </m:r>
                    </m:oMath>
                  </m:oMathPara>
                </a14:m>
                <a:endParaRPr lang="en-US" b="0" dirty="0"/>
              </a:p>
            </p:txBody>
          </p:sp>
        </mc:Choice>
        <mc:Fallback xmlns="">
          <p:sp>
            <p:nvSpPr>
              <p:cNvPr id="32" name="TextBox 31">
                <a:extLst>
                  <a:ext uri="{FF2B5EF4-FFF2-40B4-BE49-F238E27FC236}">
                    <a16:creationId xmlns:a16="http://schemas.microsoft.com/office/drawing/2014/main" id="{7358991E-DCCD-422E-8FA4-E4C071091C4B}"/>
                  </a:ext>
                </a:extLst>
              </p:cNvPr>
              <p:cNvSpPr txBox="1">
                <a:spLocks noRot="1" noChangeAspect="1" noMove="1" noResize="1" noEditPoints="1" noAdjustHandles="1" noChangeArrowheads="1" noChangeShapeType="1" noTextEdit="1"/>
              </p:cNvSpPr>
              <p:nvPr/>
            </p:nvSpPr>
            <p:spPr>
              <a:xfrm>
                <a:off x="785746" y="4182461"/>
                <a:ext cx="2294474" cy="1292662"/>
              </a:xfrm>
              <a:prstGeom prst="rect">
                <a:avLst/>
              </a:prstGeom>
              <a:blipFill>
                <a:blip r:embed="rId7"/>
                <a:stretch>
                  <a:fillRect l="-1330" r="-1064" b="-5189"/>
                </a:stretch>
              </a:blipFill>
            </p:spPr>
            <p:txBody>
              <a:bodyPr/>
              <a:lstStyle/>
              <a:p>
                <a:r>
                  <a:rPr 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633aabb8f2_0_18"/>
          <p:cNvSpPr txBox="1">
            <a:spLocks noGrp="1"/>
          </p:cNvSpPr>
          <p:nvPr>
            <p:ph type="sldNum" idx="12"/>
          </p:nvPr>
        </p:nvSpPr>
        <p:spPr>
          <a:xfrm>
            <a:off x="9353558"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79" name="Google Shape;279;g633aabb8f2_0_18"/>
          <p:cNvSpPr txBox="1"/>
          <p:nvPr/>
        </p:nvSpPr>
        <p:spPr>
          <a:xfrm>
            <a:off x="838200" y="441137"/>
            <a:ext cx="10515600" cy="768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300"/>
              <a:buFont typeface="Arial"/>
              <a:buNone/>
            </a:pPr>
            <a:r>
              <a:rPr lang="en-US" sz="2300" dirty="0">
                <a:solidFill>
                  <a:schemeClr val="dk1"/>
                </a:solidFill>
                <a:latin typeface="Arial"/>
                <a:ea typeface="Arial"/>
                <a:cs typeface="Arial"/>
                <a:sym typeface="Arial"/>
              </a:rPr>
              <a:t>Principal Component Analysis (PCA) – E.g. Year 2014</a:t>
            </a:r>
            <a:endParaRPr dirty="0"/>
          </a:p>
        </p:txBody>
      </p:sp>
      <p:graphicFrame>
        <p:nvGraphicFramePr>
          <p:cNvPr id="281" name="Google Shape;281;g633aabb8f2_0_18"/>
          <p:cNvGraphicFramePr/>
          <p:nvPr>
            <p:extLst>
              <p:ext uri="{D42A27DB-BD31-4B8C-83A1-F6EECF244321}">
                <p14:modId xmlns:p14="http://schemas.microsoft.com/office/powerpoint/2010/main" val="1586658220"/>
              </p:ext>
            </p:extLst>
          </p:nvPr>
        </p:nvGraphicFramePr>
        <p:xfrm>
          <a:off x="5030416" y="1561317"/>
          <a:ext cx="6571623" cy="1644440"/>
        </p:xfrm>
        <a:graphic>
          <a:graphicData uri="http://schemas.openxmlformats.org/drawingml/2006/table">
            <a:tbl>
              <a:tblPr>
                <a:noFill/>
                <a:tableStyleId>{27EC0761-8265-4901-BCF8-5E6194AD0B73}</a:tableStyleId>
              </a:tblPr>
              <a:tblGrid>
                <a:gridCol w="479454">
                  <a:extLst>
                    <a:ext uri="{9D8B030D-6E8A-4147-A177-3AD203B41FA5}">
                      <a16:colId xmlns:a16="http://schemas.microsoft.com/office/drawing/2014/main" val="20000"/>
                    </a:ext>
                  </a:extLst>
                </a:gridCol>
                <a:gridCol w="447490">
                  <a:extLst>
                    <a:ext uri="{9D8B030D-6E8A-4147-A177-3AD203B41FA5}">
                      <a16:colId xmlns:a16="http://schemas.microsoft.com/office/drawing/2014/main" val="20001"/>
                    </a:ext>
                  </a:extLst>
                </a:gridCol>
                <a:gridCol w="3430754">
                  <a:extLst>
                    <a:ext uri="{9D8B030D-6E8A-4147-A177-3AD203B41FA5}">
                      <a16:colId xmlns:a16="http://schemas.microsoft.com/office/drawing/2014/main" val="20002"/>
                    </a:ext>
                  </a:extLst>
                </a:gridCol>
                <a:gridCol w="2213925">
                  <a:extLst>
                    <a:ext uri="{9D8B030D-6E8A-4147-A177-3AD203B41FA5}">
                      <a16:colId xmlns:a16="http://schemas.microsoft.com/office/drawing/2014/main" val="20003"/>
                    </a:ext>
                  </a:extLst>
                </a:gridCol>
              </a:tblGrid>
              <a:tr h="191067">
                <a:tc>
                  <a:txBody>
                    <a:bodyPr/>
                    <a:lstStyle/>
                    <a:p>
                      <a:pPr marL="0" lvl="0" indent="0" algn="ctr" rtl="0">
                        <a:lnSpc>
                          <a:spcPct val="100000"/>
                        </a:lnSpc>
                        <a:spcBef>
                          <a:spcPts val="0"/>
                        </a:spcBef>
                        <a:spcAft>
                          <a:spcPts val="0"/>
                        </a:spcAft>
                        <a:buNone/>
                      </a:pPr>
                      <a:r>
                        <a:rPr lang="en-US" sz="1200" b="1">
                          <a:latin typeface="+mj-lt"/>
                          <a:ea typeface="Times New Roman"/>
                          <a:cs typeface="Times New Roman"/>
                          <a:sym typeface="Times New Roman"/>
                        </a:rPr>
                        <a:t>Year</a:t>
                      </a:r>
                      <a:endParaRPr sz="1200">
                        <a:latin typeface="+mj-lt"/>
                        <a:ea typeface="Times New Roman"/>
                        <a:cs typeface="Times New Roman"/>
                        <a:sym typeface="Times New Roman"/>
                      </a:endParaRPr>
                    </a:p>
                  </a:txBody>
                  <a:tcPr marL="25400" marR="25400" marT="25400" marB="25400"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D9EAD3"/>
                    </a:solidFill>
                  </a:tcPr>
                </a:tc>
                <a:tc>
                  <a:txBody>
                    <a:bodyPr/>
                    <a:lstStyle/>
                    <a:p>
                      <a:pPr marL="0" lvl="0" indent="0" algn="ctr" rtl="0">
                        <a:lnSpc>
                          <a:spcPct val="100000"/>
                        </a:lnSpc>
                        <a:spcBef>
                          <a:spcPts val="0"/>
                        </a:spcBef>
                        <a:spcAft>
                          <a:spcPts val="0"/>
                        </a:spcAft>
                        <a:buNone/>
                      </a:pPr>
                      <a:r>
                        <a:rPr lang="en-US" sz="1200" b="1">
                          <a:latin typeface="+mj-lt"/>
                          <a:ea typeface="Times New Roman"/>
                          <a:cs typeface="Times New Roman"/>
                          <a:sym typeface="Times New Roman"/>
                        </a:rPr>
                        <a:t>PCA</a:t>
                      </a:r>
                      <a:endParaRPr sz="1200">
                        <a:latin typeface="+mj-lt"/>
                        <a:ea typeface="Times New Roman"/>
                        <a:cs typeface="Times New Roman"/>
                        <a:sym typeface="Times New Roman"/>
                      </a:endParaRPr>
                    </a:p>
                  </a:txBody>
                  <a:tcPr marL="25400" marR="25400" marT="25400" marB="25400"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D9EAD3"/>
                    </a:solidFill>
                  </a:tcPr>
                </a:tc>
                <a:tc>
                  <a:txBody>
                    <a:bodyPr/>
                    <a:lstStyle/>
                    <a:p>
                      <a:pPr marL="0" lvl="0" indent="0" algn="ctr" rtl="0">
                        <a:lnSpc>
                          <a:spcPct val="100000"/>
                        </a:lnSpc>
                        <a:spcBef>
                          <a:spcPts val="0"/>
                        </a:spcBef>
                        <a:spcAft>
                          <a:spcPts val="0"/>
                        </a:spcAft>
                        <a:buNone/>
                      </a:pPr>
                      <a:r>
                        <a:rPr lang="en-US" sz="1200" b="1">
                          <a:latin typeface="+mj-lt"/>
                          <a:ea typeface="Times New Roman"/>
                          <a:cs typeface="Times New Roman"/>
                          <a:sym typeface="Times New Roman"/>
                        </a:rPr>
                        <a:t>Interpretation</a:t>
                      </a:r>
                      <a:endParaRPr sz="1200">
                        <a:latin typeface="+mj-lt"/>
                        <a:ea typeface="Times New Roman"/>
                        <a:cs typeface="Times New Roman"/>
                        <a:sym typeface="Times New Roman"/>
                      </a:endParaRPr>
                    </a:p>
                  </a:txBody>
                  <a:tcPr marL="25400" marR="25400" marT="25400" marB="25400"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D9EAD3"/>
                    </a:solidFill>
                  </a:tcPr>
                </a:tc>
                <a:tc>
                  <a:txBody>
                    <a:bodyPr/>
                    <a:lstStyle/>
                    <a:p>
                      <a:pPr marL="0" lvl="0" indent="0" algn="ctr" rtl="0">
                        <a:lnSpc>
                          <a:spcPct val="100000"/>
                        </a:lnSpc>
                        <a:spcBef>
                          <a:spcPts val="0"/>
                        </a:spcBef>
                        <a:spcAft>
                          <a:spcPts val="0"/>
                        </a:spcAft>
                        <a:buNone/>
                      </a:pPr>
                      <a:r>
                        <a:rPr lang="en-US" sz="1200" b="1">
                          <a:latin typeface="+mj-lt"/>
                          <a:ea typeface="Times New Roman"/>
                          <a:cs typeface="Times New Roman"/>
                          <a:sym typeface="Times New Roman"/>
                        </a:rPr>
                        <a:t>Company Examples</a:t>
                      </a:r>
                      <a:endParaRPr sz="1200">
                        <a:latin typeface="+mj-lt"/>
                        <a:ea typeface="Times New Roman"/>
                        <a:cs typeface="Times New Roman"/>
                        <a:sym typeface="Times New Roman"/>
                      </a:endParaRPr>
                    </a:p>
                  </a:txBody>
                  <a:tcPr marL="25400" marR="25400" marT="25400" marB="25400"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191067">
                <a:tc>
                  <a:txBody>
                    <a:bodyPr/>
                    <a:lstStyle/>
                    <a:p>
                      <a:pPr marL="0" lvl="0" indent="0" algn="ctr" rtl="0">
                        <a:lnSpc>
                          <a:spcPct val="100000"/>
                        </a:lnSpc>
                        <a:spcBef>
                          <a:spcPts val="0"/>
                        </a:spcBef>
                        <a:spcAft>
                          <a:spcPts val="0"/>
                        </a:spcAft>
                        <a:buNone/>
                      </a:pPr>
                      <a:r>
                        <a:rPr lang="en-US" sz="1200">
                          <a:latin typeface="+mj-lt"/>
                          <a:ea typeface="Times New Roman"/>
                          <a:cs typeface="Times New Roman"/>
                          <a:sym typeface="Times New Roman"/>
                        </a:rPr>
                        <a:t>2014</a:t>
                      </a:r>
                      <a:endParaRPr sz="1200">
                        <a:latin typeface="+mj-lt"/>
                        <a:ea typeface="Times New Roman"/>
                        <a:cs typeface="Times New Roman"/>
                        <a:sym typeface="Times New Roman"/>
                      </a:endParaRPr>
                    </a:p>
                  </a:txBody>
                  <a:tcPr marL="25400" marR="25400" marT="25400" marB="25400"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D9EAD3"/>
                    </a:solidFill>
                  </a:tcPr>
                </a:tc>
                <a:tc>
                  <a:txBody>
                    <a:bodyPr/>
                    <a:lstStyle/>
                    <a:p>
                      <a:pPr marL="0" lvl="0" indent="0" algn="ctr" rtl="0">
                        <a:lnSpc>
                          <a:spcPct val="100000"/>
                        </a:lnSpc>
                        <a:spcBef>
                          <a:spcPts val="0"/>
                        </a:spcBef>
                        <a:spcAft>
                          <a:spcPts val="0"/>
                        </a:spcAft>
                        <a:buNone/>
                      </a:pPr>
                      <a:r>
                        <a:rPr lang="en-US" sz="1200">
                          <a:latin typeface="+mj-lt"/>
                          <a:ea typeface="Times New Roman"/>
                          <a:cs typeface="Times New Roman"/>
                          <a:sym typeface="Times New Roman"/>
                        </a:rPr>
                        <a:t>1</a:t>
                      </a:r>
                      <a:endParaRPr sz="1200">
                        <a:latin typeface="+mj-lt"/>
                        <a:ea typeface="Times New Roman"/>
                        <a:cs typeface="Times New Roman"/>
                        <a:sym typeface="Times New Roman"/>
                      </a:endParaRPr>
                    </a:p>
                  </a:txBody>
                  <a:tcPr marL="25400" marR="25400" marT="25400" marB="25400"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D9EAD3"/>
                    </a:solidFill>
                  </a:tcPr>
                </a:tc>
                <a:tc>
                  <a:txBody>
                    <a:bodyPr/>
                    <a:lstStyle/>
                    <a:p>
                      <a:pPr marL="0" lvl="0" indent="0" algn="ctr" rtl="0">
                        <a:lnSpc>
                          <a:spcPct val="100000"/>
                        </a:lnSpc>
                        <a:spcBef>
                          <a:spcPts val="0"/>
                        </a:spcBef>
                        <a:spcAft>
                          <a:spcPts val="0"/>
                        </a:spcAft>
                        <a:buNone/>
                      </a:pPr>
                      <a:r>
                        <a:rPr lang="en-US" sz="1200" dirty="0">
                          <a:latin typeface="+mj-lt"/>
                          <a:ea typeface="Times New Roman"/>
                          <a:cs typeface="Times New Roman"/>
                          <a:sym typeface="Times New Roman"/>
                        </a:rPr>
                        <a:t>Great performance, high earnings &amp; cash flows</a:t>
                      </a:r>
                      <a:endParaRPr sz="1200" dirty="0">
                        <a:latin typeface="+mj-lt"/>
                        <a:ea typeface="Times New Roman"/>
                        <a:cs typeface="Times New Roman"/>
                        <a:sym typeface="Times New Roman"/>
                      </a:endParaRPr>
                    </a:p>
                  </a:txBody>
                  <a:tcPr marL="25400" marR="25400" marT="25400" marB="25400"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D9EAD3"/>
                    </a:solidFill>
                  </a:tcPr>
                </a:tc>
                <a:tc>
                  <a:txBody>
                    <a:bodyPr/>
                    <a:lstStyle/>
                    <a:p>
                      <a:pPr marL="0" lvl="0" indent="0" algn="ctr" rtl="0">
                        <a:lnSpc>
                          <a:spcPct val="100000"/>
                        </a:lnSpc>
                        <a:spcBef>
                          <a:spcPts val="0"/>
                        </a:spcBef>
                        <a:spcAft>
                          <a:spcPts val="0"/>
                        </a:spcAft>
                        <a:buNone/>
                      </a:pPr>
                      <a:r>
                        <a:rPr lang="en-US" sz="1200">
                          <a:latin typeface="+mj-lt"/>
                          <a:ea typeface="Times New Roman"/>
                          <a:cs typeface="Times New Roman"/>
                          <a:sym typeface="Times New Roman"/>
                        </a:rPr>
                        <a:t>JPMorgan, Apple, ExxonMobile</a:t>
                      </a:r>
                      <a:endParaRPr sz="1200">
                        <a:latin typeface="+mj-lt"/>
                        <a:ea typeface="Times New Roman"/>
                        <a:cs typeface="Times New Roman"/>
                        <a:sym typeface="Times New Roman"/>
                      </a:endParaRPr>
                    </a:p>
                  </a:txBody>
                  <a:tcPr marL="25400" marR="25400" marT="25400" marB="25400"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D9EAD3"/>
                    </a:solidFill>
                  </a:tcPr>
                </a:tc>
                <a:extLst>
                  <a:ext uri="{0D108BD9-81ED-4DB2-BD59-A6C34878D82A}">
                    <a16:rowId xmlns:a16="http://schemas.microsoft.com/office/drawing/2014/main" val="10001"/>
                  </a:ext>
                </a:extLst>
              </a:tr>
              <a:tr h="191067">
                <a:tc>
                  <a:txBody>
                    <a:bodyPr/>
                    <a:lstStyle/>
                    <a:p>
                      <a:pPr marL="0" lvl="0" indent="0" algn="ctr" rtl="0">
                        <a:lnSpc>
                          <a:spcPct val="100000"/>
                        </a:lnSpc>
                        <a:spcBef>
                          <a:spcPts val="0"/>
                        </a:spcBef>
                        <a:spcAft>
                          <a:spcPts val="0"/>
                        </a:spcAft>
                        <a:buNone/>
                      </a:pPr>
                      <a:r>
                        <a:rPr lang="en-US" sz="1200">
                          <a:latin typeface="+mj-lt"/>
                          <a:ea typeface="Times New Roman"/>
                          <a:cs typeface="Times New Roman"/>
                          <a:sym typeface="Times New Roman"/>
                        </a:rPr>
                        <a:t>2014</a:t>
                      </a:r>
                      <a:endParaRPr sz="1200">
                        <a:latin typeface="+mj-lt"/>
                        <a:ea typeface="Times New Roman"/>
                        <a:cs typeface="Times New Roman"/>
                        <a:sym typeface="Times New Roman"/>
                      </a:endParaRPr>
                    </a:p>
                  </a:txBody>
                  <a:tcPr marL="25400" marR="25400" marT="25400" marB="25400"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D9EAD3"/>
                    </a:solidFill>
                  </a:tcPr>
                </a:tc>
                <a:tc>
                  <a:txBody>
                    <a:bodyPr/>
                    <a:lstStyle/>
                    <a:p>
                      <a:pPr marL="0" lvl="0" indent="0" algn="ctr" rtl="0">
                        <a:lnSpc>
                          <a:spcPct val="100000"/>
                        </a:lnSpc>
                        <a:spcBef>
                          <a:spcPts val="0"/>
                        </a:spcBef>
                        <a:spcAft>
                          <a:spcPts val="0"/>
                        </a:spcAft>
                        <a:buNone/>
                      </a:pPr>
                      <a:r>
                        <a:rPr lang="en-US" sz="1200">
                          <a:latin typeface="+mj-lt"/>
                          <a:ea typeface="Times New Roman"/>
                          <a:cs typeface="Times New Roman"/>
                          <a:sym typeface="Times New Roman"/>
                        </a:rPr>
                        <a:t>2</a:t>
                      </a:r>
                      <a:endParaRPr sz="1200">
                        <a:latin typeface="+mj-lt"/>
                        <a:ea typeface="Times New Roman"/>
                        <a:cs typeface="Times New Roman"/>
                        <a:sym typeface="Times New Roman"/>
                      </a:endParaRPr>
                    </a:p>
                  </a:txBody>
                  <a:tcPr marL="25400" marR="25400" marT="25400" marB="25400"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D9EAD3"/>
                    </a:solidFill>
                  </a:tcPr>
                </a:tc>
                <a:tc>
                  <a:txBody>
                    <a:bodyPr/>
                    <a:lstStyle/>
                    <a:p>
                      <a:pPr marL="0" lvl="0" indent="0" algn="ctr" rtl="0">
                        <a:lnSpc>
                          <a:spcPct val="100000"/>
                        </a:lnSpc>
                        <a:spcBef>
                          <a:spcPts val="0"/>
                        </a:spcBef>
                        <a:spcAft>
                          <a:spcPts val="0"/>
                        </a:spcAft>
                        <a:buNone/>
                      </a:pPr>
                      <a:r>
                        <a:rPr lang="en-US" sz="1200">
                          <a:latin typeface="+mj-lt"/>
                          <a:ea typeface="Times New Roman"/>
                          <a:cs typeface="Times New Roman"/>
                          <a:sym typeface="Times New Roman"/>
                        </a:rPr>
                        <a:t>Low debt level, minimal long term investments</a:t>
                      </a:r>
                      <a:endParaRPr sz="1200">
                        <a:latin typeface="+mj-lt"/>
                        <a:ea typeface="Times New Roman"/>
                        <a:cs typeface="Times New Roman"/>
                        <a:sym typeface="Times New Roman"/>
                      </a:endParaRPr>
                    </a:p>
                  </a:txBody>
                  <a:tcPr marL="25400" marR="25400" marT="25400" marB="25400"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D9EAD3"/>
                    </a:solidFill>
                  </a:tcPr>
                </a:tc>
                <a:tc>
                  <a:txBody>
                    <a:bodyPr/>
                    <a:lstStyle/>
                    <a:p>
                      <a:pPr marL="0" lvl="0" indent="0" algn="ctr" rtl="0">
                        <a:lnSpc>
                          <a:spcPct val="100000"/>
                        </a:lnSpc>
                        <a:spcBef>
                          <a:spcPts val="0"/>
                        </a:spcBef>
                        <a:spcAft>
                          <a:spcPts val="0"/>
                        </a:spcAft>
                        <a:buNone/>
                      </a:pPr>
                      <a:r>
                        <a:rPr lang="en-US" sz="1200">
                          <a:latin typeface="+mj-lt"/>
                          <a:ea typeface="Times New Roman"/>
                          <a:cs typeface="Times New Roman"/>
                          <a:sym typeface="Times New Roman"/>
                        </a:rPr>
                        <a:t>Chevron, Microsoft, Walmart</a:t>
                      </a:r>
                      <a:endParaRPr sz="1200">
                        <a:latin typeface="+mj-lt"/>
                        <a:ea typeface="Times New Roman"/>
                        <a:cs typeface="Times New Roman"/>
                        <a:sym typeface="Times New Roman"/>
                      </a:endParaRPr>
                    </a:p>
                  </a:txBody>
                  <a:tcPr marL="25400" marR="25400" marT="25400" marB="25400"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D9EAD3"/>
                    </a:solidFill>
                  </a:tcPr>
                </a:tc>
                <a:extLst>
                  <a:ext uri="{0D108BD9-81ED-4DB2-BD59-A6C34878D82A}">
                    <a16:rowId xmlns:a16="http://schemas.microsoft.com/office/drawing/2014/main" val="10002"/>
                  </a:ext>
                </a:extLst>
              </a:tr>
              <a:tr h="191067">
                <a:tc>
                  <a:txBody>
                    <a:bodyPr/>
                    <a:lstStyle/>
                    <a:p>
                      <a:pPr marL="0" lvl="0" indent="0" algn="ctr" rtl="0">
                        <a:lnSpc>
                          <a:spcPct val="100000"/>
                        </a:lnSpc>
                        <a:spcBef>
                          <a:spcPts val="0"/>
                        </a:spcBef>
                        <a:spcAft>
                          <a:spcPts val="0"/>
                        </a:spcAft>
                        <a:buNone/>
                      </a:pPr>
                      <a:r>
                        <a:rPr lang="en-US" sz="1200">
                          <a:latin typeface="+mj-lt"/>
                          <a:ea typeface="Times New Roman"/>
                          <a:cs typeface="Times New Roman"/>
                          <a:sym typeface="Times New Roman"/>
                        </a:rPr>
                        <a:t>2014</a:t>
                      </a:r>
                      <a:endParaRPr sz="1200">
                        <a:latin typeface="+mj-lt"/>
                        <a:ea typeface="Times New Roman"/>
                        <a:cs typeface="Times New Roman"/>
                        <a:sym typeface="Times New Roman"/>
                      </a:endParaRPr>
                    </a:p>
                  </a:txBody>
                  <a:tcPr marL="25400" marR="25400" marT="25400" marB="25400"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D9EAD3"/>
                    </a:solidFill>
                  </a:tcPr>
                </a:tc>
                <a:tc>
                  <a:txBody>
                    <a:bodyPr/>
                    <a:lstStyle/>
                    <a:p>
                      <a:pPr marL="0" lvl="0" indent="0" algn="ctr" rtl="0">
                        <a:lnSpc>
                          <a:spcPct val="100000"/>
                        </a:lnSpc>
                        <a:spcBef>
                          <a:spcPts val="0"/>
                        </a:spcBef>
                        <a:spcAft>
                          <a:spcPts val="0"/>
                        </a:spcAft>
                        <a:buNone/>
                      </a:pPr>
                      <a:r>
                        <a:rPr lang="en-US" sz="1200">
                          <a:latin typeface="+mj-lt"/>
                          <a:ea typeface="Times New Roman"/>
                          <a:cs typeface="Times New Roman"/>
                          <a:sym typeface="Times New Roman"/>
                        </a:rPr>
                        <a:t>3</a:t>
                      </a:r>
                      <a:endParaRPr sz="1200">
                        <a:latin typeface="+mj-lt"/>
                        <a:ea typeface="Times New Roman"/>
                        <a:cs typeface="Times New Roman"/>
                        <a:sym typeface="Times New Roman"/>
                      </a:endParaRPr>
                    </a:p>
                  </a:txBody>
                  <a:tcPr marL="25400" marR="25400" marT="25400" marB="25400"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D9EAD3"/>
                    </a:solidFill>
                  </a:tcPr>
                </a:tc>
                <a:tc>
                  <a:txBody>
                    <a:bodyPr/>
                    <a:lstStyle/>
                    <a:p>
                      <a:pPr marL="0" lvl="0" indent="0" algn="ctr" rtl="0">
                        <a:lnSpc>
                          <a:spcPct val="100000"/>
                        </a:lnSpc>
                        <a:spcBef>
                          <a:spcPts val="0"/>
                        </a:spcBef>
                        <a:spcAft>
                          <a:spcPts val="0"/>
                        </a:spcAft>
                        <a:buNone/>
                      </a:pPr>
                      <a:r>
                        <a:rPr lang="en-US" sz="1200" dirty="0">
                          <a:latin typeface="+mj-lt"/>
                          <a:ea typeface="Times New Roman"/>
                          <a:cs typeface="Times New Roman"/>
                          <a:sym typeface="Times New Roman"/>
                        </a:rPr>
                        <a:t>Low operating margins, efficient production</a:t>
                      </a:r>
                      <a:endParaRPr sz="1200" dirty="0">
                        <a:latin typeface="+mj-lt"/>
                        <a:ea typeface="Times New Roman"/>
                        <a:cs typeface="Times New Roman"/>
                        <a:sym typeface="Times New Roman"/>
                      </a:endParaRPr>
                    </a:p>
                  </a:txBody>
                  <a:tcPr marL="25400" marR="25400" marT="25400" marB="25400"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D9EAD3"/>
                    </a:solidFill>
                  </a:tcPr>
                </a:tc>
                <a:tc>
                  <a:txBody>
                    <a:bodyPr/>
                    <a:lstStyle/>
                    <a:p>
                      <a:pPr marL="0" lvl="0" indent="0" algn="ctr" rtl="0">
                        <a:lnSpc>
                          <a:spcPct val="100000"/>
                        </a:lnSpc>
                        <a:spcBef>
                          <a:spcPts val="0"/>
                        </a:spcBef>
                        <a:spcAft>
                          <a:spcPts val="0"/>
                        </a:spcAft>
                        <a:buNone/>
                      </a:pPr>
                      <a:r>
                        <a:rPr lang="en-US" sz="1200">
                          <a:latin typeface="+mj-lt"/>
                          <a:ea typeface="Times New Roman"/>
                          <a:cs typeface="Times New Roman"/>
                          <a:sym typeface="Times New Roman"/>
                        </a:rPr>
                        <a:t>Walmart, Phillips 66</a:t>
                      </a:r>
                      <a:endParaRPr sz="1200">
                        <a:latin typeface="+mj-lt"/>
                        <a:ea typeface="Times New Roman"/>
                        <a:cs typeface="Times New Roman"/>
                        <a:sym typeface="Times New Roman"/>
                      </a:endParaRPr>
                    </a:p>
                  </a:txBody>
                  <a:tcPr marL="25400" marR="25400" marT="25400" marB="25400"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D9EAD3"/>
                    </a:solidFill>
                  </a:tcPr>
                </a:tc>
                <a:extLst>
                  <a:ext uri="{0D108BD9-81ED-4DB2-BD59-A6C34878D82A}">
                    <a16:rowId xmlns:a16="http://schemas.microsoft.com/office/drawing/2014/main" val="10003"/>
                  </a:ext>
                </a:extLst>
              </a:tr>
              <a:tr h="191067">
                <a:tc>
                  <a:txBody>
                    <a:bodyPr/>
                    <a:lstStyle/>
                    <a:p>
                      <a:pPr marL="0" lvl="0" indent="0" algn="ctr" rtl="0">
                        <a:lnSpc>
                          <a:spcPct val="100000"/>
                        </a:lnSpc>
                        <a:spcBef>
                          <a:spcPts val="0"/>
                        </a:spcBef>
                        <a:spcAft>
                          <a:spcPts val="0"/>
                        </a:spcAft>
                        <a:buNone/>
                      </a:pPr>
                      <a:r>
                        <a:rPr lang="en-US" sz="1200">
                          <a:latin typeface="+mj-lt"/>
                          <a:ea typeface="Times New Roman"/>
                          <a:cs typeface="Times New Roman"/>
                          <a:sym typeface="Times New Roman"/>
                        </a:rPr>
                        <a:t>2014</a:t>
                      </a:r>
                      <a:endParaRPr sz="1200">
                        <a:latin typeface="+mj-lt"/>
                        <a:ea typeface="Times New Roman"/>
                        <a:cs typeface="Times New Roman"/>
                        <a:sym typeface="Times New Roman"/>
                      </a:endParaRPr>
                    </a:p>
                  </a:txBody>
                  <a:tcPr marL="25400" marR="25400" marT="25400" marB="25400"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D9EAD3"/>
                    </a:solidFill>
                  </a:tcPr>
                </a:tc>
                <a:tc>
                  <a:txBody>
                    <a:bodyPr/>
                    <a:lstStyle/>
                    <a:p>
                      <a:pPr marL="0" lvl="0" indent="0" algn="ctr" rtl="0">
                        <a:lnSpc>
                          <a:spcPct val="100000"/>
                        </a:lnSpc>
                        <a:spcBef>
                          <a:spcPts val="0"/>
                        </a:spcBef>
                        <a:spcAft>
                          <a:spcPts val="0"/>
                        </a:spcAft>
                        <a:buNone/>
                      </a:pPr>
                      <a:r>
                        <a:rPr lang="en-US" sz="1200">
                          <a:latin typeface="+mj-lt"/>
                          <a:ea typeface="Times New Roman"/>
                          <a:cs typeface="Times New Roman"/>
                          <a:sym typeface="Times New Roman"/>
                        </a:rPr>
                        <a:t>4</a:t>
                      </a:r>
                      <a:endParaRPr sz="1200">
                        <a:latin typeface="+mj-lt"/>
                        <a:ea typeface="Times New Roman"/>
                        <a:cs typeface="Times New Roman"/>
                        <a:sym typeface="Times New Roman"/>
                      </a:endParaRPr>
                    </a:p>
                  </a:txBody>
                  <a:tcPr marL="25400" marR="25400" marT="25400" marB="25400"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D9EAD3"/>
                    </a:solidFill>
                  </a:tcPr>
                </a:tc>
                <a:tc>
                  <a:txBody>
                    <a:bodyPr/>
                    <a:lstStyle/>
                    <a:p>
                      <a:pPr marL="0" lvl="0" indent="0" algn="ctr" rtl="0">
                        <a:lnSpc>
                          <a:spcPct val="100000"/>
                        </a:lnSpc>
                        <a:spcBef>
                          <a:spcPts val="0"/>
                        </a:spcBef>
                        <a:spcAft>
                          <a:spcPts val="0"/>
                        </a:spcAft>
                        <a:buNone/>
                      </a:pPr>
                      <a:r>
                        <a:rPr lang="en-US" sz="1200">
                          <a:latin typeface="+mj-lt"/>
                          <a:ea typeface="Times New Roman"/>
                          <a:cs typeface="Times New Roman"/>
                          <a:sym typeface="Times New Roman"/>
                        </a:rPr>
                        <a:t>Heavily invested in R&amp;D</a:t>
                      </a:r>
                      <a:endParaRPr sz="1200">
                        <a:latin typeface="+mj-lt"/>
                        <a:ea typeface="Times New Roman"/>
                        <a:cs typeface="Times New Roman"/>
                        <a:sym typeface="Times New Roman"/>
                      </a:endParaRPr>
                    </a:p>
                  </a:txBody>
                  <a:tcPr marL="25400" marR="25400" marT="25400" marB="25400"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D9EAD3"/>
                    </a:solidFill>
                  </a:tcPr>
                </a:tc>
                <a:tc>
                  <a:txBody>
                    <a:bodyPr/>
                    <a:lstStyle/>
                    <a:p>
                      <a:pPr marL="0" lvl="0" indent="0" algn="ctr" rtl="0">
                        <a:lnSpc>
                          <a:spcPct val="100000"/>
                        </a:lnSpc>
                        <a:spcBef>
                          <a:spcPts val="0"/>
                        </a:spcBef>
                        <a:spcAft>
                          <a:spcPts val="0"/>
                        </a:spcAft>
                        <a:buNone/>
                      </a:pPr>
                      <a:r>
                        <a:rPr lang="en-US" sz="1200">
                          <a:latin typeface="+mj-lt"/>
                          <a:ea typeface="Times New Roman"/>
                          <a:cs typeface="Times New Roman"/>
                          <a:sym typeface="Times New Roman"/>
                        </a:rPr>
                        <a:t>Microsoft, Cisco, Ford</a:t>
                      </a:r>
                      <a:endParaRPr sz="1200">
                        <a:latin typeface="+mj-lt"/>
                        <a:ea typeface="Times New Roman"/>
                        <a:cs typeface="Times New Roman"/>
                        <a:sym typeface="Times New Roman"/>
                      </a:endParaRPr>
                    </a:p>
                  </a:txBody>
                  <a:tcPr marL="25400" marR="25400" marT="25400" marB="25400"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D9EAD3"/>
                    </a:solidFill>
                  </a:tcPr>
                </a:tc>
                <a:extLst>
                  <a:ext uri="{0D108BD9-81ED-4DB2-BD59-A6C34878D82A}">
                    <a16:rowId xmlns:a16="http://schemas.microsoft.com/office/drawing/2014/main" val="10004"/>
                  </a:ext>
                </a:extLst>
              </a:tr>
              <a:tr h="191067">
                <a:tc>
                  <a:txBody>
                    <a:bodyPr/>
                    <a:lstStyle/>
                    <a:p>
                      <a:pPr marL="0" lvl="0" indent="0" algn="ctr" rtl="0">
                        <a:lnSpc>
                          <a:spcPct val="100000"/>
                        </a:lnSpc>
                        <a:spcBef>
                          <a:spcPts val="0"/>
                        </a:spcBef>
                        <a:spcAft>
                          <a:spcPts val="0"/>
                        </a:spcAft>
                        <a:buNone/>
                      </a:pPr>
                      <a:r>
                        <a:rPr lang="en-US" sz="1200">
                          <a:latin typeface="+mj-lt"/>
                          <a:ea typeface="Times New Roman"/>
                          <a:cs typeface="Times New Roman"/>
                          <a:sym typeface="Times New Roman"/>
                        </a:rPr>
                        <a:t>2014</a:t>
                      </a:r>
                      <a:endParaRPr sz="1200">
                        <a:latin typeface="+mj-lt"/>
                        <a:ea typeface="Times New Roman"/>
                        <a:cs typeface="Times New Roman"/>
                        <a:sym typeface="Times New Roman"/>
                      </a:endParaRPr>
                    </a:p>
                  </a:txBody>
                  <a:tcPr marL="25400" marR="25400" marT="25400" marB="25400"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D9EAD3"/>
                    </a:solidFill>
                  </a:tcPr>
                </a:tc>
                <a:tc>
                  <a:txBody>
                    <a:bodyPr/>
                    <a:lstStyle/>
                    <a:p>
                      <a:pPr marL="0" lvl="0" indent="0" algn="ctr" rtl="0">
                        <a:lnSpc>
                          <a:spcPct val="100000"/>
                        </a:lnSpc>
                        <a:spcBef>
                          <a:spcPts val="0"/>
                        </a:spcBef>
                        <a:spcAft>
                          <a:spcPts val="0"/>
                        </a:spcAft>
                        <a:buNone/>
                      </a:pPr>
                      <a:r>
                        <a:rPr lang="en-US" sz="1200">
                          <a:latin typeface="+mj-lt"/>
                          <a:ea typeface="Times New Roman"/>
                          <a:cs typeface="Times New Roman"/>
                          <a:sym typeface="Times New Roman"/>
                        </a:rPr>
                        <a:t>5</a:t>
                      </a:r>
                      <a:endParaRPr sz="1200">
                        <a:latin typeface="+mj-lt"/>
                        <a:ea typeface="Times New Roman"/>
                        <a:cs typeface="Times New Roman"/>
                        <a:sym typeface="Times New Roman"/>
                      </a:endParaRPr>
                    </a:p>
                  </a:txBody>
                  <a:tcPr marL="25400" marR="25400" marT="25400" marB="25400"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D9EAD3"/>
                    </a:solidFill>
                  </a:tcPr>
                </a:tc>
                <a:tc>
                  <a:txBody>
                    <a:bodyPr/>
                    <a:lstStyle/>
                    <a:p>
                      <a:pPr marL="0" lvl="0" indent="0" algn="ctr" rtl="0">
                        <a:lnSpc>
                          <a:spcPct val="100000"/>
                        </a:lnSpc>
                        <a:spcBef>
                          <a:spcPts val="0"/>
                        </a:spcBef>
                        <a:spcAft>
                          <a:spcPts val="0"/>
                        </a:spcAft>
                        <a:buNone/>
                      </a:pPr>
                      <a:r>
                        <a:rPr lang="en-US" sz="1200">
                          <a:latin typeface="+mj-lt"/>
                          <a:ea typeface="Times New Roman"/>
                          <a:cs typeface="Times New Roman"/>
                          <a:sym typeface="Times New Roman"/>
                        </a:rPr>
                        <a:t>Low score: High ROE, efficient operations</a:t>
                      </a:r>
                      <a:endParaRPr sz="1200">
                        <a:latin typeface="+mj-lt"/>
                        <a:ea typeface="Times New Roman"/>
                        <a:cs typeface="Times New Roman"/>
                        <a:sym typeface="Times New Roman"/>
                      </a:endParaRPr>
                    </a:p>
                  </a:txBody>
                  <a:tcPr marL="25400" marR="25400" marT="25400" marB="25400"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D9EAD3"/>
                    </a:solidFill>
                  </a:tcPr>
                </a:tc>
                <a:tc>
                  <a:txBody>
                    <a:bodyPr/>
                    <a:lstStyle/>
                    <a:p>
                      <a:pPr marL="0" lvl="0" indent="0" algn="ctr" rtl="0">
                        <a:lnSpc>
                          <a:spcPct val="100000"/>
                        </a:lnSpc>
                        <a:spcBef>
                          <a:spcPts val="0"/>
                        </a:spcBef>
                        <a:spcAft>
                          <a:spcPts val="0"/>
                        </a:spcAft>
                        <a:buNone/>
                      </a:pPr>
                      <a:r>
                        <a:rPr lang="en-US" sz="1200">
                          <a:latin typeface="+mj-lt"/>
                          <a:ea typeface="Times New Roman"/>
                          <a:cs typeface="Times New Roman"/>
                          <a:sym typeface="Times New Roman"/>
                        </a:rPr>
                        <a:t>Wynn Resorts, Allegion</a:t>
                      </a:r>
                      <a:endParaRPr sz="1200">
                        <a:latin typeface="+mj-lt"/>
                        <a:ea typeface="Times New Roman"/>
                        <a:cs typeface="Times New Roman"/>
                        <a:sym typeface="Times New Roman"/>
                      </a:endParaRPr>
                    </a:p>
                  </a:txBody>
                  <a:tcPr marL="25400" marR="25400" marT="25400" marB="25400"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D9EAD3"/>
                    </a:solidFill>
                  </a:tcPr>
                </a:tc>
                <a:extLst>
                  <a:ext uri="{0D108BD9-81ED-4DB2-BD59-A6C34878D82A}">
                    <a16:rowId xmlns:a16="http://schemas.microsoft.com/office/drawing/2014/main" val="10005"/>
                  </a:ext>
                </a:extLst>
              </a:tr>
              <a:tr h="242360">
                <a:tc>
                  <a:txBody>
                    <a:bodyPr/>
                    <a:lstStyle/>
                    <a:p>
                      <a:pPr marL="0" lvl="0" indent="0" algn="ctr" rtl="0">
                        <a:lnSpc>
                          <a:spcPct val="100000"/>
                        </a:lnSpc>
                        <a:spcBef>
                          <a:spcPts val="0"/>
                        </a:spcBef>
                        <a:spcAft>
                          <a:spcPts val="0"/>
                        </a:spcAft>
                        <a:buNone/>
                      </a:pPr>
                      <a:r>
                        <a:rPr lang="en-US" sz="1200">
                          <a:latin typeface="+mj-lt"/>
                          <a:ea typeface="Times New Roman"/>
                          <a:cs typeface="Times New Roman"/>
                          <a:sym typeface="Times New Roman"/>
                        </a:rPr>
                        <a:t>2014</a:t>
                      </a:r>
                      <a:endParaRPr sz="1200">
                        <a:latin typeface="+mj-lt"/>
                        <a:ea typeface="Times New Roman"/>
                        <a:cs typeface="Times New Roman"/>
                        <a:sym typeface="Times New Roman"/>
                      </a:endParaRPr>
                    </a:p>
                  </a:txBody>
                  <a:tcPr marL="25400" marR="25400" marT="25400" marB="25400"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D9EAD3"/>
                    </a:solidFill>
                  </a:tcPr>
                </a:tc>
                <a:tc>
                  <a:txBody>
                    <a:bodyPr/>
                    <a:lstStyle/>
                    <a:p>
                      <a:pPr marL="0" lvl="0" indent="0" algn="ctr" rtl="0">
                        <a:lnSpc>
                          <a:spcPct val="100000"/>
                        </a:lnSpc>
                        <a:spcBef>
                          <a:spcPts val="0"/>
                        </a:spcBef>
                        <a:spcAft>
                          <a:spcPts val="0"/>
                        </a:spcAft>
                        <a:buNone/>
                      </a:pPr>
                      <a:r>
                        <a:rPr lang="en-US" sz="1200" dirty="0">
                          <a:latin typeface="+mj-lt"/>
                          <a:ea typeface="Times New Roman"/>
                          <a:cs typeface="Times New Roman"/>
                          <a:sym typeface="Times New Roman"/>
                        </a:rPr>
                        <a:t>6</a:t>
                      </a:r>
                      <a:endParaRPr sz="1200" dirty="0">
                        <a:latin typeface="+mj-lt"/>
                        <a:ea typeface="Times New Roman"/>
                        <a:cs typeface="Times New Roman"/>
                        <a:sym typeface="Times New Roman"/>
                      </a:endParaRPr>
                    </a:p>
                  </a:txBody>
                  <a:tcPr marL="25400" marR="25400" marT="25400" marB="25400"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D9EAD3"/>
                    </a:solidFill>
                  </a:tcPr>
                </a:tc>
                <a:tc>
                  <a:txBody>
                    <a:bodyPr/>
                    <a:lstStyle/>
                    <a:p>
                      <a:pPr marL="0" lvl="0" indent="0" algn="ctr" rtl="0">
                        <a:lnSpc>
                          <a:spcPct val="100000"/>
                        </a:lnSpc>
                        <a:spcBef>
                          <a:spcPts val="0"/>
                        </a:spcBef>
                        <a:spcAft>
                          <a:spcPts val="0"/>
                        </a:spcAft>
                        <a:buNone/>
                      </a:pPr>
                      <a:r>
                        <a:rPr lang="en-US" sz="1200" dirty="0">
                          <a:latin typeface="+mj-lt"/>
                          <a:ea typeface="Times New Roman"/>
                          <a:cs typeface="Times New Roman"/>
                          <a:sym typeface="Times New Roman"/>
                        </a:rPr>
                        <a:t>Low AR, high Interest payments &amp; debt levels</a:t>
                      </a:r>
                      <a:endParaRPr sz="1200" dirty="0">
                        <a:latin typeface="+mj-lt"/>
                        <a:ea typeface="Times New Roman"/>
                        <a:cs typeface="Times New Roman"/>
                        <a:sym typeface="Times New Roman"/>
                      </a:endParaRPr>
                    </a:p>
                  </a:txBody>
                  <a:tcPr marL="25400" marR="25400" marT="25400" marB="25400"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D9EAD3"/>
                    </a:solidFill>
                  </a:tcPr>
                </a:tc>
                <a:tc>
                  <a:txBody>
                    <a:bodyPr/>
                    <a:lstStyle/>
                    <a:p>
                      <a:pPr marL="0" lvl="0" indent="0" algn="ctr" rtl="0">
                        <a:lnSpc>
                          <a:spcPct val="100000"/>
                        </a:lnSpc>
                        <a:spcBef>
                          <a:spcPts val="0"/>
                        </a:spcBef>
                        <a:spcAft>
                          <a:spcPts val="0"/>
                        </a:spcAft>
                        <a:buNone/>
                      </a:pPr>
                      <a:r>
                        <a:rPr lang="en-US" sz="1200" dirty="0">
                          <a:latin typeface="+mj-lt"/>
                          <a:ea typeface="Times New Roman"/>
                          <a:cs typeface="Times New Roman"/>
                          <a:sym typeface="Times New Roman"/>
                        </a:rPr>
                        <a:t>Verizon, HCA Healthcare</a:t>
                      </a:r>
                      <a:endParaRPr sz="1200" dirty="0">
                        <a:latin typeface="+mj-lt"/>
                        <a:ea typeface="Times New Roman"/>
                        <a:cs typeface="Times New Roman"/>
                        <a:sym typeface="Times New Roman"/>
                      </a:endParaRPr>
                    </a:p>
                  </a:txBody>
                  <a:tcPr marL="25400" marR="25400" marT="25400" marB="25400"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D9EAD3"/>
                    </a:solidFill>
                  </a:tcPr>
                </a:tc>
                <a:extLst>
                  <a:ext uri="{0D108BD9-81ED-4DB2-BD59-A6C34878D82A}">
                    <a16:rowId xmlns:a16="http://schemas.microsoft.com/office/drawing/2014/main" val="10006"/>
                  </a:ext>
                </a:extLst>
              </a:tr>
            </a:tbl>
          </a:graphicData>
        </a:graphic>
      </p:graphicFrame>
      <p:pic>
        <p:nvPicPr>
          <p:cNvPr id="3" name="Picture 2">
            <a:extLst>
              <a:ext uri="{FF2B5EF4-FFF2-40B4-BE49-F238E27FC236}">
                <a16:creationId xmlns:a16="http://schemas.microsoft.com/office/drawing/2014/main" id="{5BADD02C-5D64-4EC7-A982-2E8CAF0607B3}"/>
              </a:ext>
            </a:extLst>
          </p:cNvPr>
          <p:cNvPicPr>
            <a:picLocks noChangeAspect="1"/>
          </p:cNvPicPr>
          <p:nvPr/>
        </p:nvPicPr>
        <p:blipFill rotWithShape="1">
          <a:blip r:embed="rId3"/>
          <a:srcRect l="2388" t="7501" r="16830" b="12495"/>
          <a:stretch/>
        </p:blipFill>
        <p:spPr>
          <a:xfrm>
            <a:off x="838200" y="1209137"/>
            <a:ext cx="3512088" cy="2348801"/>
          </a:xfrm>
          <a:prstGeom prst="rect">
            <a:avLst/>
          </a:prstGeom>
        </p:spPr>
      </p:pic>
      <p:cxnSp>
        <p:nvCxnSpPr>
          <p:cNvPr id="5" name="Straight Connector 4">
            <a:extLst>
              <a:ext uri="{FF2B5EF4-FFF2-40B4-BE49-F238E27FC236}">
                <a16:creationId xmlns:a16="http://schemas.microsoft.com/office/drawing/2014/main" id="{46205589-A67C-483B-90A8-A644CD541A75}"/>
              </a:ext>
            </a:extLst>
          </p:cNvPr>
          <p:cNvCxnSpPr>
            <a:cxnSpLocks/>
          </p:cNvCxnSpPr>
          <p:nvPr/>
        </p:nvCxnSpPr>
        <p:spPr>
          <a:xfrm>
            <a:off x="3205424" y="1627833"/>
            <a:ext cx="0" cy="1801167"/>
          </a:xfrm>
          <a:prstGeom prst="line">
            <a:avLst/>
          </a:prstGeom>
          <a:ln w="571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8" name="Google Shape;259;p6">
            <a:extLst>
              <a:ext uri="{FF2B5EF4-FFF2-40B4-BE49-F238E27FC236}">
                <a16:creationId xmlns:a16="http://schemas.microsoft.com/office/drawing/2014/main" id="{3499B1D0-2996-4BD4-8C93-47277886DF4B}"/>
              </a:ext>
            </a:extLst>
          </p:cNvPr>
          <p:cNvGrpSpPr/>
          <p:nvPr/>
        </p:nvGrpSpPr>
        <p:grpSpPr>
          <a:xfrm>
            <a:off x="2090060" y="1516170"/>
            <a:ext cx="2090051" cy="1334879"/>
            <a:chOff x="-7" y="-1"/>
            <a:chExt cx="1224030" cy="1223986"/>
          </a:xfrm>
        </p:grpSpPr>
        <p:sp>
          <p:nvSpPr>
            <p:cNvPr id="19" name="Google Shape;260;p6">
              <a:extLst>
                <a:ext uri="{FF2B5EF4-FFF2-40B4-BE49-F238E27FC236}">
                  <a16:creationId xmlns:a16="http://schemas.microsoft.com/office/drawing/2014/main" id="{7ED6B6F0-1E91-4BE4-A6DA-EC25FF5A9AF6}"/>
                </a:ext>
              </a:extLst>
            </p:cNvPr>
            <p:cNvSpPr/>
            <p:nvPr/>
          </p:nvSpPr>
          <p:spPr>
            <a:xfrm>
              <a:off x="0" y="0"/>
              <a:ext cx="1223985" cy="1223985"/>
            </a:xfrm>
            <a:custGeom>
              <a:avLst/>
              <a:gdLst/>
              <a:ahLst/>
              <a:cxnLst/>
              <a:rect l="l" t="t"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4E566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61;p6">
              <a:extLst>
                <a:ext uri="{FF2B5EF4-FFF2-40B4-BE49-F238E27FC236}">
                  <a16:creationId xmlns:a16="http://schemas.microsoft.com/office/drawing/2014/main" id="{4A070DF6-66C2-4DC9-807B-E6338AE87428}"/>
                </a:ext>
              </a:extLst>
            </p:cNvPr>
            <p:cNvSpPr/>
            <p:nvPr/>
          </p:nvSpPr>
          <p:spPr>
            <a:xfrm>
              <a:off x="-7" y="-1"/>
              <a:ext cx="1224030" cy="1223986"/>
            </a:xfrm>
            <a:custGeom>
              <a:avLst/>
              <a:gdLst/>
              <a:ahLst/>
              <a:cxnLst/>
              <a:rect l="l" t="t" r="r" b="b"/>
              <a:pathLst>
                <a:path w="19376" h="20427" extrusionOk="0">
                  <a:moveTo>
                    <a:pt x="16110" y="2567"/>
                  </a:moveTo>
                  <a:lnTo>
                    <a:pt x="16110" y="2567"/>
                  </a:lnTo>
                  <a:cubicBezTo>
                    <a:pt x="20116" y="6306"/>
                    <a:pt x="20488" y="12761"/>
                    <a:pt x="16941" y="16984"/>
                  </a:cubicBezTo>
                  <a:cubicBezTo>
                    <a:pt x="13394" y="21208"/>
                    <a:pt x="7272" y="21600"/>
                    <a:pt x="3266" y="17861"/>
                  </a:cubicBezTo>
                  <a:cubicBezTo>
                    <a:pt x="-740" y="14121"/>
                    <a:pt x="-1112" y="7666"/>
                    <a:pt x="2435" y="3443"/>
                  </a:cubicBezTo>
                  <a:cubicBezTo>
                    <a:pt x="4274" y="1253"/>
                    <a:pt x="6914" y="0"/>
                    <a:pt x="9688" y="0"/>
                  </a:cubicBezTo>
                  <a:lnTo>
                    <a:pt x="9688" y="10214"/>
                  </a:lnTo>
                  <a:close/>
                </a:path>
              </a:pathLst>
            </a:custGeom>
            <a:solidFill>
              <a:srgbClr val="70C619"/>
            </a:solidFill>
            <a:ln w="12700" cap="flat" cmpd="sng">
              <a:solidFill>
                <a:srgbClr val="70C619"/>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62;p6">
              <a:extLst>
                <a:ext uri="{FF2B5EF4-FFF2-40B4-BE49-F238E27FC236}">
                  <a16:creationId xmlns:a16="http://schemas.microsoft.com/office/drawing/2014/main" id="{17EAF95F-B547-44DD-9C5D-A4AE1D44F4BA}"/>
                </a:ext>
              </a:extLst>
            </p:cNvPr>
            <p:cNvSpPr/>
            <p:nvPr/>
          </p:nvSpPr>
          <p:spPr>
            <a:xfrm>
              <a:off x="107999" y="107999"/>
              <a:ext cx="1008008" cy="1008008"/>
            </a:xfrm>
            <a:custGeom>
              <a:avLst/>
              <a:gdLst/>
              <a:ahLst/>
              <a:cxnLst/>
              <a:rect l="l" t="t"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2F2F2"/>
            </a:solidFill>
            <a:ln w="12700" cap="flat" cmpd="sng">
              <a:solidFill>
                <a:schemeClr val="lt1"/>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63;p6">
              <a:extLst>
                <a:ext uri="{FF2B5EF4-FFF2-40B4-BE49-F238E27FC236}">
                  <a16:creationId xmlns:a16="http://schemas.microsoft.com/office/drawing/2014/main" id="{CA690267-B240-431A-9EE7-32F66B3EF417}"/>
                </a:ext>
              </a:extLst>
            </p:cNvPr>
            <p:cNvSpPr/>
            <p:nvPr/>
          </p:nvSpPr>
          <p:spPr>
            <a:xfrm>
              <a:off x="85449" y="101986"/>
              <a:ext cx="1138500" cy="4617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3000" b="1" dirty="0">
                  <a:solidFill>
                    <a:schemeClr val="dk1"/>
                  </a:solidFill>
                </a:rPr>
                <a:t>75</a:t>
              </a:r>
              <a:r>
                <a:rPr lang="en-US" sz="2000" dirty="0">
                  <a:solidFill>
                    <a:schemeClr val="dk1"/>
                  </a:solidFill>
                  <a:latin typeface="Arial"/>
                  <a:ea typeface="Arial"/>
                  <a:cs typeface="Arial"/>
                  <a:sym typeface="Arial"/>
                </a:rPr>
                <a:t>%</a:t>
              </a:r>
              <a:endParaRPr dirty="0"/>
            </a:p>
          </p:txBody>
        </p:sp>
      </p:grpSp>
      <p:sp>
        <p:nvSpPr>
          <p:cNvPr id="25" name="Google Shape;266;p6">
            <a:extLst>
              <a:ext uri="{FF2B5EF4-FFF2-40B4-BE49-F238E27FC236}">
                <a16:creationId xmlns:a16="http://schemas.microsoft.com/office/drawing/2014/main" id="{65E31486-CC17-456E-8015-EB030E06E137}"/>
              </a:ext>
            </a:extLst>
          </p:cNvPr>
          <p:cNvSpPr txBox="1"/>
          <p:nvPr/>
        </p:nvSpPr>
        <p:spPr>
          <a:xfrm>
            <a:off x="2365336" y="1902489"/>
            <a:ext cx="1539896"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300"/>
              </a:spcBef>
              <a:spcAft>
                <a:spcPts val="0"/>
              </a:spcAft>
              <a:buClr>
                <a:schemeClr val="dk1"/>
              </a:buClr>
              <a:buSzPts val="1100"/>
              <a:buFont typeface="Arial"/>
              <a:buNone/>
            </a:pPr>
            <a:r>
              <a:rPr lang="en-US" sz="1200" dirty="0">
                <a:solidFill>
                  <a:schemeClr val="dk1"/>
                </a:solidFill>
                <a:latin typeface="+mj-lt"/>
                <a:ea typeface="Times New Roman"/>
                <a:cs typeface="Times New Roman"/>
                <a:sym typeface="Times New Roman"/>
              </a:rPr>
              <a:t>Of the total variance explained by the top six PCs</a:t>
            </a:r>
            <a:endParaRPr sz="1200" dirty="0">
              <a:latin typeface="+mj-lt"/>
            </a:endParaRPr>
          </a:p>
        </p:txBody>
      </p:sp>
      <p:pic>
        <p:nvPicPr>
          <p:cNvPr id="11" name="Picture 10">
            <a:extLst>
              <a:ext uri="{FF2B5EF4-FFF2-40B4-BE49-F238E27FC236}">
                <a16:creationId xmlns:a16="http://schemas.microsoft.com/office/drawing/2014/main" id="{64EFACEA-18CD-46C4-A3C8-54CC1EB2A670}"/>
              </a:ext>
            </a:extLst>
          </p:cNvPr>
          <p:cNvPicPr>
            <a:picLocks noChangeAspect="1"/>
          </p:cNvPicPr>
          <p:nvPr/>
        </p:nvPicPr>
        <p:blipFill rotWithShape="1">
          <a:blip r:embed="rId4"/>
          <a:srcRect l="974" t="17397" r="10644" b="3090"/>
          <a:stretch/>
        </p:blipFill>
        <p:spPr>
          <a:xfrm>
            <a:off x="4179985" y="3557937"/>
            <a:ext cx="3858456" cy="2415061"/>
          </a:xfrm>
          <a:prstGeom prst="rect">
            <a:avLst/>
          </a:prstGeom>
        </p:spPr>
      </p:pic>
      <p:pic>
        <p:nvPicPr>
          <p:cNvPr id="13" name="Picture 12">
            <a:extLst>
              <a:ext uri="{FF2B5EF4-FFF2-40B4-BE49-F238E27FC236}">
                <a16:creationId xmlns:a16="http://schemas.microsoft.com/office/drawing/2014/main" id="{1D161593-1BE9-49E9-A746-601614C0FD02}"/>
              </a:ext>
            </a:extLst>
          </p:cNvPr>
          <p:cNvPicPr>
            <a:picLocks noChangeAspect="1"/>
          </p:cNvPicPr>
          <p:nvPr/>
        </p:nvPicPr>
        <p:blipFill rotWithShape="1">
          <a:blip r:embed="rId5"/>
          <a:srcRect l="2472" t="17397" r="11812" b="3154"/>
          <a:stretch/>
        </p:blipFill>
        <p:spPr>
          <a:xfrm>
            <a:off x="838200" y="3573522"/>
            <a:ext cx="3460359" cy="2415061"/>
          </a:xfrm>
          <a:prstGeom prst="rect">
            <a:avLst/>
          </a:prstGeom>
        </p:spPr>
      </p:pic>
      <p:pic>
        <p:nvPicPr>
          <p:cNvPr id="15" name="Picture 14">
            <a:extLst>
              <a:ext uri="{FF2B5EF4-FFF2-40B4-BE49-F238E27FC236}">
                <a16:creationId xmlns:a16="http://schemas.microsoft.com/office/drawing/2014/main" id="{5B317EC3-A5B9-4AFB-8F74-7B294B86F2A3}"/>
              </a:ext>
            </a:extLst>
          </p:cNvPr>
          <p:cNvPicPr>
            <a:picLocks noChangeAspect="1"/>
          </p:cNvPicPr>
          <p:nvPr/>
        </p:nvPicPr>
        <p:blipFill rotWithShape="1">
          <a:blip r:embed="rId6"/>
          <a:srcRect l="2306" t="19032" r="13010" b="3154"/>
          <a:stretch/>
        </p:blipFill>
        <p:spPr>
          <a:xfrm>
            <a:off x="7893442" y="3630461"/>
            <a:ext cx="3708597" cy="2301184"/>
          </a:xfrm>
          <a:prstGeom prst="rect">
            <a:avLst/>
          </a:prstGeom>
        </p:spPr>
      </p:pic>
    </p:spTree>
  </p:cSld>
  <p:clrMapOvr>
    <a:masterClrMapping/>
  </p:clrMapOvr>
</p:sld>
</file>

<file path=ppt/theme/theme1.xml><?xml version="1.0" encoding="utf-8"?>
<a:theme xmlns:a="http://schemas.openxmlformats.org/drawingml/2006/main" name="Office Theme">
  <a:themeElements>
    <a:clrScheme name="Custom 7">
      <a:dk1>
        <a:srgbClr val="000000"/>
      </a:dk1>
      <a:lt1>
        <a:srgbClr val="FFFFFF"/>
      </a:lt1>
      <a:dk2>
        <a:srgbClr val="0F141C"/>
      </a:dk2>
      <a:lt2>
        <a:srgbClr val="86BC24"/>
      </a:lt2>
      <a:accent1>
        <a:srgbClr val="D0D0CE"/>
      </a:accent1>
      <a:accent2>
        <a:srgbClr val="43B03B"/>
      </a:accent2>
      <a:accent3>
        <a:srgbClr val="046938"/>
      </a:accent3>
      <a:accent4>
        <a:srgbClr val="75846B"/>
      </a:accent4>
      <a:accent5>
        <a:srgbClr val="009C36"/>
      </a:accent5>
      <a:accent6>
        <a:srgbClr val="C3D600"/>
      </a:accent6>
      <a:hlink>
        <a:srgbClr val="000000"/>
      </a:hlink>
      <a:folHlink>
        <a:srgbClr val="27E23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TotalTime>
  <Words>1666</Words>
  <Application>Microsoft Office PowerPoint</Application>
  <PresentationFormat>Widescreen</PresentationFormat>
  <Paragraphs>315</Paragraphs>
  <Slides>21</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Cambria Math</vt:lpstr>
      <vt:lpstr>Wingdings</vt:lpstr>
      <vt:lpstr>Georgia</vt:lpstr>
      <vt:lpstr>Times New Roman</vt:lpstr>
      <vt:lpstr>Verdana</vt:lpstr>
      <vt:lpstr>Raleway</vt:lpstr>
      <vt:lpstr>Calibri</vt:lpstr>
      <vt:lpstr>Office Theme</vt:lpstr>
      <vt:lpstr>Deep Dive into the Hidden Links between Financial Statements and Portfolio Performance</vt:lpstr>
      <vt:lpstr>Agenda</vt:lpstr>
      <vt:lpstr>Agenda</vt:lpstr>
      <vt:lpstr>Main Hypothesis – Why We Care?</vt:lpstr>
      <vt:lpstr>Agenda</vt:lpstr>
      <vt:lpstr>Data Wrangling Process</vt:lpstr>
      <vt:lpstr>Agenda</vt:lpstr>
      <vt:lpstr>PowerPoint Presentation</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Agenda</vt:lpstr>
      <vt:lpstr>PowerPoint Presentation</vt:lpstr>
      <vt:lpstr>Agenda</vt:lpstr>
      <vt:lpstr>Deployment and Application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Opportunity for Deloitte to Enter the Family Office Market in Mainland China and Hong Kong</dc:title>
  <dc:creator>Hollming Anna</dc:creator>
  <cp:lastModifiedBy>Tony Gao</cp:lastModifiedBy>
  <cp:revision>79</cp:revision>
  <cp:lastPrinted>2019-10-14T17:39:04Z</cp:lastPrinted>
  <dcterms:created xsi:type="dcterms:W3CDTF">2018-03-23T01:27:04Z</dcterms:created>
  <dcterms:modified xsi:type="dcterms:W3CDTF">2019-10-15T04:39:32Z</dcterms:modified>
</cp:coreProperties>
</file>