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7DEF9-EF3E-47A0-9512-F7B58845DEAA}" v="44" dt="2024-08-25T01:00:56.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snapToObjects="1">
      <p:cViewPr varScale="1">
        <p:scale>
          <a:sx n="74" d="100"/>
          <a:sy n="74" d="100"/>
        </p:scale>
        <p:origin x="1243" y="5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8/25/2024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8/25/2024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8/25/2024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arxiv.org/abs/2305.09972" TargetMode="External"/><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github.com/google-ai-edge/mediapipe/blob/master/docs%2Fsolutions%2Fholistic.md" TargetMode="External"/><Relationship Id="rId5" Type="http://schemas.openxmlformats.org/officeDocument/2006/relationships/hyperlink" Target="https://paperswithcode.com/method/vision-transformer#:~:text=The%20Vision%20Transformer%2C%20or%20ViT,over%20patches%20of%20the%20image" TargetMode="External"/><Relationship Id="rId4" Type="http://schemas.openxmlformats.org/officeDocument/2006/relationships/hyperlink" Target="https://arxiv.org/abs/1906.081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11477256"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 SIH1605</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  Women Safety Analytics - Protecting Women from Safety Threats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  AI generated threat detection system</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:- 35</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2">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ctrTitle"/>
          </p:nvPr>
        </p:nvSpPr>
        <p:spPr>
          <a:xfrm>
            <a:off x="2202426" y="252247"/>
            <a:ext cx="7502013" cy="966954"/>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Guardians Eye :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Smart Surveillance Solutions</a:t>
            </a:r>
          </a:p>
        </p:txBody>
      </p:sp>
      <p:sp>
        <p:nvSpPr>
          <p:cNvPr id="2" name="Subtitle 1">
            <a:extLst>
              <a:ext uri="{FF2B5EF4-FFF2-40B4-BE49-F238E27FC236}">
                <a16:creationId xmlns:a16="http://schemas.microsoft.com/office/drawing/2014/main" id="{3BE741D9-75AF-40AE-82B8-B8AAFDE22828}"/>
              </a:ext>
            </a:extLst>
          </p:cNvPr>
          <p:cNvSpPr>
            <a:spLocks noGrp="1"/>
          </p:cNvSpPr>
          <p:nvPr>
            <p:ph type="subTitle" idx="1"/>
          </p:nvPr>
        </p:nvSpPr>
        <p:spPr>
          <a:xfrm>
            <a:off x="0" y="1347019"/>
            <a:ext cx="11956026" cy="4996493"/>
          </a:xfrm>
        </p:spPr>
        <p:txBody>
          <a:bodyPr/>
          <a:lstStyle/>
          <a:p>
            <a:pPr algn="l"/>
            <a:r>
              <a:rPr lang="en-US" sz="1800" b="1" u="sng" dirty="0">
                <a:solidFill>
                  <a:schemeClr val="tx1"/>
                </a:solidFill>
                <a:latin typeface="Arial" panose="020B0604020202020204" pitchFamily="34" charset="0"/>
                <a:cs typeface="Arial" panose="020B0604020202020204" pitchFamily="34" charset="0"/>
              </a:rPr>
              <a:t>Detailed </a:t>
            </a:r>
            <a:r>
              <a:rPr lang="en-US" sz="1800" b="1" u="sng" dirty="0" err="1">
                <a:solidFill>
                  <a:schemeClr val="tx1"/>
                </a:solidFill>
                <a:latin typeface="Arial" panose="020B0604020202020204" pitchFamily="34" charset="0"/>
                <a:cs typeface="Arial" panose="020B0604020202020204" pitchFamily="34" charset="0"/>
              </a:rPr>
              <a:t>Explaination</a:t>
            </a:r>
            <a:r>
              <a:rPr lang="en-US" sz="1800" b="1" u="sng" dirty="0">
                <a:solidFill>
                  <a:schemeClr val="tx1"/>
                </a:solidFill>
                <a:latin typeface="Arial" panose="020B0604020202020204" pitchFamily="34" charset="0"/>
                <a:cs typeface="Arial" panose="020B0604020202020204" pitchFamily="34" charset="0"/>
              </a:rPr>
              <a:t> of the proposed solution</a:t>
            </a:r>
            <a:r>
              <a:rPr lang="en-US" sz="1800" b="1" dirty="0">
                <a:solidFill>
                  <a:schemeClr val="tx1"/>
                </a:solidFill>
                <a:latin typeface="Arial" panose="020B0604020202020204" pitchFamily="34" charset="0"/>
                <a:cs typeface="Arial" panose="020B0604020202020204" pitchFamily="34" charset="0"/>
              </a:rPr>
              <a:t> :- </a:t>
            </a:r>
            <a:r>
              <a:rPr lang="en-US" sz="1800" dirty="0">
                <a:solidFill>
                  <a:schemeClr val="tx1"/>
                </a:solidFill>
                <a:latin typeface="Arial" panose="020B0604020202020204" pitchFamily="34" charset="0"/>
                <a:cs typeface="Arial" panose="020B0604020202020204" pitchFamily="34" charset="0"/>
              </a:rPr>
              <a:t> In our approach, we have used different </a:t>
            </a:r>
            <a:r>
              <a:rPr lang="en-US" sz="1800" b="1" dirty="0">
                <a:solidFill>
                  <a:schemeClr val="tx1"/>
                </a:solidFill>
                <a:latin typeface="Arial" panose="020B0604020202020204" pitchFamily="34" charset="0"/>
                <a:cs typeface="Arial" panose="020B0604020202020204" pitchFamily="34" charset="0"/>
              </a:rPr>
              <a:t>Deep learning, computer vision algorithms</a:t>
            </a:r>
            <a:r>
              <a:rPr lang="en-US" sz="1800" dirty="0">
                <a:solidFill>
                  <a:schemeClr val="tx1"/>
                </a:solidFill>
                <a:latin typeface="Arial" panose="020B0604020202020204" pitchFamily="34" charset="0"/>
                <a:cs typeface="Arial" panose="020B0604020202020204" pitchFamily="34" charset="0"/>
              </a:rPr>
              <a:t> and models such as </a:t>
            </a:r>
            <a:r>
              <a:rPr lang="en-US" sz="1800" b="1" dirty="0">
                <a:solidFill>
                  <a:schemeClr val="tx1"/>
                </a:solidFill>
                <a:latin typeface="Arial" panose="020B0604020202020204" pitchFamily="34" charset="0"/>
                <a:cs typeface="Arial" panose="020B0604020202020204" pitchFamily="34" charset="0"/>
              </a:rPr>
              <a:t>YOLO, </a:t>
            </a:r>
            <a:r>
              <a:rPr lang="en-US" sz="1800" b="1">
                <a:solidFill>
                  <a:schemeClr val="tx1"/>
                </a:solidFill>
                <a:latin typeface="Arial" panose="020B0604020202020204" pitchFamily="34" charset="0"/>
                <a:cs typeface="Arial" panose="020B0604020202020204" pitchFamily="34" charset="0"/>
              </a:rPr>
              <a:t>MediaPipe</a:t>
            </a:r>
            <a:r>
              <a:rPr lang="en-US" sz="1800" b="1" dirty="0">
                <a:solidFill>
                  <a:schemeClr val="tx1"/>
                </a:solidFill>
                <a:latin typeface="Arial" panose="020B0604020202020204" pitchFamily="34" charset="0"/>
                <a:cs typeface="Arial" panose="020B0604020202020204" pitchFamily="34" charset="0"/>
              </a:rPr>
              <a:t>, Transformers</a:t>
            </a:r>
            <a:r>
              <a:rPr lang="en-US" sz="1800" dirty="0">
                <a:solidFill>
                  <a:schemeClr val="tx1"/>
                </a:solidFill>
                <a:latin typeface="Arial" panose="020B0604020202020204" pitchFamily="34" charset="0"/>
                <a:cs typeface="Arial" panose="020B0604020202020204" pitchFamily="34" charset="0"/>
              </a:rPr>
              <a:t> to detect various traits of a potential threats to a women such as detection of hotspot location based on past events, classification and getting ratio of people’s gender around the victim, detection of emotion and gesture of the suspect. Using all these traits, </a:t>
            </a:r>
            <a:r>
              <a:rPr lang="en-US" sz="1800" b="1" dirty="0">
                <a:solidFill>
                  <a:schemeClr val="tx1"/>
                </a:solidFill>
                <a:latin typeface="Arial" panose="020B0604020202020204" pitchFamily="34" charset="0"/>
                <a:cs typeface="Arial" panose="020B0604020202020204" pitchFamily="34" charset="0"/>
              </a:rPr>
              <a:t>an alert will be generated</a:t>
            </a:r>
            <a:r>
              <a:rPr lang="en-US" sz="1800" dirty="0">
                <a:solidFill>
                  <a:schemeClr val="tx1"/>
                </a:solidFill>
                <a:latin typeface="Arial" panose="020B0604020202020204" pitchFamily="34" charset="0"/>
                <a:cs typeface="Arial" panose="020B0604020202020204" pitchFamily="34" charset="0"/>
              </a:rPr>
              <a:t> if there is a possibility of such incidents</a:t>
            </a:r>
            <a:r>
              <a:rPr lang="en-US" sz="2000" dirty="0">
                <a:solidFill>
                  <a:schemeClr val="tx1"/>
                </a:solidFill>
                <a:latin typeface="Arial" panose="020B0604020202020204" pitchFamily="34" charset="0"/>
                <a:cs typeface="Arial" panose="020B0604020202020204" pitchFamily="34" charset="0"/>
              </a:rPr>
              <a:t>.</a:t>
            </a:r>
          </a:p>
          <a:p>
            <a:pPr algn="l"/>
            <a:endParaRPr lang="en-US" sz="1800" b="1" dirty="0">
              <a:solidFill>
                <a:schemeClr val="tx1"/>
              </a:solidFill>
              <a:latin typeface="Arial" panose="020B0604020202020204" pitchFamily="34" charset="0"/>
              <a:cs typeface="Arial" panose="020B0604020202020204" pitchFamily="34" charset="0"/>
            </a:endParaRPr>
          </a:p>
          <a:p>
            <a:pPr algn="l"/>
            <a:r>
              <a:rPr lang="en-US" sz="1800" b="1" dirty="0">
                <a:solidFill>
                  <a:schemeClr val="tx1"/>
                </a:solidFill>
                <a:latin typeface="Arial" panose="020B0604020202020204" pitchFamily="34" charset="0"/>
                <a:cs typeface="Arial" panose="020B0604020202020204" pitchFamily="34" charset="0"/>
              </a:rPr>
              <a:t>How it addresses the problem:- </a:t>
            </a:r>
            <a:r>
              <a:rPr lang="en-US" sz="1800" dirty="0">
                <a:solidFill>
                  <a:schemeClr val="tx1"/>
                </a:solidFill>
                <a:latin typeface="Arial" panose="020B0604020202020204" pitchFamily="34" charset="0"/>
                <a:cs typeface="Arial" panose="020B0604020202020204" pitchFamily="34" charset="0"/>
              </a:rPr>
              <a:t>Here the generated alert </a:t>
            </a:r>
          </a:p>
          <a:p>
            <a:pPr algn="l"/>
            <a:r>
              <a:rPr lang="en-US" sz="1800" dirty="0">
                <a:solidFill>
                  <a:schemeClr val="tx1"/>
                </a:solidFill>
                <a:latin typeface="Arial" panose="020B0604020202020204" pitchFamily="34" charset="0"/>
                <a:cs typeface="Arial" panose="020B0604020202020204" pitchFamily="34" charset="0"/>
              </a:rPr>
              <a:t>will be sent to the nearest police station / surveillance system</a:t>
            </a:r>
          </a:p>
          <a:p>
            <a:pPr algn="l"/>
            <a:r>
              <a:rPr lang="en-US" sz="1800" dirty="0">
                <a:solidFill>
                  <a:schemeClr val="tx1"/>
                </a:solidFill>
                <a:latin typeface="Arial" panose="020B0604020202020204" pitchFamily="34" charset="0"/>
                <a:cs typeface="Arial" panose="020B0604020202020204" pitchFamily="34" charset="0"/>
              </a:rPr>
              <a:t> which will be able to send help in such situations.</a:t>
            </a:r>
          </a:p>
          <a:p>
            <a:pPr algn="l"/>
            <a:endParaRPr lang="en-US" sz="1800" b="1" dirty="0">
              <a:solidFill>
                <a:schemeClr val="tx1"/>
              </a:solidFill>
              <a:latin typeface="Arial" panose="020B0604020202020204" pitchFamily="34" charset="0"/>
              <a:cs typeface="Arial" panose="020B0604020202020204" pitchFamily="34" charset="0"/>
            </a:endParaRPr>
          </a:p>
          <a:p>
            <a:pPr algn="l"/>
            <a:r>
              <a:rPr lang="en-US" sz="1800" b="1" dirty="0">
                <a:solidFill>
                  <a:schemeClr val="tx1"/>
                </a:solidFill>
                <a:latin typeface="Arial" panose="020B0604020202020204" pitchFamily="34" charset="0"/>
                <a:cs typeface="Arial" panose="020B0604020202020204" pitchFamily="34" charset="0"/>
              </a:rPr>
              <a:t>Innovation and Uniqueness of the solution :-</a:t>
            </a:r>
            <a:r>
              <a:rPr lang="en-US" sz="1800" dirty="0">
                <a:solidFill>
                  <a:schemeClr val="tx1"/>
                </a:solidFill>
                <a:latin typeface="Arial" panose="020B0604020202020204" pitchFamily="34" charset="0"/>
                <a:cs typeface="Arial" panose="020B0604020202020204" pitchFamily="34" charset="0"/>
              </a:rPr>
              <a:t> Our solution consists</a:t>
            </a:r>
          </a:p>
          <a:p>
            <a:pPr algn="l"/>
            <a:r>
              <a:rPr lang="en-US" sz="1800" dirty="0">
                <a:solidFill>
                  <a:schemeClr val="tx1"/>
                </a:solidFill>
                <a:latin typeface="Arial" panose="020B0604020202020204" pitchFamily="34" charset="0"/>
                <a:cs typeface="Arial" panose="020B0604020202020204" pitchFamily="34" charset="0"/>
              </a:rPr>
              <a:t> of</a:t>
            </a:r>
            <a:r>
              <a:rPr lang="en-US" sz="1800" b="1" dirty="0">
                <a:solidFill>
                  <a:schemeClr val="tx1"/>
                </a:solidFill>
                <a:latin typeface="Arial" panose="020B0604020202020204" pitchFamily="34" charset="0"/>
                <a:cs typeface="Arial" panose="020B0604020202020204" pitchFamily="34" charset="0"/>
              </a:rPr>
              <a:t> AI powered analytics, real time object tracking, facial recognition</a:t>
            </a:r>
          </a:p>
          <a:p>
            <a:pPr algn="l"/>
            <a:r>
              <a:rPr lang="en-US" sz="1800" b="1" dirty="0">
                <a:solidFill>
                  <a:schemeClr val="tx1"/>
                </a:solidFill>
                <a:latin typeface="Arial" panose="020B0604020202020204" pitchFamily="34" charset="0"/>
                <a:cs typeface="Arial" panose="020B0604020202020204" pitchFamily="34" charset="0"/>
              </a:rPr>
              <a:t> and identification, multi sensor fusion, </a:t>
            </a:r>
            <a:r>
              <a:rPr lang="en-US" sz="1800" dirty="0">
                <a:solidFill>
                  <a:schemeClr val="tx1"/>
                </a:solidFill>
                <a:latin typeface="Arial" panose="020B0604020202020204" pitchFamily="34" charset="0"/>
                <a:cs typeface="Arial" panose="020B0604020202020204" pitchFamily="34" charset="0"/>
              </a:rPr>
              <a:t>and </a:t>
            </a:r>
            <a:r>
              <a:rPr lang="en-US" sz="1800" b="1" dirty="0">
                <a:solidFill>
                  <a:schemeClr val="tx1"/>
                </a:solidFill>
                <a:latin typeface="Arial" panose="020B0604020202020204" pitchFamily="34" charset="0"/>
                <a:cs typeface="Arial" panose="020B0604020202020204" pitchFamily="34" charset="0"/>
              </a:rPr>
              <a:t>uniqueness of the solution</a:t>
            </a:r>
          </a:p>
          <a:p>
            <a:pPr algn="l"/>
            <a:r>
              <a:rPr lang="en-US" sz="1800" dirty="0">
                <a:solidFill>
                  <a:schemeClr val="tx1"/>
                </a:solidFill>
                <a:latin typeface="Arial" panose="020B0604020202020204" pitchFamily="34" charset="0"/>
                <a:cs typeface="Arial" panose="020B0604020202020204" pitchFamily="34" charset="0"/>
              </a:rPr>
              <a:t> lies that the suspect need not to do anything to get the help and such incidents</a:t>
            </a:r>
          </a:p>
          <a:p>
            <a:pPr algn="l"/>
            <a:r>
              <a:rPr lang="en-US" sz="1800" dirty="0">
                <a:solidFill>
                  <a:schemeClr val="tx1"/>
                </a:solidFill>
                <a:latin typeface="Arial" panose="020B0604020202020204" pitchFamily="34" charset="0"/>
                <a:cs typeface="Arial" panose="020B0604020202020204" pitchFamily="34" charset="0"/>
              </a:rPr>
              <a:t> can be stopped from taking place.</a:t>
            </a:r>
            <a:endParaRPr lang="en-IN" sz="1800" b="1" dirty="0">
              <a:solidFill>
                <a:schemeClr val="tx1"/>
              </a:solidFill>
            </a:endParaRPr>
          </a:p>
        </p:txBody>
      </p:sp>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4" name="Picture 3">
            <a:extLst>
              <a:ext uri="{FF2B5EF4-FFF2-40B4-BE49-F238E27FC236}">
                <a16:creationId xmlns:a16="http://schemas.microsoft.com/office/drawing/2014/main" id="{D86E0825-03F2-F053-0181-109CE189CD65}"/>
              </a:ext>
            </a:extLst>
          </p:cNvPr>
          <p:cNvPicPr>
            <a:picLocks noChangeAspect="1"/>
          </p:cNvPicPr>
          <p:nvPr/>
        </p:nvPicPr>
        <p:blipFill>
          <a:blip r:embed="rId4"/>
          <a:stretch>
            <a:fillRect/>
          </a:stretch>
        </p:blipFill>
        <p:spPr>
          <a:xfrm>
            <a:off x="350012" y="124429"/>
            <a:ext cx="1852414" cy="6886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ctrTitle"/>
          </p:nvPr>
        </p:nvSpPr>
        <p:spPr>
          <a:xfrm>
            <a:off x="2517058" y="252246"/>
            <a:ext cx="6980903" cy="642489"/>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2" name="Subtitle 1">
            <a:extLst>
              <a:ext uri="{FF2B5EF4-FFF2-40B4-BE49-F238E27FC236}">
                <a16:creationId xmlns:a16="http://schemas.microsoft.com/office/drawing/2014/main" id="{C3940233-067E-AA96-2AC2-6B506A8D8F21}"/>
              </a:ext>
            </a:extLst>
          </p:cNvPr>
          <p:cNvSpPr>
            <a:spLocks noGrp="1"/>
          </p:cNvSpPr>
          <p:nvPr>
            <p:ph type="subTitle" idx="1"/>
          </p:nvPr>
        </p:nvSpPr>
        <p:spPr>
          <a:xfrm>
            <a:off x="141514" y="980170"/>
            <a:ext cx="11908972" cy="5877830"/>
          </a:xfrm>
        </p:spPr>
        <p:txBody>
          <a:bodyPr/>
          <a:lstStyle/>
          <a:p>
            <a:pPr algn="l"/>
            <a:r>
              <a:rPr lang="en-US" sz="1800" b="1" dirty="0">
                <a:solidFill>
                  <a:schemeClr val="tx1"/>
                </a:solidFill>
                <a:latin typeface="Arial" panose="020B0604020202020204" pitchFamily="34" charset="0"/>
                <a:cs typeface="Arial" panose="020B0604020202020204" pitchFamily="34" charset="0"/>
              </a:rPr>
              <a:t>Technologies used : Tools:- </a:t>
            </a:r>
            <a:r>
              <a:rPr lang="en-US" sz="1800" dirty="0">
                <a:solidFill>
                  <a:schemeClr val="tx1"/>
                </a:solidFill>
                <a:latin typeface="Arial" panose="020B0604020202020204" pitchFamily="34" charset="0"/>
                <a:cs typeface="Arial" panose="020B0604020202020204" pitchFamily="34" charset="0"/>
              </a:rPr>
              <a:t>Power Bi</a:t>
            </a:r>
          </a:p>
          <a:p>
            <a:pPr algn="l"/>
            <a:r>
              <a:rPr lang="en-US" sz="1800" b="1" dirty="0">
                <a:solidFill>
                  <a:schemeClr val="tx1"/>
                </a:solidFill>
                <a:latin typeface="Arial" panose="020B0604020202020204" pitchFamily="34" charset="0"/>
                <a:cs typeface="Arial" panose="020B0604020202020204" pitchFamily="34" charset="0"/>
              </a:rPr>
              <a:t>Languages:- </a:t>
            </a:r>
            <a:r>
              <a:rPr lang="en-US" sz="1800" dirty="0">
                <a:solidFill>
                  <a:schemeClr val="tx1"/>
                </a:solidFill>
                <a:latin typeface="Arial" panose="020B0604020202020204" pitchFamily="34" charset="0"/>
                <a:cs typeface="Arial" panose="020B0604020202020204" pitchFamily="34" charset="0"/>
              </a:rPr>
              <a:t>Python</a:t>
            </a:r>
          </a:p>
          <a:p>
            <a:pPr algn="l"/>
            <a:r>
              <a:rPr lang="en-US" sz="1800" b="1" dirty="0">
                <a:solidFill>
                  <a:schemeClr val="tx1"/>
                </a:solidFill>
                <a:latin typeface="Arial" panose="020B0604020202020204" pitchFamily="34" charset="0"/>
                <a:cs typeface="Arial" panose="020B0604020202020204" pitchFamily="34" charset="0"/>
              </a:rPr>
              <a:t>Framework/Libraries:- </a:t>
            </a:r>
            <a:r>
              <a:rPr lang="en-US" sz="1800" dirty="0">
                <a:solidFill>
                  <a:schemeClr val="tx1"/>
                </a:solidFill>
                <a:latin typeface="Arial" panose="020B0604020202020204" pitchFamily="34" charset="0"/>
                <a:cs typeface="Arial" panose="020B0604020202020204" pitchFamily="34" charset="0"/>
              </a:rPr>
              <a:t>Pandas, NumPy, Keras, Transformers, opencv, pytorch, </a:t>
            </a:r>
            <a:r>
              <a:rPr lang="en-US" sz="1800" dirty="0" err="1">
                <a:solidFill>
                  <a:schemeClr val="tx1"/>
                </a:solidFill>
                <a:latin typeface="Arial" panose="020B0604020202020204" pitchFamily="34" charset="0"/>
                <a:cs typeface="Arial" panose="020B0604020202020204" pitchFamily="34" charset="0"/>
              </a:rPr>
              <a:t>Telebot</a:t>
            </a:r>
            <a:r>
              <a:rPr lang="en-US" sz="1800" dirty="0">
                <a:solidFill>
                  <a:schemeClr val="tx1"/>
                </a:solidFill>
                <a:latin typeface="Arial" panose="020B0604020202020204" pitchFamily="34" charset="0"/>
                <a:cs typeface="Arial" panose="020B0604020202020204" pitchFamily="34" charset="0"/>
              </a:rPr>
              <a:t>, </a:t>
            </a:r>
          </a:p>
          <a:p>
            <a:pPr algn="l"/>
            <a:endParaRPr lang="en-US" sz="1800" b="1" dirty="0">
              <a:solidFill>
                <a:schemeClr val="tx1"/>
              </a:solidFill>
              <a:latin typeface="Arial" panose="020B0604020202020204" pitchFamily="34" charset="0"/>
              <a:cs typeface="Arial" panose="020B0604020202020204" pitchFamily="34" charset="0"/>
            </a:endParaRPr>
          </a:p>
          <a:p>
            <a:pPr algn="l"/>
            <a:r>
              <a:rPr lang="en-US" sz="1800" b="1" dirty="0">
                <a:solidFill>
                  <a:schemeClr val="tx1"/>
                </a:solidFill>
                <a:latin typeface="Arial" panose="020B0604020202020204" pitchFamily="34" charset="0"/>
                <a:cs typeface="Arial" panose="020B0604020202020204" pitchFamily="34" charset="0"/>
              </a:rPr>
              <a:t>Methodology and Process of Implementation:-</a:t>
            </a:r>
            <a:endParaRPr lang="en-US" sz="1800" dirty="0">
              <a:solidFill>
                <a:schemeClr val="tx1"/>
              </a:solidFill>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5" name="Picture 4">
            <a:extLst>
              <a:ext uri="{FF2B5EF4-FFF2-40B4-BE49-F238E27FC236}">
                <a16:creationId xmlns:a16="http://schemas.microsoft.com/office/drawing/2014/main" id="{81B91CEC-CA4B-2AF0-CDA8-70C2A65C9614}"/>
              </a:ext>
            </a:extLst>
          </p:cNvPr>
          <p:cNvPicPr>
            <a:picLocks noChangeAspect="1"/>
          </p:cNvPicPr>
          <p:nvPr/>
        </p:nvPicPr>
        <p:blipFill>
          <a:blip r:embed="rId4"/>
          <a:stretch>
            <a:fillRect/>
          </a:stretch>
        </p:blipFill>
        <p:spPr>
          <a:xfrm>
            <a:off x="255638" y="81376"/>
            <a:ext cx="1572011" cy="642489"/>
          </a:xfrm>
          <a:prstGeom prst="rect">
            <a:avLst/>
          </a:prstGeom>
        </p:spPr>
      </p:pic>
      <p:pic>
        <p:nvPicPr>
          <p:cNvPr id="3" name="Picture 2">
            <a:extLst>
              <a:ext uri="{FF2B5EF4-FFF2-40B4-BE49-F238E27FC236}">
                <a16:creationId xmlns:a16="http://schemas.microsoft.com/office/drawing/2014/main" id="{C26B6C87-3238-1566-6F9A-86B779F1A2D7}"/>
              </a:ext>
            </a:extLst>
          </p:cNvPr>
          <p:cNvPicPr>
            <a:picLocks noChangeAspect="1"/>
          </p:cNvPicPr>
          <p:nvPr/>
        </p:nvPicPr>
        <p:blipFill>
          <a:blip r:embed="rId5"/>
          <a:stretch>
            <a:fillRect/>
          </a:stretch>
        </p:blipFill>
        <p:spPr>
          <a:xfrm>
            <a:off x="141514" y="2733368"/>
            <a:ext cx="11908971" cy="4043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ctrTitle"/>
          </p:nvPr>
        </p:nvSpPr>
        <p:spPr>
          <a:xfrm>
            <a:off x="2621350" y="81377"/>
            <a:ext cx="7054741" cy="823192"/>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4" name="Subtitle 3">
            <a:extLst>
              <a:ext uri="{FF2B5EF4-FFF2-40B4-BE49-F238E27FC236}">
                <a16:creationId xmlns:a16="http://schemas.microsoft.com/office/drawing/2014/main" id="{CDD74FEC-9414-8718-3B86-67D894C2734F}"/>
              </a:ext>
            </a:extLst>
          </p:cNvPr>
          <p:cNvSpPr>
            <a:spLocks noGrp="1"/>
          </p:cNvSpPr>
          <p:nvPr>
            <p:ph type="subTitle" idx="1"/>
          </p:nvPr>
        </p:nvSpPr>
        <p:spPr>
          <a:xfrm>
            <a:off x="141514" y="904569"/>
            <a:ext cx="11908971" cy="5680395"/>
          </a:xfrm>
        </p:spPr>
        <p:txBody>
          <a:bodyPr/>
          <a:lstStyle/>
          <a:p>
            <a:pPr algn="l"/>
            <a:r>
              <a:rPr lang="en-IN" sz="1800" b="1" dirty="0">
                <a:solidFill>
                  <a:schemeClr val="tx1"/>
                </a:solidFill>
              </a:rPr>
              <a:t>Analysis of the idea :-</a:t>
            </a:r>
          </a:p>
          <a:p>
            <a:pPr marL="285750" indent="-285750" algn="l">
              <a:buFont typeface="Arial" panose="020B0604020202020204" pitchFamily="34" charset="0"/>
              <a:buChar char="•"/>
            </a:pPr>
            <a:r>
              <a:rPr lang="en-IN" sz="1800" b="1" dirty="0">
                <a:solidFill>
                  <a:schemeClr val="tx1"/>
                </a:solidFill>
              </a:rPr>
              <a:t>By monitoring Pose, Emotions </a:t>
            </a:r>
            <a:r>
              <a:rPr lang="en-IN" sz="1800" dirty="0">
                <a:solidFill>
                  <a:schemeClr val="tx1"/>
                </a:solidFill>
              </a:rPr>
              <a:t>of individuals, model can detect emotions like anger, distress or hostility leading to harmful actions such as sudden reaching, pushing, grabbing etc.</a:t>
            </a:r>
            <a:r>
              <a:rPr lang="en-IN" sz="1800" b="1" dirty="0">
                <a:solidFill>
                  <a:schemeClr val="tx1"/>
                </a:solidFill>
              </a:rPr>
              <a:t> </a:t>
            </a:r>
            <a:r>
              <a:rPr lang="en-IN" sz="1800" dirty="0">
                <a:solidFill>
                  <a:schemeClr val="tx1"/>
                </a:solidFill>
              </a:rPr>
              <a:t>All these things will be helpful in crowded areas where physical space may not allow clear detection using gender classification and ratio of gender in surrounding.</a:t>
            </a:r>
          </a:p>
          <a:p>
            <a:pPr algn="l"/>
            <a:r>
              <a:rPr lang="en-IN" sz="1800" b="1" dirty="0">
                <a:solidFill>
                  <a:schemeClr val="tx1"/>
                </a:solidFill>
              </a:rPr>
              <a:t>Feasibility:-</a:t>
            </a:r>
            <a:endParaRPr lang="en-IN" sz="1800" dirty="0">
              <a:solidFill>
                <a:schemeClr val="tx1"/>
              </a:solidFill>
            </a:endParaRPr>
          </a:p>
          <a:p>
            <a:pPr marL="285750" indent="-285750" algn="l">
              <a:buFont typeface="Arial" panose="020B0604020202020204" pitchFamily="34" charset="0"/>
              <a:buChar char="•"/>
            </a:pPr>
            <a:r>
              <a:rPr lang="en-IN" sz="1800" dirty="0">
                <a:solidFill>
                  <a:schemeClr val="tx1"/>
                </a:solidFill>
              </a:rPr>
              <a:t>The accuracy of these methods can be affected by various conditions such as lighting conditions, angle of the camera, occlusion. similarly emotions of a person in danger can vary widely across cultures and individuals and more such factors. So the model needs to be trained on diverse datasets consisting of all the possible variations to get best possible accuracy.</a:t>
            </a:r>
            <a:r>
              <a:rPr lang="en-IN" sz="1800" b="1" dirty="0">
                <a:solidFill>
                  <a:schemeClr val="tx1"/>
                </a:solidFill>
              </a:rPr>
              <a:t> </a:t>
            </a:r>
          </a:p>
          <a:p>
            <a:pPr algn="l"/>
            <a:r>
              <a:rPr lang="en-IN" sz="1800" b="1" dirty="0">
                <a:solidFill>
                  <a:schemeClr val="tx1"/>
                </a:solidFill>
              </a:rPr>
              <a:t>Challenges and risks:-</a:t>
            </a:r>
            <a:endParaRPr lang="en-IN" sz="1800" dirty="0">
              <a:solidFill>
                <a:schemeClr val="tx1"/>
              </a:solidFill>
            </a:endParaRPr>
          </a:p>
          <a:p>
            <a:pPr marL="285750" indent="-285750" algn="l">
              <a:buFont typeface="Arial" panose="020B0604020202020204" pitchFamily="34" charset="0"/>
              <a:buChar char="•"/>
            </a:pPr>
            <a:r>
              <a:rPr lang="en-IN" sz="1800" dirty="0">
                <a:solidFill>
                  <a:schemeClr val="tx1"/>
                </a:solidFill>
              </a:rPr>
              <a:t>Collecting data from public and semi public places can raise significant privacy concerns, since there is a risk that these technologies can be misused for purposes beyond their original intent. </a:t>
            </a:r>
          </a:p>
          <a:p>
            <a:pPr marL="285750" indent="-285750" algn="l">
              <a:buFont typeface="Arial" panose="020B0604020202020204" pitchFamily="34" charset="0"/>
              <a:buChar char="•"/>
            </a:pPr>
            <a:r>
              <a:rPr lang="en-IN" sz="1800" dirty="0">
                <a:solidFill>
                  <a:schemeClr val="tx1"/>
                </a:solidFill>
              </a:rPr>
              <a:t>For the system to be effective in real world scenarios, it would need very diverse data, powerful hardware and reliable network infrastructure, also it would be costly to implement which will affect its scalability.</a:t>
            </a:r>
          </a:p>
          <a:p>
            <a:pPr algn="l"/>
            <a:r>
              <a:rPr lang="en-IN" sz="1800" b="1" dirty="0">
                <a:solidFill>
                  <a:schemeClr val="tx1"/>
                </a:solidFill>
              </a:rPr>
              <a:t>Strategies for overcoming possible challenges:-</a:t>
            </a:r>
            <a:endParaRPr lang="en-IN" sz="1800" dirty="0">
              <a:solidFill>
                <a:schemeClr val="tx1"/>
              </a:solidFill>
            </a:endParaRPr>
          </a:p>
          <a:p>
            <a:pPr marL="285750" indent="-285750" algn="l">
              <a:buFont typeface="Arial" panose="020B0604020202020204" pitchFamily="34" charset="0"/>
              <a:buChar char="•"/>
            </a:pPr>
            <a:r>
              <a:rPr lang="en-IN" sz="1800" dirty="0">
                <a:solidFill>
                  <a:schemeClr val="tx1"/>
                </a:solidFill>
              </a:rPr>
              <a:t>By using diverse datasets, techniques such as flipping or rotating images, and incorporating contextual data robustness of model can be increased it will also reduce the chances of false negatives.</a:t>
            </a:r>
          </a:p>
          <a:p>
            <a:pPr marL="285750" indent="-285750" algn="l">
              <a:buFont typeface="Arial" panose="020B0604020202020204" pitchFamily="34" charset="0"/>
              <a:buChar char="•"/>
            </a:pPr>
            <a:r>
              <a:rPr lang="en-IN" sz="1800" dirty="0">
                <a:solidFill>
                  <a:schemeClr val="tx1"/>
                </a:solidFill>
              </a:rPr>
              <a:t>Engaging with public group, community groups by hosting public meetings etc will help to build trust among people.</a:t>
            </a:r>
            <a:r>
              <a:rPr lang="en-IN" sz="1800" b="1" dirty="0">
                <a:solidFill>
                  <a:schemeClr val="tx1"/>
                </a:solidFill>
              </a:rPr>
              <a:t> </a:t>
            </a:r>
          </a:p>
          <a:p>
            <a:pPr marL="285750" indent="-285750" algn="l">
              <a:buFont typeface="Arial" panose="020B0604020202020204" pitchFamily="34" charset="0"/>
              <a:buChar char="•"/>
            </a:pPr>
            <a:endParaRPr lang="en-IN" sz="1800" b="1" dirty="0">
              <a:solidFill>
                <a:schemeClr val="tx1"/>
              </a:solidFill>
            </a:endParaRPr>
          </a:p>
          <a:p>
            <a:pPr algn="l"/>
            <a:endParaRPr lang="en-IN" sz="1800" b="1" dirty="0">
              <a:solidFill>
                <a:schemeClr val="tx1"/>
              </a:solidFill>
            </a:endParaRP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F8377FFA-17BA-DE8A-B1D2-1FBD0FB5D936}"/>
              </a:ext>
            </a:extLst>
          </p:cNvPr>
          <p:cNvPicPr>
            <a:picLocks noChangeAspect="1"/>
          </p:cNvPicPr>
          <p:nvPr/>
        </p:nvPicPr>
        <p:blipFill>
          <a:blip r:embed="rId4"/>
          <a:stretch>
            <a:fillRect/>
          </a:stretch>
        </p:blipFill>
        <p:spPr>
          <a:xfrm>
            <a:off x="347115" y="191660"/>
            <a:ext cx="1521014" cy="576395"/>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ctrTitle"/>
          </p:nvPr>
        </p:nvSpPr>
        <p:spPr>
          <a:xfrm>
            <a:off x="2621350" y="0"/>
            <a:ext cx="7112585" cy="953729"/>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4" name="Subtitle 3">
            <a:extLst>
              <a:ext uri="{FF2B5EF4-FFF2-40B4-BE49-F238E27FC236}">
                <a16:creationId xmlns:a16="http://schemas.microsoft.com/office/drawing/2014/main" id="{D9B3A00B-0B9F-693F-3437-96E213C26210}"/>
              </a:ext>
            </a:extLst>
          </p:cNvPr>
          <p:cNvSpPr>
            <a:spLocks noGrp="1"/>
          </p:cNvSpPr>
          <p:nvPr>
            <p:ph type="subTitle" idx="1"/>
          </p:nvPr>
        </p:nvSpPr>
        <p:spPr>
          <a:xfrm>
            <a:off x="235975" y="1141181"/>
            <a:ext cx="11680722" cy="5124449"/>
          </a:xfrm>
        </p:spPr>
        <p:txBody>
          <a:bodyPr/>
          <a:lstStyle/>
          <a:p>
            <a:pPr algn="l"/>
            <a:r>
              <a:rPr lang="en-IN" sz="1800" b="1" dirty="0">
                <a:solidFill>
                  <a:schemeClr val="tx1"/>
                </a:solidFill>
                <a:latin typeface="Arial" panose="020B0604020202020204" pitchFamily="34" charset="0"/>
                <a:cs typeface="Arial" panose="020B0604020202020204" pitchFamily="34" charset="0"/>
              </a:rPr>
              <a:t>Potential Impact on Audience :-</a:t>
            </a:r>
            <a:endParaRPr lang="en-IN" sz="1800"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If such systems becomes widespread, it might normalize the idea of constant surveillance, potentially affecting the behaviour of mischievous elements leading in reduction of crime rates against women.</a:t>
            </a: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Detection of hotspot for such areas would enable women to take preventive measures such as avoiding certain individuals or areas, thereby potentially reducing the chances of harm.</a:t>
            </a:r>
          </a:p>
          <a:p>
            <a:pPr algn="l"/>
            <a:r>
              <a:rPr lang="en-IN" sz="1800" b="1" dirty="0">
                <a:solidFill>
                  <a:schemeClr val="tx1"/>
                </a:solidFill>
                <a:latin typeface="Arial" panose="020B0604020202020204" pitchFamily="34" charset="0"/>
                <a:cs typeface="Arial" panose="020B0604020202020204" pitchFamily="34" charset="0"/>
              </a:rPr>
              <a:t>Benefits of the solution:-</a:t>
            </a:r>
          </a:p>
          <a:p>
            <a:pPr algn="l"/>
            <a:r>
              <a:rPr lang="en-IN" sz="1800" b="1" dirty="0">
                <a:solidFill>
                  <a:schemeClr val="tx1"/>
                </a:solidFill>
                <a:latin typeface="Arial" panose="020B0604020202020204" pitchFamily="34" charset="0"/>
                <a:cs typeface="Arial" panose="020B0604020202020204" pitchFamily="34" charset="0"/>
              </a:rPr>
              <a:t>Social :- </a:t>
            </a:r>
            <a:endParaRPr lang="en-IN" sz="1800"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Enhanced Safety and Security</a:t>
            </a: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Empowerment and better mental health.</a:t>
            </a:r>
          </a:p>
          <a:p>
            <a:pPr algn="l"/>
            <a:r>
              <a:rPr lang="en-IN" sz="1800" b="1" dirty="0">
                <a:solidFill>
                  <a:schemeClr val="tx1"/>
                </a:solidFill>
                <a:latin typeface="Arial" panose="020B0604020202020204" pitchFamily="34" charset="0"/>
                <a:cs typeface="Arial" panose="020B0604020202020204" pitchFamily="34" charset="0"/>
              </a:rPr>
              <a:t>Economic :-</a:t>
            </a: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Increased Productivity</a:t>
            </a: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Lower security and legal costs</a:t>
            </a:r>
          </a:p>
          <a:p>
            <a:pPr algn="l"/>
            <a:r>
              <a:rPr lang="en-IN" sz="1800" b="1" dirty="0">
                <a:solidFill>
                  <a:schemeClr val="tx1"/>
                </a:solidFill>
                <a:latin typeface="Arial" panose="020B0604020202020204" pitchFamily="34" charset="0"/>
                <a:cs typeface="Arial" panose="020B0604020202020204" pitchFamily="34" charset="0"/>
              </a:rPr>
              <a:t>Environmental:-</a:t>
            </a:r>
            <a:endParaRPr lang="en-IN" sz="1800"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Reduced carbon footprints</a:t>
            </a:r>
          </a:p>
          <a:p>
            <a:pPr marL="285750" indent="-285750" algn="l">
              <a:buFont typeface="Arial" panose="020B0604020202020204" pitchFamily="34" charset="0"/>
              <a:buChar char="•"/>
            </a:pPr>
            <a:r>
              <a:rPr lang="en-IN" sz="1800" dirty="0">
                <a:solidFill>
                  <a:schemeClr val="tx1"/>
                </a:solidFill>
                <a:latin typeface="Arial" panose="020B0604020202020204" pitchFamily="34" charset="0"/>
                <a:cs typeface="Arial" panose="020B0604020202020204" pitchFamily="34" charset="0"/>
              </a:rPr>
              <a:t>Optimized resource allocation</a:t>
            </a:r>
          </a:p>
          <a:p>
            <a:pPr marL="285750" indent="-285750" algn="l">
              <a:buFont typeface="Arial" panose="020B0604020202020204" pitchFamily="34" charset="0"/>
              <a:buChar char="•"/>
            </a:pPr>
            <a:endParaRPr lang="en-IN" sz="1800" b="1" dirty="0">
              <a:solidFill>
                <a:schemeClr val="tx1"/>
              </a:solidFill>
              <a:latin typeface="Arial" panose="020B0604020202020204" pitchFamily="34" charset="0"/>
              <a:cs typeface="Arial" panose="020B0604020202020204" pitchFamily="34" charset="0"/>
            </a:endParaRPr>
          </a:p>
          <a:p>
            <a:pPr algn="l"/>
            <a:endParaRPr lang="en-IN" sz="1800" b="1"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IN" sz="1800" b="1" dirty="0">
              <a:solidFill>
                <a:schemeClr val="tx1"/>
              </a:solidFill>
              <a:latin typeface="Arial" panose="020B0604020202020204" pitchFamily="34" charset="0"/>
              <a:cs typeface="Arial" panose="020B0604020202020204" pitchFamily="34" charset="0"/>
            </a:endParaRPr>
          </a:p>
          <a:p>
            <a:pPr algn="l"/>
            <a:endParaRPr lang="en-IN" sz="1800" b="1"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IN" sz="1800" b="1" dirty="0">
              <a:solidFill>
                <a:schemeClr val="tx1"/>
              </a:solidFill>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7D95BD44-FB72-4893-D3E0-E59151EE9561}"/>
              </a:ext>
            </a:extLst>
          </p:cNvPr>
          <p:cNvPicPr>
            <a:picLocks noChangeAspect="1"/>
          </p:cNvPicPr>
          <p:nvPr/>
        </p:nvPicPr>
        <p:blipFill>
          <a:blip r:embed="rId4"/>
          <a:stretch>
            <a:fillRect/>
          </a:stretch>
        </p:blipFill>
        <p:spPr>
          <a:xfrm>
            <a:off x="422787" y="375565"/>
            <a:ext cx="1632155" cy="489033"/>
          </a:xfrm>
          <a:prstGeom prst="rect">
            <a:avLst/>
          </a:prstGeom>
        </p:spPr>
      </p:pic>
      <p:sp>
        <p:nvSpPr>
          <p:cNvPr id="2" name="TextBox 1">
            <a:extLst>
              <a:ext uri="{FF2B5EF4-FFF2-40B4-BE49-F238E27FC236}">
                <a16:creationId xmlns:a16="http://schemas.microsoft.com/office/drawing/2014/main" id="{72686746-80A8-FD76-CF5F-F9D99F189AD8}"/>
              </a:ext>
            </a:extLst>
          </p:cNvPr>
          <p:cNvSpPr txBox="1"/>
          <p:nvPr/>
        </p:nvSpPr>
        <p:spPr>
          <a:xfrm>
            <a:off x="5638799" y="2989006"/>
            <a:ext cx="5737123" cy="2585323"/>
          </a:xfrm>
          <a:prstGeom prst="rect">
            <a:avLst/>
          </a:prstGeom>
          <a:noFill/>
        </p:spPr>
        <p:txBody>
          <a:bodyPr wrap="square" rtlCol="0">
            <a:spAutoFit/>
          </a:bodyPr>
          <a:lstStyle/>
          <a:p>
            <a:r>
              <a:rPr lang="en-US" b="1" dirty="0"/>
              <a:t>Future Aspects :-</a:t>
            </a:r>
            <a:r>
              <a:rPr lang="en-US" dirty="0"/>
              <a:t> </a:t>
            </a:r>
          </a:p>
          <a:p>
            <a:pPr marL="342900" indent="-342900">
              <a:buFont typeface="Arial" panose="020B0604020202020204" pitchFamily="34" charset="0"/>
              <a:buChar char="•"/>
            </a:pPr>
            <a:r>
              <a:rPr lang="en-US" dirty="0"/>
              <a:t>Pretraining the model on more diverse dataset.</a:t>
            </a:r>
          </a:p>
          <a:p>
            <a:pPr marL="342900" indent="-342900">
              <a:buFont typeface="Arial" panose="020B0604020202020204" pitchFamily="34" charset="0"/>
              <a:buChar char="•"/>
            </a:pPr>
            <a:r>
              <a:rPr lang="en-US" dirty="0"/>
              <a:t>Converting the model in a fully functional website.</a:t>
            </a:r>
          </a:p>
          <a:p>
            <a:pPr marL="342900" indent="-342900">
              <a:buFont typeface="Arial" panose="020B0604020202020204" pitchFamily="34" charset="0"/>
              <a:buChar char="•"/>
            </a:pPr>
            <a:r>
              <a:rPr lang="en-US" dirty="0"/>
              <a:t>Extending the model for a functionality of more violence related issues.</a:t>
            </a:r>
          </a:p>
          <a:p>
            <a:pPr marL="342900" indent="-342900">
              <a:buFont typeface="Arial" panose="020B0604020202020204" pitchFamily="34" charset="0"/>
              <a:buChar char="•"/>
            </a:pPr>
            <a:r>
              <a:rPr lang="en-US" dirty="0"/>
              <a:t>Making it functional even on partially informative scenarios.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10" name="TextBox 8"/>
          <p:cNvSpPr txBox="1">
            <a:spLocks noChangeArrowheads="1"/>
          </p:cNvSpPr>
          <p:nvPr/>
        </p:nvSpPr>
        <p:spPr bwMode="auto">
          <a:xfrm>
            <a:off x="609600" y="1232042"/>
            <a:ext cx="9385300" cy="3939540"/>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sz="2800" noProof="0" dirty="0">
                <a:solidFill>
                  <a:prstClr val="black"/>
                </a:solidFill>
                <a:latin typeface="Arial" pitchFamily="34" charset="0"/>
                <a:cs typeface="Arial" pitchFamily="34" charset="0"/>
              </a:rPr>
              <a:t>Links of the reference and research work:-</a:t>
            </a: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b="1" noProof="0" dirty="0">
              <a:solidFill>
                <a:prstClr val="black"/>
              </a:solidFill>
              <a:latin typeface="Arial" pitchFamily="34" charset="0"/>
              <a:cs typeface="Arial" pitchFamily="34" charset="0"/>
              <a:hlinkClick r:id="rId3"/>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3"/>
              </a:rPr>
              <a:t>Research Paper ( Real – Time </a:t>
            </a:r>
            <a:r>
              <a:rPr kumimoji="0" lang="en-US" b="1" i="0" u="none" strike="noStrike" kern="1200" cap="none" spc="0" normalizeH="0" dirty="0">
                <a:ln>
                  <a:noFill/>
                </a:ln>
                <a:solidFill>
                  <a:prstClr val="black"/>
                </a:solidFill>
                <a:effectLst/>
                <a:uLnTx/>
                <a:uFillTx/>
                <a:latin typeface="Arial" pitchFamily="34" charset="0"/>
                <a:cs typeface="Arial" pitchFamily="34" charset="0"/>
                <a:hlinkClick r:id="rId3"/>
              </a:rPr>
              <a:t>Flying</a:t>
            </a:r>
            <a:r>
              <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3"/>
              </a:rPr>
              <a:t> Object Detection with YOLOv8)</a:t>
            </a:r>
            <a:endParaRPr kumimoji="0" lang="en-US" b="1" i="0" u="none" strike="noStrike" kern="1200" cap="none" spc="0" normalizeH="0" baseline="0" dirty="0">
              <a:ln>
                <a:noFill/>
              </a:ln>
              <a:solidFill>
                <a:prstClr val="black"/>
              </a:solidFill>
              <a:effectLst/>
              <a:uLnTx/>
              <a:uFillTx/>
              <a:latin typeface="Arial" pitchFamily="34" charset="0"/>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b="1" noProof="0" dirty="0">
              <a:solidFill>
                <a:prstClr val="black"/>
              </a:solidFill>
              <a:latin typeface="Arial" pitchFamily="34" charset="0"/>
              <a:ea typeface="ＭＳ Ｐゴシック" pitchFamily="1" charset="-128"/>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1" i="0" u="none" strike="noStrike" kern="1200" cap="none" spc="0" normalizeH="0" baseline="0">
                <a:ln>
                  <a:noFill/>
                </a:ln>
                <a:solidFill>
                  <a:prstClr val="black"/>
                </a:solidFill>
                <a:effectLst/>
                <a:uLnTx/>
                <a:uFillTx/>
                <a:latin typeface="Arial" pitchFamily="34" charset="0"/>
                <a:cs typeface="Arial" pitchFamily="34" charset="0"/>
                <a:hlinkClick r:id="rId4"/>
              </a:rPr>
              <a:t>MediaPipe</a:t>
            </a:r>
            <a:r>
              <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4"/>
              </a:rPr>
              <a:t> : A framework for building </a:t>
            </a:r>
            <a:r>
              <a:rPr kumimoji="0" lang="en-US" b="1" i="0" u="none" strike="noStrike" kern="1200" cap="none" spc="0" normalizeH="0" dirty="0">
                <a:ln>
                  <a:noFill/>
                </a:ln>
                <a:solidFill>
                  <a:prstClr val="black"/>
                </a:solidFill>
                <a:effectLst/>
                <a:uLnTx/>
                <a:uFillTx/>
                <a:latin typeface="Arial" pitchFamily="34" charset="0"/>
                <a:cs typeface="Arial" pitchFamily="34" charset="0"/>
                <a:hlinkClick r:id="rId4"/>
              </a:rPr>
              <a:t>Perceptron</a:t>
            </a:r>
            <a:r>
              <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4"/>
              </a:rPr>
              <a:t> Pipelines</a:t>
            </a:r>
            <a:endPar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5"/>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b="1" noProof="0" dirty="0">
              <a:solidFill>
                <a:prstClr val="black"/>
              </a:solidFill>
              <a:latin typeface="Arial" pitchFamily="34" charset="0"/>
              <a:cs typeface="Arial" pitchFamily="34" charset="0"/>
              <a:hlinkClick r:id="rId5"/>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5"/>
              </a:rPr>
              <a:t>Vision Transformer</a:t>
            </a:r>
            <a:endParaRPr kumimoji="0" lang="en-US" b="1" i="0" u="none" strike="noStrike" kern="1200" cap="none" spc="0" normalizeH="0" baseline="0" dirty="0">
              <a:ln>
                <a:noFill/>
              </a:ln>
              <a:solidFill>
                <a:prstClr val="black"/>
              </a:solidFill>
              <a:effectLst/>
              <a:uLnTx/>
              <a:uFillTx/>
              <a:latin typeface="Arial" pitchFamily="34" charset="0"/>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b="1" noProof="0" dirty="0">
              <a:solidFill>
                <a:prstClr val="black"/>
              </a:solidFill>
              <a:latin typeface="Arial" pitchFamily="34" charset="0"/>
              <a:cs typeface="Arial" pitchFamily="34" charset="0"/>
              <a:hlinkClick r:id="rId6"/>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1" i="0" u="none" strike="noStrike" kern="1200" cap="none" spc="0" normalizeH="0" baseline="0">
                <a:ln>
                  <a:noFill/>
                </a:ln>
                <a:solidFill>
                  <a:prstClr val="black"/>
                </a:solidFill>
                <a:effectLst/>
                <a:uLnTx/>
                <a:uFillTx/>
                <a:latin typeface="Arial" pitchFamily="34" charset="0"/>
                <a:cs typeface="Arial" pitchFamily="34" charset="0"/>
                <a:hlinkClick r:id="rId6"/>
              </a:rPr>
              <a:t>MediaPipe</a:t>
            </a:r>
            <a:r>
              <a:rPr kumimoji="0" lang="en-US" b="1" i="0" u="none" strike="noStrike" kern="1200" cap="none" spc="0" normalizeH="0" baseline="0" dirty="0">
                <a:ln>
                  <a:noFill/>
                </a:ln>
                <a:solidFill>
                  <a:prstClr val="black"/>
                </a:solidFill>
                <a:effectLst/>
                <a:uLnTx/>
                <a:uFillTx/>
                <a:latin typeface="Arial" pitchFamily="34" charset="0"/>
                <a:cs typeface="Arial" pitchFamily="34" charset="0"/>
                <a:hlinkClick r:id="rId6"/>
              </a:rPr>
              <a:t> Hollistic</a:t>
            </a:r>
            <a:endParaRPr kumimoji="0" lang="en-US" b="1" i="0" u="none" strike="noStrike" kern="1200" cap="none" spc="0" normalizeH="0" baseline="0" dirty="0">
              <a:ln>
                <a:noFill/>
              </a:ln>
              <a:solidFill>
                <a:prstClr val="black"/>
              </a:solidFill>
              <a:effectLst/>
              <a:uLnTx/>
              <a:uFillTx/>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b="1" noProof="0" dirty="0">
              <a:solidFill>
                <a:prstClr val="black"/>
              </a:solidFill>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b="1"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lang="en-US" b="1" noProof="0" dirty="0">
              <a:solidFill>
                <a:prstClr val="black"/>
              </a:solidFill>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b="1" dirty="0">
                <a:solidFill>
                  <a:prstClr val="black"/>
                </a:solidFill>
                <a:latin typeface="Arial" pitchFamily="34" charset="0"/>
                <a:cs typeface="Arial" pitchFamily="34" charset="0"/>
              </a:rPr>
              <a:t>                                                </a:t>
            </a:r>
            <a:r>
              <a:rPr lang="en-US" sz="2400" b="1" dirty="0">
                <a:solidFill>
                  <a:prstClr val="black"/>
                </a:solidFill>
                <a:latin typeface="Arial" pitchFamily="34" charset="0"/>
                <a:cs typeface="Arial" pitchFamily="34" charset="0"/>
              </a:rPr>
              <a:t> THANK YOU !</a:t>
            </a:r>
            <a:endParaRPr lang="en-US" sz="2400" b="1" noProof="0" dirty="0">
              <a:solidFill>
                <a:prstClr val="black"/>
              </a:solidFill>
              <a:latin typeface="Arial" pitchFamily="34" charset="0"/>
              <a:ea typeface="ＭＳ Ｐゴシック" pitchFamily="1" charset="-128"/>
              <a:cs typeface="Arial" pitchFamily="34" charset="0"/>
            </a:endParaRPr>
          </a:p>
        </p:txBody>
      </p:sp>
      <p:pic>
        <p:nvPicPr>
          <p:cNvPr id="8" name="Google Shape;93;p2"/>
          <p:cNvPicPr preferRelativeResize="0"/>
          <p:nvPr/>
        </p:nvPicPr>
        <p:blipFill rotWithShape="1">
          <a:blip r:embed="rId7">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48281A33-FEA3-0D3A-7743-AC824A9B009E}"/>
              </a:ext>
            </a:extLst>
          </p:cNvPr>
          <p:cNvPicPr>
            <a:picLocks noChangeAspect="1"/>
          </p:cNvPicPr>
          <p:nvPr/>
        </p:nvPicPr>
        <p:blipFill>
          <a:blip r:embed="rId8"/>
          <a:stretch>
            <a:fillRect/>
          </a:stretch>
        </p:blipFill>
        <p:spPr>
          <a:xfrm>
            <a:off x="422787" y="208535"/>
            <a:ext cx="1917290" cy="630679"/>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8253</TotalTime>
  <Words>758</Words>
  <Application>Microsoft Office PowerPoint</Application>
  <PresentationFormat>Widescreen</PresentationFormat>
  <Paragraphs>90</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Calibri</vt:lpstr>
      <vt:lpstr>Garamond</vt:lpstr>
      <vt:lpstr>Times New Roman</vt:lpstr>
      <vt:lpstr>TradeGothic</vt:lpstr>
      <vt:lpstr>Office Theme</vt:lpstr>
      <vt:lpstr>SMART INDIA HACKATHON 2024</vt:lpstr>
      <vt:lpstr>Guardians Eye :  Smart Surveillance Solutions</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Vandana Pandey</cp:lastModifiedBy>
  <cp:revision>150</cp:revision>
  <dcterms:created xsi:type="dcterms:W3CDTF">2013-12-12T18:46:50Z</dcterms:created>
  <dcterms:modified xsi:type="dcterms:W3CDTF">2024-08-25T16:20:14Z</dcterms:modified>
  <cp:category/>
</cp:coreProperties>
</file>