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117"/>
  </p:notesMasterIdLst>
  <p:handoutMasterIdLst>
    <p:handoutMasterId r:id="rId118"/>
  </p:handoutMasterIdLst>
  <p:sldIdLst>
    <p:sldId id="256" r:id="rId2"/>
    <p:sldId id="741" r:id="rId3"/>
    <p:sldId id="716" r:id="rId4"/>
    <p:sldId id="767" r:id="rId5"/>
    <p:sldId id="768" r:id="rId6"/>
    <p:sldId id="769" r:id="rId7"/>
    <p:sldId id="770" r:id="rId8"/>
    <p:sldId id="771" r:id="rId9"/>
    <p:sldId id="774" r:id="rId10"/>
    <p:sldId id="775" r:id="rId11"/>
    <p:sldId id="776" r:id="rId12"/>
    <p:sldId id="777" r:id="rId13"/>
    <p:sldId id="779" r:id="rId14"/>
    <p:sldId id="780" r:id="rId15"/>
    <p:sldId id="781" r:id="rId16"/>
    <p:sldId id="782" r:id="rId17"/>
    <p:sldId id="784" r:id="rId18"/>
    <p:sldId id="785" r:id="rId19"/>
    <p:sldId id="786" r:id="rId20"/>
    <p:sldId id="787" r:id="rId21"/>
    <p:sldId id="788" r:id="rId22"/>
    <p:sldId id="783" r:id="rId23"/>
    <p:sldId id="789" r:id="rId24"/>
    <p:sldId id="790" r:id="rId25"/>
    <p:sldId id="791" r:id="rId26"/>
    <p:sldId id="792" r:id="rId27"/>
    <p:sldId id="793" r:id="rId28"/>
    <p:sldId id="794" r:id="rId29"/>
    <p:sldId id="795" r:id="rId30"/>
    <p:sldId id="796" r:id="rId31"/>
    <p:sldId id="797" r:id="rId32"/>
    <p:sldId id="798" r:id="rId33"/>
    <p:sldId id="799" r:id="rId34"/>
    <p:sldId id="800" r:id="rId35"/>
    <p:sldId id="801" r:id="rId36"/>
    <p:sldId id="802" r:id="rId37"/>
    <p:sldId id="803" r:id="rId38"/>
    <p:sldId id="804" r:id="rId39"/>
    <p:sldId id="805" r:id="rId40"/>
    <p:sldId id="806" r:id="rId41"/>
    <p:sldId id="807" r:id="rId42"/>
    <p:sldId id="808" r:id="rId43"/>
    <p:sldId id="809" r:id="rId44"/>
    <p:sldId id="810" r:id="rId45"/>
    <p:sldId id="811" r:id="rId46"/>
    <p:sldId id="812" r:id="rId47"/>
    <p:sldId id="813" r:id="rId48"/>
    <p:sldId id="814" r:id="rId49"/>
    <p:sldId id="816" r:id="rId50"/>
    <p:sldId id="815" r:id="rId51"/>
    <p:sldId id="817" r:id="rId52"/>
    <p:sldId id="818" r:id="rId53"/>
    <p:sldId id="819" r:id="rId54"/>
    <p:sldId id="820" r:id="rId55"/>
    <p:sldId id="821" r:id="rId56"/>
    <p:sldId id="822" r:id="rId57"/>
    <p:sldId id="823" r:id="rId58"/>
    <p:sldId id="824" r:id="rId59"/>
    <p:sldId id="825" r:id="rId60"/>
    <p:sldId id="826" r:id="rId61"/>
    <p:sldId id="827" r:id="rId62"/>
    <p:sldId id="828" r:id="rId63"/>
    <p:sldId id="829" r:id="rId64"/>
    <p:sldId id="830" r:id="rId65"/>
    <p:sldId id="831" r:id="rId66"/>
    <p:sldId id="832" r:id="rId67"/>
    <p:sldId id="833" r:id="rId68"/>
    <p:sldId id="834" r:id="rId69"/>
    <p:sldId id="835" r:id="rId70"/>
    <p:sldId id="836" r:id="rId71"/>
    <p:sldId id="837" r:id="rId72"/>
    <p:sldId id="838" r:id="rId73"/>
    <p:sldId id="839" r:id="rId74"/>
    <p:sldId id="840" r:id="rId75"/>
    <p:sldId id="841" r:id="rId76"/>
    <p:sldId id="842" r:id="rId77"/>
    <p:sldId id="843" r:id="rId78"/>
    <p:sldId id="844" r:id="rId79"/>
    <p:sldId id="845" r:id="rId80"/>
    <p:sldId id="846" r:id="rId81"/>
    <p:sldId id="847" r:id="rId82"/>
    <p:sldId id="848" r:id="rId83"/>
    <p:sldId id="849" r:id="rId84"/>
    <p:sldId id="850" r:id="rId85"/>
    <p:sldId id="851" r:id="rId86"/>
    <p:sldId id="852" r:id="rId87"/>
    <p:sldId id="853" r:id="rId88"/>
    <p:sldId id="854" r:id="rId89"/>
    <p:sldId id="855" r:id="rId90"/>
    <p:sldId id="856" r:id="rId91"/>
    <p:sldId id="857" r:id="rId92"/>
    <p:sldId id="858" r:id="rId93"/>
    <p:sldId id="859" r:id="rId94"/>
    <p:sldId id="860" r:id="rId95"/>
    <p:sldId id="861" r:id="rId96"/>
    <p:sldId id="862" r:id="rId97"/>
    <p:sldId id="863" r:id="rId98"/>
    <p:sldId id="864" r:id="rId99"/>
    <p:sldId id="865" r:id="rId100"/>
    <p:sldId id="866" r:id="rId101"/>
    <p:sldId id="867" r:id="rId102"/>
    <p:sldId id="868" r:id="rId103"/>
    <p:sldId id="869" r:id="rId104"/>
    <p:sldId id="870" r:id="rId105"/>
    <p:sldId id="871" r:id="rId106"/>
    <p:sldId id="872" r:id="rId107"/>
    <p:sldId id="873" r:id="rId108"/>
    <p:sldId id="874" r:id="rId109"/>
    <p:sldId id="875" r:id="rId110"/>
    <p:sldId id="876" r:id="rId111"/>
    <p:sldId id="877" r:id="rId112"/>
    <p:sldId id="878" r:id="rId113"/>
    <p:sldId id="879" r:id="rId114"/>
    <p:sldId id="880" r:id="rId115"/>
    <p:sldId id="881" r:id="rId116"/>
  </p:sldIdLst>
  <p:sldSz cx="9144000" cy="6858000" type="screen4x3"/>
  <p:notesSz cx="6669088" cy="9928225"/>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Arial" pitchFamily="34" charset="0"/>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Arial" pitchFamily="34" charset="0"/>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Arial" pitchFamily="34" charset="0"/>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Arial" pitchFamily="34" charset="0"/>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DCDBDF"/>
    <a:srgbClr val="006600"/>
    <a:srgbClr val="666633"/>
    <a:srgbClr val="336600"/>
    <a:srgbClr val="000099"/>
    <a:srgbClr val="FEF800"/>
    <a:srgbClr val="E9E4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5" autoAdjust="0"/>
  </p:normalViewPr>
  <p:slideViewPr>
    <p:cSldViewPr snapToGrid="0">
      <p:cViewPr varScale="1">
        <p:scale>
          <a:sx n="79" d="100"/>
          <a:sy n="79" d="100"/>
        </p:scale>
        <p:origin x="-97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872"/>
    </p:cViewPr>
  </p:sorterViewPr>
  <p:notesViewPr>
    <p:cSldViewPr snapToGrid="0">
      <p:cViewPr>
        <p:scale>
          <a:sx n="75" d="100"/>
          <a:sy n="75" d="100"/>
        </p:scale>
        <p:origin x="-780" y="2340"/>
      </p:cViewPr>
      <p:guideLst>
        <p:guide orient="horz" pos="3127"/>
        <p:guide pos="2101"/>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p>
        </p:txBody>
      </p:sp>
      <p:sp>
        <p:nvSpPr>
          <p:cNvPr id="26627" name="Rectangle 3"/>
          <p:cNvSpPr>
            <a:spLocks noGrp="1" noChangeArrowheads="1"/>
          </p:cNvSpPr>
          <p:nvPr>
            <p:ph type="dt" sz="quarter"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900">
                <a:latin typeface="Arial" charset="0"/>
                <a:cs typeface="+mn-cs"/>
              </a:defRPr>
            </a:lvl1pPr>
          </a:lstStyle>
          <a:p>
            <a:pPr>
              <a:defRPr/>
            </a:pPr>
            <a:r>
              <a:rPr lang="en-US"/>
              <a:t>MCA 210, Computer Networks</a:t>
            </a:r>
          </a:p>
        </p:txBody>
      </p:sp>
      <p:sp>
        <p:nvSpPr>
          <p:cNvPr id="26628" name="Rectangle 4"/>
          <p:cNvSpPr>
            <a:spLocks noGrp="1" noChangeArrowheads="1"/>
          </p:cNvSpPr>
          <p:nvPr>
            <p:ph type="ftr" sz="quarter" idx="2"/>
          </p:nvPr>
        </p:nvSpPr>
        <p:spPr bwMode="auto">
          <a:xfrm>
            <a:off x="0" y="9375775"/>
            <a:ext cx="5961063" cy="5524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900">
                <a:latin typeface="Arial" charset="0"/>
                <a:cs typeface="Arial" charset="0"/>
              </a:defRPr>
            </a:lvl1pPr>
          </a:lstStyle>
          <a:p>
            <a:pPr>
              <a:defRPr/>
            </a:pPr>
            <a:r>
              <a:rPr lang="en-US"/>
              <a:t>© Bharati Vidyapeeth’s Institute of Computer Applications and Management, New Delhi-63, by Parul Arora</a:t>
            </a:r>
          </a:p>
        </p:txBody>
      </p:sp>
      <p:sp>
        <p:nvSpPr>
          <p:cNvPr id="26629" name="Rectangle 5"/>
          <p:cNvSpPr>
            <a:spLocks noGrp="1" noChangeArrowheads="1"/>
          </p:cNvSpPr>
          <p:nvPr>
            <p:ph type="sldNum" sz="quarter" idx="3"/>
          </p:nvPr>
        </p:nvSpPr>
        <p:spPr bwMode="auto">
          <a:xfrm>
            <a:off x="6015038" y="9431338"/>
            <a:ext cx="6540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900">
                <a:latin typeface="Arial" pitchFamily="34" charset="0"/>
              </a:defRPr>
            </a:lvl1pPr>
          </a:lstStyle>
          <a:p>
            <a:r>
              <a:rPr lang="en-US" altLang="en-US"/>
              <a:t>U1. </a:t>
            </a:r>
            <a:fld id="{C8ACF19F-1AC9-4577-951E-E81DC2D40AA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p>
        </p:txBody>
      </p:sp>
      <p:sp>
        <p:nvSpPr>
          <p:cNvPr id="35843" name="Rectangle 3"/>
          <p:cNvSpPr>
            <a:spLocks noGrp="1" noChangeArrowheads="1"/>
          </p:cNvSpPr>
          <p:nvPr>
            <p:ph type="dt"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66750" y="4714875"/>
            <a:ext cx="5335588" cy="4468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35847" name="Rectangle 7"/>
          <p:cNvSpPr>
            <a:spLocks noGrp="1" noChangeArrowheads="1"/>
          </p:cNvSpPr>
          <p:nvPr>
            <p:ph type="sldNum" sz="quarter" idx="5"/>
          </p:nvPr>
        </p:nvSpPr>
        <p:spPr bwMode="auto">
          <a:xfrm>
            <a:off x="377825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71D3395-F040-4AF5-BE1E-24132A00FD3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8A170D15-656B-4876-A66F-3B5AE60FE595}" type="slidenum">
              <a:rPr lang="en-US" altLang="en-US"/>
              <a:pPr/>
              <a:t>1</a:t>
            </a:fld>
            <a:endParaRPr lang="en-US"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p:spPr>
        <p:txBody>
          <a:bodyPr/>
          <a:lstStyle/>
          <a:p>
            <a:pPr eaLnBrk="1" hangingPunct="1"/>
            <a:endParaRPr lang="en-IN" altLang="en-US" smtClean="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9E286483-1FDA-4DF7-93A7-EB6D456129E2}" type="slidenum">
              <a:rPr lang="en-US" altLang="en-US"/>
              <a:pPr/>
              <a:t>2</a:t>
            </a:fld>
            <a:endParaRPr lang="en-US"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xfrm>
            <a:off x="889000" y="4714875"/>
            <a:ext cx="4891088" cy="4468813"/>
          </a:xfrm>
          <a:noFill/>
          <a:ln/>
        </p:spPr>
        <p:txBody>
          <a:bodyPr/>
          <a:lstStyle/>
          <a:p>
            <a:pPr eaLnBrk="1" hangingPunct="1"/>
            <a:endParaRPr lang="en-IN" altLang="en-US" smtClean="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1"/>
          <p:cNvPicPr>
            <a:picLocks noChangeAspect="1" noChangeArrowheads="1"/>
          </p:cNvPicPr>
          <p:nvPr userDrawn="1"/>
        </p:nvPicPr>
        <p:blipFill>
          <a:blip r:embed="rId2" cstate="print"/>
          <a:srcRect/>
          <a:stretch>
            <a:fillRect/>
          </a:stretch>
        </p:blipFill>
        <p:spPr bwMode="auto">
          <a:xfrm>
            <a:off x="3270250" y="57150"/>
            <a:ext cx="2633663" cy="1158875"/>
          </a:xfrm>
          <a:prstGeom prst="rect">
            <a:avLst/>
          </a:prstGeom>
          <a:noFill/>
          <a:ln w="9525">
            <a:noFill/>
            <a:miter lim="800000"/>
            <a:headEnd/>
            <a:tailEnd/>
          </a:ln>
        </p:spPr>
      </p:pic>
      <p:grpSp>
        <p:nvGrpSpPr>
          <p:cNvPr id="4" name="Group 30"/>
          <p:cNvGrpSpPr>
            <a:grpSpLocks/>
          </p:cNvGrpSpPr>
          <p:nvPr userDrawn="1"/>
        </p:nvGrpSpPr>
        <p:grpSpPr bwMode="auto">
          <a:xfrm>
            <a:off x="0" y="6513513"/>
            <a:ext cx="9144000" cy="344487"/>
            <a:chOff x="0" y="4103"/>
            <a:chExt cx="5760" cy="217"/>
          </a:xfrm>
        </p:grpSpPr>
        <p:sp>
          <p:nvSpPr>
            <p:cNvPr id="5" name="Rectangle 23"/>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a:p>
          </p:txBody>
        </p:sp>
        <p:sp>
          <p:nvSpPr>
            <p:cNvPr id="6" name="Text Box 25"/>
            <p:cNvSpPr txBox="1">
              <a:spLocks noChangeArrowheads="1"/>
            </p:cNvSpPr>
            <p:nvPr userDrawn="1"/>
          </p:nvSpPr>
          <p:spPr bwMode="auto">
            <a:xfrm>
              <a:off x="50" y="4115"/>
              <a:ext cx="5290" cy="173"/>
            </a:xfrm>
            <a:prstGeom prst="rect">
              <a:avLst/>
            </a:prstGeom>
            <a:noFill/>
            <a:ln>
              <a:noFill/>
            </a:ln>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defRPr/>
              </a:pPr>
              <a:r>
                <a:rPr lang="en-US" altLang="en-US" sz="1200" b="1">
                  <a:solidFill>
                    <a:schemeClr val="bg1"/>
                  </a:solidFill>
                  <a:latin typeface="Arial" panose="020B0604020202020204" pitchFamily="34" charset="0"/>
                </a:rPr>
                <a:t>© </a:t>
              </a:r>
              <a:r>
                <a:rPr lang="en-US" altLang="en-US" sz="1100" b="1">
                  <a:solidFill>
                    <a:schemeClr val="bg1"/>
                  </a:solidFill>
                  <a:latin typeface="Arial" panose="020B0604020202020204" pitchFamily="34" charset="0"/>
                </a:rPr>
                <a:t>Bharati Vidyapeeth’s Institute of Computer Applications and Management , New Delhi-63, by Parul arora</a:t>
              </a:r>
            </a:p>
          </p:txBody>
        </p:sp>
        <p:sp>
          <p:nvSpPr>
            <p:cNvPr id="7" name="Text Box 8"/>
            <p:cNvSpPr txBox="1">
              <a:spLocks noChangeArrowheads="1"/>
            </p:cNvSpPr>
            <p:nvPr/>
          </p:nvSpPr>
          <p:spPr bwMode="auto">
            <a:xfrm>
              <a:off x="5441" y="4139"/>
              <a:ext cx="299" cy="141"/>
            </a:xfrm>
            <a:prstGeom prst="rect">
              <a:avLst/>
            </a:prstGeom>
            <a:noFill/>
            <a:ln w="9525">
              <a:noFill/>
              <a:miter lim="800000"/>
              <a:headEnd/>
              <a:tailEnd/>
            </a:ln>
            <a:effectLst/>
          </p:spPr>
          <p:txBody>
            <a:bodyPr anchor="ctr"/>
            <a:lstStyle/>
            <a:p>
              <a:pPr algn="ctr">
                <a:spcBef>
                  <a:spcPct val="50000"/>
                </a:spcBef>
              </a:pPr>
              <a:r>
                <a:rPr lang="en-US" altLang="en-US" sz="1200" b="1">
                  <a:solidFill>
                    <a:schemeClr val="bg1"/>
                  </a:solidFill>
                  <a:latin typeface="Arial" pitchFamily="34" charset="0"/>
                </a:rPr>
                <a:t>U1.</a:t>
              </a:r>
              <a:r>
                <a:rPr lang="en-US" altLang="en-US" sz="1200" b="1">
                  <a:solidFill>
                    <a:srgbClr val="000099"/>
                  </a:solidFill>
                  <a:latin typeface="Arial" pitchFamily="34" charset="0"/>
                </a:rPr>
                <a:t> </a:t>
              </a:r>
              <a:fld id="{425AE989-C212-4128-801F-D49BA2BA0238}" type="slidenum">
                <a:rPr lang="en-US" altLang="en-US" sz="1200" b="1">
                  <a:solidFill>
                    <a:schemeClr val="bg1"/>
                  </a:solidFill>
                  <a:latin typeface="Arial" pitchFamily="34" charset="0"/>
                </a:rPr>
                <a:pPr algn="ctr">
                  <a:spcBef>
                    <a:spcPct val="50000"/>
                  </a:spcBef>
                </a:pPr>
                <a:t>‹#›</a:t>
              </a:fld>
              <a:endParaRPr lang="en-US" altLang="en-US" sz="1200" b="1">
                <a:solidFill>
                  <a:schemeClr val="bg1"/>
                </a:solidFill>
                <a:latin typeface="Arial" pitchFamily="34" charset="0"/>
              </a:endParaRPr>
            </a:p>
          </p:txBody>
        </p:sp>
      </p:grpSp>
      <p:grpSp>
        <p:nvGrpSpPr>
          <p:cNvPr id="8" name="Group 36"/>
          <p:cNvGrpSpPr>
            <a:grpSpLocks/>
          </p:cNvGrpSpPr>
          <p:nvPr userDrawn="1"/>
        </p:nvGrpSpPr>
        <p:grpSpPr bwMode="auto">
          <a:xfrm>
            <a:off x="0" y="1274763"/>
            <a:ext cx="9144000" cy="204787"/>
            <a:chOff x="0" y="803"/>
            <a:chExt cx="5760" cy="129"/>
          </a:xfrm>
        </p:grpSpPr>
        <p:sp>
          <p:nvSpPr>
            <p:cNvPr id="9" name="Rectangle 31"/>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a:p>
          </p:txBody>
        </p:sp>
        <p:sp>
          <p:nvSpPr>
            <p:cNvPr id="10" name="Rectangle 35"/>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a:p>
          </p:txBody>
        </p:sp>
      </p:grpSp>
      <p:sp>
        <p:nvSpPr>
          <p:cNvPr id="147459" name="Rectangle 3"/>
          <p:cNvSpPr>
            <a:spLocks noGrp="1" noChangeArrowheads="1"/>
          </p:cNvSpPr>
          <p:nvPr>
            <p:ph type="subTitle" idx="1"/>
          </p:nvPr>
        </p:nvSpPr>
        <p:spPr>
          <a:xfrm>
            <a:off x="1389063" y="2676525"/>
            <a:ext cx="6400800" cy="2716213"/>
          </a:xfrm>
        </p:spPr>
        <p:txBody>
          <a:bodyPr/>
          <a:lstStyle>
            <a:lvl1pPr marL="0" indent="0" algn="ctr">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274638"/>
            <a:ext cx="2176463" cy="5964237"/>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42888" y="274638"/>
            <a:ext cx="6380162" cy="5964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42888" y="1014413"/>
            <a:ext cx="4278312"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3600" y="1014413"/>
            <a:ext cx="4278313"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42888" y="1014413"/>
            <a:ext cx="8709025" cy="5224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7" name="Picture 32"/>
          <p:cNvPicPr>
            <a:picLocks noChangeAspect="1" noChangeArrowheads="1"/>
          </p:cNvPicPr>
          <p:nvPr userDrawn="1"/>
        </p:nvPicPr>
        <p:blipFill>
          <a:blip r:embed="rId13" cstate="print"/>
          <a:srcRect/>
          <a:stretch>
            <a:fillRect/>
          </a:stretch>
        </p:blipFill>
        <p:spPr bwMode="auto">
          <a:xfrm>
            <a:off x="0" y="0"/>
            <a:ext cx="1465263" cy="644525"/>
          </a:xfrm>
          <a:prstGeom prst="rect">
            <a:avLst/>
          </a:prstGeom>
          <a:noFill/>
          <a:ln w="9525">
            <a:noFill/>
            <a:miter lim="800000"/>
            <a:headEnd/>
            <a:tailEnd/>
          </a:ln>
        </p:spPr>
      </p:pic>
      <p:grpSp>
        <p:nvGrpSpPr>
          <p:cNvPr id="1028" name="Group 33"/>
          <p:cNvGrpSpPr>
            <a:grpSpLocks/>
          </p:cNvGrpSpPr>
          <p:nvPr userDrawn="1"/>
        </p:nvGrpSpPr>
        <p:grpSpPr bwMode="auto">
          <a:xfrm>
            <a:off x="0" y="6513513"/>
            <a:ext cx="9144000" cy="344487"/>
            <a:chOff x="0" y="4103"/>
            <a:chExt cx="5760" cy="217"/>
          </a:xfrm>
        </p:grpSpPr>
        <p:sp>
          <p:nvSpPr>
            <p:cNvPr id="1041" name="Rectangle 34"/>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a:p>
          </p:txBody>
        </p:sp>
        <p:sp>
          <p:nvSpPr>
            <p:cNvPr id="1042" name="Text Box 35"/>
            <p:cNvSpPr txBox="1">
              <a:spLocks noChangeArrowheads="1"/>
            </p:cNvSpPr>
            <p:nvPr userDrawn="1"/>
          </p:nvSpPr>
          <p:spPr bwMode="auto">
            <a:xfrm>
              <a:off x="50" y="4115"/>
              <a:ext cx="5290" cy="164"/>
            </a:xfrm>
            <a:prstGeom prst="rect">
              <a:avLst/>
            </a:prstGeom>
            <a:noFill/>
            <a:ln>
              <a:noFill/>
            </a:ln>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defRPr/>
              </a:pPr>
              <a:r>
                <a:rPr lang="en-US" altLang="en-US" sz="1100" b="1">
                  <a:solidFill>
                    <a:schemeClr val="bg1"/>
                  </a:solidFill>
                  <a:latin typeface="Arial" panose="020B0604020202020204" pitchFamily="34" charset="0"/>
                </a:rPr>
                <a:t>© Bharati Vidyapeeth’s Institute of Computer Applications and Management,, New Delhi-63, by Parul Arora.  </a:t>
              </a:r>
            </a:p>
          </p:txBody>
        </p:sp>
        <p:sp>
          <p:nvSpPr>
            <p:cNvPr id="146468" name="Text Box 36"/>
            <p:cNvSpPr txBox="1">
              <a:spLocks noChangeArrowheads="1"/>
            </p:cNvSpPr>
            <p:nvPr/>
          </p:nvSpPr>
          <p:spPr bwMode="auto">
            <a:xfrm>
              <a:off x="5441" y="4139"/>
              <a:ext cx="299" cy="141"/>
            </a:xfrm>
            <a:prstGeom prst="rect">
              <a:avLst/>
            </a:prstGeom>
            <a:noFill/>
            <a:ln w="9525">
              <a:noFill/>
              <a:miter lim="800000"/>
              <a:headEnd/>
              <a:tailEnd/>
            </a:ln>
            <a:effectLst/>
          </p:spPr>
          <p:txBody>
            <a:bodyPr anchor="ctr"/>
            <a:lstStyle/>
            <a:p>
              <a:pPr algn="ctr">
                <a:spcBef>
                  <a:spcPct val="50000"/>
                </a:spcBef>
              </a:pPr>
              <a:r>
                <a:rPr lang="en-US" altLang="en-US" sz="1100" b="1">
                  <a:solidFill>
                    <a:schemeClr val="bg1"/>
                  </a:solidFill>
                  <a:latin typeface="Arial" pitchFamily="34" charset="0"/>
                </a:rPr>
                <a:t>U1.</a:t>
              </a:r>
              <a:r>
                <a:rPr lang="en-US" altLang="en-US" sz="1100" b="1">
                  <a:solidFill>
                    <a:srgbClr val="000099"/>
                  </a:solidFill>
                  <a:latin typeface="Arial" pitchFamily="34" charset="0"/>
                </a:rPr>
                <a:t> </a:t>
              </a:r>
              <a:fld id="{A9C7A794-DD74-4327-BE5B-B642B5033175}" type="slidenum">
                <a:rPr lang="en-US" altLang="en-US" sz="1100" b="1">
                  <a:solidFill>
                    <a:schemeClr val="bg1"/>
                  </a:solidFill>
                  <a:latin typeface="Arial" pitchFamily="34" charset="0"/>
                </a:rPr>
                <a:pPr algn="ctr">
                  <a:spcBef>
                    <a:spcPct val="50000"/>
                  </a:spcBef>
                </a:pPr>
                <a:t>‹#›</a:t>
              </a:fld>
              <a:endParaRPr lang="en-US" altLang="en-US" sz="1100" b="1">
                <a:solidFill>
                  <a:schemeClr val="bg1"/>
                </a:solidFill>
                <a:latin typeface="Arial" pitchFamily="34" charset="0"/>
              </a:endParaRPr>
            </a:p>
          </p:txBody>
        </p:sp>
      </p:grpSp>
      <p:sp>
        <p:nvSpPr>
          <p:cNvPr id="1029" name="Text Box 37"/>
          <p:cNvSpPr txBox="1">
            <a:spLocks noChangeArrowheads="1"/>
          </p:cNvSpPr>
          <p:nvPr userDrawn="1"/>
        </p:nvSpPr>
        <p:spPr bwMode="auto">
          <a:xfrm>
            <a:off x="1506538" y="142875"/>
            <a:ext cx="7413625" cy="457200"/>
          </a:xfrm>
          <a:prstGeom prst="rect">
            <a:avLst/>
          </a:prstGeom>
          <a:noFill/>
          <a:ln>
            <a:noFill/>
          </a:ln>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defRPr/>
            </a:pPr>
            <a:endParaRPr lang="en-IN" altLang="en-US"/>
          </a:p>
        </p:txBody>
      </p:sp>
      <p:sp>
        <p:nvSpPr>
          <p:cNvPr id="1030" name="Rectangle 40"/>
          <p:cNvSpPr>
            <a:spLocks noChangeArrowheads="1"/>
          </p:cNvSpPr>
          <p:nvPr userDrawn="1"/>
        </p:nvSpPr>
        <p:spPr bwMode="auto">
          <a:xfrm>
            <a:off x="0" y="693738"/>
            <a:ext cx="9144000" cy="144462"/>
          </a:xfrm>
          <a:prstGeom prst="rect">
            <a:avLst/>
          </a:prstGeom>
          <a:solidFill>
            <a:srgbClr val="000099"/>
          </a:solidFill>
          <a:ln>
            <a:noFill/>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a:p>
        </p:txBody>
      </p:sp>
      <p:sp>
        <p:nvSpPr>
          <p:cNvPr id="1031" name="Rectangle 41"/>
          <p:cNvSpPr>
            <a:spLocks noChangeArrowheads="1"/>
          </p:cNvSpPr>
          <p:nvPr userDrawn="1"/>
        </p:nvSpPr>
        <p:spPr bwMode="auto">
          <a:xfrm>
            <a:off x="0" y="841375"/>
            <a:ext cx="9144000" cy="42863"/>
          </a:xfrm>
          <a:prstGeom prst="rect">
            <a:avLst/>
          </a:prstGeom>
          <a:solidFill>
            <a:srgbClr val="FF0000"/>
          </a:solidFill>
          <a:ln>
            <a:noFill/>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a:p>
        </p:txBody>
      </p:sp>
      <p:sp>
        <p:nvSpPr>
          <p:cNvPr id="1032" name="Rectangle 43"/>
          <p:cNvSpPr>
            <a:spLocks noChangeArrowheads="1"/>
          </p:cNvSpPr>
          <p:nvPr userDrawn="1"/>
        </p:nvSpPr>
        <p:spPr bwMode="auto">
          <a:xfrm>
            <a:off x="1495425" y="0"/>
            <a:ext cx="7648575" cy="696913"/>
          </a:xfrm>
          <a:prstGeom prst="rect">
            <a:avLst/>
          </a:prstGeom>
          <a:solidFill>
            <a:srgbClr val="000099"/>
          </a:solidFill>
          <a:ln>
            <a:noFill/>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defRPr/>
            </a:pPr>
            <a:endParaRPr lang="en-IN" altLang="en-US">
              <a:solidFill>
                <a:srgbClr val="FEF800"/>
              </a:solidFill>
            </a:endParaRPr>
          </a:p>
        </p:txBody>
      </p:sp>
      <p:pic>
        <p:nvPicPr>
          <p:cNvPr id="1033" name="Picture 44"/>
          <p:cNvPicPr>
            <a:picLocks noChangeAspect="1" noChangeArrowheads="1"/>
          </p:cNvPicPr>
          <p:nvPr userDrawn="1"/>
        </p:nvPicPr>
        <p:blipFill>
          <a:blip r:embed="rId13" cstate="print"/>
          <a:srcRect/>
          <a:stretch>
            <a:fillRect/>
          </a:stretch>
        </p:blipFill>
        <p:spPr bwMode="auto">
          <a:xfrm>
            <a:off x="0" y="0"/>
            <a:ext cx="1465263" cy="644525"/>
          </a:xfrm>
          <a:prstGeom prst="rect">
            <a:avLst/>
          </a:prstGeom>
          <a:noFill/>
          <a:ln w="9525">
            <a:noFill/>
            <a:miter lim="800000"/>
            <a:headEnd/>
            <a:tailEnd/>
          </a:ln>
        </p:spPr>
      </p:pic>
      <p:sp>
        <p:nvSpPr>
          <p:cNvPr id="1034" name="Rectangle 45"/>
          <p:cNvSpPr>
            <a:spLocks noChangeArrowheads="1"/>
          </p:cNvSpPr>
          <p:nvPr userDrawn="1"/>
        </p:nvSpPr>
        <p:spPr bwMode="auto">
          <a:xfrm>
            <a:off x="1495425" y="0"/>
            <a:ext cx="7648575" cy="696913"/>
          </a:xfrm>
          <a:prstGeom prst="rect">
            <a:avLst/>
          </a:prstGeom>
          <a:solidFill>
            <a:srgbClr val="000099"/>
          </a:solidFill>
          <a:ln>
            <a:noFill/>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defRPr/>
            </a:pPr>
            <a:endParaRPr lang="en-IN" altLang="en-US">
              <a:solidFill>
                <a:srgbClr val="FEF800"/>
              </a:solidFill>
            </a:endParaRPr>
          </a:p>
        </p:txBody>
      </p:sp>
      <p:sp>
        <p:nvSpPr>
          <p:cNvPr id="1035" name="Rectangle 46"/>
          <p:cNvSpPr>
            <a:spLocks noChangeArrowheads="1"/>
          </p:cNvSpPr>
          <p:nvPr userDrawn="1"/>
        </p:nvSpPr>
        <p:spPr bwMode="auto">
          <a:xfrm>
            <a:off x="0" y="693738"/>
            <a:ext cx="9144000" cy="144462"/>
          </a:xfrm>
          <a:prstGeom prst="rect">
            <a:avLst/>
          </a:prstGeom>
          <a:solidFill>
            <a:srgbClr val="000099"/>
          </a:solidFill>
          <a:ln>
            <a:noFill/>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a:p>
        </p:txBody>
      </p:sp>
      <p:pic>
        <p:nvPicPr>
          <p:cNvPr id="1036" name="Picture 47"/>
          <p:cNvPicPr>
            <a:picLocks noChangeAspect="1" noChangeArrowheads="1"/>
          </p:cNvPicPr>
          <p:nvPr userDrawn="1"/>
        </p:nvPicPr>
        <p:blipFill>
          <a:blip r:embed="rId13" cstate="print"/>
          <a:srcRect/>
          <a:stretch>
            <a:fillRect/>
          </a:stretch>
        </p:blipFill>
        <p:spPr bwMode="auto">
          <a:xfrm>
            <a:off x="0" y="0"/>
            <a:ext cx="1465263" cy="644525"/>
          </a:xfrm>
          <a:prstGeom prst="rect">
            <a:avLst/>
          </a:prstGeom>
          <a:noFill/>
          <a:ln w="9525">
            <a:noFill/>
            <a:miter lim="800000"/>
            <a:headEnd/>
            <a:tailEnd/>
          </a:ln>
        </p:spPr>
      </p:pic>
      <p:sp>
        <p:nvSpPr>
          <p:cNvPr id="1037" name="Rectangle 48"/>
          <p:cNvSpPr>
            <a:spLocks noChangeArrowheads="1"/>
          </p:cNvSpPr>
          <p:nvPr userDrawn="1"/>
        </p:nvSpPr>
        <p:spPr bwMode="auto">
          <a:xfrm>
            <a:off x="0" y="693738"/>
            <a:ext cx="9144000" cy="144462"/>
          </a:xfrm>
          <a:prstGeom prst="rect">
            <a:avLst/>
          </a:prstGeom>
          <a:solidFill>
            <a:srgbClr val="000099"/>
          </a:solidFill>
          <a:ln>
            <a:noFill/>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a:p>
        </p:txBody>
      </p:sp>
      <p:pic>
        <p:nvPicPr>
          <p:cNvPr id="1038" name="Picture 49"/>
          <p:cNvPicPr>
            <a:picLocks noChangeAspect="1" noChangeArrowheads="1"/>
          </p:cNvPicPr>
          <p:nvPr userDrawn="1"/>
        </p:nvPicPr>
        <p:blipFill>
          <a:blip r:embed="rId13" cstate="print"/>
          <a:srcRect/>
          <a:stretch>
            <a:fillRect/>
          </a:stretch>
        </p:blipFill>
        <p:spPr bwMode="auto">
          <a:xfrm>
            <a:off x="0" y="0"/>
            <a:ext cx="1465263" cy="644525"/>
          </a:xfrm>
          <a:prstGeom prst="rect">
            <a:avLst/>
          </a:prstGeom>
          <a:noFill/>
          <a:ln w="9525">
            <a:noFill/>
            <a:miter lim="800000"/>
            <a:headEnd/>
            <a:tailEnd/>
          </a:ln>
        </p:spPr>
      </p:pic>
      <p:sp>
        <p:nvSpPr>
          <p:cNvPr id="1039" name="Rectangle 50"/>
          <p:cNvSpPr>
            <a:spLocks noChangeArrowheads="1"/>
          </p:cNvSpPr>
          <p:nvPr userDrawn="1"/>
        </p:nvSpPr>
        <p:spPr bwMode="auto">
          <a:xfrm>
            <a:off x="0" y="693738"/>
            <a:ext cx="9144000" cy="144462"/>
          </a:xfrm>
          <a:prstGeom prst="rect">
            <a:avLst/>
          </a:prstGeom>
          <a:solidFill>
            <a:srgbClr val="000099"/>
          </a:solidFill>
          <a:ln>
            <a:noFill/>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a:p>
        </p:txBody>
      </p:sp>
      <p:pic>
        <p:nvPicPr>
          <p:cNvPr id="1040" name="Picture 51"/>
          <p:cNvPicPr>
            <a:picLocks noChangeAspect="1" noChangeArrowheads="1"/>
          </p:cNvPicPr>
          <p:nvPr userDrawn="1"/>
        </p:nvPicPr>
        <p:blipFill>
          <a:blip r:embed="rId13" cstate="print"/>
          <a:srcRect/>
          <a:stretch>
            <a:fillRect/>
          </a:stretch>
        </p:blipFill>
        <p:spPr bwMode="auto">
          <a:xfrm>
            <a:off x="0" y="0"/>
            <a:ext cx="1465263" cy="6445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5"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Font typeface="Wingdings" pitchFamily="2" charset="2"/>
        <a:buChar char="ü"/>
        <a:defRPr sz="2200">
          <a:solidFill>
            <a:srgbClr val="993300"/>
          </a:solidFill>
          <a:latin typeface="+mn-lt"/>
          <a:cs typeface="+mn-cs"/>
        </a:defRPr>
      </a:lvl3pPr>
      <a:lvl4pPr marL="1600200" indent="-228600" algn="l" rtl="0" eaLnBrk="0" fontAlgn="base" hangingPunct="0">
        <a:spcBef>
          <a:spcPct val="20000"/>
        </a:spcBef>
        <a:spcAft>
          <a:spcPct val="0"/>
        </a:spcAft>
        <a:buBlip>
          <a:blip r:embed="rId14"/>
        </a:buBlip>
        <a:defRPr sz="2100">
          <a:solidFill>
            <a:srgbClr val="000099"/>
          </a:solidFill>
          <a:latin typeface="+mn-lt"/>
          <a:cs typeface="+mn-cs"/>
        </a:defRPr>
      </a:lvl4pPr>
      <a:lvl5pPr marL="2057400" indent="-228600" algn="l" rtl="0" eaLnBrk="0" fontAlgn="base" hangingPunct="0">
        <a:spcBef>
          <a:spcPct val="20000"/>
        </a:spcBef>
        <a:spcAft>
          <a:spcPct val="0"/>
        </a:spcAft>
        <a:buBlip>
          <a:blip r:embed="rId15"/>
        </a:buBlip>
        <a:defRPr sz="1600">
          <a:solidFill>
            <a:schemeClr val="tx1"/>
          </a:solidFill>
          <a:latin typeface="+mn-lt"/>
          <a:cs typeface="+mn-cs"/>
        </a:defRPr>
      </a:lvl5pPr>
      <a:lvl6pPr marL="2514600" indent="-228600" algn="l" rtl="0" fontAlgn="base">
        <a:spcBef>
          <a:spcPct val="20000"/>
        </a:spcBef>
        <a:spcAft>
          <a:spcPct val="0"/>
        </a:spcAft>
        <a:buBlip>
          <a:blip r:embed="rId15"/>
        </a:buBlip>
        <a:defRPr sz="1600">
          <a:solidFill>
            <a:schemeClr val="tx1"/>
          </a:solidFill>
          <a:latin typeface="+mn-lt"/>
          <a:cs typeface="+mn-cs"/>
        </a:defRPr>
      </a:lvl6pPr>
      <a:lvl7pPr marL="2971800" indent="-228600" algn="l" rtl="0" fontAlgn="base">
        <a:spcBef>
          <a:spcPct val="20000"/>
        </a:spcBef>
        <a:spcAft>
          <a:spcPct val="0"/>
        </a:spcAft>
        <a:buBlip>
          <a:blip r:embed="rId15"/>
        </a:buBlip>
        <a:defRPr sz="1600">
          <a:solidFill>
            <a:schemeClr val="tx1"/>
          </a:solidFill>
          <a:latin typeface="+mn-lt"/>
          <a:cs typeface="+mn-cs"/>
        </a:defRPr>
      </a:lvl7pPr>
      <a:lvl8pPr marL="3429000" indent="-228600" algn="l" rtl="0" fontAlgn="base">
        <a:spcBef>
          <a:spcPct val="20000"/>
        </a:spcBef>
        <a:spcAft>
          <a:spcPct val="0"/>
        </a:spcAft>
        <a:buBlip>
          <a:blip r:embed="rId15"/>
        </a:buBlip>
        <a:defRPr sz="1600">
          <a:solidFill>
            <a:schemeClr val="tx1"/>
          </a:solidFill>
          <a:latin typeface="+mn-lt"/>
          <a:cs typeface="+mn-cs"/>
        </a:defRPr>
      </a:lvl8pPr>
      <a:lvl9pPr marL="3886200" indent="-228600" algn="l" rtl="0" fontAlgn="base">
        <a:spcBef>
          <a:spcPct val="20000"/>
        </a:spcBef>
        <a:spcAft>
          <a:spcPct val="0"/>
        </a:spcAft>
        <a:buBlip>
          <a:blip r:embed="rId15"/>
        </a:buBlip>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bwMode="auto">
          <a:xfrm>
            <a:off x="496888" y="2624138"/>
            <a:ext cx="8304212" cy="817562"/>
          </a:xfrm>
          <a:prstGeom prst="rect">
            <a:avLst/>
          </a:prstGeom>
          <a:noFill/>
          <a:ln w="0">
            <a:solidFill>
              <a:schemeClr val="bg1"/>
            </a:solidFill>
            <a:miter lim="800000"/>
            <a:headEnd/>
            <a:tailEnd/>
          </a:ln>
        </p:spPr>
        <p:txBody>
          <a:bodyPr/>
          <a:lstStyle/>
          <a:p>
            <a:pPr eaLnBrk="1" hangingPunct="1"/>
            <a:r>
              <a:rPr lang="en-US" altLang="en-US" sz="5000" b="1" smtClean="0">
                <a:solidFill>
                  <a:schemeClr val="tx1"/>
                </a:solidFill>
                <a:latin typeface="Arial" pitchFamily="34" charset="0"/>
                <a:cs typeface="Arial" pitchFamily="34" charset="0"/>
              </a:rPr>
              <a:t>Cyber Security And Cyber Laws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80">
                                          <p:stCondLst>
                                            <p:cond delay="0"/>
                                          </p:stCondLst>
                                        </p:cTn>
                                        <p:tgtEl>
                                          <p:spTgt spid="4098"/>
                                        </p:tgtEl>
                                      </p:cBhvr>
                                    </p:animEffect>
                                    <p:anim calcmode="lin" valueType="num">
                                      <p:cBhvr>
                                        <p:cTn id="8" dur="1822" tmFilter="0,0; 0.14,0.36; 0.43,0.73; 0.71,0.91; 1.0,1.0">
                                          <p:stCondLst>
                                            <p:cond delay="0"/>
                                          </p:stCondLst>
                                        </p:cTn>
                                        <p:tgtEl>
                                          <p:spTgt spid="409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09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09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09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098"/>
                                        </p:tgtEl>
                                        <p:attrNameLst>
                                          <p:attrName>ppt_y</p:attrName>
                                        </p:attrNameLst>
                                      </p:cBhvr>
                                      <p:tavLst>
                                        <p:tav tm="0" fmla="#ppt_y-sin(pi*$)/81">
                                          <p:val>
                                            <p:fltVal val="0"/>
                                          </p:val>
                                        </p:tav>
                                        <p:tav tm="100000">
                                          <p:val>
                                            <p:fltVal val="1"/>
                                          </p:val>
                                        </p:tav>
                                      </p:tavLst>
                                    </p:anim>
                                    <p:animScale>
                                      <p:cBhvr>
                                        <p:cTn id="13" dur="26">
                                          <p:stCondLst>
                                            <p:cond delay="650"/>
                                          </p:stCondLst>
                                        </p:cTn>
                                        <p:tgtEl>
                                          <p:spTgt spid="4098"/>
                                        </p:tgtEl>
                                      </p:cBhvr>
                                      <p:to x="100000" y="60000"/>
                                    </p:animScale>
                                    <p:animScale>
                                      <p:cBhvr>
                                        <p:cTn id="14" dur="166" decel="50000">
                                          <p:stCondLst>
                                            <p:cond delay="676"/>
                                          </p:stCondLst>
                                        </p:cTn>
                                        <p:tgtEl>
                                          <p:spTgt spid="4098"/>
                                        </p:tgtEl>
                                      </p:cBhvr>
                                      <p:to x="100000" y="100000"/>
                                    </p:animScale>
                                    <p:animScale>
                                      <p:cBhvr>
                                        <p:cTn id="15" dur="26">
                                          <p:stCondLst>
                                            <p:cond delay="1312"/>
                                          </p:stCondLst>
                                        </p:cTn>
                                        <p:tgtEl>
                                          <p:spTgt spid="4098"/>
                                        </p:tgtEl>
                                      </p:cBhvr>
                                      <p:to x="100000" y="80000"/>
                                    </p:animScale>
                                    <p:animScale>
                                      <p:cBhvr>
                                        <p:cTn id="16" dur="166" decel="50000">
                                          <p:stCondLst>
                                            <p:cond delay="1338"/>
                                          </p:stCondLst>
                                        </p:cTn>
                                        <p:tgtEl>
                                          <p:spTgt spid="4098"/>
                                        </p:tgtEl>
                                      </p:cBhvr>
                                      <p:to x="100000" y="100000"/>
                                    </p:animScale>
                                    <p:animScale>
                                      <p:cBhvr>
                                        <p:cTn id="17" dur="26">
                                          <p:stCondLst>
                                            <p:cond delay="1642"/>
                                          </p:stCondLst>
                                        </p:cTn>
                                        <p:tgtEl>
                                          <p:spTgt spid="4098"/>
                                        </p:tgtEl>
                                      </p:cBhvr>
                                      <p:to x="100000" y="90000"/>
                                    </p:animScale>
                                    <p:animScale>
                                      <p:cBhvr>
                                        <p:cTn id="18" dur="166" decel="50000">
                                          <p:stCondLst>
                                            <p:cond delay="1668"/>
                                          </p:stCondLst>
                                        </p:cTn>
                                        <p:tgtEl>
                                          <p:spTgt spid="4098"/>
                                        </p:tgtEl>
                                      </p:cBhvr>
                                      <p:to x="100000" y="100000"/>
                                    </p:animScale>
                                    <p:animScale>
                                      <p:cBhvr>
                                        <p:cTn id="19" dur="26">
                                          <p:stCondLst>
                                            <p:cond delay="1808"/>
                                          </p:stCondLst>
                                        </p:cTn>
                                        <p:tgtEl>
                                          <p:spTgt spid="4098"/>
                                        </p:tgtEl>
                                      </p:cBhvr>
                                      <p:to x="100000" y="95000"/>
                                    </p:animScale>
                                    <p:animScale>
                                      <p:cBhvr>
                                        <p:cTn id="20" dur="166" decel="50000">
                                          <p:stCondLst>
                                            <p:cond delay="1834"/>
                                          </p:stCondLst>
                                        </p:cTn>
                                        <p:tgtEl>
                                          <p:spTgt spid="409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bwMode="auto">
          <a:xfrm>
            <a:off x="457200" y="0"/>
            <a:ext cx="82296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Cybersecurity</a:t>
            </a:r>
          </a:p>
        </p:txBody>
      </p:sp>
      <p:sp>
        <p:nvSpPr>
          <p:cNvPr id="3" name="Content Placeholder 2"/>
          <p:cNvSpPr>
            <a:spLocks noGrp="1"/>
          </p:cNvSpPr>
          <p:nvPr>
            <p:ph idx="1"/>
          </p:nvPr>
        </p:nvSpPr>
        <p:spPr/>
        <p:txBody>
          <a:bodyPr/>
          <a:lstStyle/>
          <a:p>
            <a:pPr>
              <a:defRPr/>
            </a:pPr>
            <a:r>
              <a:rPr lang="en-IN" dirty="0">
                <a:latin typeface="+mj-lt"/>
              </a:rPr>
              <a:t>Cybersecurity means protecting information, equipment, devices, computer, computer resource, communication device and information stored therein from unauthorized access, use, disclosure, disruption, modification or destruction</a:t>
            </a:r>
            <a:endParaRPr lang="en-US" dirty="0">
              <a:latin typeface="+mj-lt"/>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noChangeArrowheads="1"/>
          </p:cNvSpPr>
          <p:nvPr>
            <p:ph type="title"/>
          </p:nvPr>
        </p:nvSpPr>
        <p:spPr bwMode="auto">
          <a:xfrm>
            <a:off x="4572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mtClean="0">
                <a:solidFill>
                  <a:srgbClr val="FFFF00"/>
                </a:solidFill>
              </a:rPr>
              <a:t>Vishing</a:t>
            </a:r>
            <a:endParaRPr lang="en-US" smtClean="0">
              <a:solidFill>
                <a:srgbClr val="FFFF00"/>
              </a:solidFill>
            </a:endParaRPr>
          </a:p>
        </p:txBody>
      </p:sp>
      <p:sp>
        <p:nvSpPr>
          <p:cNvPr id="108547" name="Content Placeholder 2"/>
          <p:cNvSpPr>
            <a:spLocks noGrp="1" noChangeArrowheads="1"/>
          </p:cNvSpPr>
          <p:nvPr>
            <p:ph idx="1"/>
          </p:nvPr>
        </p:nvSpPr>
        <p:spPr/>
        <p:txBody>
          <a:bodyPr/>
          <a:lstStyle/>
          <a:p>
            <a:r>
              <a:rPr lang="en-IN" smtClean="0">
                <a:latin typeface="Times New Roman" pitchFamily="18" charset="0"/>
                <a:cs typeface="Times New Roman" pitchFamily="18" charset="0"/>
              </a:rPr>
              <a:t>The term "vishing" is a socially engineered technique for stealing information or money from consumers using the telephone network.</a:t>
            </a:r>
          </a:p>
          <a:p>
            <a:r>
              <a:rPr lang="en-IN" smtClean="0">
                <a:latin typeface="Times New Roman" pitchFamily="18" charset="0"/>
                <a:cs typeface="Times New Roman" pitchFamily="18" charset="0"/>
              </a:rPr>
              <a:t>The term comes from combining "voice" with "phishing," which are online scams that get people to give up personal information.</a:t>
            </a:r>
          </a:p>
          <a:p>
            <a:r>
              <a:rPr lang="en-IN" smtClean="0">
                <a:latin typeface="Times New Roman" pitchFamily="18" charset="0"/>
                <a:cs typeface="Times New Roman" pitchFamily="18" charset="0"/>
              </a:rPr>
              <a:t>Vishing is very similar to phishing—the only difference is the technology.Vishing involves voice or telephone services. </a:t>
            </a:r>
          </a:p>
          <a:p>
            <a:r>
              <a:rPr lang="en-IN" smtClean="0">
                <a:latin typeface="Times New Roman" pitchFamily="18" charset="0"/>
                <a:cs typeface="Times New Roman" pitchFamily="18" charset="0"/>
              </a:rPr>
              <a:t>If you use a Voice over Internet Protocol (VoIP) phone service, you are particularly vulnerable to a vishing scam.</a:t>
            </a:r>
          </a:p>
          <a:p>
            <a:r>
              <a:rPr lang="en-IN" smtClean="0">
                <a:latin typeface="Times New Roman" pitchFamily="18" charset="0"/>
                <a:cs typeface="Times New Roman" pitchFamily="18" charset="0"/>
              </a:rPr>
              <a:t>Vishing is usually used to steal credit card numbers or other related data used in ID theft schemes from individuals</a:t>
            </a:r>
            <a:r>
              <a:rPr lang="en-IN" smtClean="0">
                <a:solidFill>
                  <a:srgbClr val="444444"/>
                </a:solidFill>
                <a:latin typeface="Times New Roman" pitchFamily="18" charset="0"/>
                <a:cs typeface="Times New Roman" pitchFamily="18" charset="0"/>
              </a:rPr>
              <a:t>.</a:t>
            </a:r>
            <a:r>
              <a:rPr lang="en-IN" smtClean="0">
                <a:latin typeface="Times New Roman" pitchFamily="18" charset="0"/>
                <a:cs typeface="Times New Roman" pitchFamily="18" charset="0"/>
              </a:rPr>
              <a:t/>
            </a:r>
            <a:br>
              <a:rPr lang="en-IN" smtClean="0">
                <a:latin typeface="Times New Roman" pitchFamily="18" charset="0"/>
                <a:cs typeface="Times New Roman" pitchFamily="18" charset="0"/>
              </a:rPr>
            </a:br>
            <a:endParaRPr lang="en-US" smtClean="0">
              <a:latin typeface="Times New Roman" pitchFamily="18" charset="0"/>
              <a:cs typeface="Times New Roman" pitchFamily="18" charset="0"/>
            </a:endParaRPr>
          </a:p>
          <a:p>
            <a:endParaRPr lang="en-US" smtClean="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noChangeArrowheads="1"/>
          </p:cNvSpPr>
          <p:nvPr>
            <p:ph type="title"/>
          </p:nvPr>
        </p:nvSpPr>
        <p:spPr bwMode="auto">
          <a:xfrm>
            <a:off x="1350963" y="-128588"/>
            <a:ext cx="7905750" cy="1016001"/>
          </a:xfrm>
          <a:noFill/>
          <a:ln>
            <a:miter lim="800000"/>
            <a:headEnd/>
            <a:tailEnd/>
          </a:ln>
        </p:spPr>
        <p:txBody>
          <a:bodyPr vert="horz" wrap="square" lIns="91440" tIns="45720" rIns="91440" bIns="45720" numCol="1" anchor="t" anchorCtr="0" compatLnSpc="1">
            <a:prstTxWarp prst="textNoShape">
              <a:avLst/>
            </a:prstTxWarp>
          </a:bodyPr>
          <a:lstStyle/>
          <a:p>
            <a:r>
              <a:rPr lang="en-IN" sz="3200" smtClean="0">
                <a:solidFill>
                  <a:srgbClr val="FFFF00"/>
                </a:solidFill>
              </a:rPr>
              <a:t>Profitable uses of the information gained through a Vishing attack include</a:t>
            </a:r>
            <a:endParaRPr lang="en-US" sz="3200" smtClean="0">
              <a:solidFill>
                <a:srgbClr val="FFFF00"/>
              </a:solidFill>
            </a:endParaRPr>
          </a:p>
        </p:txBody>
      </p:sp>
      <p:sp>
        <p:nvSpPr>
          <p:cNvPr id="109571" name="Content Placeholder 2"/>
          <p:cNvSpPr>
            <a:spLocks noGrp="1" noChangeArrowheads="1"/>
          </p:cNvSpPr>
          <p:nvPr>
            <p:ph idx="1"/>
          </p:nvPr>
        </p:nvSpPr>
        <p:spPr/>
        <p:txBody>
          <a:bodyPr/>
          <a:lstStyle/>
          <a:p>
            <a:r>
              <a:rPr lang="en-IN" smtClean="0">
                <a:latin typeface="Times New Roman" pitchFamily="18" charset="0"/>
                <a:cs typeface="Times New Roman" pitchFamily="18" charset="0"/>
              </a:rPr>
              <a:t>ID theft</a:t>
            </a:r>
          </a:p>
          <a:p>
            <a:r>
              <a:rPr lang="en-IN" smtClean="0">
                <a:latin typeface="Times New Roman" pitchFamily="18" charset="0"/>
                <a:cs typeface="Times New Roman" pitchFamily="18" charset="0"/>
              </a:rPr>
              <a:t>Purchasing luxury goods and services</a:t>
            </a:r>
          </a:p>
          <a:p>
            <a:r>
              <a:rPr lang="en-IN" smtClean="0">
                <a:latin typeface="Times New Roman" pitchFamily="18" charset="0"/>
                <a:cs typeface="Times New Roman" pitchFamily="18" charset="0"/>
              </a:rPr>
              <a:t>Transferring money/ funds</a:t>
            </a:r>
          </a:p>
          <a:p>
            <a:r>
              <a:rPr lang="en-IN" smtClean="0">
                <a:latin typeface="Times New Roman" pitchFamily="18" charset="0"/>
                <a:cs typeface="Times New Roman" pitchFamily="18" charset="0"/>
              </a:rPr>
              <a:t>Monitoring the victims bank accounts</a:t>
            </a:r>
          </a:p>
          <a:p>
            <a:r>
              <a:rPr lang="en-IN" smtClean="0">
                <a:latin typeface="Times New Roman" pitchFamily="18" charset="0"/>
                <a:cs typeface="Times New Roman" pitchFamily="18" charset="0"/>
              </a:rPr>
              <a:t>Making applications for loans and credit cards</a:t>
            </a:r>
            <a:endParaRPr lang="en-US" smtClean="0">
              <a:latin typeface="Times New Roman" pitchFamily="18" charset="0"/>
              <a:cs typeface="Times New Roman" pitchFamily="18" charset="0"/>
            </a:endParaRPr>
          </a:p>
          <a:p>
            <a:endParaRPr lang="en-US"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noChangeArrowheads="1"/>
          </p:cNvSpPr>
          <p:nvPr>
            <p:ph type="title"/>
          </p:nvPr>
        </p:nvSpPr>
        <p:spPr bwMode="auto">
          <a:xfrm>
            <a:off x="4572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mtClean="0">
                <a:solidFill>
                  <a:srgbClr val="FFFF00"/>
                </a:solidFill>
              </a:rPr>
              <a:t>How Vishing works</a:t>
            </a:r>
            <a:endParaRPr lang="en-US" smtClean="0">
              <a:solidFill>
                <a:srgbClr val="FFFF00"/>
              </a:solidFill>
            </a:endParaRPr>
          </a:p>
        </p:txBody>
      </p:sp>
      <p:sp>
        <p:nvSpPr>
          <p:cNvPr id="110595" name="Content Placeholder 2"/>
          <p:cNvSpPr>
            <a:spLocks noGrp="1" noChangeArrowheads="1"/>
          </p:cNvSpPr>
          <p:nvPr>
            <p:ph idx="1"/>
          </p:nvPr>
        </p:nvSpPr>
        <p:spPr/>
        <p:txBody>
          <a:bodyPr/>
          <a:lstStyle/>
          <a:p>
            <a:r>
              <a:rPr lang="en-IN" smtClean="0">
                <a:latin typeface="Times New Roman" pitchFamily="18" charset="0"/>
                <a:cs typeface="Times New Roman" pitchFamily="18" charset="0"/>
              </a:rPr>
              <a:t>A vishing perpetrator (visher) may gain access to a group of private customer phone numbers.</a:t>
            </a:r>
          </a:p>
          <a:p>
            <a:r>
              <a:rPr lang="en-IN" smtClean="0">
                <a:latin typeface="Times New Roman" pitchFamily="18" charset="0"/>
                <a:cs typeface="Times New Roman" pitchFamily="18" charset="0"/>
              </a:rPr>
              <a:t>The visher may then call the group(may use war dialer)When a potential victim answers the phone, he or she hears an automated recording informing him that his bank account has been compromised.</a:t>
            </a:r>
          </a:p>
          <a:p>
            <a:r>
              <a:rPr lang="en-IN" smtClean="0">
                <a:latin typeface="Times New Roman" pitchFamily="18" charset="0"/>
                <a:cs typeface="Times New Roman" pitchFamily="18" charset="0"/>
              </a:rPr>
              <a:t>He then calls the specified toll-free number to reset his security settings and hears another automated message requesting the user’s bank account number and/or other personal details via the phone keypad..</a:t>
            </a:r>
            <a:br>
              <a:rPr lang="en-IN" smtClean="0">
                <a:latin typeface="Times New Roman" pitchFamily="18" charset="0"/>
                <a:cs typeface="Times New Roman" pitchFamily="18" charset="0"/>
              </a:rPr>
            </a:br>
            <a:endParaRPr lang="en-US" smtClean="0">
              <a:latin typeface="Times New Roman" pitchFamily="18" charset="0"/>
              <a:cs typeface="Times New Roman" pitchFamily="18" charset="0"/>
            </a:endParaRPr>
          </a:p>
          <a:p>
            <a:endParaRPr lang="en-US" smtClean="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noChangeArrowheads="1"/>
          </p:cNvSpPr>
          <p:nvPr>
            <p:ph type="title"/>
          </p:nvPr>
        </p:nvSpPr>
        <p:spPr bwMode="auto">
          <a:xfrm>
            <a:off x="4572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mtClean="0">
                <a:solidFill>
                  <a:srgbClr val="FFFF00"/>
                </a:solidFill>
              </a:rPr>
              <a:t>Hacking Bluetooth</a:t>
            </a:r>
            <a:endParaRPr lang="en-US" smtClean="0">
              <a:solidFill>
                <a:srgbClr val="FFFF00"/>
              </a:solidFill>
            </a:endParaRPr>
          </a:p>
        </p:txBody>
      </p:sp>
      <p:sp>
        <p:nvSpPr>
          <p:cNvPr id="111619" name="Content Placeholder 2"/>
          <p:cNvSpPr>
            <a:spLocks noGrp="1" noChangeArrowheads="1"/>
          </p:cNvSpPr>
          <p:nvPr>
            <p:ph idx="1"/>
          </p:nvPr>
        </p:nvSpPr>
        <p:spPr/>
        <p:txBody>
          <a:bodyPr/>
          <a:lstStyle/>
          <a:p>
            <a:r>
              <a:rPr lang="en-IN" smtClean="0">
                <a:latin typeface="Times New Roman" pitchFamily="18" charset="0"/>
                <a:cs typeface="Times New Roman" pitchFamily="18" charset="0"/>
              </a:rPr>
              <a:t>Bluetooth hacking is a technique used to get information from another </a:t>
            </a:r>
          </a:p>
          <a:p>
            <a:r>
              <a:rPr lang="en-IN" smtClean="0">
                <a:latin typeface="Times New Roman" pitchFamily="18" charset="0"/>
                <a:cs typeface="Times New Roman" pitchFamily="18" charset="0"/>
              </a:rPr>
              <a:t>Bluetooth enabled device without any permissions from the host.</a:t>
            </a:r>
          </a:p>
          <a:p>
            <a:r>
              <a:rPr lang="en-IN" smtClean="0">
                <a:latin typeface="Times New Roman" pitchFamily="18" charset="0"/>
                <a:cs typeface="Times New Roman" pitchFamily="18" charset="0"/>
              </a:rPr>
              <a:t>This event takes place due to security flaws in the Bluetooth technology.</a:t>
            </a:r>
          </a:p>
          <a:p>
            <a:r>
              <a:rPr lang="en-IN" smtClean="0">
                <a:latin typeface="Times New Roman" pitchFamily="18" charset="0"/>
                <a:cs typeface="Times New Roman" pitchFamily="18" charset="0"/>
              </a:rPr>
              <a:t>It is also known as Bluesnarfing.</a:t>
            </a:r>
          </a:p>
          <a:p>
            <a:r>
              <a:rPr lang="en-IN" smtClean="0">
                <a:latin typeface="Times New Roman" pitchFamily="18" charset="0"/>
                <a:cs typeface="Times New Roman" pitchFamily="18" charset="0"/>
              </a:rPr>
              <a:t>Bluetooth hacking is not limited to cell phones, but is also used to hack PDAs, Laptops and desktop computers.</a:t>
            </a:r>
          </a:p>
          <a:p>
            <a:r>
              <a:rPr lang="en-IN" smtClean="0">
                <a:latin typeface="Times New Roman" pitchFamily="18" charset="0"/>
                <a:cs typeface="Times New Roman" pitchFamily="18" charset="0"/>
              </a:rPr>
              <a:t>Bluetooth hacking is illegal and can lead to serious consequences.</a:t>
            </a:r>
            <a:endParaRPr lang="en-US" smtClean="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noChangeArrowheads="1"/>
          </p:cNvSpPr>
          <p:nvPr>
            <p:ph type="title"/>
          </p:nvPr>
        </p:nvSpPr>
        <p:spPr bwMode="auto">
          <a:xfrm>
            <a:off x="-92075" y="0"/>
            <a:ext cx="10329863" cy="1350963"/>
          </a:xfrm>
          <a:noFill/>
          <a:ln>
            <a:miter lim="800000"/>
            <a:headEnd/>
            <a:tailEnd/>
          </a:ln>
        </p:spPr>
        <p:txBody>
          <a:bodyPr vert="horz" wrap="square" lIns="91440" tIns="45720" rIns="91440" bIns="45720" numCol="1" anchor="t" anchorCtr="0" compatLnSpc="1">
            <a:prstTxWarp prst="textNoShape">
              <a:avLst/>
            </a:prstTxWarp>
          </a:bodyPr>
          <a:lstStyle/>
          <a:p>
            <a:r>
              <a:rPr lang="en-IN" sz="2400" dirty="0" smtClean="0">
                <a:solidFill>
                  <a:srgbClr val="FFFF00"/>
                </a:solidFill>
              </a:rPr>
              <a:t>Following are threats a person can face when </a:t>
            </a:r>
            <a:r>
              <a:rPr lang="en-IN" sz="2400" dirty="0" smtClean="0">
                <a:solidFill>
                  <a:srgbClr val="FFFF00"/>
                </a:solidFill>
              </a:rPr>
              <a:t>his/her </a:t>
            </a:r>
            <a:r>
              <a:rPr lang="en-IN" sz="2400" dirty="0" err="1" smtClean="0">
                <a:solidFill>
                  <a:srgbClr val="FFFF00"/>
                </a:solidFill>
              </a:rPr>
              <a:t>mobil</a:t>
            </a:r>
            <a:r>
              <a:rPr lang="en-IN" sz="2400" dirty="0" smtClean="0">
                <a:solidFill>
                  <a:srgbClr val="FFFF00"/>
                </a:solidFill>
              </a:rPr>
              <a:t> phone get </a:t>
            </a:r>
            <a:r>
              <a:rPr lang="en-IN" sz="2400" dirty="0" err="1" smtClean="0">
                <a:solidFill>
                  <a:srgbClr val="FFFF00"/>
                </a:solidFill>
              </a:rPr>
              <a:t>bluesnarfed</a:t>
            </a:r>
            <a:r>
              <a:rPr lang="en-IN" dirty="0" smtClean="0">
                <a:solidFill>
                  <a:srgbClr val="444444"/>
                </a:solidFill>
              </a:rPr>
              <a:t>:</a:t>
            </a:r>
            <a:r>
              <a:rPr lang="en-IN" dirty="0" smtClean="0"/>
              <a:t/>
            </a:r>
            <a:br>
              <a:rPr lang="en-IN" dirty="0" smtClean="0"/>
            </a:br>
            <a:endParaRPr lang="en-US" dirty="0" smtClean="0"/>
          </a:p>
        </p:txBody>
      </p:sp>
      <p:sp>
        <p:nvSpPr>
          <p:cNvPr id="112643" name="Content Placeholder 2"/>
          <p:cNvSpPr>
            <a:spLocks noGrp="1" noChangeArrowheads="1"/>
          </p:cNvSpPr>
          <p:nvPr>
            <p:ph idx="1"/>
          </p:nvPr>
        </p:nvSpPr>
        <p:spPr/>
        <p:txBody>
          <a:bodyPr/>
          <a:lstStyle/>
          <a:p>
            <a:r>
              <a:rPr lang="en-IN" smtClean="0">
                <a:latin typeface="Times New Roman" pitchFamily="18" charset="0"/>
                <a:cs typeface="Times New Roman" pitchFamily="18" charset="0"/>
              </a:rPr>
              <a:t>The hacker can steal, delete contactsHacker can extract personal files/pictures etcYour cell phone can be used for making calls and using internet at your expense</a:t>
            </a:r>
          </a:p>
          <a:p>
            <a:r>
              <a:rPr lang="en-IN" smtClean="0">
                <a:latin typeface="Times New Roman" pitchFamily="18" charset="0"/>
                <a:cs typeface="Times New Roman" pitchFamily="18" charset="0"/>
              </a:rPr>
              <a:t>The hacker may call or text your contacts to annoy themYou mobile phone can be reset to default factory settings hence deleting your personal settings</a:t>
            </a:r>
          </a:p>
          <a:p>
            <a:r>
              <a:rPr lang="en-IN" smtClean="0">
                <a:latin typeface="Times New Roman" pitchFamily="18" charset="0"/>
                <a:cs typeface="Times New Roman" pitchFamily="18" charset="0"/>
              </a:rPr>
              <a:t>Hacker can even access your calendar, clock, International Mobile Equipment Identity (IMEI) number. </a:t>
            </a:r>
          </a:p>
          <a:p>
            <a:r>
              <a:rPr lang="en-IN" smtClean="0">
                <a:latin typeface="Times New Roman" pitchFamily="18" charset="0"/>
                <a:cs typeface="Times New Roman" pitchFamily="18" charset="0"/>
              </a:rPr>
              <a:t>IMEI number can be used to clone your cell phone so that your messages are also routed to another number. </a:t>
            </a:r>
          </a:p>
          <a:p>
            <a:r>
              <a:rPr lang="en-IN" smtClean="0">
                <a:latin typeface="Times New Roman" pitchFamily="18" charset="0"/>
                <a:cs typeface="Times New Roman" pitchFamily="18" charset="0"/>
              </a:rPr>
              <a:t>Cloning is also considered illegal.</a:t>
            </a:r>
            <a:endParaRPr lang="en-US" smtClean="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noChangeArrowheads="1"/>
          </p:cNvSpPr>
          <p:nvPr>
            <p:ph type="title"/>
          </p:nvPr>
        </p:nvSpPr>
        <p:spPr bwMode="auto">
          <a:xfrm>
            <a:off x="4572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smtClean="0">
                <a:solidFill>
                  <a:srgbClr val="FFFF00"/>
                </a:solidFill>
              </a:rPr>
              <a:t>Common Attacks</a:t>
            </a:r>
          </a:p>
        </p:txBody>
      </p:sp>
      <p:sp>
        <p:nvSpPr>
          <p:cNvPr id="113667" name="Content Placeholder 2"/>
          <p:cNvSpPr>
            <a:spLocks noGrp="1" noChangeArrowheads="1"/>
          </p:cNvSpPr>
          <p:nvPr>
            <p:ph idx="1"/>
          </p:nvPr>
        </p:nvSpPr>
        <p:spPr>
          <a:xfrm>
            <a:off x="217488" y="1014413"/>
            <a:ext cx="8709025" cy="5224462"/>
          </a:xfrm>
        </p:spPr>
        <p:txBody>
          <a:bodyPr/>
          <a:lstStyle/>
          <a:p>
            <a:r>
              <a:rPr lang="en-US" smtClean="0">
                <a:latin typeface="Times New Roman" pitchFamily="18" charset="0"/>
                <a:cs typeface="Times New Roman" pitchFamily="18" charset="0"/>
              </a:rPr>
              <a:t>Bluejacking</a:t>
            </a:r>
          </a:p>
          <a:p>
            <a:r>
              <a:rPr lang="en-US" smtClean="0">
                <a:latin typeface="Times New Roman" pitchFamily="18" charset="0"/>
                <a:cs typeface="Times New Roman" pitchFamily="18" charset="0"/>
              </a:rPr>
              <a:t>Bluesnarfing</a:t>
            </a:r>
          </a:p>
          <a:p>
            <a:r>
              <a:rPr lang="en-US" smtClean="0">
                <a:latin typeface="Times New Roman" pitchFamily="18" charset="0"/>
                <a:cs typeface="Times New Roman" pitchFamily="18" charset="0"/>
              </a:rPr>
              <a:t>Bluebugging</a:t>
            </a:r>
          </a:p>
          <a:p>
            <a:r>
              <a:rPr lang="en-US" smtClean="0">
                <a:latin typeface="Times New Roman" pitchFamily="18" charset="0"/>
                <a:cs typeface="Times New Roman" pitchFamily="18" charset="0"/>
              </a:rPr>
              <a:t>Car wishper</a:t>
            </a:r>
            <a:endParaRPr lang="en-US" smtClean="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noChangeArrowheads="1"/>
          </p:cNvSpPr>
          <p:nvPr>
            <p:ph type="title"/>
          </p:nvPr>
        </p:nvSpPr>
        <p:spPr bwMode="auto">
          <a:xfrm>
            <a:off x="4572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mtClean="0">
                <a:solidFill>
                  <a:srgbClr val="FFFF00"/>
                </a:solidFill>
              </a:rPr>
              <a:t>Bluejacking</a:t>
            </a:r>
            <a:r>
              <a:rPr lang="en-IN" smtClean="0">
                <a:solidFill>
                  <a:srgbClr val="444444"/>
                </a:solidFill>
                <a:latin typeface="Open Sans" pitchFamily="34" charset="0"/>
              </a:rPr>
              <a:t/>
            </a:r>
            <a:br>
              <a:rPr lang="en-IN" smtClean="0">
                <a:solidFill>
                  <a:srgbClr val="444444"/>
                </a:solidFill>
                <a:latin typeface="Open Sans" pitchFamily="34" charset="0"/>
              </a:rPr>
            </a:br>
            <a:endParaRPr lang="en-US" smtClean="0"/>
          </a:p>
        </p:txBody>
      </p:sp>
      <p:sp>
        <p:nvSpPr>
          <p:cNvPr id="114691" name="Content Placeholder 2"/>
          <p:cNvSpPr>
            <a:spLocks noGrp="1" noChangeArrowheads="1"/>
          </p:cNvSpPr>
          <p:nvPr>
            <p:ph idx="1"/>
          </p:nvPr>
        </p:nvSpPr>
        <p:spPr/>
        <p:txBody>
          <a:bodyPr/>
          <a:lstStyle/>
          <a:p>
            <a:r>
              <a:rPr lang="en-IN" smtClean="0">
                <a:latin typeface="Times New Roman" pitchFamily="18" charset="0"/>
                <a:cs typeface="Times New Roman" pitchFamily="18" charset="0"/>
              </a:rPr>
              <a:t>Bluejacking is the sending of unsolicited messages over Bluetooth to Bluetooth-enabled devices such as mobile phones,</a:t>
            </a:r>
          </a:p>
          <a:p>
            <a:r>
              <a:rPr lang="en-IN" smtClean="0">
                <a:latin typeface="Times New Roman" pitchFamily="18" charset="0"/>
                <a:cs typeface="Times New Roman" pitchFamily="18" charset="0"/>
              </a:rPr>
              <a:t> PDAs or laptop computers, sending a vCard which typically contains a message in the name field (i.e., for bluedating or bluechat) to another Bluetooth-enabled device .</a:t>
            </a:r>
          </a:p>
          <a:p>
            <a:r>
              <a:rPr lang="en-IN" smtClean="0">
                <a:latin typeface="Times New Roman" pitchFamily="18" charset="0"/>
                <a:cs typeface="Times New Roman" pitchFamily="18" charset="0"/>
              </a:rPr>
              <a:t>Bluejacking is also known as bluehacking.Bluejacking exploits a basic Bluetooth feature that allows devices to send messages to contacts within range.</a:t>
            </a:r>
          </a:p>
          <a:p>
            <a:r>
              <a:rPr lang="en-IN" smtClean="0">
                <a:latin typeface="Times New Roman" pitchFamily="18" charset="0"/>
                <a:cs typeface="Times New Roman" pitchFamily="18" charset="0"/>
              </a:rPr>
              <a:t>Bluejacking is harmless</a:t>
            </a:r>
            <a:endParaRPr lang="en-US" smtClean="0">
              <a:latin typeface="Times New Roman" pitchFamily="18" charset="0"/>
              <a:cs typeface="Times New Roman" pitchFamily="18" charset="0"/>
            </a:endParaRPr>
          </a:p>
          <a:p>
            <a:endParaRPr lang="en-US" smtClean="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noChangeArrowheads="1"/>
          </p:cNvSpPr>
          <p:nvPr>
            <p:ph type="title"/>
          </p:nvPr>
        </p:nvSpPr>
        <p:spPr bwMode="auto">
          <a:xfrm>
            <a:off x="4572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mtClean="0">
                <a:solidFill>
                  <a:srgbClr val="FFFF00"/>
                </a:solidFill>
              </a:rPr>
              <a:t>Bluesnarfing</a:t>
            </a:r>
            <a:br>
              <a:rPr lang="en-IN" smtClean="0">
                <a:solidFill>
                  <a:srgbClr val="FFFF00"/>
                </a:solidFill>
              </a:rPr>
            </a:br>
            <a:endParaRPr lang="en-US" smtClean="0">
              <a:solidFill>
                <a:srgbClr val="FFFF00"/>
              </a:solidFill>
            </a:endParaRPr>
          </a:p>
        </p:txBody>
      </p:sp>
      <p:sp>
        <p:nvSpPr>
          <p:cNvPr id="115715" name="Content Placeholder 2"/>
          <p:cNvSpPr>
            <a:spLocks noGrp="1" noChangeArrowheads="1"/>
          </p:cNvSpPr>
          <p:nvPr>
            <p:ph idx="1"/>
          </p:nvPr>
        </p:nvSpPr>
        <p:spPr/>
        <p:txBody>
          <a:bodyPr/>
          <a:lstStyle/>
          <a:p>
            <a:r>
              <a:rPr lang="en-IN" smtClean="0">
                <a:latin typeface="Times New Roman" pitchFamily="18" charset="0"/>
                <a:cs typeface="Times New Roman" pitchFamily="18" charset="0"/>
              </a:rPr>
              <a:t>Bluesnarfing is the unauthorized access of information from a wireless device through a Bluetooth connection, often between phones, desktops, laptops, and PDAs (personal digital assistant.).</a:t>
            </a:r>
          </a:p>
          <a:p>
            <a:r>
              <a:rPr lang="en-IN" smtClean="0">
                <a:latin typeface="Times New Roman" pitchFamily="18" charset="0"/>
                <a:cs typeface="Times New Roman" pitchFamily="18" charset="0"/>
              </a:rPr>
              <a:t>This allows access to a calendar, contact list, s and text messages, and on some phones, users can copy pictures and private videos.</a:t>
            </a:r>
          </a:p>
          <a:p>
            <a:r>
              <a:rPr lang="en-IN" smtClean="0">
                <a:latin typeface="Times New Roman" pitchFamily="18" charset="0"/>
                <a:cs typeface="Times New Roman" pitchFamily="18" charset="0"/>
              </a:rPr>
              <a:t>Both Bluesnarfing and Bluejacking exploit others' Bluetooth connections without their knowledge.</a:t>
            </a:r>
          </a:p>
          <a:p>
            <a:r>
              <a:rPr lang="en-IN" smtClean="0">
                <a:latin typeface="Times New Roman" pitchFamily="18" charset="0"/>
                <a:cs typeface="Times New Roman" pitchFamily="18" charset="0"/>
              </a:rPr>
              <a:t>While Bluejacking is essentially harmless as it only transmits data to the target device, </a:t>
            </a:r>
          </a:p>
          <a:p>
            <a:r>
              <a:rPr lang="en-IN" smtClean="0">
                <a:latin typeface="Times New Roman" pitchFamily="18" charset="0"/>
                <a:cs typeface="Times New Roman" pitchFamily="18" charset="0"/>
              </a:rPr>
              <a:t>Bluesnarfing is the theft of information from the target device.</a:t>
            </a:r>
            <a:endParaRPr lang="en-US" smtClean="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noChangeArrowheads="1"/>
          </p:cNvSpPr>
          <p:nvPr>
            <p:ph type="title"/>
          </p:nvPr>
        </p:nvSpPr>
        <p:spPr bwMode="auto">
          <a:xfrm>
            <a:off x="4572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mtClean="0">
                <a:solidFill>
                  <a:srgbClr val="FFFF00"/>
                </a:solidFill>
              </a:rPr>
              <a:t>Bluebugging</a:t>
            </a:r>
            <a:r>
              <a:rPr lang="en-IN" smtClean="0"/>
              <a:t/>
            </a:r>
            <a:br>
              <a:rPr lang="en-IN" smtClean="0"/>
            </a:br>
            <a:endParaRPr lang="en-US" smtClean="0"/>
          </a:p>
        </p:txBody>
      </p:sp>
      <p:sp>
        <p:nvSpPr>
          <p:cNvPr id="116739" name="Content Placeholder 2"/>
          <p:cNvSpPr>
            <a:spLocks noGrp="1" noChangeArrowheads="1"/>
          </p:cNvSpPr>
          <p:nvPr>
            <p:ph idx="1"/>
          </p:nvPr>
        </p:nvSpPr>
        <p:spPr/>
        <p:txBody>
          <a:bodyPr/>
          <a:lstStyle/>
          <a:p>
            <a:pPr algn="just"/>
            <a:r>
              <a:rPr lang="en-IN" smtClean="0">
                <a:solidFill>
                  <a:srgbClr val="444444"/>
                </a:solidFill>
                <a:latin typeface="Times New Roman" pitchFamily="18" charset="0"/>
                <a:cs typeface="Times New Roman" pitchFamily="18" charset="0"/>
              </a:rPr>
              <a:t>Bluebugging is a form of Bluetooth attack often caused by a lack of awareness.</a:t>
            </a:r>
          </a:p>
          <a:p>
            <a:pPr algn="just"/>
            <a:r>
              <a:rPr lang="en-IN" smtClean="0">
                <a:solidFill>
                  <a:srgbClr val="444444"/>
                </a:solidFill>
                <a:latin typeface="Times New Roman" pitchFamily="18" charset="0"/>
                <a:cs typeface="Times New Roman" pitchFamily="18" charset="0"/>
              </a:rPr>
              <a:t>It was developed after the onset of bluejacking and bluesnarfing. </a:t>
            </a:r>
          </a:p>
          <a:p>
            <a:pPr algn="just"/>
            <a:r>
              <a:rPr lang="en-IN" smtClean="0">
                <a:solidFill>
                  <a:srgbClr val="444444"/>
                </a:solidFill>
                <a:latin typeface="Times New Roman" pitchFamily="18" charset="0"/>
                <a:cs typeface="Times New Roman" pitchFamily="18" charset="0"/>
              </a:rPr>
              <a:t>Similar to bluesnarfing, bluebugging accesses and uses all phone features</a:t>
            </a:r>
          </a:p>
          <a:p>
            <a:pPr algn="just"/>
            <a:r>
              <a:rPr lang="en-IN" smtClean="0">
                <a:solidFill>
                  <a:srgbClr val="444444"/>
                </a:solidFill>
                <a:latin typeface="Times New Roman" pitchFamily="18" charset="0"/>
                <a:cs typeface="Times New Roman" pitchFamily="18" charset="0"/>
              </a:rPr>
              <a:t>Bluebugging manipulates a target phone into compromising its security, this to create a backdoor attack before returning control of the phone to its owner.</a:t>
            </a:r>
          </a:p>
          <a:p>
            <a:pPr algn="just"/>
            <a:r>
              <a:rPr lang="en-IN" smtClean="0">
                <a:solidFill>
                  <a:srgbClr val="444444"/>
                </a:solidFill>
                <a:latin typeface="Times New Roman" pitchFamily="18" charset="0"/>
                <a:cs typeface="Times New Roman" pitchFamily="18" charset="0"/>
              </a:rPr>
              <a:t> Once control of a phone has been established, it is used to call back the hacker who is then able to listen-in to conversations</a:t>
            </a:r>
            <a:r>
              <a:rPr lang="en-IN" smtClean="0">
                <a:solidFill>
                  <a:srgbClr val="444444"/>
                </a:solidFill>
                <a:latin typeface="Open Sans" pitchFamily="34" charset="0"/>
              </a:rPr>
              <a:t>.</a:t>
            </a:r>
            <a:endParaRPr lang="en-US" smtClean="0"/>
          </a:p>
          <a:p>
            <a:endParaRPr lang="en-US" smtClean="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noChangeArrowheads="1"/>
          </p:cNvSpPr>
          <p:nvPr>
            <p:ph type="title"/>
          </p:nvPr>
        </p:nvSpPr>
        <p:spPr bwMode="auto">
          <a:xfrm>
            <a:off x="482600" y="-128588"/>
            <a:ext cx="8229600" cy="1143001"/>
          </a:xfrm>
          <a:noFill/>
          <a:ln>
            <a:miter lim="800000"/>
            <a:headEnd/>
            <a:tailEnd/>
          </a:ln>
        </p:spPr>
        <p:txBody>
          <a:bodyPr vert="horz" wrap="square" lIns="91440" tIns="45720" rIns="91440" bIns="45720" numCol="1" anchor="t" anchorCtr="0" compatLnSpc="1">
            <a:prstTxWarp prst="textNoShape">
              <a:avLst/>
            </a:prstTxWarp>
          </a:bodyPr>
          <a:lstStyle/>
          <a:p>
            <a:r>
              <a:rPr lang="en-IN" smtClean="0">
                <a:solidFill>
                  <a:srgbClr val="FFFF00"/>
                </a:solidFill>
              </a:rPr>
              <a:t>Car Whisperer</a:t>
            </a:r>
            <a:endParaRPr lang="en-US" smtClean="0">
              <a:solidFill>
                <a:srgbClr val="FFFF00"/>
              </a:solidFill>
            </a:endParaRPr>
          </a:p>
        </p:txBody>
      </p:sp>
      <p:sp>
        <p:nvSpPr>
          <p:cNvPr id="117763" name="Content Placeholder 2"/>
          <p:cNvSpPr>
            <a:spLocks noGrp="1" noChangeArrowheads="1"/>
          </p:cNvSpPr>
          <p:nvPr>
            <p:ph idx="1"/>
          </p:nvPr>
        </p:nvSpPr>
        <p:spPr/>
        <p:txBody>
          <a:bodyPr/>
          <a:lstStyle/>
          <a:p>
            <a:pPr algn="just"/>
            <a:r>
              <a:rPr lang="en-IN" dirty="0" smtClean="0">
                <a:solidFill>
                  <a:srgbClr val="444444"/>
                </a:solidFill>
                <a:latin typeface="Times New Roman" pitchFamily="18" charset="0"/>
                <a:cs typeface="Times New Roman" pitchFamily="18" charset="0"/>
              </a:rPr>
              <a:t>Software that intercepts a hands-free Bluetooth conversation in a car.</a:t>
            </a:r>
          </a:p>
          <a:p>
            <a:pPr algn="just"/>
            <a:r>
              <a:rPr lang="en-IN" dirty="0" smtClean="0">
                <a:solidFill>
                  <a:srgbClr val="444444"/>
                </a:solidFill>
                <a:latin typeface="Times New Roman" pitchFamily="18" charset="0"/>
                <a:cs typeface="Times New Roman" pitchFamily="18" charset="0"/>
              </a:rPr>
              <a:t>The Car Whisperer enables an attacker to speak to the driver as well as eavesdrop on a conversation.</a:t>
            </a:r>
          </a:p>
          <a:p>
            <a:pPr algn="just"/>
            <a:r>
              <a:rPr lang="en-IN" dirty="0" smtClean="0">
                <a:solidFill>
                  <a:srgbClr val="444444"/>
                </a:solidFill>
                <a:latin typeface="Times New Roman" pitchFamily="18" charset="0"/>
                <a:cs typeface="Times New Roman" pitchFamily="18" charset="0"/>
              </a:rPr>
              <a:t>By exploiting the fact that a common security code (passkey) is used by many Bluetooth hands-free system vendors,</a:t>
            </a:r>
          </a:p>
          <a:p>
            <a:pPr algn="just"/>
            <a:r>
              <a:rPr lang="en-IN" dirty="0" smtClean="0">
                <a:solidFill>
                  <a:srgbClr val="444444"/>
                </a:solidFill>
                <a:latin typeface="Times New Roman" pitchFamily="18" charset="0"/>
                <a:cs typeface="Times New Roman" pitchFamily="18" charset="0"/>
              </a:rPr>
              <a:t> the Car Whisperer sets up a two-way session with the car and a Linux computer</a:t>
            </a:r>
          </a:p>
          <a:p>
            <a:pPr algn="just"/>
            <a:r>
              <a:rPr lang="en-IN" dirty="0" smtClean="0">
                <a:solidFill>
                  <a:srgbClr val="444444"/>
                </a:solidFill>
                <a:latin typeface="Times New Roman" pitchFamily="18" charset="0"/>
                <a:cs typeface="Times New Roman" pitchFamily="18" charset="0"/>
              </a:rPr>
              <a:t>an attacker could access a telephone address book once he has connected with the Bluetooth system</a:t>
            </a:r>
          </a:p>
          <a:p>
            <a:pPr algn="just"/>
            <a:r>
              <a:rPr lang="en-IN" dirty="0" smtClean="0">
                <a:solidFill>
                  <a:srgbClr val="444444"/>
                </a:solidFill>
                <a:latin typeface="Times New Roman" pitchFamily="18" charset="0"/>
                <a:cs typeface="Times New Roman" pitchFamily="18" charset="0"/>
              </a:rPr>
              <a:t>May disable airbags or breaks</a:t>
            </a:r>
            <a:endParaRPr lang="en-US" dirty="0" smtClean="0">
              <a:latin typeface="Times New Roman" pitchFamily="18" charset="0"/>
              <a:cs typeface="Times New Roman" pitchFamily="18" charset="0"/>
            </a:endParaRPr>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bwMode="auto">
          <a:xfrm>
            <a:off x="457200" y="0"/>
            <a:ext cx="82296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Cybercriminals-types</a:t>
            </a:r>
          </a:p>
        </p:txBody>
      </p:sp>
      <p:sp>
        <p:nvSpPr>
          <p:cNvPr id="3" name="Content Placeholder 2"/>
          <p:cNvSpPr>
            <a:spLocks noGrp="1"/>
          </p:cNvSpPr>
          <p:nvPr>
            <p:ph idx="1"/>
          </p:nvPr>
        </p:nvSpPr>
        <p:spPr/>
        <p:txBody>
          <a:bodyPr/>
          <a:lstStyle/>
          <a:p>
            <a:pPr>
              <a:defRPr/>
            </a:pPr>
            <a:r>
              <a:rPr lang="en-US" dirty="0">
                <a:latin typeface="+mj-lt"/>
              </a:rPr>
              <a:t>Type I: Cybercriminals- hungry for recognition </a:t>
            </a:r>
          </a:p>
          <a:p>
            <a:pPr lvl="1">
              <a:defRPr/>
            </a:pPr>
            <a:r>
              <a:rPr lang="en-US" dirty="0">
                <a:latin typeface="+mj-lt"/>
              </a:rPr>
              <a:t>Hobby hackers </a:t>
            </a:r>
          </a:p>
          <a:p>
            <a:pPr lvl="1">
              <a:defRPr/>
            </a:pPr>
            <a:r>
              <a:rPr lang="en-US" dirty="0">
                <a:latin typeface="+mj-lt"/>
              </a:rPr>
              <a:t>IT professionals </a:t>
            </a:r>
          </a:p>
          <a:p>
            <a:pPr lvl="1">
              <a:defRPr/>
            </a:pPr>
            <a:r>
              <a:rPr lang="en-US" dirty="0">
                <a:latin typeface="+mj-lt"/>
              </a:rPr>
              <a:t>Politically motivated hackers </a:t>
            </a:r>
          </a:p>
          <a:p>
            <a:pPr lvl="1">
              <a:defRPr/>
            </a:pPr>
            <a:r>
              <a:rPr lang="en-US" dirty="0">
                <a:latin typeface="+mj-lt"/>
              </a:rPr>
              <a:t>Terrorist organizations </a:t>
            </a:r>
          </a:p>
          <a:p>
            <a:pPr>
              <a:defRPr/>
            </a:pPr>
            <a:r>
              <a:rPr lang="en-US" dirty="0">
                <a:latin typeface="+mj-lt"/>
              </a:rPr>
              <a:t>Type II: Cybercriminals- not interested in recognition </a:t>
            </a:r>
          </a:p>
          <a:p>
            <a:pPr lvl="1">
              <a:defRPr/>
            </a:pPr>
            <a:r>
              <a:rPr lang="en-US" dirty="0">
                <a:latin typeface="+mj-lt"/>
              </a:rPr>
              <a:t> Psychological perverts </a:t>
            </a:r>
          </a:p>
          <a:p>
            <a:pPr lvl="1">
              <a:defRPr/>
            </a:pPr>
            <a:r>
              <a:rPr lang="en-US" dirty="0">
                <a:latin typeface="+mj-lt"/>
              </a:rPr>
              <a:t> Financially motivated hackers </a:t>
            </a:r>
          </a:p>
          <a:p>
            <a:pPr lvl="1">
              <a:defRPr/>
            </a:pPr>
            <a:r>
              <a:rPr lang="en-US" dirty="0">
                <a:latin typeface="+mj-lt"/>
              </a:rPr>
              <a:t> State-sponsored hacking </a:t>
            </a:r>
          </a:p>
          <a:p>
            <a:pPr lvl="1">
              <a:defRPr/>
            </a:pPr>
            <a:r>
              <a:rPr lang="en-US" dirty="0">
                <a:latin typeface="+mj-lt"/>
              </a:rPr>
              <a:t> Organized criminals</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noChangeArrowheads="1"/>
          </p:cNvSpPr>
          <p:nvPr>
            <p:ph type="title"/>
          </p:nvPr>
        </p:nvSpPr>
        <p:spPr bwMode="auto">
          <a:xfrm>
            <a:off x="914400" y="-128588"/>
            <a:ext cx="8229600" cy="1143001"/>
          </a:xfrm>
          <a:noFill/>
          <a:ln>
            <a:miter lim="800000"/>
            <a:headEnd/>
            <a:tailEnd/>
          </a:ln>
        </p:spPr>
        <p:txBody>
          <a:bodyPr vert="horz" wrap="square" lIns="91440" tIns="45720" rIns="91440" bIns="45720" numCol="1" anchor="t" anchorCtr="0" compatLnSpc="1">
            <a:prstTxWarp prst="textNoShape">
              <a:avLst/>
            </a:prstTxWarp>
          </a:bodyPr>
          <a:lstStyle/>
          <a:p>
            <a:r>
              <a:rPr lang="en-IN" sz="3200" smtClean="0">
                <a:solidFill>
                  <a:srgbClr val="FFFF00"/>
                </a:solidFill>
              </a:rPr>
              <a:t>Mobile Devices: Security Implications for Organizations</a:t>
            </a:r>
            <a:endParaRPr lang="en-US" sz="3200" smtClean="0">
              <a:solidFill>
                <a:srgbClr val="FFFF00"/>
              </a:solidFill>
            </a:endParaRPr>
          </a:p>
        </p:txBody>
      </p:sp>
      <p:sp>
        <p:nvSpPr>
          <p:cNvPr id="118787" name="Content Placeholder 2"/>
          <p:cNvSpPr>
            <a:spLocks noGrp="1" noChangeArrowheads="1"/>
          </p:cNvSpPr>
          <p:nvPr>
            <p:ph idx="1"/>
          </p:nvPr>
        </p:nvSpPr>
        <p:spPr/>
        <p:txBody>
          <a:bodyPr/>
          <a:lstStyle/>
          <a:p>
            <a:r>
              <a:rPr lang="en-IN" dirty="0" smtClean="0">
                <a:latin typeface="Times New Roman" pitchFamily="18" charset="0"/>
                <a:cs typeface="Times New Roman" pitchFamily="18" charset="0"/>
              </a:rPr>
              <a:t>Managing diversity and proliferation of Hand-Held devices</a:t>
            </a:r>
          </a:p>
          <a:p>
            <a:r>
              <a:rPr lang="en-IN" dirty="0" smtClean="0">
                <a:latin typeface="Times New Roman" pitchFamily="18" charset="0"/>
                <a:cs typeface="Times New Roman" pitchFamily="18" charset="0"/>
              </a:rPr>
              <a:t>Unconventional/ stealth storage devices</a:t>
            </a:r>
          </a:p>
          <a:p>
            <a:r>
              <a:rPr lang="en-IN" dirty="0" smtClean="0">
                <a:latin typeface="Times New Roman" pitchFamily="18" charset="0"/>
                <a:cs typeface="Times New Roman" pitchFamily="18" charset="0"/>
              </a:rPr>
              <a:t>Threat through lost and stolen devices</a:t>
            </a:r>
          </a:p>
          <a:p>
            <a:r>
              <a:rPr lang="en-IN" dirty="0" smtClean="0">
                <a:latin typeface="Times New Roman" pitchFamily="18" charset="0"/>
                <a:cs typeface="Times New Roman" pitchFamily="18" charset="0"/>
              </a:rPr>
              <a:t>Protecting data on lost devices</a:t>
            </a:r>
          </a:p>
          <a:p>
            <a:r>
              <a:rPr lang="en-IN" dirty="0" smtClean="0">
                <a:latin typeface="Times New Roman" pitchFamily="18" charset="0"/>
                <a:cs typeface="Times New Roman" pitchFamily="18" charset="0"/>
              </a:rPr>
              <a:t>Educating the laptop users</a:t>
            </a:r>
            <a:endParaRPr lang="en-US" dirty="0" smtClean="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noChangeArrowheads="1"/>
          </p:cNvSpPr>
          <p:nvPr>
            <p:ph type="title"/>
          </p:nvPr>
        </p:nvSpPr>
        <p:spPr bwMode="auto">
          <a:xfrm>
            <a:off x="1133475"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z="2800" dirty="0" smtClean="0">
                <a:solidFill>
                  <a:srgbClr val="FFFF00"/>
                </a:solidFill>
              </a:rPr>
              <a:t>Managing diversity and proliferation of Hand-Held devices</a:t>
            </a:r>
            <a:endParaRPr lang="en-US" sz="2800" dirty="0" smtClean="0">
              <a:solidFill>
                <a:srgbClr val="FFFF00"/>
              </a:solidFill>
            </a:endParaRPr>
          </a:p>
        </p:txBody>
      </p:sp>
      <p:sp>
        <p:nvSpPr>
          <p:cNvPr id="119811" name="Content Placeholder 2"/>
          <p:cNvSpPr>
            <a:spLocks noGrp="1" noChangeArrowheads="1"/>
          </p:cNvSpPr>
          <p:nvPr>
            <p:ph idx="1"/>
          </p:nvPr>
        </p:nvSpPr>
        <p:spPr/>
        <p:txBody>
          <a:bodyPr/>
          <a:lstStyle/>
          <a:p>
            <a:pPr algn="just"/>
            <a:r>
              <a:rPr lang="en-IN" dirty="0" smtClean="0">
                <a:latin typeface="Times New Roman" pitchFamily="18" charset="0"/>
                <a:cs typeface="Times New Roman" pitchFamily="18" charset="0"/>
              </a:rPr>
              <a:t>Employees aren't just bringing their mobile devices to the workplace—they're living on them</a:t>
            </a:r>
          </a:p>
          <a:p>
            <a:pPr algn="just"/>
            <a:r>
              <a:rPr lang="en-IN" dirty="0" smtClean="0">
                <a:latin typeface="Times New Roman" pitchFamily="18" charset="0"/>
                <a:cs typeface="Times New Roman" pitchFamily="18" charset="0"/>
              </a:rPr>
              <a:t>As </a:t>
            </a:r>
            <a:r>
              <a:rPr lang="en-IN" dirty="0" smtClean="0">
                <a:latin typeface="Times New Roman" pitchFamily="18" charset="0"/>
                <a:cs typeface="Times New Roman" pitchFamily="18" charset="0"/>
              </a:rPr>
              <a:t>smart phones </a:t>
            </a:r>
            <a:r>
              <a:rPr lang="en-IN" dirty="0" smtClean="0">
                <a:latin typeface="Times New Roman" pitchFamily="18" charset="0"/>
                <a:cs typeface="Times New Roman" pitchFamily="18" charset="0"/>
              </a:rPr>
              <a:t>and tablets become constant companions, cyber attackers are using every avenue available to break into them.</a:t>
            </a:r>
          </a:p>
          <a:p>
            <a:pPr algn="just"/>
            <a:r>
              <a:rPr lang="en-IN" dirty="0" smtClean="0">
                <a:latin typeface="Times New Roman" pitchFamily="18" charset="0"/>
                <a:cs typeface="Times New Roman" pitchFamily="18" charset="0"/>
              </a:rPr>
              <a:t>With the right (inexpensive) equipment, hackers can gain access to a nearby mobile device in less than 30 seconds and either mirror the device and see everything on it, or install malware that will enable them to siphon data from it at their leisure</a:t>
            </a:r>
            <a:r>
              <a:rPr lang="en-IN" dirty="0" smtClean="0">
                <a:solidFill>
                  <a:srgbClr val="444444"/>
                </a:solidFill>
                <a:latin typeface="Open Sans" pitchFamily="34" charset="0"/>
              </a:rPr>
              <a:t>.</a:t>
            </a:r>
            <a:endParaRPr lang="en-IN" dirty="0" smtClean="0">
              <a:solidFill>
                <a:srgbClr val="444444"/>
              </a:solidFill>
              <a:latin typeface="Open Sans" pitchFamily="34" charset="0"/>
            </a:endParaRPr>
          </a:p>
          <a:p>
            <a:pPr algn="just"/>
            <a:r>
              <a:rPr lang="en-IN" dirty="0" smtClean="0">
                <a:solidFill>
                  <a:srgbClr val="444444"/>
                </a:solidFill>
                <a:latin typeface="Open Sans" pitchFamily="34" charset="0"/>
              </a:rPr>
              <a:t/>
            </a:r>
            <a:br>
              <a:rPr lang="en-IN" dirty="0" smtClean="0">
                <a:solidFill>
                  <a:srgbClr val="444444"/>
                </a:solidFill>
                <a:latin typeface="Open Sans" pitchFamily="34" charset="0"/>
              </a:rPr>
            </a:br>
            <a:endParaRPr lang="en-IN" dirty="0" smtClean="0">
              <a:solidFill>
                <a:srgbClr val="444444"/>
              </a:solidFill>
              <a:latin typeface="Open Sans" pitchFamily="34" charset="0"/>
            </a:endParaRPr>
          </a:p>
          <a:p>
            <a:endParaRPr lang="en-US" dirty="0" smtClean="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noChangeArrowheads="1"/>
          </p:cNvSpPr>
          <p:nvPr>
            <p:ph type="title"/>
          </p:nvPr>
        </p:nvSpPr>
        <p:spPr bwMode="auto">
          <a:xfrm>
            <a:off x="1198563"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z="2800" smtClean="0">
                <a:solidFill>
                  <a:srgbClr val="FFFF00"/>
                </a:solidFill>
              </a:rPr>
              <a:t>Managing diversity and proliferation of Hand-Held devices</a:t>
            </a:r>
            <a:endParaRPr lang="en-US" sz="2800" smtClean="0">
              <a:solidFill>
                <a:srgbClr val="FFFF00"/>
              </a:solidFill>
            </a:endParaRPr>
          </a:p>
        </p:txBody>
      </p:sp>
      <p:sp>
        <p:nvSpPr>
          <p:cNvPr id="120835" name="Content Placeholder 2"/>
          <p:cNvSpPr>
            <a:spLocks noGrp="1" noChangeArrowheads="1"/>
          </p:cNvSpPr>
          <p:nvPr>
            <p:ph idx="1"/>
          </p:nvPr>
        </p:nvSpPr>
        <p:spPr/>
        <p:txBody>
          <a:bodyPr/>
          <a:lstStyle/>
          <a:p>
            <a:pPr algn="just"/>
            <a:r>
              <a:rPr lang="en-IN" dirty="0" smtClean="0">
                <a:latin typeface="Times New Roman" pitchFamily="18" charset="0"/>
                <a:cs typeface="Times New Roman" pitchFamily="18" charset="0"/>
              </a:rPr>
              <a:t>Analysts predict that by 2018, 25 percent of corporate data will completely bypass perimeter security and flow directly from mobile devices to the cloud.</a:t>
            </a:r>
          </a:p>
          <a:p>
            <a:pPr algn="just"/>
            <a:r>
              <a:rPr lang="en-IN" dirty="0" smtClean="0">
                <a:latin typeface="Times New Roman" pitchFamily="18" charset="0"/>
                <a:cs typeface="Times New Roman" pitchFamily="18" charset="0"/>
              </a:rPr>
              <a:t>Chief information security officers (CISOs) and other security executives are finding that the proliferation of mobile devices and cloud services are their biggest barriers to effective breach response.</a:t>
            </a:r>
          </a:p>
          <a:p>
            <a:pPr algn="just"/>
            <a:r>
              <a:rPr lang="en-IN" dirty="0" smtClean="0">
                <a:latin typeface="Times New Roman" pitchFamily="18" charset="0"/>
                <a:cs typeface="Times New Roman" pitchFamily="18" charset="0"/>
              </a:rPr>
              <a:t>In order to secure the corporate data passing through or residing on mobile devices, it is imperative to fully understand the issues they present.</a:t>
            </a:r>
          </a:p>
          <a:p>
            <a:endParaRPr lang="en-US" dirty="0" smtClean="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noChangeArrowheads="1"/>
          </p:cNvSpPr>
          <p:nvPr>
            <p:ph type="title"/>
          </p:nvPr>
        </p:nvSpPr>
        <p:spPr bwMode="auto">
          <a:xfrm>
            <a:off x="1133475"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z="3200" smtClean="0">
                <a:solidFill>
                  <a:srgbClr val="FFFF00"/>
                </a:solidFill>
              </a:rPr>
              <a:t>Unconventional/ Stealth Storage devices</a:t>
            </a:r>
            <a:endParaRPr lang="en-US" sz="3200" smtClean="0">
              <a:solidFill>
                <a:srgbClr val="FFFF00"/>
              </a:solidFill>
            </a:endParaRPr>
          </a:p>
        </p:txBody>
      </p:sp>
      <p:sp>
        <p:nvSpPr>
          <p:cNvPr id="121859" name="Content Placeholder 2"/>
          <p:cNvSpPr>
            <a:spLocks noGrp="1" noChangeArrowheads="1"/>
          </p:cNvSpPr>
          <p:nvPr>
            <p:ph idx="1"/>
          </p:nvPr>
        </p:nvSpPr>
        <p:spPr/>
        <p:txBody>
          <a:bodyPr/>
          <a:lstStyle/>
          <a:p>
            <a:r>
              <a:rPr lang="en-IN" sz="2400" smtClean="0">
                <a:latin typeface="Times New Roman" pitchFamily="18" charset="0"/>
                <a:cs typeface="Times New Roman" pitchFamily="18" charset="0"/>
              </a:rPr>
              <a:t>Secondary storage devices</a:t>
            </a:r>
          </a:p>
          <a:p>
            <a:r>
              <a:rPr lang="en-IN" sz="2400" smtClean="0">
                <a:latin typeface="Times New Roman" pitchFamily="18" charset="0"/>
                <a:cs typeface="Times New Roman" pitchFamily="18" charset="0"/>
              </a:rPr>
              <a:t>CDs</a:t>
            </a:r>
          </a:p>
          <a:p>
            <a:r>
              <a:rPr lang="en-IN" sz="2400" smtClean="0">
                <a:latin typeface="Times New Roman" pitchFamily="18" charset="0"/>
                <a:cs typeface="Times New Roman" pitchFamily="18" charset="0"/>
              </a:rPr>
              <a:t>USBs</a:t>
            </a:r>
          </a:p>
          <a:p>
            <a:r>
              <a:rPr lang="en-IN" sz="2400" smtClean="0">
                <a:latin typeface="Times New Roman" pitchFamily="18" charset="0"/>
                <a:cs typeface="Times New Roman" pitchFamily="18" charset="0"/>
              </a:rPr>
              <a:t>Portable external hard disks</a:t>
            </a:r>
          </a:p>
          <a:p>
            <a:r>
              <a:rPr lang="en-IN" sz="2400" smtClean="0">
                <a:latin typeface="Times New Roman" pitchFamily="18" charset="0"/>
                <a:cs typeface="Times New Roman" pitchFamily="18" charset="0"/>
              </a:rPr>
              <a:t>Portable storage devices can be easily lost or stolen</a:t>
            </a:r>
          </a:p>
          <a:p>
            <a:r>
              <a:rPr lang="en-IN" sz="2400" smtClean="0">
                <a:latin typeface="Times New Roman" pitchFamily="18" charset="0"/>
                <a:cs typeface="Times New Roman" pitchFamily="18" charset="0"/>
              </a:rPr>
              <a:t>Decrease in size and emerge in new shape and sizes – difficult to detect</a:t>
            </a:r>
          </a:p>
          <a:p>
            <a:r>
              <a:rPr lang="en-IN" sz="2400" smtClean="0">
                <a:latin typeface="Times New Roman" pitchFamily="18" charset="0"/>
                <a:cs typeface="Times New Roman" pitchFamily="18" charset="0"/>
              </a:rPr>
              <a:t>Prime challenge for organizational security</a:t>
            </a:r>
          </a:p>
          <a:p>
            <a:r>
              <a:rPr lang="en-IN" sz="2400" smtClean="0">
                <a:latin typeface="Times New Roman" pitchFamily="18" charset="0"/>
                <a:cs typeface="Times New Roman" pitchFamily="18" charset="0"/>
              </a:rPr>
              <a:t>Firewalls and antivirus software are no defense against the open USB ports</a:t>
            </a:r>
          </a:p>
          <a:p>
            <a:r>
              <a:rPr lang="en-IN" sz="2400" smtClean="0">
                <a:latin typeface="Times New Roman" pitchFamily="18" charset="0"/>
                <a:cs typeface="Times New Roman" pitchFamily="18" charset="0"/>
              </a:rPr>
              <a:t>Remedy- block these ports, but Windows OS do not support</a:t>
            </a:r>
          </a:p>
          <a:p>
            <a:r>
              <a:rPr lang="en-IN" sz="2400" smtClean="0">
                <a:latin typeface="Times New Roman" pitchFamily="18" charset="0"/>
                <a:cs typeface="Times New Roman" pitchFamily="18" charset="0"/>
              </a:rPr>
              <a:t>Disgruntled employee can use these to download confidential data or upload harmful virus</a:t>
            </a:r>
            <a:endParaRPr lang="en-US" sz="2400" smtClean="0">
              <a:latin typeface="Times New Roman" pitchFamily="18" charset="0"/>
              <a:cs typeface="Times New Roman" pitchFamily="18" charset="0"/>
            </a:endParaRPr>
          </a:p>
          <a:p>
            <a:endParaRPr lang="en-US" smtClean="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noChangeArrowheads="1"/>
          </p:cNvSpPr>
          <p:nvPr>
            <p:ph type="title"/>
          </p:nvPr>
        </p:nvSpPr>
        <p:spPr bwMode="auto">
          <a:xfrm>
            <a:off x="1027113"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smtClean="0">
                <a:solidFill>
                  <a:srgbClr val="FFFF00"/>
                </a:solidFill>
              </a:rPr>
              <a:t>Protecting data on lost devices</a:t>
            </a:r>
          </a:p>
        </p:txBody>
      </p:sp>
      <p:sp>
        <p:nvSpPr>
          <p:cNvPr id="122883" name="Content Placeholder 2"/>
          <p:cNvSpPr>
            <a:spLocks noGrp="1" noChangeArrowheads="1"/>
          </p:cNvSpPr>
          <p:nvPr>
            <p:ph idx="1"/>
          </p:nvPr>
        </p:nvSpPr>
        <p:spPr/>
        <p:txBody>
          <a:bodyPr/>
          <a:lstStyle/>
          <a:p>
            <a:r>
              <a:rPr lang="en-US" smtClean="0">
                <a:latin typeface="Times New Roman" pitchFamily="18" charset="0"/>
                <a:cs typeface="Times New Roman" pitchFamily="18" charset="0"/>
              </a:rPr>
              <a:t>Encrypting sensitive data</a:t>
            </a:r>
          </a:p>
          <a:p>
            <a:r>
              <a:rPr lang="en-US" smtClean="0">
                <a:latin typeface="Times New Roman" pitchFamily="18" charset="0"/>
                <a:cs typeface="Times New Roman" pitchFamily="18" charset="0"/>
              </a:rPr>
              <a:t>Encrypting entire file system</a:t>
            </a:r>
          </a:p>
          <a:p>
            <a:r>
              <a:rPr lang="en-US" smtClean="0">
                <a:latin typeface="Times New Roman" pitchFamily="18" charset="0"/>
                <a:cs typeface="Times New Roman" pitchFamily="18" charset="0"/>
              </a:rPr>
              <a:t>Encrypting servers: third party solutions</a:t>
            </a:r>
          </a:p>
          <a:p>
            <a:r>
              <a:rPr lang="en-US" smtClean="0">
                <a:latin typeface="Times New Roman" pitchFamily="18" charset="0"/>
                <a:cs typeface="Times New Roman" pitchFamily="18" charset="0"/>
              </a:rPr>
              <a:t>Create a database action to delete the entire data on the user’s device</a:t>
            </a:r>
          </a:p>
          <a:p>
            <a:endParaRPr lang="en-US" smtClean="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noChangeArrowheads="1"/>
          </p:cNvSpPr>
          <p:nvPr>
            <p:ph type="title"/>
          </p:nvPr>
        </p:nvSpPr>
        <p:spPr bwMode="auto">
          <a:xfrm>
            <a:off x="1528010" y="47625"/>
            <a:ext cx="7615989" cy="746459"/>
          </a:xfrm>
          <a:noFill/>
          <a:ln>
            <a:miter lim="800000"/>
            <a:headEnd/>
            <a:tailEnd/>
          </a:ln>
        </p:spPr>
        <p:txBody>
          <a:bodyPr vert="horz" wrap="square" lIns="91440" tIns="45720" rIns="91440" bIns="45720" numCol="1" anchor="t" anchorCtr="0" compatLnSpc="1">
            <a:prstTxWarp prst="textNoShape">
              <a:avLst/>
            </a:prstTxWarp>
          </a:bodyPr>
          <a:lstStyle/>
          <a:p>
            <a:r>
              <a:rPr lang="en-IN" dirty="0" smtClean="0">
                <a:solidFill>
                  <a:srgbClr val="FFFF00"/>
                </a:solidFill>
              </a:rPr>
              <a:t>Educating the Laptop </a:t>
            </a:r>
            <a:r>
              <a:rPr lang="en-IN" dirty="0" smtClean="0">
                <a:solidFill>
                  <a:srgbClr val="FFFF00"/>
                </a:solidFill>
              </a:rPr>
              <a:t>Users</a:t>
            </a:r>
            <a:endParaRPr lang="en-US" dirty="0" smtClean="0">
              <a:solidFill>
                <a:srgbClr val="FFFF00"/>
              </a:solidFill>
            </a:endParaRPr>
          </a:p>
        </p:txBody>
      </p:sp>
      <p:sp>
        <p:nvSpPr>
          <p:cNvPr id="123907" name="Content Placeholder 2"/>
          <p:cNvSpPr>
            <a:spLocks noGrp="1" noChangeArrowheads="1"/>
          </p:cNvSpPr>
          <p:nvPr>
            <p:ph idx="1"/>
          </p:nvPr>
        </p:nvSpPr>
        <p:spPr/>
        <p:txBody>
          <a:bodyPr/>
          <a:lstStyle/>
          <a:p>
            <a:pPr algn="just"/>
            <a:r>
              <a:rPr lang="en-IN" smtClean="0">
                <a:latin typeface="Times New Roman" pitchFamily="18" charset="0"/>
                <a:cs typeface="Times New Roman" pitchFamily="18" charset="0"/>
              </a:rPr>
              <a:t>No free downloads</a:t>
            </a:r>
          </a:p>
          <a:p>
            <a:pPr algn="just"/>
            <a:r>
              <a:rPr lang="en-IN" smtClean="0">
                <a:latin typeface="Times New Roman" pitchFamily="18" charset="0"/>
                <a:cs typeface="Times New Roman" pitchFamily="18" charset="0"/>
              </a:rPr>
              <a:t>Illegal music files and movies</a:t>
            </a:r>
          </a:p>
          <a:p>
            <a:pPr algn="just"/>
            <a:r>
              <a:rPr lang="en-IN" smtClean="0">
                <a:latin typeface="Times New Roman" pitchFamily="18" charset="0"/>
                <a:cs typeface="Times New Roman" pitchFamily="18" charset="0"/>
              </a:rPr>
              <a:t>86% employees do this.</a:t>
            </a:r>
          </a:p>
          <a:p>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bwMode="auto">
          <a:xfrm>
            <a:off x="457200" y="120650"/>
            <a:ext cx="8229600" cy="129698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Cybercriminals-types</a:t>
            </a:r>
            <a:endParaRPr lang="en-US" altLang="en-US" smtClean="0"/>
          </a:p>
        </p:txBody>
      </p:sp>
      <p:sp>
        <p:nvSpPr>
          <p:cNvPr id="3" name="Content Placeholder 2"/>
          <p:cNvSpPr>
            <a:spLocks noGrp="1"/>
          </p:cNvSpPr>
          <p:nvPr>
            <p:ph idx="1"/>
          </p:nvPr>
        </p:nvSpPr>
        <p:spPr/>
        <p:txBody>
          <a:bodyPr/>
          <a:lstStyle/>
          <a:p>
            <a:pPr>
              <a:defRPr/>
            </a:pPr>
            <a:r>
              <a:rPr lang="en-IN" dirty="0">
                <a:latin typeface="+mj-lt"/>
              </a:rPr>
              <a:t>Type III: cybercriminals- the insiders </a:t>
            </a:r>
          </a:p>
          <a:p>
            <a:pPr lvl="1">
              <a:defRPr/>
            </a:pPr>
            <a:r>
              <a:rPr lang="en-IN" sz="2800" dirty="0">
                <a:latin typeface="+mj-lt"/>
              </a:rPr>
              <a:t>Former employees seeking revenge </a:t>
            </a:r>
          </a:p>
          <a:p>
            <a:pPr lvl="1">
              <a:defRPr/>
            </a:pPr>
            <a:r>
              <a:rPr lang="en-IN" sz="2800" dirty="0">
                <a:latin typeface="+mj-lt"/>
              </a:rPr>
              <a:t>Competing companies using employees to gain economic advantage through damage and/or theft</a:t>
            </a:r>
            <a:endParaRPr lang="en-US" sz="2800"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bwMode="auto">
          <a:xfrm>
            <a:off x="457200" y="0"/>
            <a:ext cx="86868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Classification of cybercrimes</a:t>
            </a:r>
          </a:p>
        </p:txBody>
      </p:sp>
      <p:sp>
        <p:nvSpPr>
          <p:cNvPr id="3" name="Content Placeholder 2"/>
          <p:cNvSpPr>
            <a:spLocks noGrp="1"/>
          </p:cNvSpPr>
          <p:nvPr>
            <p:ph idx="1"/>
          </p:nvPr>
        </p:nvSpPr>
        <p:spPr>
          <a:xfrm>
            <a:off x="265113" y="894097"/>
            <a:ext cx="8709025" cy="5542798"/>
          </a:xfrm>
        </p:spPr>
        <p:txBody>
          <a:bodyPr/>
          <a:lstStyle/>
          <a:p>
            <a:pPr marL="0" indent="0">
              <a:buFontTx/>
              <a:buNone/>
              <a:defRPr/>
            </a:pPr>
            <a:r>
              <a:rPr lang="en-US" dirty="0" smtClean="0">
                <a:solidFill>
                  <a:srgbClr val="3B3835"/>
                </a:solidFill>
                <a:latin typeface="+mj-lt"/>
              </a:rPr>
              <a:t>1</a:t>
            </a:r>
            <a:r>
              <a:rPr lang="en-US" dirty="0" smtClean="0">
                <a:solidFill>
                  <a:srgbClr val="3B3835"/>
                </a:solidFill>
                <a:latin typeface="HelveticaNeue-Light"/>
              </a:rPr>
              <a:t>. </a:t>
            </a:r>
            <a:r>
              <a:rPr lang="en-US" sz="2400" dirty="0">
                <a:latin typeface="+mj-lt"/>
              </a:rPr>
              <a:t>Cybercrime against individual: </a:t>
            </a:r>
          </a:p>
          <a:p>
            <a:pPr lvl="1">
              <a:defRPr/>
            </a:pPr>
            <a:r>
              <a:rPr lang="en-US" dirty="0">
                <a:latin typeface="+mj-lt"/>
              </a:rPr>
              <a:t>E-Mail spoofing and other online fraud </a:t>
            </a:r>
          </a:p>
          <a:p>
            <a:pPr lvl="1">
              <a:defRPr/>
            </a:pPr>
            <a:r>
              <a:rPr lang="en-US" dirty="0">
                <a:latin typeface="+mj-lt"/>
              </a:rPr>
              <a:t>Phishing </a:t>
            </a:r>
          </a:p>
          <a:p>
            <a:pPr lvl="1">
              <a:defRPr/>
            </a:pPr>
            <a:r>
              <a:rPr lang="en-US" dirty="0">
                <a:latin typeface="+mj-lt"/>
              </a:rPr>
              <a:t>Spamming </a:t>
            </a:r>
          </a:p>
          <a:p>
            <a:pPr lvl="1">
              <a:defRPr/>
            </a:pPr>
            <a:r>
              <a:rPr lang="en-US" dirty="0">
                <a:latin typeface="+mj-lt"/>
              </a:rPr>
              <a:t>Cyberdefamation </a:t>
            </a:r>
          </a:p>
          <a:p>
            <a:pPr lvl="1">
              <a:defRPr/>
            </a:pPr>
            <a:r>
              <a:rPr lang="en-US" dirty="0">
                <a:latin typeface="+mj-lt"/>
              </a:rPr>
              <a:t>Cyberstalking and harassment </a:t>
            </a:r>
          </a:p>
          <a:p>
            <a:pPr lvl="1">
              <a:defRPr/>
            </a:pPr>
            <a:r>
              <a:rPr lang="en-US" dirty="0">
                <a:latin typeface="+mj-lt"/>
              </a:rPr>
              <a:t>Computer sabotage </a:t>
            </a:r>
          </a:p>
          <a:p>
            <a:pPr marL="0" indent="0">
              <a:buFontTx/>
              <a:buNone/>
              <a:defRPr/>
            </a:pPr>
            <a:r>
              <a:rPr lang="en-US" sz="2400" dirty="0">
                <a:latin typeface="+mj-lt"/>
              </a:rPr>
              <a:t> 2. Cybercrime against property:</a:t>
            </a:r>
          </a:p>
          <a:p>
            <a:pPr marL="400050" lvl="1" indent="0">
              <a:buFont typeface="Wingdings" pitchFamily="2" charset="2"/>
              <a:buNone/>
              <a:defRPr/>
            </a:pPr>
            <a:r>
              <a:rPr lang="en-US" dirty="0">
                <a:latin typeface="+mj-lt"/>
              </a:rPr>
              <a:t> • Credit card frauds </a:t>
            </a:r>
          </a:p>
          <a:p>
            <a:pPr marL="400050" lvl="1" indent="0">
              <a:buFont typeface="Wingdings" pitchFamily="2" charset="2"/>
              <a:buNone/>
              <a:defRPr/>
            </a:pPr>
            <a:r>
              <a:rPr lang="en-US" dirty="0">
                <a:latin typeface="+mj-lt"/>
              </a:rPr>
              <a:t>• Intellectual property crime </a:t>
            </a:r>
          </a:p>
          <a:p>
            <a:pPr marL="400050" lvl="1" indent="0">
              <a:buFont typeface="Wingdings" pitchFamily="2" charset="2"/>
              <a:buNone/>
              <a:defRPr/>
            </a:pPr>
            <a:r>
              <a:rPr lang="en-US" dirty="0">
                <a:latin typeface="+mj-lt"/>
              </a:rPr>
              <a:t>• Internet time theft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bwMode="auto">
          <a:xfrm>
            <a:off x="787400" y="0"/>
            <a:ext cx="8113713"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Classification of cybercrimes</a:t>
            </a:r>
            <a:endParaRPr lang="en-US" altLang="en-US" smtClean="0"/>
          </a:p>
        </p:txBody>
      </p:sp>
      <p:sp>
        <p:nvSpPr>
          <p:cNvPr id="3" name="Content Placeholder 2"/>
          <p:cNvSpPr>
            <a:spLocks noGrp="1"/>
          </p:cNvSpPr>
          <p:nvPr>
            <p:ph idx="1"/>
          </p:nvPr>
        </p:nvSpPr>
        <p:spPr>
          <a:xfrm>
            <a:off x="242888" y="698500"/>
            <a:ext cx="8709025" cy="5540375"/>
          </a:xfrm>
        </p:spPr>
        <p:txBody>
          <a:bodyPr/>
          <a:lstStyle/>
          <a:p>
            <a:pPr marL="0" indent="0">
              <a:buFontTx/>
              <a:buNone/>
              <a:defRPr/>
            </a:pPr>
            <a:r>
              <a:rPr lang="en-US" dirty="0">
                <a:solidFill>
                  <a:srgbClr val="3B3835"/>
                </a:solidFill>
                <a:latin typeface="+mj-lt"/>
              </a:rPr>
              <a:t>3. </a:t>
            </a:r>
            <a:r>
              <a:rPr lang="en-US" sz="2400" dirty="0">
                <a:latin typeface="+mj-lt"/>
              </a:rPr>
              <a:t>Cybercrime against organization: </a:t>
            </a:r>
          </a:p>
          <a:p>
            <a:pPr marL="400050" lvl="1" indent="0">
              <a:buFont typeface="Wingdings" pitchFamily="2" charset="2"/>
              <a:buNone/>
              <a:defRPr/>
            </a:pPr>
            <a:r>
              <a:rPr lang="en-US" dirty="0">
                <a:latin typeface="+mj-lt"/>
              </a:rPr>
              <a:t>• Unauthorized accessing of computer </a:t>
            </a:r>
          </a:p>
          <a:p>
            <a:pPr marL="400050" lvl="1" indent="0">
              <a:buFont typeface="Wingdings" pitchFamily="2" charset="2"/>
              <a:buNone/>
              <a:defRPr/>
            </a:pPr>
            <a:r>
              <a:rPr lang="en-US" dirty="0">
                <a:latin typeface="+mj-lt"/>
              </a:rPr>
              <a:t>• Password sniffing</a:t>
            </a:r>
          </a:p>
          <a:p>
            <a:pPr marL="400050" lvl="1" indent="0">
              <a:buFont typeface="Wingdings" pitchFamily="2" charset="2"/>
              <a:buNone/>
              <a:defRPr/>
            </a:pPr>
            <a:r>
              <a:rPr lang="en-US" dirty="0">
                <a:latin typeface="+mj-lt"/>
              </a:rPr>
              <a:t> • Denial-of-service attacks </a:t>
            </a:r>
          </a:p>
          <a:p>
            <a:pPr marL="400050" lvl="1" indent="0">
              <a:buFont typeface="Wingdings" pitchFamily="2" charset="2"/>
              <a:buNone/>
              <a:defRPr/>
            </a:pPr>
            <a:r>
              <a:rPr lang="en-US" dirty="0">
                <a:latin typeface="+mj-lt"/>
              </a:rPr>
              <a:t>• Virus </a:t>
            </a:r>
          </a:p>
          <a:p>
            <a:pPr marL="400050" lvl="1" indent="0">
              <a:buFont typeface="Wingdings" pitchFamily="2" charset="2"/>
              <a:buNone/>
              <a:defRPr/>
            </a:pPr>
            <a:r>
              <a:rPr lang="en-US" dirty="0">
                <a:latin typeface="+mj-lt"/>
              </a:rPr>
              <a:t>• E-Mail bombing </a:t>
            </a:r>
          </a:p>
          <a:p>
            <a:pPr marL="400050" lvl="1" indent="0">
              <a:buFont typeface="Wingdings" pitchFamily="2" charset="2"/>
              <a:buNone/>
              <a:defRPr/>
            </a:pPr>
            <a:r>
              <a:rPr lang="en-US" dirty="0">
                <a:latin typeface="+mj-lt"/>
              </a:rPr>
              <a:t>• Salami attack </a:t>
            </a:r>
          </a:p>
          <a:p>
            <a:pPr marL="400050" lvl="1" indent="0">
              <a:buFont typeface="Wingdings" pitchFamily="2" charset="2"/>
              <a:buNone/>
              <a:defRPr/>
            </a:pPr>
            <a:r>
              <a:rPr lang="en-US" dirty="0">
                <a:latin typeface="+mj-lt"/>
              </a:rPr>
              <a:t>• Logic bomb </a:t>
            </a:r>
          </a:p>
          <a:p>
            <a:pPr marL="400050" lvl="1" indent="0">
              <a:buFont typeface="Wingdings" pitchFamily="2" charset="2"/>
              <a:buNone/>
              <a:defRPr/>
            </a:pPr>
            <a:r>
              <a:rPr lang="en-US" dirty="0">
                <a:latin typeface="+mj-lt"/>
              </a:rPr>
              <a:t>• Trojan horse </a:t>
            </a:r>
          </a:p>
          <a:p>
            <a:pPr marL="400050" lvl="1" indent="0">
              <a:buFont typeface="Wingdings" pitchFamily="2" charset="2"/>
              <a:buNone/>
              <a:defRPr/>
            </a:pPr>
            <a:r>
              <a:rPr lang="en-US" dirty="0">
                <a:latin typeface="+mj-lt"/>
              </a:rPr>
              <a:t>• Data diddling </a:t>
            </a:r>
          </a:p>
          <a:p>
            <a:pPr marL="400050" lvl="1" indent="0">
              <a:buFont typeface="Wingdings" pitchFamily="2" charset="2"/>
              <a:buNone/>
              <a:defRPr/>
            </a:pPr>
            <a:r>
              <a:rPr lang="en-US" dirty="0">
                <a:latin typeface="+mj-lt"/>
              </a:rPr>
              <a:t>• Industrial spying </a:t>
            </a:r>
          </a:p>
          <a:p>
            <a:pPr marL="400050" lvl="1" indent="0">
              <a:buFont typeface="Wingdings" pitchFamily="2" charset="2"/>
              <a:buNone/>
              <a:defRPr/>
            </a:pPr>
            <a:r>
              <a:rPr lang="en-US" dirty="0">
                <a:latin typeface="+mj-lt"/>
              </a:rPr>
              <a:t>• Computer network intrusions </a:t>
            </a:r>
          </a:p>
          <a:p>
            <a:pPr marL="400050" lvl="1" indent="0">
              <a:buFont typeface="Wingdings" pitchFamily="2" charset="2"/>
              <a:buNone/>
              <a:defRPr/>
            </a:pPr>
            <a:r>
              <a:rPr lang="en-US" dirty="0">
                <a:latin typeface="+mj-lt"/>
              </a:rPr>
              <a:t>• Software piracy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title"/>
          </p:nvPr>
        </p:nvSpPr>
        <p:spPr bwMode="auto">
          <a:xfrm>
            <a:off x="457200" y="0"/>
            <a:ext cx="86868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solidFill>
                  <a:srgbClr val="FFFF00"/>
                </a:solidFill>
              </a:rPr>
              <a:t>Classification of cybercrimes</a:t>
            </a:r>
            <a:endParaRPr lang="en-US" altLang="en-US" dirty="0" smtClean="0"/>
          </a:p>
        </p:txBody>
      </p:sp>
      <p:sp>
        <p:nvSpPr>
          <p:cNvPr id="3" name="Content Placeholder 2"/>
          <p:cNvSpPr>
            <a:spLocks noGrp="1"/>
          </p:cNvSpPr>
          <p:nvPr>
            <p:ph idx="1"/>
          </p:nvPr>
        </p:nvSpPr>
        <p:spPr/>
        <p:txBody>
          <a:bodyPr/>
          <a:lstStyle/>
          <a:p>
            <a:pPr marL="0" indent="0" algn="just">
              <a:buFontTx/>
              <a:buNone/>
              <a:defRPr/>
            </a:pPr>
            <a:r>
              <a:rPr lang="en-US" dirty="0">
                <a:solidFill>
                  <a:srgbClr val="3B3835"/>
                </a:solidFill>
                <a:latin typeface="+mj-lt"/>
              </a:rPr>
              <a:t>4. </a:t>
            </a:r>
            <a:r>
              <a:rPr lang="en-US" sz="2400" dirty="0">
                <a:solidFill>
                  <a:srgbClr val="3B3835"/>
                </a:solidFill>
                <a:latin typeface="+mj-lt"/>
              </a:rPr>
              <a:t>Cybercrime against society: </a:t>
            </a:r>
          </a:p>
          <a:p>
            <a:pPr lvl="1" algn="just">
              <a:defRPr/>
            </a:pPr>
            <a:r>
              <a:rPr lang="en-US" dirty="0">
                <a:solidFill>
                  <a:srgbClr val="3B3835"/>
                </a:solidFill>
                <a:latin typeface="+mj-lt"/>
              </a:rPr>
              <a:t>Forgery </a:t>
            </a:r>
          </a:p>
          <a:p>
            <a:pPr lvl="1" algn="just">
              <a:defRPr/>
            </a:pPr>
            <a:r>
              <a:rPr lang="en-US" dirty="0">
                <a:solidFill>
                  <a:srgbClr val="3B3835"/>
                </a:solidFill>
                <a:latin typeface="+mj-lt"/>
              </a:rPr>
              <a:t>Cyberterrorism </a:t>
            </a:r>
          </a:p>
          <a:p>
            <a:pPr lvl="1" algn="just">
              <a:defRPr/>
            </a:pPr>
            <a:r>
              <a:rPr lang="en-US" dirty="0">
                <a:solidFill>
                  <a:srgbClr val="3B3835"/>
                </a:solidFill>
                <a:latin typeface="+mj-lt"/>
              </a:rPr>
              <a:t>Web jacking </a:t>
            </a:r>
          </a:p>
          <a:p>
            <a:pPr marL="0" indent="0" algn="just">
              <a:buFontTx/>
              <a:buNone/>
              <a:defRPr/>
            </a:pPr>
            <a:r>
              <a:rPr lang="en-US" sz="2400" dirty="0">
                <a:solidFill>
                  <a:srgbClr val="3B3835"/>
                </a:solidFill>
                <a:latin typeface="+mj-lt"/>
              </a:rPr>
              <a:t>5. Crimes emanating from Usenet newsgroup: </a:t>
            </a:r>
          </a:p>
          <a:p>
            <a:pPr marL="400050" lvl="1" indent="0" algn="just">
              <a:buFont typeface="Wingdings" pitchFamily="2" charset="2"/>
              <a:buNone/>
              <a:defRPr/>
            </a:pPr>
            <a:r>
              <a:rPr lang="en-US" dirty="0">
                <a:solidFill>
                  <a:srgbClr val="3B3835"/>
                </a:solidFill>
                <a:latin typeface="+mj-lt"/>
              </a:rPr>
              <a:t>• Usenet group may carry very offensive, harmful, inaccurate or otherwise inappropriate material or postings that have been misplaced or are deceptive in another way</a:t>
            </a:r>
          </a:p>
          <a:p>
            <a:pPr>
              <a:defRPr/>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bwMode="auto">
          <a:xfrm>
            <a:off x="457200" y="-101600"/>
            <a:ext cx="8229600" cy="15192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Cybersquatting</a:t>
            </a:r>
          </a:p>
        </p:txBody>
      </p:sp>
      <p:sp>
        <p:nvSpPr>
          <p:cNvPr id="22531" name="Content Placeholder 2"/>
          <p:cNvSpPr>
            <a:spLocks noGrp="1" noChangeArrowheads="1"/>
          </p:cNvSpPr>
          <p:nvPr>
            <p:ph idx="1"/>
          </p:nvPr>
        </p:nvSpPr>
        <p:spPr/>
        <p:txBody>
          <a:bodyPr/>
          <a:lstStyle/>
          <a:p>
            <a:pPr algn="just"/>
            <a:r>
              <a:rPr lang="en-IN" altLang="en-US" dirty="0" err="1" smtClean="0">
                <a:solidFill>
                  <a:srgbClr val="272727"/>
                </a:solidFill>
                <a:latin typeface="Times New Roman" pitchFamily="18" charset="0"/>
                <a:cs typeface="Times New Roman" pitchFamily="18" charset="0"/>
              </a:rPr>
              <a:t>Cybersquatting</a:t>
            </a:r>
            <a:r>
              <a:rPr lang="en-IN" altLang="en-US" dirty="0" smtClean="0">
                <a:solidFill>
                  <a:srgbClr val="272727"/>
                </a:solidFill>
                <a:latin typeface="Times New Roman" pitchFamily="18" charset="0"/>
                <a:cs typeface="Times New Roman" pitchFamily="18" charset="0"/>
              </a:rPr>
              <a:t> is registering, selling or using a domain name with the intent of profiting from the goodwill of someone else's trademark. It generally refers to the practice of buying up domain names that use the names of existing </a:t>
            </a:r>
            <a:r>
              <a:rPr lang="en-IN" altLang="en-US" dirty="0" smtClean="0">
                <a:latin typeface="Times New Roman" pitchFamily="18" charset="0"/>
                <a:cs typeface="Times New Roman" pitchFamily="18" charset="0"/>
              </a:rPr>
              <a:t>businesses</a:t>
            </a:r>
            <a:r>
              <a:rPr lang="en-IN" altLang="en-US" dirty="0" smtClean="0">
                <a:solidFill>
                  <a:srgbClr val="272727"/>
                </a:solidFill>
                <a:latin typeface="Times New Roman" pitchFamily="18" charset="0"/>
                <a:cs typeface="Times New Roman" pitchFamily="18" charset="0"/>
              </a:rPr>
              <a:t> with the intent to sell the names for a profit to those businesses.</a:t>
            </a:r>
          </a:p>
          <a:p>
            <a:endParaRPr lang="en-US" alt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title"/>
          </p:nvPr>
        </p:nvSpPr>
        <p:spPr bwMode="auto">
          <a:xfrm>
            <a:off x="457200" y="0"/>
            <a:ext cx="82296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CyberSquatting</a:t>
            </a:r>
          </a:p>
        </p:txBody>
      </p:sp>
      <p:sp>
        <p:nvSpPr>
          <p:cNvPr id="23555" name="Content Placeholder 2"/>
          <p:cNvSpPr>
            <a:spLocks noGrp="1" noChangeArrowheads="1"/>
          </p:cNvSpPr>
          <p:nvPr>
            <p:ph idx="1"/>
          </p:nvPr>
        </p:nvSpPr>
        <p:spPr/>
        <p:txBody>
          <a:bodyPr/>
          <a:lstStyle/>
          <a:p>
            <a:pPr marL="0" indent="0">
              <a:buFontTx/>
              <a:buNone/>
            </a:pPr>
            <a:r>
              <a:rPr lang="en-IN" altLang="en-US" dirty="0" smtClean="0">
                <a:solidFill>
                  <a:srgbClr val="000000"/>
                </a:solidFill>
                <a:latin typeface="Times New Roman" pitchFamily="18" charset="0"/>
                <a:cs typeface="Times New Roman" pitchFamily="18" charset="0"/>
              </a:rPr>
              <a:t>There are three main components of </a:t>
            </a:r>
            <a:r>
              <a:rPr lang="en-IN" altLang="en-US" dirty="0" err="1" smtClean="0">
                <a:solidFill>
                  <a:srgbClr val="000000"/>
                </a:solidFill>
                <a:latin typeface="Times New Roman" pitchFamily="18" charset="0"/>
                <a:cs typeface="Times New Roman" pitchFamily="18" charset="0"/>
              </a:rPr>
              <a:t>cybersquatting</a:t>
            </a:r>
            <a:r>
              <a:rPr lang="en-IN" altLang="en-US" dirty="0" smtClean="0">
                <a:solidFill>
                  <a:srgbClr val="000000"/>
                </a:solidFill>
                <a:latin typeface="Times New Roman" pitchFamily="18" charset="0"/>
                <a:cs typeface="Times New Roman" pitchFamily="18" charset="0"/>
              </a:rPr>
              <a:t> definition.</a:t>
            </a:r>
          </a:p>
          <a:p>
            <a:pPr marL="0" indent="0">
              <a:buFontTx/>
              <a:buAutoNum type="arabicPeriod"/>
            </a:pPr>
            <a:r>
              <a:rPr lang="en-IN" altLang="en-US" dirty="0" smtClean="0">
                <a:latin typeface="Times New Roman" pitchFamily="18" charset="0"/>
                <a:cs typeface="Times New Roman" pitchFamily="18" charset="0"/>
              </a:rPr>
              <a:t>The Domain Name Is Identical or Confusingly Similar to A Registered Trademark.</a:t>
            </a:r>
          </a:p>
          <a:p>
            <a:pPr marL="0" indent="0">
              <a:buFontTx/>
              <a:buAutoNum type="arabicPeriod"/>
            </a:pPr>
            <a:r>
              <a:rPr lang="en-IN" altLang="en-US" dirty="0" smtClean="0">
                <a:latin typeface="Times New Roman" pitchFamily="18" charset="0"/>
                <a:cs typeface="Times New Roman" pitchFamily="18" charset="0"/>
              </a:rPr>
              <a:t>The Domain Is Obtained in Bad Faith.</a:t>
            </a:r>
          </a:p>
          <a:p>
            <a:pPr marL="0" indent="0">
              <a:buFontTx/>
              <a:buAutoNum type="arabicPeriod"/>
            </a:pPr>
            <a:r>
              <a:rPr lang="en-IN" altLang="en-US" dirty="0" smtClean="0">
                <a:latin typeface="Times New Roman" pitchFamily="18" charset="0"/>
                <a:cs typeface="Times New Roman" pitchFamily="18" charset="0"/>
              </a:rPr>
              <a:t>The Registrant Has No Apparent or Legitimate Interest in the Domain Name.</a:t>
            </a:r>
          </a:p>
          <a:p>
            <a:pPr marL="0" indent="0"/>
            <a:endParaRPr lang="en-US" alt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bwMode="auto">
          <a:xfrm>
            <a:off x="457200" y="0"/>
            <a:ext cx="82296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Cybersquatting</a:t>
            </a:r>
          </a:p>
        </p:txBody>
      </p:sp>
      <p:sp>
        <p:nvSpPr>
          <p:cNvPr id="3" name="Content Placeholder 2"/>
          <p:cNvSpPr>
            <a:spLocks noGrp="1"/>
          </p:cNvSpPr>
          <p:nvPr>
            <p:ph idx="1"/>
          </p:nvPr>
        </p:nvSpPr>
        <p:spPr/>
        <p:txBody>
          <a:bodyPr/>
          <a:lstStyle/>
          <a:p>
            <a:pPr marL="0" indent="0">
              <a:buFontTx/>
              <a:buNone/>
              <a:defRPr/>
            </a:pPr>
            <a:r>
              <a:rPr lang="en-IN" dirty="0"/>
              <a:t>1. </a:t>
            </a:r>
            <a:r>
              <a:rPr lang="en-IN" dirty="0" smtClean="0">
                <a:latin typeface="Times New Roman" panose="02020603050405020304" pitchFamily="18" charset="0"/>
                <a:cs typeface="Times New Roman" panose="02020603050405020304" pitchFamily="18" charset="0"/>
              </a:rPr>
              <a:t>Typo squatting</a:t>
            </a:r>
            <a:endParaRPr lang="en-IN" dirty="0">
              <a:latin typeface="Times New Roman" panose="02020603050405020304" pitchFamily="18" charset="0"/>
              <a:cs typeface="Times New Roman" panose="02020603050405020304" pitchFamily="18" charset="0"/>
            </a:endParaRPr>
          </a:p>
          <a:p>
            <a:pPr marL="0" indent="0">
              <a:buFontTx/>
              <a:buNone/>
              <a:defRPr/>
            </a:pPr>
            <a:r>
              <a:rPr lang="en-US" dirty="0">
                <a:latin typeface="Times New Roman" panose="02020603050405020304" pitchFamily="18" charset="0"/>
                <a:cs typeface="Times New Roman" panose="02020603050405020304" pitchFamily="18" charset="0"/>
              </a:rPr>
              <a:t>2. TLDs Exploitation Cybersquatting</a:t>
            </a:r>
          </a:p>
          <a:p>
            <a:pPr marL="0" indent="0">
              <a:buFontTx/>
              <a:buNone/>
              <a:defRPr/>
            </a:pPr>
            <a:r>
              <a:rPr lang="en-US" dirty="0">
                <a:latin typeface="Times New Roman" panose="02020603050405020304" pitchFamily="18" charset="0"/>
                <a:cs typeface="Times New Roman" panose="02020603050405020304" pitchFamily="18" charset="0"/>
              </a:rPr>
              <a:t>3. Gripe Sites Cybersquatting</a:t>
            </a:r>
          </a:p>
          <a:p>
            <a:pPr marL="0" indent="0">
              <a:buFontTx/>
              <a:buNone/>
              <a:defRPr/>
            </a:pPr>
            <a:r>
              <a:rPr lang="en-US" dirty="0">
                <a:latin typeface="Times New Roman" panose="02020603050405020304" pitchFamily="18" charset="0"/>
                <a:cs typeface="Times New Roman" panose="02020603050405020304" pitchFamily="18" charset="0"/>
              </a:rPr>
              <a:t>4. Look-Alike Domain Cybersquatting</a:t>
            </a:r>
          </a:p>
          <a:p>
            <a:pPr marL="0" indent="0">
              <a:buFontTx/>
              <a:buNone/>
              <a:defRPr/>
            </a:pPr>
            <a:r>
              <a:rPr lang="en-US" dirty="0">
                <a:latin typeface="Times New Roman" panose="02020603050405020304" pitchFamily="18" charset="0"/>
                <a:cs typeface="Times New Roman" panose="02020603050405020304" pitchFamily="18" charset="0"/>
              </a:rPr>
              <a:t>5. Misleading Subdomain Cybersquatting</a:t>
            </a:r>
          </a:p>
          <a:p>
            <a:pPr marL="0" indent="0">
              <a:buFontTx/>
              <a:buNone/>
              <a:defRPr/>
            </a:pPr>
            <a:r>
              <a:rPr lang="en-US" dirty="0">
                <a:latin typeface="Times New Roman" panose="02020603050405020304" pitchFamily="18" charset="0"/>
                <a:cs typeface="Times New Roman" panose="02020603050405020304" pitchFamily="18" charset="0"/>
              </a:rPr>
              <a:t>6. Celebrity Name Cybersquatting</a:t>
            </a:r>
          </a:p>
          <a:p>
            <a:pPr>
              <a:defRP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bwMode="auto">
          <a:xfrm>
            <a:off x="457200" y="0"/>
            <a:ext cx="82296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Cyberwarfare</a:t>
            </a:r>
          </a:p>
        </p:txBody>
      </p:sp>
      <p:sp>
        <p:nvSpPr>
          <p:cNvPr id="25603" name="Content Placeholder 2"/>
          <p:cNvSpPr>
            <a:spLocks noGrp="1" noChangeArrowheads="1"/>
          </p:cNvSpPr>
          <p:nvPr>
            <p:ph idx="1"/>
          </p:nvPr>
        </p:nvSpPr>
        <p:spPr/>
        <p:txBody>
          <a:bodyPr/>
          <a:lstStyle/>
          <a:p>
            <a:pPr algn="just"/>
            <a:r>
              <a:rPr lang="en-IN" altLang="en-US" dirty="0" smtClean="0">
                <a:latin typeface="Times New Roman" pitchFamily="18" charset="0"/>
                <a:cs typeface="Times New Roman" pitchFamily="18" charset="0"/>
              </a:rPr>
              <a:t>The generally accepted definition of </a:t>
            </a:r>
            <a:r>
              <a:rPr lang="en-IN" altLang="en-US" dirty="0" err="1" smtClean="0">
                <a:latin typeface="Times New Roman" pitchFamily="18" charset="0"/>
                <a:cs typeface="Times New Roman" pitchFamily="18" charset="0"/>
              </a:rPr>
              <a:t>cyberwarfare</a:t>
            </a:r>
            <a:r>
              <a:rPr lang="en-IN" altLang="en-US" dirty="0" smtClean="0">
                <a:latin typeface="Times New Roman" pitchFamily="18" charset="0"/>
                <a:cs typeface="Times New Roman" pitchFamily="18" charset="0"/>
              </a:rPr>
              <a:t> is the use of cyber attacks against a nation-state, causing it significant harm, up to and including physical warfare, disruption of vital computer systems and loss of life</a:t>
            </a:r>
            <a:r>
              <a:rPr lang="en-IN" altLang="en-US" dirty="0" smtClean="0">
                <a:solidFill>
                  <a:srgbClr val="6C6C6C"/>
                </a:solidFill>
                <a:latin typeface="Times New Roman" pitchFamily="18" charset="0"/>
                <a:cs typeface="Times New Roman" pitchFamily="18" charset="0"/>
              </a:rPr>
              <a:t>.</a:t>
            </a:r>
            <a:endParaRPr lang="en-US" altLang="en-US" dirty="0" smtClean="0">
              <a:latin typeface="Times New Roman" pitchFamily="18" charset="0"/>
              <a:cs typeface="Times New Roman" pitchFamily="18" charset="0"/>
            </a:endParaRPr>
          </a:p>
          <a:p>
            <a:endParaRPr lang="en-US" alt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idx="4294967295"/>
          </p:nvPr>
        </p:nvSpPr>
        <p:spPr bwMode="auto">
          <a:xfrm>
            <a:off x="736600" y="2508250"/>
            <a:ext cx="7772400" cy="1470025"/>
          </a:xfrm>
          <a:prstGeom prst="rect">
            <a:avLst/>
          </a:prstGeom>
          <a:noFill/>
          <a:ln>
            <a:solidFill>
              <a:schemeClr val="bg1"/>
            </a:solidFill>
            <a:miter lim="800000"/>
            <a:headEnd/>
            <a:tailEnd/>
          </a:ln>
        </p:spPr>
        <p:txBody>
          <a:bodyPr/>
          <a:lstStyle/>
          <a:p>
            <a:pPr eaLnBrk="1" hangingPunct="1"/>
            <a:r>
              <a:rPr lang="en-US" altLang="en-US" smtClean="0">
                <a:solidFill>
                  <a:srgbClr val="FF3300"/>
                </a:solidFill>
              </a:rPr>
              <a:t>Unit 1</a:t>
            </a:r>
            <a:endParaRPr lang="en-US" altLang="en-US" sz="4800" smtClean="0">
              <a:solidFill>
                <a:srgbClr val="FF33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bwMode="auto">
          <a:xfrm>
            <a:off x="457200" y="101600"/>
            <a:ext cx="8229600" cy="13160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Cyberwarfare</a:t>
            </a:r>
          </a:p>
        </p:txBody>
      </p:sp>
      <p:sp>
        <p:nvSpPr>
          <p:cNvPr id="26627" name="Content Placeholder 2"/>
          <p:cNvSpPr>
            <a:spLocks noGrp="1" noChangeArrowheads="1"/>
          </p:cNvSpPr>
          <p:nvPr>
            <p:ph idx="1"/>
          </p:nvPr>
        </p:nvSpPr>
        <p:spPr/>
        <p:txBody>
          <a:bodyPr/>
          <a:lstStyle/>
          <a:p>
            <a:pPr algn="just"/>
            <a:r>
              <a:rPr lang="en-IN" altLang="en-US" dirty="0" smtClean="0">
                <a:latin typeface="Times New Roman" pitchFamily="18" charset="0"/>
                <a:cs typeface="Times New Roman" pitchFamily="18" charset="0"/>
              </a:rPr>
              <a:t> The goal of </a:t>
            </a:r>
            <a:r>
              <a:rPr lang="en-IN" altLang="en-US" dirty="0" err="1" smtClean="0">
                <a:latin typeface="Times New Roman" pitchFamily="18" charset="0"/>
                <a:cs typeface="Times New Roman" pitchFamily="18" charset="0"/>
              </a:rPr>
              <a:t>cyberwarfare</a:t>
            </a:r>
            <a:r>
              <a:rPr lang="en-IN" altLang="en-US" dirty="0" smtClean="0">
                <a:latin typeface="Times New Roman" pitchFamily="18" charset="0"/>
                <a:cs typeface="Times New Roman" pitchFamily="18" charset="0"/>
              </a:rPr>
              <a:t> is to "weaken, disrupt or destroy" another nation. </a:t>
            </a:r>
          </a:p>
          <a:p>
            <a:pPr algn="just"/>
            <a:r>
              <a:rPr lang="en-IN" altLang="en-US" dirty="0" smtClean="0">
                <a:latin typeface="Times New Roman" pitchFamily="18" charset="0"/>
                <a:cs typeface="Times New Roman" pitchFamily="18" charset="0"/>
              </a:rPr>
              <a:t>To achieve their goals, </a:t>
            </a:r>
            <a:r>
              <a:rPr lang="en-IN" altLang="en-US" dirty="0" err="1" smtClean="0">
                <a:latin typeface="Times New Roman" pitchFamily="18" charset="0"/>
                <a:cs typeface="Times New Roman" pitchFamily="18" charset="0"/>
              </a:rPr>
              <a:t>cyberwarfare</a:t>
            </a:r>
            <a:r>
              <a:rPr lang="en-IN" altLang="en-US" dirty="0" smtClean="0">
                <a:latin typeface="Times New Roman" pitchFamily="18" charset="0"/>
                <a:cs typeface="Times New Roman" pitchFamily="18" charset="0"/>
              </a:rPr>
              <a:t> programs target a wide spectrum of objectives that might harm national interests. </a:t>
            </a:r>
          </a:p>
          <a:p>
            <a:pPr algn="just"/>
            <a:r>
              <a:rPr lang="en-IN" altLang="en-US" dirty="0" smtClean="0">
                <a:latin typeface="Times New Roman" pitchFamily="18" charset="0"/>
                <a:cs typeface="Times New Roman" pitchFamily="18" charset="0"/>
              </a:rPr>
              <a:t>These threats range from propaganda to espionage and serious disruption with extensive infrastructure disruption and loss of life to the citizens of the nation under attack</a:t>
            </a:r>
            <a:endParaRPr lang="en-US" alt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bwMode="auto">
          <a:xfrm>
            <a:off x="457200" y="0"/>
            <a:ext cx="82296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Cyberwarfare</a:t>
            </a:r>
          </a:p>
        </p:txBody>
      </p:sp>
      <p:sp>
        <p:nvSpPr>
          <p:cNvPr id="3" name="Content Placeholder 2"/>
          <p:cNvSpPr>
            <a:spLocks noGrp="1"/>
          </p:cNvSpPr>
          <p:nvPr>
            <p:ph idx="1"/>
          </p:nvPr>
        </p:nvSpPr>
        <p:spPr/>
        <p:txBody>
          <a:bodyPr/>
          <a:lstStyle/>
          <a:p>
            <a:pPr algn="just">
              <a:defRPr/>
            </a:pPr>
            <a:r>
              <a:rPr lang="en-IN" dirty="0">
                <a:latin typeface="+mj-lt"/>
                <a:cs typeface="Times New Roman" panose="02020603050405020304" pitchFamily="18" charset="0"/>
              </a:rPr>
              <a:t>The threat of cyberwarfare attacks grows as a nation's critical systems are increasingly connected to the internet. </a:t>
            </a:r>
          </a:p>
          <a:p>
            <a:pPr algn="just">
              <a:defRPr/>
            </a:pPr>
            <a:r>
              <a:rPr lang="en-IN" dirty="0">
                <a:latin typeface="+mj-lt"/>
                <a:cs typeface="Times New Roman" panose="02020603050405020304" pitchFamily="18" charset="0"/>
              </a:rPr>
              <a:t>Even if these systems can be properly secured, they can still be hacked by perpetrators recruited by nation-states to find weaknesses and exploit them</a:t>
            </a:r>
          </a:p>
          <a:p>
            <a:pPr>
              <a:defRPr/>
            </a:pPr>
            <a:endParaRPr lang="en-US" dirty="0">
              <a:latin typeface="+mj-lt"/>
            </a:endParaRPr>
          </a:p>
          <a:p>
            <a:pPr>
              <a:defRPr/>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noChangeArrowheads="1"/>
          </p:cNvSpPr>
          <p:nvPr>
            <p:ph type="title"/>
          </p:nvPr>
        </p:nvSpPr>
        <p:spPr bwMode="auto">
          <a:xfrm>
            <a:off x="457200" y="0"/>
            <a:ext cx="82296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Cyberwarfare</a:t>
            </a:r>
          </a:p>
        </p:txBody>
      </p:sp>
      <p:sp>
        <p:nvSpPr>
          <p:cNvPr id="3" name="Content Placeholder 2"/>
          <p:cNvSpPr>
            <a:spLocks noGrp="1"/>
          </p:cNvSpPr>
          <p:nvPr>
            <p:ph idx="1"/>
          </p:nvPr>
        </p:nvSpPr>
        <p:spPr/>
        <p:txBody>
          <a:bodyPr/>
          <a:lstStyle/>
          <a:p>
            <a:pPr marL="0" indent="0">
              <a:buFontTx/>
              <a:buNone/>
              <a:defRPr/>
            </a:pPr>
            <a:r>
              <a:rPr lang="en-IN" dirty="0">
                <a:latin typeface="Times New Roman" panose="02020603050405020304" pitchFamily="18" charset="0"/>
                <a:cs typeface="Times New Roman" panose="02020603050405020304" pitchFamily="18" charset="0"/>
              </a:rPr>
              <a:t>Major types of cyberwarfare attacks include the following.</a:t>
            </a:r>
          </a:p>
          <a:p>
            <a:pPr>
              <a:defRPr/>
            </a:pPr>
            <a:r>
              <a:rPr lang="en-IN" dirty="0">
                <a:latin typeface="Times New Roman" panose="02020603050405020304" pitchFamily="18" charset="0"/>
                <a:cs typeface="Times New Roman" panose="02020603050405020304" pitchFamily="18" charset="0"/>
              </a:rPr>
              <a:t>Destabilization</a:t>
            </a:r>
          </a:p>
          <a:p>
            <a:pPr>
              <a:defRPr/>
            </a:pPr>
            <a:r>
              <a:rPr lang="en-IN" dirty="0">
                <a:latin typeface="Times New Roman" panose="02020603050405020304" pitchFamily="18" charset="0"/>
                <a:cs typeface="Times New Roman" panose="02020603050405020304" pitchFamily="18" charset="0"/>
              </a:rPr>
              <a:t>Sabotage</a:t>
            </a:r>
          </a:p>
          <a:p>
            <a:pPr>
              <a:defRPr/>
            </a:pPr>
            <a:r>
              <a:rPr lang="en-IN" dirty="0">
                <a:latin typeface="Times New Roman" panose="02020603050405020304" pitchFamily="18" charset="0"/>
                <a:cs typeface="Times New Roman" panose="02020603050405020304" pitchFamily="18" charset="0"/>
              </a:rPr>
              <a:t>Data theft</a:t>
            </a:r>
          </a:p>
          <a:p>
            <a:pPr>
              <a:defRPr/>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bwMode="auto">
          <a:xfrm>
            <a:off x="457200" y="0"/>
            <a:ext cx="82296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Cyberwarfare</a:t>
            </a:r>
          </a:p>
        </p:txBody>
      </p:sp>
      <p:sp>
        <p:nvSpPr>
          <p:cNvPr id="3" name="Content Placeholder 2"/>
          <p:cNvSpPr>
            <a:spLocks noGrp="1"/>
          </p:cNvSpPr>
          <p:nvPr>
            <p:ph idx="1"/>
          </p:nvPr>
        </p:nvSpPr>
        <p:spPr/>
        <p:txBody>
          <a:bodyPr/>
          <a:lstStyle/>
          <a:p>
            <a:pPr>
              <a:defRPr/>
            </a:pPr>
            <a:r>
              <a:rPr lang="en-IN" dirty="0">
                <a:latin typeface="Times New Roman" panose="02020603050405020304" pitchFamily="18" charset="0"/>
                <a:cs typeface="Times New Roman" panose="02020603050405020304" pitchFamily="18" charset="0"/>
              </a:rPr>
              <a:t>The U.S. Office of Personnel Management -- 2015</a:t>
            </a:r>
          </a:p>
          <a:p>
            <a:pPr marL="0" indent="0">
              <a:buFontTx/>
              <a:buNone/>
              <a:defRPr/>
            </a:pPr>
            <a:r>
              <a:rPr lang="en-IN" dirty="0">
                <a:latin typeface="Times New Roman" panose="02020603050405020304" pitchFamily="18" charset="0"/>
                <a:cs typeface="Times New Roman" panose="02020603050405020304" pitchFamily="18" charset="0"/>
              </a:rPr>
              <a:t>Cybercriminals backed by the Chinese state were accused of breaching the website of the U.S. Office of Personnel Management and stealing the data of approximately 22 million current and former government employees</a:t>
            </a:r>
          </a:p>
          <a:p>
            <a:pPr>
              <a:defRPr/>
            </a:pPr>
            <a:r>
              <a:rPr lang="en-IN" dirty="0">
                <a:latin typeface="Times New Roman" panose="02020603050405020304" pitchFamily="18" charset="0"/>
                <a:cs typeface="Times New Roman" panose="02020603050405020304" pitchFamily="18" charset="0"/>
              </a:rPr>
              <a:t>The U.S. presidential election -- 2016</a:t>
            </a:r>
          </a:p>
          <a:p>
            <a:pPr marL="0" indent="0">
              <a:buFontTx/>
              <a:buNone/>
              <a:defRPr/>
            </a:pPr>
            <a:r>
              <a:rPr lang="en-IN" dirty="0">
                <a:latin typeface="Times New Roman" panose="02020603050405020304" pitchFamily="18" charset="0"/>
                <a:cs typeface="Times New Roman" panose="02020603050405020304" pitchFamily="18" charset="0"/>
              </a:rPr>
              <a:t>The "Report on the Investigation into Russian Interference in the 2016 Presidential Election," by Special Counsel Robert Mueller, determined that Russia engaged in informational warfare to interfere with the U.S. presidential election.</a:t>
            </a:r>
          </a:p>
          <a:p>
            <a:pPr>
              <a:defRPr/>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p:nvPr>
        </p:nvSpPr>
        <p:spPr bwMode="auto">
          <a:xfrm>
            <a:off x="457200" y="0"/>
            <a:ext cx="82296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Cyberterrorism</a:t>
            </a:r>
          </a:p>
        </p:txBody>
      </p:sp>
      <p:sp>
        <p:nvSpPr>
          <p:cNvPr id="30723" name="Content Placeholder 2"/>
          <p:cNvSpPr>
            <a:spLocks noGrp="1" noChangeArrowheads="1"/>
          </p:cNvSpPr>
          <p:nvPr>
            <p:ph idx="1"/>
          </p:nvPr>
        </p:nvSpPr>
        <p:spPr/>
        <p:txBody>
          <a:bodyPr/>
          <a:lstStyle/>
          <a:p>
            <a:r>
              <a:rPr lang="en-IN" altLang="en-US" b="1" smtClean="0">
                <a:latin typeface="Times New Roman" pitchFamily="18" charset="0"/>
                <a:cs typeface="Times New Roman" pitchFamily="18" charset="0"/>
              </a:rPr>
              <a:t>Cyberterrorism</a:t>
            </a:r>
            <a:r>
              <a:rPr lang="en-IN" altLang="en-US" smtClean="0">
                <a:latin typeface="Times New Roman" pitchFamily="18" charset="0"/>
                <a:cs typeface="Times New Roman" pitchFamily="18" charset="0"/>
              </a:rPr>
              <a:t> is the use of the Internet to conduct violent acts that result in, or threaten, the loss of life or significant bodily harm, in order to achieve political or ideological gains through threat or intimidation.</a:t>
            </a:r>
          </a:p>
          <a:p>
            <a:r>
              <a:rPr lang="en-IN" altLang="en-US" smtClean="0">
                <a:latin typeface="Times New Roman" pitchFamily="18" charset="0"/>
                <a:cs typeface="Times New Roman" pitchFamily="18" charset="0"/>
              </a:rPr>
              <a:t> It is also sometimes considered an act of Internet terrorism where terrorist activities, including acts of deliberate, large-scale disruption of computer networks, especially of personal computers attached to the Internet by means of tools such as computer viruses, computer worms, phishing, and other malicious software and hardware methods and programming scripts. </a:t>
            </a:r>
          </a:p>
          <a:p>
            <a:endParaRPr lang="en-US" alt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noChangeArrowheads="1"/>
          </p:cNvSpPr>
          <p:nvPr>
            <p:ph type="title"/>
          </p:nvPr>
        </p:nvSpPr>
        <p:spPr bwMode="auto">
          <a:xfrm>
            <a:off x="457200" y="0"/>
            <a:ext cx="82296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Cyberterrorism</a:t>
            </a:r>
          </a:p>
        </p:txBody>
      </p:sp>
      <p:sp>
        <p:nvSpPr>
          <p:cNvPr id="3" name="Content Placeholder 2"/>
          <p:cNvSpPr>
            <a:spLocks noGrp="1"/>
          </p:cNvSpPr>
          <p:nvPr>
            <p:ph idx="1"/>
          </p:nvPr>
        </p:nvSpPr>
        <p:spPr/>
        <p:txBody>
          <a:bodyPr/>
          <a:lstStyle/>
          <a:p>
            <a:pPr marL="0" algn="just">
              <a:spcBef>
                <a:spcPts val="0"/>
              </a:spcBef>
              <a:spcAft>
                <a:spcPts val="1015"/>
              </a:spcAft>
              <a:defRPr/>
            </a:pPr>
            <a:r>
              <a:rPr lang="en-US" dirty="0">
                <a:latin typeface="Times New Roman" panose="02020603050405020304" pitchFamily="18" charset="0"/>
                <a:ea typeface="Calibri" panose="020F0502020204030204" pitchFamily="34" charset="0"/>
                <a:cs typeface="Times New Roman" panose="02020603050405020304" pitchFamily="18" charset="0"/>
              </a:rPr>
              <a:t>Cyberterrorism essentially consists of using computer technology to engage in terrorism</a:t>
            </a:r>
            <a:endParaRPr lang="en-US" dirty="0">
              <a:latin typeface="Times New Roman" panose="02020603050405020304" pitchFamily="18" charset="0"/>
              <a:cs typeface="Times New Roman" panose="02020603050405020304" pitchFamily="18" charset="0"/>
            </a:endParaRPr>
          </a:p>
          <a:p>
            <a:pPr marL="0" algn="just">
              <a:spcBef>
                <a:spcPts val="0"/>
              </a:spcBef>
              <a:spcAft>
                <a:spcPts val="1015"/>
              </a:spcAft>
              <a:defRPr/>
            </a:pPr>
            <a:r>
              <a:rPr lang="en-US" dirty="0">
                <a:solidFill>
                  <a:srgbClr val="323232"/>
                </a:solidFill>
                <a:latin typeface="Times New Roman" panose="02020603050405020304" pitchFamily="18" charset="0"/>
                <a:ea typeface="Times New Roman" panose="02020603050405020304" pitchFamily="18" charset="0"/>
                <a:cs typeface="Times New Roman" panose="02020603050405020304" pitchFamily="18" charset="0"/>
              </a:rPr>
              <a:t>Basically, crime is “personal” while terrorism is “political.” Crimes are committed for individual, personal reasons, the most important of which are personal gain and the desire (need) to harm others psychologically and/or physically.</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defRPr/>
            </a:pPr>
            <a:r>
              <a:rPr lang="en-US" dirty="0">
                <a:solidFill>
                  <a:srgbClr val="323232"/>
                </a:solidFill>
                <a:latin typeface="Times New Roman" panose="02020603050405020304" pitchFamily="18" charset="0"/>
                <a:ea typeface="Calibri" panose="020F0502020204030204" pitchFamily="34" charset="0"/>
                <a:cs typeface="Times New Roman" panose="02020603050405020304" pitchFamily="18" charset="0"/>
              </a:rPr>
              <a:t>Terrorism often results in the infliction of “harms” indistinguishable from those caused by crime (e.g., death, personal injury, property destruction), but the “harms” are inflicted for very different reasons</a:t>
            </a:r>
            <a:endParaRPr lang="en-US" dirty="0">
              <a:latin typeface="Times New Roman" panose="02020603050405020304" pitchFamily="18" charset="0"/>
              <a:cs typeface="Times New Roman" panose="02020603050405020304" pitchFamily="18" charset="0"/>
            </a:endParaRPr>
          </a:p>
          <a:p>
            <a:pPr>
              <a:defRPr/>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bwMode="auto">
          <a:xfrm>
            <a:off x="457200" y="-128588"/>
            <a:ext cx="8229600" cy="1143001"/>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Email spoofing</a:t>
            </a:r>
          </a:p>
        </p:txBody>
      </p:sp>
      <p:sp>
        <p:nvSpPr>
          <p:cNvPr id="32771" name="Content Placeholder 2"/>
          <p:cNvSpPr>
            <a:spLocks noGrp="1" noChangeArrowheads="1"/>
          </p:cNvSpPr>
          <p:nvPr>
            <p:ph idx="1"/>
          </p:nvPr>
        </p:nvSpPr>
        <p:spPr/>
        <p:txBody>
          <a:bodyPr/>
          <a:lstStyle/>
          <a:p>
            <a:pPr algn="just"/>
            <a:r>
              <a:rPr lang="en-US" altLang="en-US" dirty="0" smtClean="0">
                <a:latin typeface="Times New Roman" pitchFamily="18" charset="0"/>
                <a:cs typeface="Times New Roman" pitchFamily="18" charset="0"/>
              </a:rPr>
              <a:t>Email spoofing is a form of cyber attack in which a hacker sends an email that has been manipulated to seem as if it originated from a trusted source.</a:t>
            </a:r>
          </a:p>
          <a:p>
            <a:pPr algn="just"/>
            <a:r>
              <a:rPr lang="en-US" altLang="en-US" dirty="0" smtClean="0">
                <a:latin typeface="Times New Roman" pitchFamily="18" charset="0"/>
                <a:cs typeface="Times New Roman" pitchFamily="18" charset="0"/>
              </a:rPr>
              <a:t> Email spoofing is a popular tactic used in phishing and spam campaigns because people are more likely to open an email when they think it has been sent by a known sender. </a:t>
            </a:r>
          </a:p>
          <a:p>
            <a:pPr algn="just"/>
            <a:r>
              <a:rPr lang="en-US" altLang="en-US" dirty="0" smtClean="0">
                <a:latin typeface="Times New Roman" pitchFamily="18" charset="0"/>
                <a:cs typeface="Times New Roman" pitchFamily="18" charset="0"/>
              </a:rPr>
              <a:t>The goal of email spoofing is to trick recipients into opening or responding to the message.</a:t>
            </a:r>
            <a:endParaRPr lang="en-US" altLang="en-US" dirty="0" smtClean="0">
              <a:latin typeface="Times New Roman" pitchFamily="18" charset="0"/>
              <a:ea typeface="Calibri" pitchFamily="34" charset="0"/>
              <a:cs typeface="Times New Roman" pitchFamily="18" charset="0"/>
            </a:endParaRPr>
          </a:p>
          <a:p>
            <a:endParaRPr lang="en-US" alt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bwMode="auto">
          <a:xfrm>
            <a:off x="457200" y="0"/>
            <a:ext cx="82296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Email Spoofing</a:t>
            </a:r>
          </a:p>
        </p:txBody>
      </p:sp>
      <p:sp>
        <p:nvSpPr>
          <p:cNvPr id="33795" name="Content Placeholder 2"/>
          <p:cNvSpPr>
            <a:spLocks noGrp="1" noChangeArrowheads="1"/>
          </p:cNvSpPr>
          <p:nvPr>
            <p:ph idx="1"/>
          </p:nvPr>
        </p:nvSpPr>
        <p:spPr/>
        <p:txBody>
          <a:bodyPr/>
          <a:lstStyle/>
          <a:p>
            <a:pPr>
              <a:lnSpc>
                <a:spcPct val="120000"/>
              </a:lnSpc>
              <a:spcBef>
                <a:spcPct val="0"/>
              </a:spcBef>
              <a:buSzPts val="1000"/>
              <a:tabLst>
                <a:tab pos="457200" algn="l"/>
              </a:tabLst>
            </a:pPr>
            <a:r>
              <a:rPr lang="en-US" altLang="en-US" sz="2400" dirty="0" smtClean="0">
                <a:latin typeface="Times New Roman" pitchFamily="18" charset="0"/>
                <a:cs typeface="Times New Roman" pitchFamily="18" charset="0"/>
              </a:rPr>
              <a:t>Hide the fake sender's real identity.</a:t>
            </a:r>
            <a:endParaRPr lang="en-US" altLang="en-US" sz="2400" dirty="0" smtClean="0">
              <a:latin typeface="Times New Roman" pitchFamily="18" charset="0"/>
              <a:ea typeface="Calibri" pitchFamily="34" charset="0"/>
              <a:cs typeface="Times New Roman" pitchFamily="18" charset="0"/>
            </a:endParaRPr>
          </a:p>
          <a:p>
            <a:pPr>
              <a:lnSpc>
                <a:spcPct val="120000"/>
              </a:lnSpc>
              <a:spcBef>
                <a:spcPct val="0"/>
              </a:spcBef>
              <a:buSzPts val="1000"/>
              <a:tabLst>
                <a:tab pos="457200" algn="l"/>
              </a:tabLst>
            </a:pPr>
            <a:r>
              <a:rPr lang="en-US" altLang="en-US" sz="2400" dirty="0" smtClean="0">
                <a:latin typeface="Times New Roman" pitchFamily="18" charset="0"/>
                <a:cs typeface="Times New Roman" pitchFamily="18" charset="0"/>
              </a:rPr>
              <a:t>Bypass spam filters and </a:t>
            </a:r>
            <a:r>
              <a:rPr lang="en-US" altLang="en-US" sz="2400" dirty="0" smtClean="0">
                <a:latin typeface="Times New Roman" pitchFamily="18" charset="0"/>
                <a:cs typeface="Times New Roman" pitchFamily="18" charset="0"/>
              </a:rPr>
              <a:t>blacklists. </a:t>
            </a:r>
            <a:endParaRPr lang="en-US" altLang="en-US" sz="2400" dirty="0" smtClean="0">
              <a:latin typeface="Times New Roman" pitchFamily="18" charset="0"/>
            </a:endParaRPr>
          </a:p>
          <a:p>
            <a:pPr>
              <a:lnSpc>
                <a:spcPct val="120000"/>
              </a:lnSpc>
              <a:spcBef>
                <a:spcPct val="0"/>
              </a:spcBef>
              <a:buSzPts val="1000"/>
              <a:tabLst>
                <a:tab pos="457200" algn="l"/>
              </a:tabLst>
            </a:pPr>
            <a:r>
              <a:rPr lang="en-US" altLang="en-US" sz="2400" dirty="0" smtClean="0">
                <a:latin typeface="Times New Roman" pitchFamily="18" charset="0"/>
                <a:cs typeface="Times New Roman" pitchFamily="18" charset="0"/>
              </a:rPr>
              <a:t>Pretend to be a trusted individual -- a colleague or a friend -- to elicit confidential information.</a:t>
            </a:r>
            <a:endParaRPr lang="en-US" altLang="en-US" sz="2400" dirty="0" smtClean="0">
              <a:latin typeface="Times New Roman" pitchFamily="18" charset="0"/>
            </a:endParaRPr>
          </a:p>
          <a:p>
            <a:pPr>
              <a:lnSpc>
                <a:spcPct val="120000"/>
              </a:lnSpc>
              <a:spcBef>
                <a:spcPct val="0"/>
              </a:spcBef>
              <a:buSzPts val="1000"/>
              <a:tabLst>
                <a:tab pos="457200" algn="l"/>
              </a:tabLst>
            </a:pPr>
            <a:r>
              <a:rPr lang="en-US" altLang="en-US" sz="2400" dirty="0" smtClean="0">
                <a:latin typeface="Times New Roman" pitchFamily="18" charset="0"/>
                <a:cs typeface="Times New Roman" pitchFamily="18" charset="0"/>
              </a:rPr>
              <a:t>Pretend to be a reliable organization -- for example, posing as a financial firm to get access to credit card data.</a:t>
            </a:r>
            <a:endParaRPr lang="en-US" altLang="en-US" sz="2400" dirty="0" smtClean="0">
              <a:latin typeface="Times New Roman" pitchFamily="18" charset="0"/>
            </a:endParaRPr>
          </a:p>
          <a:p>
            <a:pPr>
              <a:lnSpc>
                <a:spcPct val="120000"/>
              </a:lnSpc>
              <a:spcBef>
                <a:spcPct val="0"/>
              </a:spcBef>
              <a:buSzPts val="1000"/>
              <a:tabLst>
                <a:tab pos="457200" algn="l"/>
              </a:tabLst>
            </a:pPr>
            <a:r>
              <a:rPr lang="en-US" altLang="en-US" sz="2400" dirty="0" smtClean="0">
                <a:latin typeface="Times New Roman" pitchFamily="18" charset="0"/>
                <a:cs typeface="Times New Roman" pitchFamily="18" charset="0"/>
              </a:rPr>
              <a:t>Commit identity theft by impersonating a targeted victim and requesting personally identifiable information (PII).</a:t>
            </a:r>
            <a:endParaRPr lang="en-US" altLang="en-US" sz="2400" dirty="0" smtClean="0">
              <a:latin typeface="Times New Roman" pitchFamily="18" charset="0"/>
            </a:endParaRPr>
          </a:p>
          <a:p>
            <a:pPr>
              <a:lnSpc>
                <a:spcPct val="120000"/>
              </a:lnSpc>
              <a:spcBef>
                <a:spcPct val="0"/>
              </a:spcBef>
              <a:buSzPts val="1000"/>
              <a:tabLst>
                <a:tab pos="457200" algn="l"/>
              </a:tabLst>
            </a:pPr>
            <a:r>
              <a:rPr lang="en-US" altLang="en-US" sz="2400" dirty="0" smtClean="0">
                <a:latin typeface="Times New Roman" pitchFamily="18" charset="0"/>
                <a:cs typeface="Times New Roman" pitchFamily="18" charset="0"/>
              </a:rPr>
              <a:t>Conduct a man-in-the-middle (</a:t>
            </a:r>
            <a:r>
              <a:rPr lang="en-US" altLang="en-US" sz="2400" dirty="0" err="1" smtClean="0">
                <a:latin typeface="Times New Roman" pitchFamily="18" charset="0"/>
                <a:cs typeface="Times New Roman" pitchFamily="18" charset="0"/>
              </a:rPr>
              <a:t>MitM</a:t>
            </a:r>
            <a:r>
              <a:rPr lang="en-US" altLang="en-US" sz="2400" dirty="0" smtClean="0">
                <a:latin typeface="Times New Roman" pitchFamily="18" charset="0"/>
                <a:cs typeface="Times New Roman" pitchFamily="18" charset="0"/>
              </a:rPr>
              <a:t>) attack to seize sensitive data from individuals and organizations.</a:t>
            </a:r>
            <a:endParaRPr lang="en-US" altLang="en-US" sz="2400" dirty="0" smtClean="0">
              <a:latin typeface="Times New Roman" pitchFamily="18" charset="0"/>
            </a:endParaRPr>
          </a:p>
          <a:p>
            <a:pPr>
              <a:lnSpc>
                <a:spcPct val="120000"/>
              </a:lnSpc>
              <a:spcBef>
                <a:spcPct val="0"/>
              </a:spcBef>
              <a:buSzPts val="1000"/>
              <a:tabLst>
                <a:tab pos="457200" algn="l"/>
              </a:tabLst>
            </a:pPr>
            <a:r>
              <a:rPr lang="en-US" altLang="en-US" sz="2400" dirty="0" smtClean="0">
                <a:latin typeface="Times New Roman" pitchFamily="18" charset="0"/>
                <a:cs typeface="Times New Roman" pitchFamily="18" charset="0"/>
              </a:rPr>
              <a:t>Obtain access to sensitive data collected by third-party vendors.</a:t>
            </a:r>
            <a:endParaRPr lang="en-US" altLang="en-US" sz="2400" dirty="0" smtClean="0">
              <a:latin typeface="Times New Roman" pitchFamily="18" charset="0"/>
            </a:endParaRPr>
          </a:p>
          <a:p>
            <a:pPr>
              <a:tabLst>
                <a:tab pos="457200" algn="l"/>
              </a:tabLst>
            </a:pPr>
            <a:endParaRPr lang="en-US" alt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noChangeArrowheads="1"/>
          </p:cNvSpPr>
          <p:nvPr>
            <p:ph type="title"/>
          </p:nvPr>
        </p:nvSpPr>
        <p:spPr bwMode="auto">
          <a:xfrm>
            <a:off x="457200" y="0"/>
            <a:ext cx="82296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Spamming</a:t>
            </a:r>
          </a:p>
        </p:txBody>
      </p:sp>
      <p:sp>
        <p:nvSpPr>
          <p:cNvPr id="34819" name="Content Placeholder 2"/>
          <p:cNvSpPr>
            <a:spLocks noGrp="1" noChangeArrowheads="1"/>
          </p:cNvSpPr>
          <p:nvPr>
            <p:ph idx="1"/>
          </p:nvPr>
        </p:nvSpPr>
        <p:spPr/>
        <p:txBody>
          <a:bodyPr/>
          <a:lstStyle/>
          <a:p>
            <a:r>
              <a:rPr lang="en-IN" altLang="en-US" smtClean="0">
                <a:solidFill>
                  <a:srgbClr val="000000"/>
                </a:solidFill>
                <a:latin typeface="Times New Roman" pitchFamily="18" charset="0"/>
                <a:cs typeface="Times New Roman" pitchFamily="18" charset="0"/>
              </a:rPr>
              <a:t>Spam is any kind of unwanted, unsolicited digital communication that gets sent out in bulk. </a:t>
            </a:r>
          </a:p>
          <a:p>
            <a:r>
              <a:rPr lang="en-IN" altLang="en-US" smtClean="0">
                <a:solidFill>
                  <a:srgbClr val="000000"/>
                </a:solidFill>
                <a:latin typeface="Times New Roman" pitchFamily="18" charset="0"/>
                <a:cs typeface="Times New Roman" pitchFamily="18" charset="0"/>
              </a:rPr>
              <a:t>Often spam is sent via email, but it can also be distributed via text messages, phone calls, or social media.</a:t>
            </a:r>
          </a:p>
          <a:p>
            <a:r>
              <a:rPr lang="en-IN" altLang="en-US" smtClean="0">
                <a:solidFill>
                  <a:srgbClr val="0C1C2C"/>
                </a:solidFill>
                <a:latin typeface="Times New Roman" pitchFamily="18" charset="0"/>
                <a:cs typeface="Times New Roman" pitchFamily="18" charset="0"/>
              </a:rPr>
              <a:t>The proliferation of spam email presents a harmful, costly, and evolving threat to Internet users. </a:t>
            </a:r>
          </a:p>
          <a:p>
            <a:r>
              <a:rPr lang="en-IN" altLang="en-US" smtClean="0">
                <a:solidFill>
                  <a:srgbClr val="0C1C2C"/>
                </a:solidFill>
                <a:latin typeface="Times New Roman" pitchFamily="18" charset="0"/>
                <a:cs typeface="Times New Roman" pitchFamily="18" charset="0"/>
              </a:rPr>
              <a:t>Governments can help reduce the impact of spam by deterring offenders via effective laws and enforcement measures, multistakeholder antispam efforts, the adoption of best practices, and citizen education about the dangers of spam</a:t>
            </a:r>
            <a:endParaRPr lang="en-US" alt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noChangeArrowheads="1"/>
          </p:cNvSpPr>
          <p:nvPr>
            <p:ph type="title"/>
          </p:nvPr>
        </p:nvSpPr>
        <p:spPr bwMode="auto">
          <a:xfrm>
            <a:off x="4826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Search Engine Spamming</a:t>
            </a:r>
          </a:p>
        </p:txBody>
      </p:sp>
      <p:sp>
        <p:nvSpPr>
          <p:cNvPr id="35843" name="Content Placeholder 2"/>
          <p:cNvSpPr>
            <a:spLocks noGrp="1" noChangeArrowheads="1"/>
          </p:cNvSpPr>
          <p:nvPr>
            <p:ph idx="1"/>
          </p:nvPr>
        </p:nvSpPr>
        <p:spPr/>
        <p:txBody>
          <a:bodyPr/>
          <a:lstStyle/>
          <a:p>
            <a:pPr algn="just"/>
            <a:r>
              <a:rPr lang="en-IN" altLang="en-US" dirty="0" smtClean="0">
                <a:latin typeface="Times New Roman" pitchFamily="18" charset="0"/>
                <a:cs typeface="Times New Roman" pitchFamily="18" charset="0"/>
              </a:rPr>
              <a:t>Excessive manipulation to influence search engine rankings, often for pages which contain little or no relevant content.</a:t>
            </a:r>
          </a:p>
          <a:p>
            <a:pPr algn="just"/>
            <a:r>
              <a:rPr lang="en-IN" altLang="en-US" dirty="0" smtClean="0">
                <a:latin typeface="Times New Roman" pitchFamily="18" charset="0"/>
                <a:cs typeface="Times New Roman" pitchFamily="18" charset="0"/>
              </a:rPr>
              <a:t>Spamming involves getting a site more exposure than it deserves for its keywords, leading to unsatisfactory search experiences.</a:t>
            </a:r>
          </a:p>
          <a:p>
            <a:pPr algn="just"/>
            <a:r>
              <a:rPr lang="en-IN" altLang="en-US" dirty="0" smtClean="0">
                <a:latin typeface="Times New Roman" pitchFamily="18" charset="0"/>
                <a:cs typeface="Times New Roman" pitchFamily="18" charset="0"/>
              </a:rPr>
              <a:t>Optimization involves getting a site the exposure it deserves on the most targeted keywords, leading to satisfactory search experiences.</a:t>
            </a:r>
          </a:p>
          <a:p>
            <a:endParaRPr lang="en-US" alt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38150" y="0"/>
            <a:ext cx="8229600" cy="6318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z="3600" b="1" smtClean="0">
                <a:solidFill>
                  <a:srgbClr val="FFFF00"/>
                </a:solidFill>
              </a:rPr>
              <a:t>Introduction</a:t>
            </a:r>
            <a:endParaRPr lang="en-US" altLang="en-US" sz="3000" b="1" smtClean="0">
              <a:solidFill>
                <a:srgbClr val="FFFF00"/>
              </a:solidFill>
            </a:endParaRPr>
          </a:p>
        </p:txBody>
      </p:sp>
      <p:sp>
        <p:nvSpPr>
          <p:cNvPr id="15363" name="Rectangle 3"/>
          <p:cNvSpPr>
            <a:spLocks noGrp="1" noChangeArrowheads="1"/>
          </p:cNvSpPr>
          <p:nvPr>
            <p:ph type="body" idx="1"/>
          </p:nvPr>
        </p:nvSpPr>
        <p:spPr>
          <a:xfrm>
            <a:off x="228600" y="1066800"/>
            <a:ext cx="8458200" cy="5064125"/>
          </a:xfrm>
        </p:spPr>
        <p:txBody>
          <a:bodyPr/>
          <a:lstStyle/>
          <a:p>
            <a:pPr>
              <a:defRPr/>
            </a:pPr>
            <a:r>
              <a:rPr lang="en-US" altLang="en-US" sz="1900" dirty="0">
                <a:latin typeface="Times New Roman" panose="02020603050405020304" pitchFamily="18" charset="0"/>
              </a:rPr>
              <a:t> </a:t>
            </a:r>
            <a:r>
              <a:rPr lang="en-IN" dirty="0">
                <a:latin typeface="+mj-lt"/>
              </a:rPr>
              <a:t>Introduction</a:t>
            </a:r>
          </a:p>
          <a:p>
            <a:pPr>
              <a:defRPr/>
            </a:pPr>
            <a:r>
              <a:rPr lang="en-IN" dirty="0">
                <a:latin typeface="+mj-lt"/>
              </a:rPr>
              <a:t>Cybercrime: Definition and Origins of the Word </a:t>
            </a:r>
          </a:p>
          <a:p>
            <a:pPr>
              <a:defRPr/>
            </a:pPr>
            <a:r>
              <a:rPr lang="en-IN" dirty="0">
                <a:latin typeface="+mj-lt"/>
              </a:rPr>
              <a:t>Cybercrime and Information Security </a:t>
            </a:r>
          </a:p>
          <a:p>
            <a:pPr>
              <a:defRPr/>
            </a:pPr>
            <a:r>
              <a:rPr lang="en-IN" dirty="0">
                <a:latin typeface="+mj-lt"/>
              </a:rPr>
              <a:t>Who are Cybercriminals? </a:t>
            </a:r>
          </a:p>
          <a:p>
            <a:pPr>
              <a:defRPr/>
            </a:pPr>
            <a:r>
              <a:rPr lang="en-IN" dirty="0">
                <a:latin typeface="+mj-lt"/>
              </a:rPr>
              <a:t>Classifications of Cybercrimes</a:t>
            </a:r>
            <a:endParaRPr lang="en-US" altLang="en-US" baseline="30000" dirty="0">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noChangeArrowheads="1"/>
          </p:cNvSpPr>
          <p:nvPr>
            <p:ph type="title"/>
          </p:nvPr>
        </p:nvSpPr>
        <p:spPr bwMode="auto">
          <a:xfrm>
            <a:off x="4572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Search Engine Spamming</a:t>
            </a:r>
          </a:p>
        </p:txBody>
      </p:sp>
      <p:sp>
        <p:nvSpPr>
          <p:cNvPr id="36867" name="Content Placeholder 2"/>
          <p:cNvSpPr>
            <a:spLocks noGrp="1" noChangeArrowheads="1"/>
          </p:cNvSpPr>
          <p:nvPr>
            <p:ph idx="1"/>
          </p:nvPr>
        </p:nvSpPr>
        <p:spPr/>
        <p:txBody>
          <a:bodyPr/>
          <a:lstStyle/>
          <a:p>
            <a:pPr algn="just"/>
            <a:r>
              <a:rPr lang="en-IN" altLang="en-US" dirty="0" smtClean="0">
                <a:latin typeface="Times New Roman" pitchFamily="18" charset="0"/>
                <a:cs typeface="Times New Roman" pitchFamily="18" charset="0"/>
              </a:rPr>
              <a:t>Irrelevancy – targeting keywords unrelated to the site/page.</a:t>
            </a:r>
          </a:p>
          <a:p>
            <a:pPr algn="just"/>
            <a:r>
              <a:rPr lang="en-IN" altLang="en-US" dirty="0" smtClean="0">
                <a:latin typeface="Times New Roman" pitchFamily="18" charset="0"/>
                <a:cs typeface="Times New Roman" pitchFamily="18" charset="0"/>
              </a:rPr>
              <a:t>Hidden Text – putting keywords where visitors will not see them, used to increase keyword count.</a:t>
            </a:r>
          </a:p>
          <a:p>
            <a:pPr algn="just"/>
            <a:r>
              <a:rPr lang="en-IN" altLang="en-US" dirty="0" smtClean="0">
                <a:latin typeface="Times New Roman" pitchFamily="18" charset="0"/>
                <a:cs typeface="Times New Roman" pitchFamily="18" charset="0"/>
              </a:rPr>
              <a:t>Hidden Links – putting links where visitors will not see them, used to increase link popularity.</a:t>
            </a:r>
          </a:p>
          <a:p>
            <a:pPr algn="just"/>
            <a:r>
              <a:rPr lang="en-IN" altLang="en-US" dirty="0" smtClean="0">
                <a:latin typeface="Times New Roman" pitchFamily="18" charset="0"/>
                <a:cs typeface="Times New Roman" pitchFamily="18" charset="0"/>
              </a:rPr>
              <a:t>Doorway Clutter – mass production of low-quality doorway pages, sometimes of the machine-generated variety.</a:t>
            </a:r>
            <a:endParaRPr lang="en-US" altLang="en-US" dirty="0" smtClean="0">
              <a:latin typeface="Times New Roman" pitchFamily="18" charset="0"/>
              <a:cs typeface="Times New Roman" pitchFamily="18" charset="0"/>
            </a:endParaRPr>
          </a:p>
          <a:p>
            <a:endParaRPr lang="en-US" alt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bwMode="auto">
          <a:xfrm>
            <a:off x="4826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Cyberdefamation</a:t>
            </a:r>
          </a:p>
        </p:txBody>
      </p:sp>
      <p:sp>
        <p:nvSpPr>
          <p:cNvPr id="37891" name="Content Placeholder 2"/>
          <p:cNvSpPr>
            <a:spLocks noGrp="1" noChangeArrowheads="1"/>
          </p:cNvSpPr>
          <p:nvPr>
            <p:ph idx="1"/>
          </p:nvPr>
        </p:nvSpPr>
        <p:spPr/>
        <p:txBody>
          <a:bodyPr/>
          <a:lstStyle/>
          <a:p>
            <a:pPr algn="just"/>
            <a:r>
              <a:rPr lang="en-IN" altLang="en-US" dirty="0" smtClean="0">
                <a:solidFill>
                  <a:srgbClr val="000000"/>
                </a:solidFill>
                <a:latin typeface="Times New Roman" pitchFamily="18" charset="0"/>
                <a:cs typeface="Times New Roman" pitchFamily="18" charset="0"/>
              </a:rPr>
              <a:t>The tort of cyber defamation is an act of intentionally insulting, defaming or offending another individual or a party through a virtual medium. </a:t>
            </a:r>
          </a:p>
          <a:p>
            <a:pPr algn="just"/>
            <a:r>
              <a:rPr lang="en-IN" altLang="en-US" dirty="0" smtClean="0">
                <a:solidFill>
                  <a:srgbClr val="000000"/>
                </a:solidFill>
                <a:latin typeface="Times New Roman" pitchFamily="18" charset="0"/>
                <a:cs typeface="Times New Roman" pitchFamily="18" charset="0"/>
              </a:rPr>
              <a:t>It can be both written and oral.</a:t>
            </a:r>
          </a:p>
          <a:p>
            <a:pPr algn="just"/>
            <a:r>
              <a:rPr lang="en-IN" altLang="en-US" dirty="0" smtClean="0">
                <a:solidFill>
                  <a:srgbClr val="000000"/>
                </a:solidFill>
                <a:latin typeface="Times New Roman" pitchFamily="18" charset="0"/>
                <a:cs typeface="Times New Roman" pitchFamily="18" charset="0"/>
              </a:rPr>
              <a:t>Today Internet has given us an opportunity to share our opinions globally. </a:t>
            </a:r>
          </a:p>
          <a:p>
            <a:pPr algn="just"/>
            <a:r>
              <a:rPr lang="en-IN" altLang="en-US" dirty="0" smtClean="0">
                <a:solidFill>
                  <a:srgbClr val="000000"/>
                </a:solidFill>
                <a:latin typeface="Times New Roman" pitchFamily="18" charset="0"/>
                <a:cs typeface="Times New Roman" pitchFamily="18" charset="0"/>
              </a:rPr>
              <a:t>We can easily post something and it gets viral just in few minutes. </a:t>
            </a:r>
          </a:p>
          <a:p>
            <a:pPr algn="just"/>
            <a:r>
              <a:rPr lang="en-IN" altLang="en-US" dirty="0" smtClean="0">
                <a:solidFill>
                  <a:srgbClr val="000000"/>
                </a:solidFill>
                <a:latin typeface="Times New Roman" pitchFamily="18" charset="0"/>
                <a:cs typeface="Times New Roman" pitchFamily="18" charset="0"/>
              </a:rPr>
              <a:t>But today what people fail to understand is that stating an OPINION is different from stating a FACT</a:t>
            </a:r>
            <a:r>
              <a:rPr lang="en-IN" altLang="en-US" b="1" dirty="0" smtClean="0">
                <a:solidFill>
                  <a:srgbClr val="000000"/>
                </a:solidFill>
                <a:latin typeface="Times New Roman" pitchFamily="18" charset="0"/>
                <a:cs typeface="Times New Roman" pitchFamily="18" charset="0"/>
              </a:rPr>
              <a:t>.</a:t>
            </a:r>
          </a:p>
          <a:p>
            <a:endParaRPr lang="en-US" alt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noChangeArrowheads="1"/>
          </p:cNvSpPr>
          <p:nvPr>
            <p:ph type="title"/>
          </p:nvPr>
        </p:nvSpPr>
        <p:spPr bwMode="auto">
          <a:xfrm>
            <a:off x="4572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Cyberdefamation</a:t>
            </a:r>
          </a:p>
        </p:txBody>
      </p:sp>
      <p:sp>
        <p:nvSpPr>
          <p:cNvPr id="38915" name="Content Placeholder 2"/>
          <p:cNvSpPr>
            <a:spLocks noGrp="1" noChangeArrowheads="1"/>
          </p:cNvSpPr>
          <p:nvPr>
            <p:ph idx="1"/>
          </p:nvPr>
        </p:nvSpPr>
        <p:spPr/>
        <p:txBody>
          <a:bodyPr/>
          <a:lstStyle/>
          <a:p>
            <a:pPr algn="just"/>
            <a:r>
              <a:rPr lang="en-IN" altLang="en-US" dirty="0" smtClean="0">
                <a:solidFill>
                  <a:srgbClr val="000000"/>
                </a:solidFill>
                <a:latin typeface="Times New Roman" pitchFamily="18" charset="0"/>
                <a:cs typeface="Times New Roman" pitchFamily="18" charset="0"/>
              </a:rPr>
              <a:t>MODIFICATION Pictures which are modified to degrade the reputation of another person are also clear case of defamation.</a:t>
            </a:r>
          </a:p>
          <a:p>
            <a:pPr algn="just"/>
            <a:r>
              <a:rPr lang="en-IN" altLang="en-US" dirty="0" smtClean="0">
                <a:solidFill>
                  <a:srgbClr val="000000"/>
                </a:solidFill>
                <a:latin typeface="Times New Roman" pitchFamily="18" charset="0"/>
                <a:cs typeface="Times New Roman" pitchFamily="18" charset="0"/>
              </a:rPr>
              <a:t>FACT The statement should be presented as a fact not as an opinion. </a:t>
            </a:r>
          </a:p>
          <a:p>
            <a:pPr algn="just"/>
            <a:r>
              <a:rPr lang="en-IN" altLang="en-US" dirty="0" smtClean="0">
                <a:solidFill>
                  <a:srgbClr val="000000"/>
                </a:solidFill>
                <a:latin typeface="Times New Roman" pitchFamily="18" charset="0"/>
                <a:cs typeface="Times New Roman" pitchFamily="18" charset="0"/>
              </a:rPr>
              <a:t>PUBLICATION The statement of fact should be published on the social media ground, and then only one can file a complaint for defamation.</a:t>
            </a:r>
          </a:p>
          <a:p>
            <a:pPr algn="just"/>
            <a:r>
              <a:rPr lang="en-IN" altLang="en-US" dirty="0" smtClean="0">
                <a:solidFill>
                  <a:srgbClr val="000000"/>
                </a:solidFill>
                <a:latin typeface="Times New Roman" pitchFamily="18" charset="0"/>
                <a:cs typeface="Times New Roman" pitchFamily="18" charset="0"/>
              </a:rPr>
              <a:t>OPINIONS an opinion is not a defamatory statement. But at times, few opinions are considered as fact by the court if they have caused an actual damage to another party.</a:t>
            </a:r>
          </a:p>
          <a:p>
            <a:endParaRPr lang="en-US" altLang="en-US"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noChangeArrowheads="1"/>
          </p:cNvSpPr>
          <p:nvPr>
            <p:ph type="title"/>
          </p:nvPr>
        </p:nvSpPr>
        <p:spPr bwMode="auto">
          <a:xfrm>
            <a:off x="457200" y="0"/>
            <a:ext cx="82296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Cyberdefamation</a:t>
            </a:r>
          </a:p>
        </p:txBody>
      </p:sp>
      <p:sp>
        <p:nvSpPr>
          <p:cNvPr id="39939" name="Content Placeholder 2"/>
          <p:cNvSpPr>
            <a:spLocks noGrp="1" noChangeArrowheads="1"/>
          </p:cNvSpPr>
          <p:nvPr>
            <p:ph idx="1"/>
          </p:nvPr>
        </p:nvSpPr>
        <p:spPr/>
        <p:txBody>
          <a:bodyPr/>
          <a:lstStyle/>
          <a:p>
            <a:r>
              <a:rPr lang="en-IN" altLang="en-US" sz="2300" smtClean="0">
                <a:latin typeface="Times New Roman" pitchFamily="18" charset="0"/>
                <a:cs typeface="Times New Roman" pitchFamily="18" charset="0"/>
              </a:rPr>
              <a:t>Cyber Defamation in Corporate World can take place in various forms </a:t>
            </a:r>
          </a:p>
          <a:p>
            <a:r>
              <a:rPr lang="en-IN" altLang="en-US" sz="2300" smtClean="0">
                <a:latin typeface="Times New Roman" pitchFamily="18" charset="0"/>
                <a:cs typeface="Times New Roman" pitchFamily="18" charset="0"/>
              </a:rPr>
              <a:t>A disgruntled employee of a Company may post some defamatory remarks about the Company on a popular blog site or may send some slanderous email, defaming the company or any of its important managerial personnel, to the clients of the company across the globe;</a:t>
            </a:r>
          </a:p>
          <a:p>
            <a:r>
              <a:rPr lang="en-IN" altLang="en-US" sz="2300" smtClean="0">
                <a:latin typeface="Times New Roman" pitchFamily="18" charset="0"/>
                <a:cs typeface="Times New Roman" pitchFamily="18" charset="0"/>
              </a:rPr>
              <a:t> A competitor may divert the client and/or customers of a Company visiting the website of the Company to any other website which may give some misleading information about the Company. </a:t>
            </a:r>
          </a:p>
          <a:p>
            <a:r>
              <a:rPr lang="en-IN" altLang="en-US" sz="2300" smtClean="0">
                <a:latin typeface="Times New Roman" pitchFamily="18" charset="0"/>
                <a:cs typeface="Times New Roman" pitchFamily="18" charset="0"/>
              </a:rPr>
              <a:t>Unlike other form of defamation Cyber defamation can cause huge damage to a Company in a very short span of time owning to a worldwide accessibility of internet and its ever increasing number</a:t>
            </a:r>
            <a:r>
              <a:rPr lang="en-IN" altLang="en-US" sz="2400" smtClean="0">
                <a:latin typeface="Times New Roman" pitchFamily="18" charset="0"/>
                <a:cs typeface="Times New Roman" pitchFamily="18" charset="0"/>
              </a:rPr>
              <a:t> of users.</a:t>
            </a:r>
            <a:endParaRPr lang="en-US" altLang="en-US" sz="2400" smtClean="0">
              <a:latin typeface="Times New Roman" pitchFamily="18" charset="0"/>
              <a:cs typeface="Times New Roman" pitchFamily="18" charset="0"/>
            </a:endParaRPr>
          </a:p>
          <a:p>
            <a:endParaRPr lang="en-US" altLang="en-US"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noChangeArrowheads="1"/>
          </p:cNvSpPr>
          <p:nvPr>
            <p:ph type="title"/>
          </p:nvPr>
        </p:nvSpPr>
        <p:spPr bwMode="auto">
          <a:xfrm>
            <a:off x="457200" y="98425"/>
            <a:ext cx="8229600" cy="1319213"/>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Internet Time Theft</a:t>
            </a:r>
          </a:p>
        </p:txBody>
      </p:sp>
      <p:sp>
        <p:nvSpPr>
          <p:cNvPr id="40963" name="Content Placeholder 2"/>
          <p:cNvSpPr>
            <a:spLocks noGrp="1" noChangeArrowheads="1"/>
          </p:cNvSpPr>
          <p:nvPr>
            <p:ph idx="1"/>
          </p:nvPr>
        </p:nvSpPr>
        <p:spPr/>
        <p:txBody>
          <a:bodyPr/>
          <a:lstStyle/>
          <a:p>
            <a:r>
              <a:rPr lang="en-IN" altLang="en-US" smtClean="0">
                <a:solidFill>
                  <a:srgbClr val="212529"/>
                </a:solidFill>
                <a:latin typeface="Muli"/>
              </a:rPr>
              <a:t> </a:t>
            </a:r>
            <a:r>
              <a:rPr lang="en-IN" altLang="en-US" smtClean="0">
                <a:solidFill>
                  <a:srgbClr val="212529"/>
                </a:solidFill>
                <a:latin typeface="Times New Roman" pitchFamily="18" charset="0"/>
                <a:cs typeface="Times New Roman" pitchFamily="18" charset="0"/>
              </a:rPr>
              <a:t>It refers to the theft in a manner where the unauthorized person uses internet hours paid by another person. </a:t>
            </a:r>
          </a:p>
          <a:p>
            <a:r>
              <a:rPr lang="en-IN" altLang="en-US" smtClean="0">
                <a:solidFill>
                  <a:srgbClr val="212529"/>
                </a:solidFill>
                <a:latin typeface="Times New Roman" pitchFamily="18" charset="0"/>
                <a:cs typeface="Times New Roman" pitchFamily="18" charset="0"/>
              </a:rPr>
              <a:t>The authorized person gets access to another person's ISP user ID and password, either by hacking or by illegal means without that person’s knowledge.</a:t>
            </a:r>
          </a:p>
          <a:p>
            <a:r>
              <a:rPr lang="en-IN" altLang="en-US" smtClean="0">
                <a:solidFill>
                  <a:srgbClr val="212529"/>
                </a:solidFill>
                <a:latin typeface="Times New Roman" pitchFamily="18" charset="0"/>
                <a:cs typeface="Times New Roman" pitchFamily="18" charset="0"/>
              </a:rPr>
              <a:t>Time theft at work occurs when an employee accepts pay from their employer for work that they have not actually done, or for time they have not actually put into their work. </a:t>
            </a:r>
          </a:p>
          <a:p>
            <a:r>
              <a:rPr lang="en-IN" altLang="en-US" smtClean="0">
                <a:solidFill>
                  <a:srgbClr val="212529"/>
                </a:solidFill>
                <a:latin typeface="Times New Roman" pitchFamily="18" charset="0"/>
                <a:cs typeface="Times New Roman" pitchFamily="18" charset="0"/>
              </a:rPr>
              <a:t>Cyber theft is a part of cybercrime which means theft carried out by means of computers or the Internet</a:t>
            </a:r>
            <a:r>
              <a:rPr lang="en-IN" altLang="en-US" smtClean="0">
                <a:solidFill>
                  <a:srgbClr val="212529"/>
                </a:solidFill>
                <a:latin typeface="Muli"/>
              </a:rPr>
              <a:t>. </a:t>
            </a:r>
          </a:p>
          <a:p>
            <a:endParaRPr lang="en-US" alt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noChangeArrowheads="1"/>
          </p:cNvSpPr>
          <p:nvPr>
            <p:ph type="title"/>
          </p:nvPr>
        </p:nvSpPr>
        <p:spPr bwMode="auto">
          <a:xfrm>
            <a:off x="457200" y="127000"/>
            <a:ext cx="8229600" cy="1290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Data Diddling</a:t>
            </a:r>
          </a:p>
        </p:txBody>
      </p:sp>
      <p:sp>
        <p:nvSpPr>
          <p:cNvPr id="41987" name="Content Placeholder 2"/>
          <p:cNvSpPr>
            <a:spLocks noGrp="1" noChangeArrowheads="1"/>
          </p:cNvSpPr>
          <p:nvPr>
            <p:ph idx="1"/>
          </p:nvPr>
        </p:nvSpPr>
        <p:spPr/>
        <p:txBody>
          <a:bodyPr/>
          <a:lstStyle/>
          <a:p>
            <a:pPr algn="just"/>
            <a:r>
              <a:rPr lang="en-IN" altLang="en-US" sz="2400" smtClean="0">
                <a:latin typeface="Times New Roman" pitchFamily="18" charset="0"/>
                <a:cs typeface="Times New Roman" pitchFamily="18" charset="0"/>
              </a:rPr>
              <a:t>Altering raw data just before it is processed by a computer and then changing it back after the processing is completed</a:t>
            </a:r>
          </a:p>
          <a:p>
            <a:pPr algn="just"/>
            <a:r>
              <a:rPr lang="en-IN" altLang="en-US" sz="2400" smtClean="0">
                <a:latin typeface="Times New Roman" pitchFamily="18" charset="0"/>
                <a:cs typeface="Times New Roman" pitchFamily="18" charset="0"/>
              </a:rPr>
              <a:t>Data diddling is a type of cybercrime in which data is altered as it is entered into a computer system, most often by a data entry clerk or a computer virus</a:t>
            </a:r>
          </a:p>
          <a:p>
            <a:pPr algn="just"/>
            <a:r>
              <a:rPr lang="en-IN" altLang="en-US" sz="2400" smtClean="0">
                <a:latin typeface="Times New Roman" pitchFamily="18" charset="0"/>
                <a:cs typeface="Times New Roman" pitchFamily="18" charset="0"/>
              </a:rPr>
              <a:t>Computerized processing of the altered data results in a fraudulent benefit. </a:t>
            </a:r>
          </a:p>
          <a:p>
            <a:pPr algn="just"/>
            <a:r>
              <a:rPr lang="en-IN" altLang="en-US" sz="2400" smtClean="0">
                <a:latin typeface="Times New Roman" pitchFamily="18" charset="0"/>
                <a:cs typeface="Times New Roman" pitchFamily="18" charset="0"/>
              </a:rPr>
              <a:t>In some cases, the altered data is changed back after processing to conceal the activity.</a:t>
            </a:r>
            <a:endParaRPr lang="en-IN" altLang="en-US" sz="2400" baseline="30000" smtClean="0">
              <a:latin typeface="Times New Roman" pitchFamily="18" charset="0"/>
              <a:cs typeface="Times New Roman" pitchFamily="18" charset="0"/>
            </a:endParaRPr>
          </a:p>
          <a:p>
            <a:pPr algn="just"/>
            <a:r>
              <a:rPr lang="en-IN" altLang="en-US" sz="2400" smtClean="0">
                <a:latin typeface="Times New Roman" pitchFamily="18" charset="0"/>
                <a:cs typeface="Times New Roman" pitchFamily="18" charset="0"/>
              </a:rPr>
              <a:t> The results can be huge. </a:t>
            </a:r>
          </a:p>
          <a:p>
            <a:pPr algn="just"/>
            <a:r>
              <a:rPr lang="en-IN" altLang="en-US" sz="2400" smtClean="0">
                <a:latin typeface="Times New Roman" pitchFamily="18" charset="0"/>
                <a:cs typeface="Times New Roman" pitchFamily="18" charset="0"/>
              </a:rPr>
              <a:t>They might include adjusting financial figures up or down marginally, or it could be more complex and make an entire system unusable.</a:t>
            </a:r>
          </a:p>
          <a:p>
            <a:endParaRPr lang="en-US" altLang="en-US"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noChangeArrowheads="1"/>
          </p:cNvSpPr>
          <p:nvPr>
            <p:ph type="title"/>
          </p:nvPr>
        </p:nvSpPr>
        <p:spPr bwMode="auto">
          <a:xfrm>
            <a:off x="4572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CyberEspionage</a:t>
            </a:r>
          </a:p>
        </p:txBody>
      </p:sp>
      <p:sp>
        <p:nvSpPr>
          <p:cNvPr id="43011" name="Content Placeholder 2"/>
          <p:cNvSpPr>
            <a:spLocks noGrp="1" noChangeArrowheads="1"/>
          </p:cNvSpPr>
          <p:nvPr>
            <p:ph idx="1"/>
          </p:nvPr>
        </p:nvSpPr>
        <p:spPr/>
        <p:txBody>
          <a:bodyPr/>
          <a:lstStyle/>
          <a:p>
            <a:pPr algn="just"/>
            <a:r>
              <a:rPr lang="en-IN" altLang="en-US" sz="2400" dirty="0" smtClean="0">
                <a:latin typeface="Times New Roman" pitchFamily="18" charset="0"/>
                <a:cs typeface="Times New Roman" pitchFamily="18" charset="0"/>
              </a:rPr>
              <a:t>Cyber espionage </a:t>
            </a:r>
            <a:r>
              <a:rPr lang="en-IN" altLang="en-US" sz="2400" dirty="0" smtClean="0">
                <a:latin typeface="Times New Roman" pitchFamily="18" charset="0"/>
                <a:cs typeface="Times New Roman" pitchFamily="18" charset="0"/>
              </a:rPr>
              <a:t>(cyber espionage) </a:t>
            </a:r>
            <a:r>
              <a:rPr lang="en-IN" altLang="en-US" sz="2400" dirty="0" smtClean="0">
                <a:latin typeface="Times New Roman" pitchFamily="18" charset="0"/>
                <a:cs typeface="Times New Roman" pitchFamily="18" charset="0"/>
              </a:rPr>
              <a:t>is a form of cyber attack that is carried out against a competitive company or government entity. The goal of cyber espionage, which may also be referred to as cyber spying, is to provide the attacker with information that gives them advantages over competing companies or governments.</a:t>
            </a:r>
          </a:p>
          <a:p>
            <a:pPr algn="just"/>
            <a:r>
              <a:rPr lang="en-IN" altLang="en-US" sz="2400" dirty="0" smtClean="0">
                <a:latin typeface="Times New Roman" pitchFamily="18" charset="0"/>
                <a:cs typeface="Times New Roman" pitchFamily="18" charset="0"/>
              </a:rPr>
              <a:t>As of this writing, cyber espionage is used most often in the media in reference to advanced persistent threats </a:t>
            </a:r>
            <a:r>
              <a:rPr lang="en-IN" altLang="en-US" sz="2400" dirty="0" smtClean="0">
                <a:latin typeface="Times New Roman" pitchFamily="18" charset="0"/>
                <a:cs typeface="Times New Roman" pitchFamily="18" charset="0"/>
              </a:rPr>
              <a:t>launched </a:t>
            </a:r>
            <a:r>
              <a:rPr lang="en-IN" altLang="en-US" sz="2400" dirty="0" smtClean="0">
                <a:latin typeface="Times New Roman" pitchFamily="18" charset="0"/>
                <a:cs typeface="Times New Roman" pitchFamily="18" charset="0"/>
              </a:rPr>
              <a:t>by one nation-state against another for political gain. When the attacker's motives are financial as well as political, the cyber attack is likely to be characterized as being an example of economic espionage.</a:t>
            </a:r>
          </a:p>
          <a:p>
            <a:pPr algn="just"/>
            <a:r>
              <a:rPr lang="en-IN" altLang="en-US" sz="2400" dirty="0" smtClean="0">
                <a:latin typeface="Times New Roman" pitchFamily="18" charset="0"/>
                <a:cs typeface="Times New Roman" pitchFamily="18" charset="0"/>
              </a:rPr>
              <a:t>Bad actors who engage in cyber espionage typically want to remain undetected for long periods of time. This means that this type of attack is often quite complicated and expensive to carry out.</a:t>
            </a:r>
          </a:p>
          <a:p>
            <a:endParaRPr lang="en-US" alt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noChangeArrowheads="1"/>
          </p:cNvSpPr>
          <p:nvPr>
            <p:ph type="title"/>
          </p:nvPr>
        </p:nvSpPr>
        <p:spPr bwMode="auto">
          <a:xfrm>
            <a:off x="1160463" y="-90488"/>
            <a:ext cx="8229600" cy="1419226"/>
          </a:xfrm>
          <a:noFill/>
          <a:ln>
            <a:miter lim="800000"/>
            <a:headEnd/>
            <a:tailEnd/>
          </a:ln>
        </p:spPr>
        <p:txBody>
          <a:bodyPr vert="horz" wrap="square" lIns="91440" tIns="45720" rIns="91440" bIns="45720" numCol="1" anchor="t" anchorCtr="0" compatLnSpc="1">
            <a:prstTxWarp prst="textNoShape">
              <a:avLst/>
            </a:prstTxWarp>
          </a:bodyPr>
          <a:lstStyle/>
          <a:p>
            <a:r>
              <a:rPr lang="en-IN" altLang="en-US" smtClean="0">
                <a:solidFill>
                  <a:srgbClr val="FFFF00"/>
                </a:solidFill>
                <a:cs typeface="Times New Roman" pitchFamily="18" charset="0"/>
              </a:rPr>
              <a:t>cyber espionage vs cyberwarfare</a:t>
            </a:r>
            <a:endParaRPr lang="en-US" altLang="en-US" smtClean="0">
              <a:solidFill>
                <a:srgbClr val="FFFF00"/>
              </a:solidFill>
            </a:endParaRPr>
          </a:p>
        </p:txBody>
      </p:sp>
      <p:sp>
        <p:nvSpPr>
          <p:cNvPr id="44035" name="Content Placeholder 2"/>
          <p:cNvSpPr>
            <a:spLocks noGrp="1" noChangeArrowheads="1"/>
          </p:cNvSpPr>
          <p:nvPr>
            <p:ph idx="1"/>
          </p:nvPr>
        </p:nvSpPr>
        <p:spPr/>
        <p:txBody>
          <a:bodyPr/>
          <a:lstStyle/>
          <a:p>
            <a:pPr algn="just"/>
            <a:r>
              <a:rPr lang="en-IN" altLang="en-US" smtClean="0">
                <a:latin typeface="Times New Roman" pitchFamily="18" charset="0"/>
                <a:cs typeface="Times New Roman" pitchFamily="18" charset="0"/>
              </a:rPr>
              <a:t>The biggest difference is that the primary goal of a cyberwarfare attack is to disrupt the activities of a nation-state, while the primary goal of a cyberespionage attack is for the attacker to remain hidden for as long as possible in order to gather intelligence.</a:t>
            </a:r>
          </a:p>
          <a:p>
            <a:pPr algn="just"/>
            <a:r>
              <a:rPr lang="en-IN" altLang="en-US" smtClean="0">
                <a:latin typeface="Times New Roman" pitchFamily="18" charset="0"/>
                <a:cs typeface="Times New Roman" pitchFamily="18" charset="0"/>
              </a:rPr>
              <a:t>Even though cyber espionage and cyberwarfare are two distinct concepts, they are often used together. For example, cyber espionage can be used to build intelligence that will help a nation-state prepare for declaring a physical or cyberwar.</a:t>
            </a:r>
          </a:p>
          <a:p>
            <a:endParaRPr lang="en-US" alt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noChangeArrowheads="1"/>
          </p:cNvSpPr>
          <p:nvPr>
            <p:ph type="title"/>
          </p:nvPr>
        </p:nvSpPr>
        <p:spPr bwMode="auto">
          <a:xfrm>
            <a:off x="457200" y="0"/>
            <a:ext cx="82296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Hacking</a:t>
            </a:r>
          </a:p>
        </p:txBody>
      </p:sp>
      <p:sp>
        <p:nvSpPr>
          <p:cNvPr id="45059" name="Content Placeholder 2"/>
          <p:cNvSpPr>
            <a:spLocks noGrp="1" noChangeArrowheads="1"/>
          </p:cNvSpPr>
          <p:nvPr>
            <p:ph idx="1"/>
          </p:nvPr>
        </p:nvSpPr>
        <p:spPr>
          <a:xfrm>
            <a:off x="242888" y="830263"/>
            <a:ext cx="8709025" cy="5408612"/>
          </a:xfrm>
        </p:spPr>
        <p:txBody>
          <a:bodyPr/>
          <a:lstStyle/>
          <a:p>
            <a:r>
              <a:rPr lang="en-IN" altLang="en-US" sz="2400" smtClean="0">
                <a:solidFill>
                  <a:srgbClr val="222222"/>
                </a:solidFill>
                <a:latin typeface="Times New Roman" pitchFamily="18" charset="0"/>
                <a:cs typeface="Times New Roman" pitchFamily="18" charset="0"/>
              </a:rPr>
              <a:t>Hacking is the activity of identifying weaknesses in a computer system or a network to exploit the security to gain access to personal data or business data.</a:t>
            </a:r>
          </a:p>
          <a:p>
            <a:r>
              <a:rPr lang="en-IN" altLang="en-US" sz="2400" smtClean="0">
                <a:solidFill>
                  <a:srgbClr val="222222"/>
                </a:solidFill>
                <a:latin typeface="Times New Roman" pitchFamily="18" charset="0"/>
                <a:cs typeface="Times New Roman" pitchFamily="18" charset="0"/>
              </a:rPr>
              <a:t> An example of computer hacking can be: using a password cracking algorithm to gain access to a computer system.</a:t>
            </a:r>
          </a:p>
          <a:p>
            <a:r>
              <a:rPr lang="en-IN" altLang="en-US" sz="2400" smtClean="0">
                <a:solidFill>
                  <a:srgbClr val="222222"/>
                </a:solidFill>
                <a:latin typeface="Times New Roman" pitchFamily="18" charset="0"/>
                <a:cs typeface="Times New Roman" pitchFamily="18" charset="0"/>
              </a:rPr>
              <a:t>It is not enough to have isolated computers systems; they need to be networked to facilitate communication with external businesses. </a:t>
            </a:r>
          </a:p>
          <a:p>
            <a:r>
              <a:rPr lang="en-IN" altLang="en-US" sz="2400" smtClean="0">
                <a:solidFill>
                  <a:srgbClr val="222222"/>
                </a:solidFill>
                <a:latin typeface="Times New Roman" pitchFamily="18" charset="0"/>
                <a:cs typeface="Times New Roman" pitchFamily="18" charset="0"/>
              </a:rPr>
              <a:t>This exposes them to the outside world and hacking. </a:t>
            </a:r>
          </a:p>
          <a:p>
            <a:r>
              <a:rPr lang="en-IN" altLang="en-US" sz="2400" smtClean="0">
                <a:solidFill>
                  <a:srgbClr val="222222"/>
                </a:solidFill>
                <a:latin typeface="Times New Roman" pitchFamily="18" charset="0"/>
                <a:cs typeface="Times New Roman" pitchFamily="18" charset="0"/>
              </a:rPr>
              <a:t>System hacking means using computers to commit fraudulent acts such as fraud, privacy invasion, stealing corporate/personal data, etc. </a:t>
            </a:r>
          </a:p>
          <a:p>
            <a:r>
              <a:rPr lang="en-IN" altLang="en-US" sz="2400" smtClean="0">
                <a:solidFill>
                  <a:srgbClr val="222222"/>
                </a:solidFill>
                <a:latin typeface="Times New Roman" pitchFamily="18" charset="0"/>
                <a:cs typeface="Times New Roman" pitchFamily="18" charset="0"/>
              </a:rPr>
              <a:t>Cyber crimes cost many organizations millions of dollars every year.</a:t>
            </a:r>
          </a:p>
          <a:p>
            <a:r>
              <a:rPr lang="en-IN" altLang="en-US" sz="2400" smtClean="0">
                <a:solidFill>
                  <a:srgbClr val="222222"/>
                </a:solidFill>
                <a:latin typeface="Times New Roman" pitchFamily="18" charset="0"/>
                <a:cs typeface="Times New Roman" pitchFamily="18" charset="0"/>
              </a:rPr>
              <a:t> Businesses need to protect themselves against such attacks.</a:t>
            </a:r>
          </a:p>
          <a:p>
            <a:endParaRPr lang="en-US" alt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noChangeArrowheads="1"/>
          </p:cNvSpPr>
          <p:nvPr>
            <p:ph type="title"/>
          </p:nvPr>
        </p:nvSpPr>
        <p:spPr bwMode="auto">
          <a:xfrm>
            <a:off x="4826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Hacking</a:t>
            </a:r>
          </a:p>
        </p:txBody>
      </p:sp>
      <p:sp>
        <p:nvSpPr>
          <p:cNvPr id="46083" name="Content Placeholder 2"/>
          <p:cNvSpPr>
            <a:spLocks noGrp="1" noChangeArrowheads="1"/>
          </p:cNvSpPr>
          <p:nvPr>
            <p:ph idx="1"/>
          </p:nvPr>
        </p:nvSpPr>
        <p:spPr/>
        <p:txBody>
          <a:bodyPr/>
          <a:lstStyle/>
          <a:p>
            <a:r>
              <a:rPr lang="en-IN" altLang="en-US" smtClean="0">
                <a:solidFill>
                  <a:srgbClr val="222222"/>
                </a:solidFill>
                <a:latin typeface="Times New Roman" pitchFamily="18" charset="0"/>
                <a:cs typeface="Times New Roman" pitchFamily="18" charset="0"/>
              </a:rPr>
              <a:t>A </a:t>
            </a:r>
            <a:r>
              <a:rPr lang="en-IN" altLang="en-US" b="1" smtClean="0">
                <a:solidFill>
                  <a:srgbClr val="222222"/>
                </a:solidFill>
                <a:latin typeface="Times New Roman" pitchFamily="18" charset="0"/>
                <a:cs typeface="Times New Roman" pitchFamily="18" charset="0"/>
              </a:rPr>
              <a:t>Hacker</a:t>
            </a:r>
            <a:r>
              <a:rPr lang="en-IN" altLang="en-US" smtClean="0">
                <a:solidFill>
                  <a:srgbClr val="222222"/>
                </a:solidFill>
                <a:latin typeface="Times New Roman" pitchFamily="18" charset="0"/>
                <a:cs typeface="Times New Roman" pitchFamily="18" charset="0"/>
              </a:rPr>
              <a:t> is a person who finds and exploits the weakness in computer systems and/or networks to gain access. Hackers are usually skilled computer programmers with knowledge of computer security.</a:t>
            </a:r>
          </a:p>
          <a:p>
            <a:r>
              <a:rPr lang="en-IN" altLang="en-US" b="1" smtClean="0">
                <a:solidFill>
                  <a:srgbClr val="222222"/>
                </a:solidFill>
                <a:latin typeface="Times New Roman" pitchFamily="18" charset="0"/>
                <a:cs typeface="Times New Roman" pitchFamily="18" charset="0"/>
              </a:rPr>
              <a:t>Ethical Hacker (White hat): </a:t>
            </a:r>
            <a:r>
              <a:rPr lang="en-IN" altLang="en-US" smtClean="0">
                <a:solidFill>
                  <a:srgbClr val="222222"/>
                </a:solidFill>
                <a:latin typeface="Times New Roman" pitchFamily="18" charset="0"/>
                <a:cs typeface="Times New Roman" pitchFamily="18" charset="0"/>
              </a:rPr>
              <a:t>A security hacker who gains access to systems with a view to fix the identified weaknesses. They may also perform penetration</a:t>
            </a:r>
            <a:r>
              <a:rPr lang="en-IN" altLang="en-US" smtClean="0">
                <a:solidFill>
                  <a:srgbClr val="04B8E6"/>
                </a:solidFill>
                <a:latin typeface="Times New Roman" pitchFamily="18" charset="0"/>
                <a:cs typeface="Times New Roman" pitchFamily="18" charset="0"/>
              </a:rPr>
              <a:t> </a:t>
            </a:r>
            <a:r>
              <a:rPr lang="en-IN" altLang="en-US" smtClean="0">
                <a:latin typeface="Times New Roman" pitchFamily="18" charset="0"/>
                <a:cs typeface="Times New Roman" pitchFamily="18" charset="0"/>
              </a:rPr>
              <a:t>Testing </a:t>
            </a:r>
            <a:r>
              <a:rPr lang="en-IN" altLang="en-US" smtClean="0">
                <a:solidFill>
                  <a:srgbClr val="222222"/>
                </a:solidFill>
                <a:latin typeface="Times New Roman" pitchFamily="18" charset="0"/>
                <a:cs typeface="Times New Roman" pitchFamily="18" charset="0"/>
              </a:rPr>
              <a:t>and vulnerability assessments.</a:t>
            </a:r>
          </a:p>
          <a:p>
            <a:r>
              <a:rPr lang="en-IN" altLang="en-US" b="1" smtClean="0">
                <a:solidFill>
                  <a:srgbClr val="222222"/>
                </a:solidFill>
                <a:latin typeface="Times New Roman" pitchFamily="18" charset="0"/>
                <a:cs typeface="Times New Roman" pitchFamily="18" charset="0"/>
              </a:rPr>
              <a:t>Cracker (Black hat): </a:t>
            </a:r>
            <a:r>
              <a:rPr lang="en-IN" altLang="en-US" smtClean="0">
                <a:solidFill>
                  <a:srgbClr val="222222"/>
                </a:solidFill>
                <a:latin typeface="Times New Roman" pitchFamily="18" charset="0"/>
                <a:cs typeface="Times New Roman" pitchFamily="18" charset="0"/>
              </a:rPr>
              <a:t>A hacker who gains unauthorized access to computer systems for personal gain. The intent is usually to steal corporate data, violate privacy rights, transfer funds from bank accounts etc.</a:t>
            </a:r>
            <a:endParaRPr lang="en-US" altLang="en-US" smtClean="0">
              <a:latin typeface="Times New Roman" pitchFamily="18" charset="0"/>
              <a:cs typeface="Times New Roman" pitchFamily="18" charset="0"/>
            </a:endParaRPr>
          </a:p>
          <a:p>
            <a:endParaRPr lang="en-US"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bwMode="auto">
          <a:xfrm>
            <a:off x="457200" y="0"/>
            <a:ext cx="8229600" cy="1014413"/>
          </a:xfrm>
          <a:noFill/>
          <a:ln>
            <a:miter lim="800000"/>
            <a:headEnd/>
            <a:tailEnd/>
          </a:ln>
        </p:spPr>
        <p:txBody>
          <a:bodyPr vert="horz" wrap="square" lIns="91440" tIns="45720" rIns="91440" bIns="45720" numCol="1" anchor="t" anchorCtr="0" compatLnSpc="1">
            <a:prstTxWarp prst="textNoShape">
              <a:avLst/>
            </a:prstTxWarp>
          </a:bodyPr>
          <a:lstStyle/>
          <a:p>
            <a:r>
              <a:rPr lang="en-US" altLang="en-US" b="1" smtClean="0">
                <a:solidFill>
                  <a:srgbClr val="FFFF00"/>
                </a:solidFill>
              </a:rPr>
              <a:t>Introduction</a:t>
            </a:r>
          </a:p>
        </p:txBody>
      </p:sp>
      <p:sp>
        <p:nvSpPr>
          <p:cNvPr id="3" name="Content Placeholder 2"/>
          <p:cNvSpPr>
            <a:spLocks noGrp="1"/>
          </p:cNvSpPr>
          <p:nvPr>
            <p:ph idx="1"/>
          </p:nvPr>
        </p:nvSpPr>
        <p:spPr/>
        <p:txBody>
          <a:bodyPr/>
          <a:lstStyle/>
          <a:p>
            <a:pPr>
              <a:defRPr/>
            </a:pPr>
            <a:r>
              <a:rPr lang="en-IN" dirty="0">
                <a:solidFill>
                  <a:srgbClr val="3B3835"/>
                </a:solidFill>
                <a:latin typeface="HelveticaNeue-Light"/>
              </a:rPr>
              <a:t> </a:t>
            </a:r>
            <a:r>
              <a:rPr lang="en-IN" dirty="0">
                <a:solidFill>
                  <a:srgbClr val="3B3835"/>
                </a:solidFill>
                <a:latin typeface="+mj-lt"/>
              </a:rPr>
              <a:t>Internet in India is growing rapidly </a:t>
            </a:r>
          </a:p>
          <a:p>
            <a:pPr>
              <a:defRPr/>
            </a:pPr>
            <a:r>
              <a:rPr lang="en-IN" dirty="0">
                <a:solidFill>
                  <a:srgbClr val="3B3835"/>
                </a:solidFill>
                <a:latin typeface="+mj-lt"/>
              </a:rPr>
              <a:t> Unrestricted no. of free websites, the Internet has deniably opened a new exploitation known as cybercrime</a:t>
            </a:r>
          </a:p>
          <a:p>
            <a:pPr>
              <a:defRPr/>
            </a:pPr>
            <a:r>
              <a:rPr lang="en-IN" dirty="0">
                <a:solidFill>
                  <a:srgbClr val="3B3835"/>
                </a:solidFill>
                <a:latin typeface="+mj-lt"/>
              </a:rPr>
              <a:t>Activates involve the use of computer, Internet, Cyberspace and WWW</a:t>
            </a:r>
          </a:p>
          <a:p>
            <a:pPr>
              <a:defRPr/>
            </a:pPr>
            <a:r>
              <a:rPr lang="en-IN" dirty="0">
                <a:solidFill>
                  <a:srgbClr val="3B3835"/>
                </a:solidFill>
                <a:latin typeface="+mj-lt"/>
              </a:rPr>
              <a:t>1st recorded cybercrime took place in the year 1820 </a:t>
            </a:r>
          </a:p>
          <a:p>
            <a:pPr>
              <a:defRPr/>
            </a:pPr>
            <a:r>
              <a:rPr lang="en-IN" dirty="0">
                <a:solidFill>
                  <a:srgbClr val="3B3835"/>
                </a:solidFill>
                <a:latin typeface="+mj-lt"/>
              </a:rPr>
              <a:t>Indian corporate and government sites have been attacked or defaced more than 780 times between Feb 2002 &amp; Dec 2002 </a:t>
            </a:r>
          </a:p>
          <a:p>
            <a:pPr>
              <a:defRPr/>
            </a:pPr>
            <a:r>
              <a:rPr lang="en-IN" dirty="0">
                <a:solidFill>
                  <a:srgbClr val="3B3835"/>
                </a:solidFill>
                <a:latin typeface="+mj-lt"/>
              </a:rPr>
              <a:t>3,286 Indian websites were hacked in 5months – between Jan &amp; June 2009</a:t>
            </a:r>
            <a:endParaRPr lang="en-US" dirty="0">
              <a:latin typeface="+mj-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noChangeArrowheads="1"/>
          </p:cNvSpPr>
          <p:nvPr>
            <p:ph type="title"/>
          </p:nvPr>
        </p:nvSpPr>
        <p:spPr bwMode="auto">
          <a:xfrm>
            <a:off x="457200" y="0"/>
            <a:ext cx="82296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Ethical Hacking</a:t>
            </a:r>
          </a:p>
        </p:txBody>
      </p:sp>
      <p:sp>
        <p:nvSpPr>
          <p:cNvPr id="47107" name="Content Placeholder 2"/>
          <p:cNvSpPr>
            <a:spLocks noGrp="1" noChangeArrowheads="1"/>
          </p:cNvSpPr>
          <p:nvPr>
            <p:ph idx="1"/>
          </p:nvPr>
        </p:nvSpPr>
        <p:spPr/>
        <p:txBody>
          <a:bodyPr/>
          <a:lstStyle/>
          <a:p>
            <a:pPr algn="just"/>
            <a:r>
              <a:rPr lang="en-IN" altLang="en-US" dirty="0" smtClean="0">
                <a:solidFill>
                  <a:srgbClr val="222222"/>
                </a:solidFill>
                <a:latin typeface="Times New Roman" pitchFamily="18" charset="0"/>
                <a:cs typeface="Times New Roman" pitchFamily="18" charset="0"/>
              </a:rPr>
              <a:t>Ethical Hacking is identifying weakness in computer systems and/or computer networks and coming with countermeasures that protect the weaknesses. Ethical hackers must abide by the following rules.</a:t>
            </a:r>
          </a:p>
          <a:p>
            <a:pPr lvl="1"/>
            <a:r>
              <a:rPr lang="en-IN" altLang="en-US" dirty="0" smtClean="0">
                <a:solidFill>
                  <a:srgbClr val="222222"/>
                </a:solidFill>
                <a:latin typeface="Times New Roman" pitchFamily="18" charset="0"/>
                <a:cs typeface="Times New Roman" pitchFamily="18" charset="0"/>
              </a:rPr>
              <a:t>Get written permission from the owner of the computer system and/or computer network before hacking.</a:t>
            </a:r>
          </a:p>
          <a:p>
            <a:pPr lvl="1"/>
            <a:r>
              <a:rPr lang="en-IN" altLang="en-US" dirty="0" smtClean="0">
                <a:solidFill>
                  <a:srgbClr val="222222"/>
                </a:solidFill>
                <a:latin typeface="Times New Roman" pitchFamily="18" charset="0"/>
                <a:cs typeface="Times New Roman" pitchFamily="18" charset="0"/>
              </a:rPr>
              <a:t>Protect the privacy of the organization been hacked.</a:t>
            </a:r>
          </a:p>
          <a:p>
            <a:pPr lvl="1"/>
            <a:r>
              <a:rPr lang="en-IN" altLang="en-US" dirty="0" smtClean="0">
                <a:solidFill>
                  <a:srgbClr val="222222"/>
                </a:solidFill>
                <a:latin typeface="Times New Roman" pitchFamily="18" charset="0"/>
                <a:cs typeface="Times New Roman" pitchFamily="18" charset="0"/>
              </a:rPr>
              <a:t>Transparently report all the identified weaknesses in the computer system to the organization.</a:t>
            </a:r>
          </a:p>
          <a:p>
            <a:pPr lvl="1"/>
            <a:r>
              <a:rPr lang="en-IN" altLang="en-US" dirty="0" smtClean="0">
                <a:solidFill>
                  <a:srgbClr val="222222"/>
                </a:solidFill>
                <a:latin typeface="Times New Roman" pitchFamily="18" charset="0"/>
                <a:cs typeface="Times New Roman" pitchFamily="18" charset="0"/>
              </a:rPr>
              <a:t>Inform hardware and software vendors of the identified weaknesses.</a:t>
            </a:r>
          </a:p>
          <a:p>
            <a:endParaRPr lang="en-US" altLang="en-US"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p:nvPr>
        </p:nvSpPr>
        <p:spPr bwMode="auto">
          <a:xfrm>
            <a:off x="4572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Online Fraud</a:t>
            </a:r>
          </a:p>
        </p:txBody>
      </p:sp>
      <p:pic>
        <p:nvPicPr>
          <p:cNvPr id="48131" name="Content Placeholder 4"/>
          <p:cNvPicPr>
            <a:picLocks noGrp="1" noChangeAspect="1" noChangeArrowheads="1"/>
          </p:cNvPicPr>
          <p:nvPr>
            <p:ph idx="1"/>
          </p:nvPr>
        </p:nvPicPr>
        <p:blipFill>
          <a:blip r:embed="rId2" cstate="print"/>
          <a:srcRect/>
          <a:stretch>
            <a:fillRect/>
          </a:stretch>
        </p:blipFill>
        <p:spPr>
          <a:xfrm>
            <a:off x="0" y="1470025"/>
            <a:ext cx="9144000" cy="795338"/>
          </a:xfrm>
        </p:spPr>
      </p:pic>
      <p:pic>
        <p:nvPicPr>
          <p:cNvPr id="48132" name="Picture 4" descr="Text&#10;&#10;Description automatically generated"/>
          <p:cNvPicPr>
            <a:picLocks noChangeAspect="1" noChangeArrowheads="1"/>
          </p:cNvPicPr>
          <p:nvPr/>
        </p:nvPicPr>
        <p:blipFill>
          <a:blip r:embed="rId3" cstate="print"/>
          <a:srcRect/>
          <a:stretch>
            <a:fillRect/>
          </a:stretch>
        </p:blipFill>
        <p:spPr bwMode="auto">
          <a:xfrm>
            <a:off x="0" y="2427288"/>
            <a:ext cx="8840788" cy="2665412"/>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noChangeArrowheads="1"/>
          </p:cNvSpPr>
          <p:nvPr>
            <p:ph type="title"/>
          </p:nvPr>
        </p:nvSpPr>
        <p:spPr bwMode="auto">
          <a:xfrm>
            <a:off x="457200" y="0"/>
            <a:ext cx="82296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Computer Sabotage</a:t>
            </a:r>
          </a:p>
        </p:txBody>
      </p:sp>
      <p:sp>
        <p:nvSpPr>
          <p:cNvPr id="49155" name="Content Placeholder 2"/>
          <p:cNvSpPr>
            <a:spLocks noGrp="1" noChangeArrowheads="1"/>
          </p:cNvSpPr>
          <p:nvPr>
            <p:ph idx="1"/>
          </p:nvPr>
        </p:nvSpPr>
        <p:spPr/>
        <p:txBody>
          <a:bodyPr/>
          <a:lstStyle/>
          <a:p>
            <a:pPr algn="just"/>
            <a:r>
              <a:rPr lang="en-IN" altLang="en-US" sz="2200" smtClean="0">
                <a:solidFill>
                  <a:srgbClr val="02020B"/>
                </a:solidFill>
                <a:latin typeface="Times New Roman" pitchFamily="18" charset="0"/>
                <a:cs typeface="Times New Roman" pitchFamily="18" charset="0"/>
              </a:rPr>
              <a:t>Computer sabotage involves deliberate attacks intended to disable computers or networks for the purpose of disrupting commerce, education and recreation for personal gain, committing espionage, or facilitating criminal conspiracies, such as drug and human trafficking.</a:t>
            </a:r>
          </a:p>
          <a:p>
            <a:pPr algn="just"/>
            <a:r>
              <a:rPr lang="en-IN" altLang="en-US" sz="2200" smtClean="0">
                <a:solidFill>
                  <a:srgbClr val="02020B"/>
                </a:solidFill>
                <a:latin typeface="Times New Roman" pitchFamily="18" charset="0"/>
                <a:cs typeface="Times New Roman" pitchFamily="18" charset="0"/>
              </a:rPr>
              <a:t>Committing computer sabotage can be as simple as deliberately infecting a computer with a virus to keep authorized users from logging in.</a:t>
            </a:r>
          </a:p>
          <a:p>
            <a:pPr algn="just"/>
            <a:r>
              <a:rPr lang="en-IN" altLang="en-US" sz="2200" smtClean="0">
                <a:solidFill>
                  <a:srgbClr val="02020B"/>
                </a:solidFill>
                <a:latin typeface="Times New Roman" pitchFamily="18" charset="0"/>
                <a:cs typeface="Times New Roman" pitchFamily="18" charset="0"/>
              </a:rPr>
              <a:t> Although not always, much computer sabotage involves the use of malware, such as bots, worms, viruses and other spyware, which enables hackers to gain illegal access to personal and corporate computers. </a:t>
            </a:r>
          </a:p>
          <a:p>
            <a:pPr algn="just"/>
            <a:r>
              <a:rPr lang="en-IN" altLang="en-US" sz="2200" smtClean="0">
                <a:solidFill>
                  <a:srgbClr val="02020B"/>
                </a:solidFill>
                <a:latin typeface="Times New Roman" pitchFamily="18" charset="0"/>
                <a:cs typeface="Times New Roman" pitchFamily="18" charset="0"/>
              </a:rPr>
              <a:t>Apart from theft of services and wire fraud, such sabotage facilitates pedophiles who stalk children online at school and at home, identity thieves who duplicate fake IDs for illegal immigrants, and home invasion rings and other criminals who use malware to identify potential victims.</a:t>
            </a:r>
          </a:p>
          <a:p>
            <a:endParaRPr lang="en-US" altLang="en-US"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noChangeArrowheads="1"/>
          </p:cNvSpPr>
          <p:nvPr>
            <p:ph type="title"/>
          </p:nvPr>
        </p:nvSpPr>
        <p:spPr bwMode="auto">
          <a:xfrm>
            <a:off x="4572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Email Bombing</a:t>
            </a:r>
          </a:p>
        </p:txBody>
      </p:sp>
      <p:sp>
        <p:nvSpPr>
          <p:cNvPr id="50179" name="Content Placeholder 2"/>
          <p:cNvSpPr>
            <a:spLocks noGrp="1" noChangeArrowheads="1"/>
          </p:cNvSpPr>
          <p:nvPr>
            <p:ph idx="1"/>
          </p:nvPr>
        </p:nvSpPr>
        <p:spPr>
          <a:xfrm>
            <a:off x="254920" y="845970"/>
            <a:ext cx="8709025" cy="5602955"/>
          </a:xfrm>
        </p:spPr>
        <p:txBody>
          <a:bodyPr/>
          <a:lstStyle/>
          <a:p>
            <a:pPr algn="just"/>
            <a:r>
              <a:rPr lang="en-IN" altLang="en-US" dirty="0" smtClean="0">
                <a:solidFill>
                  <a:srgbClr val="333333"/>
                </a:solidFill>
                <a:latin typeface="Times New Roman" pitchFamily="18" charset="0"/>
                <a:cs typeface="Times New Roman" pitchFamily="18" charset="0"/>
              </a:rPr>
              <a:t>An email bomb is an attack against an email inbox or server designed to overwhelm an inbox or inhibit the server’s normal function, rendering it unresponsive, preventing email communications, degrading network performance, or causing downtime.</a:t>
            </a:r>
          </a:p>
          <a:p>
            <a:pPr algn="just"/>
            <a:r>
              <a:rPr lang="en-IN" altLang="en-US" dirty="0" smtClean="0">
                <a:solidFill>
                  <a:srgbClr val="333333"/>
                </a:solidFill>
                <a:latin typeface="Times New Roman" pitchFamily="18" charset="0"/>
                <a:cs typeface="Times New Roman" pitchFamily="18" charset="0"/>
              </a:rPr>
              <a:t> The intensity of an email bomb can range from an inconvenience to a complete denial of service. </a:t>
            </a:r>
          </a:p>
          <a:p>
            <a:pPr algn="just"/>
            <a:r>
              <a:rPr lang="en-IN" altLang="en-US" dirty="0" smtClean="0">
                <a:solidFill>
                  <a:srgbClr val="333333"/>
                </a:solidFill>
                <a:latin typeface="Times New Roman" pitchFamily="18" charset="0"/>
                <a:cs typeface="Times New Roman" pitchFamily="18" charset="0"/>
              </a:rPr>
              <a:t>Typically, these attacks persist for hours or until the targeted inbox or server implements a mitigation tactic to filter or block the attacking traffic. </a:t>
            </a:r>
          </a:p>
          <a:p>
            <a:pPr algn="just"/>
            <a:r>
              <a:rPr lang="en-IN" altLang="en-US" dirty="0" smtClean="0">
                <a:solidFill>
                  <a:srgbClr val="333333"/>
                </a:solidFill>
                <a:latin typeface="Times New Roman" pitchFamily="18" charset="0"/>
                <a:cs typeface="Times New Roman" pitchFamily="18" charset="0"/>
              </a:rPr>
              <a:t>Such attacks can be carried out intentionally or unintentionally by a single actor, group of actors, or a </a:t>
            </a:r>
            <a:r>
              <a:rPr lang="en-IN" altLang="en-US" sz="2700" dirty="0" err="1" smtClean="0">
                <a:solidFill>
                  <a:srgbClr val="333333"/>
                </a:solidFill>
                <a:latin typeface="Times New Roman" pitchFamily="18" charset="0"/>
                <a:cs typeface="Times New Roman" pitchFamily="18" charset="0"/>
              </a:rPr>
              <a:t>botnet</a:t>
            </a:r>
            <a:r>
              <a:rPr lang="en-IN" altLang="en-US" sz="2700" dirty="0" smtClean="0">
                <a:solidFill>
                  <a:srgbClr val="333333"/>
                </a:solidFill>
                <a:latin typeface="Times New Roman" pitchFamily="18" charset="0"/>
                <a:cs typeface="Times New Roman" pitchFamily="18" charset="0"/>
              </a:rPr>
              <a:t>. </a:t>
            </a:r>
          </a:p>
          <a:p>
            <a:endParaRPr lang="en-US" altLang="en-US"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noChangeArrowheads="1"/>
          </p:cNvSpPr>
          <p:nvPr>
            <p:ph type="title"/>
          </p:nvPr>
        </p:nvSpPr>
        <p:spPr bwMode="auto">
          <a:xfrm>
            <a:off x="9144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Computer Network Intrusion</a:t>
            </a:r>
          </a:p>
        </p:txBody>
      </p:sp>
      <p:sp>
        <p:nvSpPr>
          <p:cNvPr id="51203" name="Content Placeholder 2"/>
          <p:cNvSpPr>
            <a:spLocks noGrp="1" noChangeArrowheads="1"/>
          </p:cNvSpPr>
          <p:nvPr>
            <p:ph idx="1"/>
          </p:nvPr>
        </p:nvSpPr>
        <p:spPr/>
        <p:txBody>
          <a:bodyPr/>
          <a:lstStyle/>
          <a:p>
            <a:pPr algn="just"/>
            <a:r>
              <a:rPr lang="en-IN" altLang="en-US" dirty="0" smtClean="0">
                <a:solidFill>
                  <a:srgbClr val="464156"/>
                </a:solidFill>
                <a:latin typeface="Times New Roman" pitchFamily="18" charset="0"/>
                <a:cs typeface="Times New Roman" pitchFamily="18" charset="0"/>
              </a:rPr>
              <a:t>A network intrusion refers to any unauthorized activity on a digital network. </a:t>
            </a:r>
          </a:p>
          <a:p>
            <a:pPr algn="just"/>
            <a:r>
              <a:rPr lang="en-IN" altLang="en-US" dirty="0" smtClean="0">
                <a:solidFill>
                  <a:srgbClr val="464156"/>
                </a:solidFill>
                <a:latin typeface="Times New Roman" pitchFamily="18" charset="0"/>
                <a:cs typeface="Times New Roman" pitchFamily="18" charset="0"/>
              </a:rPr>
              <a:t>Network intrusions often involve stealing valuable network resources and almost always jeopardize the security of networks and/or their data.</a:t>
            </a:r>
          </a:p>
          <a:p>
            <a:endParaRPr lang="en-US" altLang="en-US"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noChangeArrowheads="1"/>
          </p:cNvSpPr>
          <p:nvPr>
            <p:ph type="title"/>
          </p:nvPr>
        </p:nvSpPr>
        <p:spPr bwMode="auto">
          <a:xfrm>
            <a:off x="9144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Computer Network Intrusion</a:t>
            </a:r>
          </a:p>
        </p:txBody>
      </p:sp>
      <p:sp>
        <p:nvSpPr>
          <p:cNvPr id="52227" name="Content Placeholder 2"/>
          <p:cNvSpPr>
            <a:spLocks noGrp="1" noChangeArrowheads="1"/>
          </p:cNvSpPr>
          <p:nvPr>
            <p:ph idx="1"/>
          </p:nvPr>
        </p:nvSpPr>
        <p:spPr/>
        <p:txBody>
          <a:bodyPr/>
          <a:lstStyle/>
          <a:p>
            <a:pPr algn="just"/>
            <a:r>
              <a:rPr lang="en-IN" altLang="en-US" sz="2000" smtClean="0">
                <a:solidFill>
                  <a:srgbClr val="222222"/>
                </a:solidFill>
                <a:latin typeface="Times New Roman" pitchFamily="18" charset="0"/>
                <a:cs typeface="Times New Roman" pitchFamily="18" charset="0"/>
              </a:rPr>
              <a:t>Multi-Routing- This refers to when the intruders use multiple sources to intrude which helps them avoid detection. This is also known as asymmetric routing;</a:t>
            </a:r>
          </a:p>
          <a:p>
            <a:pPr algn="just"/>
            <a:r>
              <a:rPr lang="en-IN" altLang="en-US" sz="2000" smtClean="0">
                <a:solidFill>
                  <a:srgbClr val="222222"/>
                </a:solidFill>
                <a:latin typeface="Times New Roman" pitchFamily="18" charset="0"/>
                <a:cs typeface="Times New Roman" pitchFamily="18" charset="0"/>
              </a:rPr>
              <a:t>Buffer Overflow Attacks- The Buffer overflow attack refers to when certain sections of the computer’s memory code is rewritten so that they can be used as a part of the intrusion later on;</a:t>
            </a:r>
          </a:p>
          <a:p>
            <a:pPr algn="just"/>
            <a:r>
              <a:rPr lang="en-IN" altLang="en-US" sz="2000" smtClean="0">
                <a:solidFill>
                  <a:srgbClr val="222222"/>
                </a:solidFill>
                <a:latin typeface="Times New Roman" pitchFamily="18" charset="0"/>
                <a:cs typeface="Times New Roman" pitchFamily="18" charset="0"/>
              </a:rPr>
              <a:t>Traffic Flooding- This type of attacks are when the intruders flood the victim’s systems with traffic that they cannot handle in order to cause chaos and confusion. When the systems have too large traffic in order to screen, then they can easily get away undetected;</a:t>
            </a:r>
          </a:p>
          <a:p>
            <a:pPr algn="just"/>
            <a:r>
              <a:rPr lang="en-IN" altLang="en-US" sz="2000" smtClean="0">
                <a:solidFill>
                  <a:srgbClr val="222222"/>
                </a:solidFill>
                <a:latin typeface="Times New Roman" pitchFamily="18" charset="0"/>
                <a:cs typeface="Times New Roman" pitchFamily="18" charset="0"/>
              </a:rPr>
              <a:t>Trojan Horse Malware- Trojan Horse Malware gives provides a network backdoor to the attackers so that they get an unfettered access to the network;</a:t>
            </a:r>
          </a:p>
          <a:p>
            <a:pPr algn="just"/>
            <a:r>
              <a:rPr lang="en-IN" altLang="en-US" sz="2000" smtClean="0">
                <a:solidFill>
                  <a:srgbClr val="222222"/>
                </a:solidFill>
                <a:latin typeface="Times New Roman" pitchFamily="18" charset="0"/>
                <a:cs typeface="Times New Roman" pitchFamily="18" charset="0"/>
              </a:rPr>
              <a:t>Worms- This type of virus is most common and effective. Worms usually spread through email or instant messaging and can spread throughout the network.</a:t>
            </a:r>
          </a:p>
          <a:p>
            <a:endParaRPr lang="en-US" alt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noChangeArrowheads="1"/>
          </p:cNvSpPr>
          <p:nvPr>
            <p:ph type="title"/>
          </p:nvPr>
        </p:nvSpPr>
        <p:spPr bwMode="auto">
          <a:xfrm>
            <a:off x="4826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Password Sniffing</a:t>
            </a:r>
          </a:p>
        </p:txBody>
      </p:sp>
      <p:sp>
        <p:nvSpPr>
          <p:cNvPr id="53251" name="Content Placeholder 2"/>
          <p:cNvSpPr>
            <a:spLocks noGrp="1" noChangeArrowheads="1"/>
          </p:cNvSpPr>
          <p:nvPr>
            <p:ph idx="1"/>
          </p:nvPr>
        </p:nvSpPr>
        <p:spPr/>
        <p:txBody>
          <a:bodyPr/>
          <a:lstStyle/>
          <a:p>
            <a:pPr algn="just"/>
            <a:r>
              <a:rPr lang="en-IN" altLang="en-US" sz="2000" smtClean="0">
                <a:latin typeface="Times New Roman" pitchFamily="18" charset="0"/>
                <a:cs typeface="Times New Roman" pitchFamily="18" charset="0"/>
              </a:rPr>
              <a:t>Password Sniffing is a hacking technique that uses a special software application that allows a hacker to steal usernames and passwords simply by observing and passively recording network traffic. </a:t>
            </a:r>
          </a:p>
          <a:p>
            <a:pPr algn="just"/>
            <a:r>
              <a:rPr lang="en-IN" altLang="en-US" sz="2000" smtClean="0">
                <a:latin typeface="Times New Roman" pitchFamily="18" charset="0"/>
                <a:cs typeface="Times New Roman" pitchFamily="18" charset="0"/>
              </a:rPr>
              <a:t>This often happens on public WiFi networks where it is relatively easy to spy on weak or unencrypted traffic.</a:t>
            </a:r>
          </a:p>
          <a:p>
            <a:pPr algn="just"/>
            <a:r>
              <a:rPr lang="en-IN" altLang="en-US" sz="2000" smtClean="0">
                <a:latin typeface="Times New Roman" pitchFamily="18" charset="0"/>
                <a:cs typeface="Times New Roman" pitchFamily="18" charset="0"/>
              </a:rPr>
              <a:t>They are often used by IT professionals as a tool to identify weak applications that may be passing critical information unencrypted over the Local Area Network (LAN).</a:t>
            </a:r>
          </a:p>
          <a:p>
            <a:pPr algn="just"/>
            <a:r>
              <a:rPr lang="en-IN" altLang="en-US" sz="2000" smtClean="0">
                <a:latin typeface="Times New Roman" pitchFamily="18" charset="0"/>
                <a:cs typeface="Times New Roman" pitchFamily="18" charset="0"/>
              </a:rPr>
              <a:t> IT practitioners know that users download and install risky software at times in their environment, running a passive password sniffer on the network of a business to identify leaky applications is one legitimate use of a password sniffer.</a:t>
            </a:r>
          </a:p>
          <a:p>
            <a:pPr algn="just"/>
            <a:r>
              <a:rPr lang="en-IN" altLang="en-US" sz="2000" smtClean="0">
                <a:latin typeface="Times New Roman" pitchFamily="18" charset="0"/>
                <a:cs typeface="Times New Roman" pitchFamily="18" charset="0"/>
              </a:rPr>
              <a:t>Such activities should be sanctioned by a senior leader in the company and the use of this software should be governed by more than one individual to prevent the abuse of any findings. </a:t>
            </a:r>
          </a:p>
          <a:p>
            <a:endParaRPr lang="en-US" altLang="en-US"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noChangeArrowheads="1"/>
          </p:cNvSpPr>
          <p:nvPr>
            <p:ph type="title"/>
          </p:nvPr>
        </p:nvSpPr>
        <p:spPr bwMode="auto">
          <a:xfrm>
            <a:off x="4572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Credit Card Fraud</a:t>
            </a:r>
          </a:p>
        </p:txBody>
      </p:sp>
      <p:sp>
        <p:nvSpPr>
          <p:cNvPr id="54275" name="Content Placeholder 2"/>
          <p:cNvSpPr>
            <a:spLocks noGrp="1" noChangeArrowheads="1"/>
          </p:cNvSpPr>
          <p:nvPr>
            <p:ph idx="1"/>
          </p:nvPr>
        </p:nvSpPr>
        <p:spPr/>
        <p:txBody>
          <a:bodyPr/>
          <a:lstStyle/>
          <a:p>
            <a:pPr algn="just"/>
            <a:r>
              <a:rPr lang="en-IN" altLang="en-US" dirty="0" smtClean="0">
                <a:latin typeface="+mj-lt"/>
                <a:cs typeface="Times New Roman" pitchFamily="18" charset="0"/>
              </a:rPr>
              <a:t>Credit card fraud is the unauthorized use of a credit or debit card, or similar payment tool (ACH, EFT, recurring charge, etc.), to fraudulently obtain money or property. </a:t>
            </a:r>
          </a:p>
          <a:p>
            <a:pPr algn="just"/>
            <a:r>
              <a:rPr lang="en-IN" altLang="en-US" dirty="0" smtClean="0">
                <a:latin typeface="+mj-lt"/>
                <a:cs typeface="Times New Roman" pitchFamily="18" charset="0"/>
              </a:rPr>
              <a:t>Credit and debit card numbers can be stolen from unsecured websites or can be obtained in an identity theft scheme</a:t>
            </a:r>
            <a:r>
              <a:rPr lang="en-IN" altLang="en-US" dirty="0" smtClean="0">
                <a:solidFill>
                  <a:srgbClr val="333333"/>
                </a:solidFill>
                <a:latin typeface="+mj-lt"/>
              </a:rPr>
              <a:t>. </a:t>
            </a:r>
            <a:endParaRPr lang="en-US" altLang="en-US" dirty="0" smtClean="0">
              <a:latin typeface="+mj-lt"/>
            </a:endParaRPr>
          </a:p>
          <a:p>
            <a:endParaRPr lang="en-US" altLang="en-US"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noChangeArrowheads="1"/>
          </p:cNvSpPr>
          <p:nvPr>
            <p:ph type="title"/>
          </p:nvPr>
        </p:nvSpPr>
        <p:spPr bwMode="auto">
          <a:xfrm>
            <a:off x="1146175"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Credit Card Fraud-tips to follow</a:t>
            </a:r>
          </a:p>
        </p:txBody>
      </p:sp>
      <p:sp>
        <p:nvSpPr>
          <p:cNvPr id="55299" name="Content Placeholder 2"/>
          <p:cNvSpPr>
            <a:spLocks noGrp="1" noChangeArrowheads="1"/>
          </p:cNvSpPr>
          <p:nvPr>
            <p:ph idx="1"/>
          </p:nvPr>
        </p:nvSpPr>
        <p:spPr/>
        <p:txBody>
          <a:bodyPr/>
          <a:lstStyle/>
          <a:p>
            <a:r>
              <a:rPr lang="en-IN" altLang="en-US" sz="2400" dirty="0" smtClean="0">
                <a:solidFill>
                  <a:srgbClr val="333333"/>
                </a:solidFill>
                <a:latin typeface="Times New Roman" pitchFamily="18" charset="0"/>
                <a:cs typeface="Times New Roman" pitchFamily="18" charset="0"/>
              </a:rPr>
              <a:t>Don’t give out your credit card number online unless the site is secure and reputable..</a:t>
            </a:r>
          </a:p>
          <a:p>
            <a:r>
              <a:rPr lang="en-IN" altLang="en-US" sz="2400" dirty="0" smtClean="0">
                <a:solidFill>
                  <a:srgbClr val="333333"/>
                </a:solidFill>
                <a:latin typeface="Times New Roman" pitchFamily="18" charset="0"/>
                <a:cs typeface="Times New Roman" pitchFamily="18" charset="0"/>
              </a:rPr>
              <a:t>Don’t trust a site just because it claims to be secure.</a:t>
            </a:r>
          </a:p>
          <a:p>
            <a:r>
              <a:rPr lang="en-IN" altLang="en-US" sz="2400" dirty="0" smtClean="0">
                <a:solidFill>
                  <a:srgbClr val="333333"/>
                </a:solidFill>
                <a:latin typeface="Times New Roman" pitchFamily="18" charset="0"/>
                <a:cs typeface="Times New Roman" pitchFamily="18" charset="0"/>
              </a:rPr>
              <a:t>Before using the site, check out the security/encryption software it uses.</a:t>
            </a:r>
          </a:p>
          <a:p>
            <a:r>
              <a:rPr lang="en-IN" altLang="en-US" sz="2400" dirty="0" smtClean="0">
                <a:solidFill>
                  <a:srgbClr val="333333"/>
                </a:solidFill>
                <a:latin typeface="Times New Roman" pitchFamily="18" charset="0"/>
                <a:cs typeface="Times New Roman" pitchFamily="18" charset="0"/>
              </a:rPr>
              <a:t>Make sure you are purchasing merchandise from a reputable source.</a:t>
            </a:r>
          </a:p>
          <a:p>
            <a:r>
              <a:rPr lang="en-IN" altLang="en-US" sz="2400" dirty="0" smtClean="0">
                <a:solidFill>
                  <a:srgbClr val="333333"/>
                </a:solidFill>
                <a:latin typeface="Times New Roman" pitchFamily="18" charset="0"/>
                <a:cs typeface="Times New Roman" pitchFamily="18" charset="0"/>
              </a:rPr>
              <a:t>Obtain a physical address rather than simply a post office box and a telephone number and call the seller to see if the telephone number is correct and working.</a:t>
            </a:r>
          </a:p>
          <a:p>
            <a:r>
              <a:rPr lang="en-IN" altLang="en-US" sz="2400" dirty="0" smtClean="0">
                <a:solidFill>
                  <a:srgbClr val="333333"/>
                </a:solidFill>
                <a:latin typeface="Times New Roman" pitchFamily="18" charset="0"/>
                <a:cs typeface="Times New Roman" pitchFamily="18" charset="0"/>
              </a:rPr>
              <a:t>Send an e-mail to the seller to make sure the e-mail address is active, and be wary of those that utilize free e-mail services where a credit card wasn’t required to open the account</a:t>
            </a:r>
            <a:endParaRPr lang="en-US" altLang="en-US" sz="2400"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noChangeArrowheads="1"/>
          </p:cNvSpPr>
          <p:nvPr>
            <p:ph type="title"/>
          </p:nvPr>
        </p:nvSpPr>
        <p:spPr bwMode="auto">
          <a:xfrm>
            <a:off x="11049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Credit Card Fraud-tips to follow</a:t>
            </a:r>
            <a:endParaRPr lang="en-US" altLang="en-US" smtClean="0"/>
          </a:p>
        </p:txBody>
      </p:sp>
      <p:sp>
        <p:nvSpPr>
          <p:cNvPr id="56323" name="Content Placeholder 2"/>
          <p:cNvSpPr>
            <a:spLocks noGrp="1" noChangeArrowheads="1"/>
          </p:cNvSpPr>
          <p:nvPr>
            <p:ph idx="1"/>
          </p:nvPr>
        </p:nvSpPr>
        <p:spPr>
          <a:xfrm>
            <a:off x="217488" y="817563"/>
            <a:ext cx="8709025" cy="5222875"/>
          </a:xfrm>
        </p:spPr>
        <p:txBody>
          <a:bodyPr/>
          <a:lstStyle/>
          <a:p>
            <a:r>
              <a:rPr lang="en-IN" altLang="en-US" sz="2600" dirty="0" smtClean="0">
                <a:latin typeface="Times New Roman" pitchFamily="18" charset="0"/>
                <a:cs typeface="Times New Roman" pitchFamily="18" charset="0"/>
              </a:rPr>
              <a:t>Check with the Better Business Bureau from the seller’s area.</a:t>
            </a:r>
          </a:p>
          <a:p>
            <a:r>
              <a:rPr lang="en-IN" altLang="en-US" sz="2600" dirty="0" smtClean="0">
                <a:latin typeface="Times New Roman" pitchFamily="18" charset="0"/>
                <a:cs typeface="Times New Roman" pitchFamily="18" charset="0"/>
              </a:rPr>
              <a:t>Check out other websites regarding this person/company.</a:t>
            </a:r>
          </a:p>
          <a:p>
            <a:r>
              <a:rPr lang="en-IN" altLang="en-US" sz="2600" dirty="0" smtClean="0">
                <a:latin typeface="Times New Roman" pitchFamily="18" charset="0"/>
                <a:cs typeface="Times New Roman" pitchFamily="18" charset="0"/>
              </a:rPr>
              <a:t>Don’t judge a person or company by their website; flashy websites can be set up quickly.</a:t>
            </a:r>
          </a:p>
          <a:p>
            <a:r>
              <a:rPr lang="en-IN" altLang="en-US" sz="2600" dirty="0" smtClean="0">
                <a:latin typeface="Times New Roman" pitchFamily="18" charset="0"/>
                <a:cs typeface="Times New Roman" pitchFamily="18" charset="0"/>
              </a:rPr>
              <a:t>Be cautious when responding to special investment offers, especially through unsolicited e-mail.</a:t>
            </a:r>
          </a:p>
          <a:p>
            <a:r>
              <a:rPr lang="en-IN" altLang="en-US" sz="2600" dirty="0" smtClean="0">
                <a:latin typeface="Times New Roman" pitchFamily="18" charset="0"/>
                <a:cs typeface="Times New Roman" pitchFamily="18" charset="0"/>
              </a:rPr>
              <a:t>Be cautious when dealing with individuals/companies from outside your own country.</a:t>
            </a:r>
          </a:p>
          <a:p>
            <a:r>
              <a:rPr lang="en-IN" altLang="en-US" sz="2600" dirty="0" smtClean="0">
                <a:latin typeface="Times New Roman" pitchFamily="18" charset="0"/>
                <a:cs typeface="Times New Roman" pitchFamily="18" charset="0"/>
              </a:rPr>
              <a:t>Make sure the transaction is secure when you electronically send your credit card number.</a:t>
            </a:r>
          </a:p>
          <a:p>
            <a:r>
              <a:rPr lang="en-IN" altLang="en-US" sz="2600" dirty="0" smtClean="0">
                <a:latin typeface="Times New Roman" pitchFamily="18" charset="0"/>
                <a:cs typeface="Times New Roman" pitchFamily="18" charset="0"/>
              </a:rPr>
              <a:t>Keep a list of all your credit cards and account information along with the card issuer’s contact information. </a:t>
            </a:r>
            <a:endParaRPr lang="en-US" altLang="en-US" sz="2600" dirty="0" smtClean="0">
              <a:latin typeface="Times New Roman" pitchFamily="18" charset="0"/>
              <a:cs typeface="Times New Roman" pitchFamily="18" charset="0"/>
            </a:endParaRPr>
          </a:p>
          <a:p>
            <a:endParaRPr lang="en-US" alt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bwMode="auto">
          <a:xfrm>
            <a:off x="457200" y="0"/>
            <a:ext cx="82296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Cybercrime:Definition </a:t>
            </a:r>
          </a:p>
        </p:txBody>
      </p:sp>
      <p:sp>
        <p:nvSpPr>
          <p:cNvPr id="3" name="Content Placeholder 2"/>
          <p:cNvSpPr>
            <a:spLocks noGrp="1"/>
          </p:cNvSpPr>
          <p:nvPr>
            <p:ph idx="1"/>
          </p:nvPr>
        </p:nvSpPr>
        <p:spPr/>
        <p:txBody>
          <a:bodyPr/>
          <a:lstStyle/>
          <a:p>
            <a:pPr>
              <a:defRPr/>
            </a:pPr>
            <a:r>
              <a:rPr lang="en-IN" dirty="0">
                <a:solidFill>
                  <a:srgbClr val="3B3835"/>
                </a:solidFill>
                <a:latin typeface="+mj-lt"/>
              </a:rPr>
              <a:t>Cyberspace: (by William Gibson in 1984)  Worldwide n/w of Computer networks that uses the TCP/IP for communication to facilitate transmission and exchange of data </a:t>
            </a:r>
          </a:p>
          <a:p>
            <a:pPr>
              <a:defRPr/>
            </a:pPr>
            <a:r>
              <a:rPr lang="en-IN" dirty="0">
                <a:solidFill>
                  <a:srgbClr val="3B3835"/>
                </a:solidFill>
                <a:latin typeface="+mj-lt"/>
              </a:rPr>
              <a:t>Cybersquatting: •Means registering, selling or using a domain name with intent of profiting from goodwill of someone else’s trademark</a:t>
            </a:r>
            <a:endParaRPr lang="en-US" dirty="0">
              <a:latin typeface="+mj-l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noChangeArrowheads="1"/>
          </p:cNvSpPr>
          <p:nvPr>
            <p:ph type="title"/>
          </p:nvPr>
        </p:nvSpPr>
        <p:spPr bwMode="auto">
          <a:xfrm>
            <a:off x="4826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Identity Theft</a:t>
            </a:r>
          </a:p>
        </p:txBody>
      </p:sp>
      <p:sp>
        <p:nvSpPr>
          <p:cNvPr id="57347" name="Content Placeholder 2"/>
          <p:cNvSpPr>
            <a:spLocks noGrp="1" noChangeArrowheads="1"/>
          </p:cNvSpPr>
          <p:nvPr>
            <p:ph idx="1"/>
          </p:nvPr>
        </p:nvSpPr>
        <p:spPr/>
        <p:txBody>
          <a:bodyPr/>
          <a:lstStyle/>
          <a:p>
            <a:pPr algn="just"/>
            <a:r>
              <a:rPr lang="en-IN" altLang="en-US" sz="2400" dirty="0" smtClean="0">
                <a:latin typeface="Times New Roman" pitchFamily="18" charset="0"/>
                <a:cs typeface="Times New Roman" pitchFamily="18" charset="0"/>
              </a:rPr>
              <a:t>Identity theft is the crime of obtaining the personal or financial information of another person to use their identity to commit fraud, such as making unauthorized transactions or purchases.</a:t>
            </a:r>
          </a:p>
          <a:p>
            <a:pPr algn="just"/>
            <a:r>
              <a:rPr lang="en-IN" altLang="en-US" sz="2400" dirty="0" smtClean="0">
                <a:latin typeface="Times New Roman" pitchFamily="18" charset="0"/>
                <a:cs typeface="Times New Roman" pitchFamily="18" charset="0"/>
              </a:rPr>
              <a:t> Identity theft is committed in many different ways and its victims are typically left with damage to their credit, finances, and reputation.</a:t>
            </a:r>
          </a:p>
          <a:p>
            <a:pPr algn="just"/>
            <a:r>
              <a:rPr lang="en-IN" altLang="en-US" sz="2400" dirty="0" smtClean="0">
                <a:latin typeface="Times New Roman" pitchFamily="18" charset="0"/>
                <a:cs typeface="Times New Roman" pitchFamily="18" charset="0"/>
              </a:rPr>
              <a:t>Identity thieves increasingly use computer technology to obtain other people's personal information for identity fraud.</a:t>
            </a:r>
          </a:p>
          <a:p>
            <a:pPr algn="just"/>
            <a:r>
              <a:rPr lang="en-IN" altLang="en-US" sz="2400" dirty="0" smtClean="0">
                <a:latin typeface="Times New Roman" pitchFamily="18" charset="0"/>
                <a:cs typeface="Times New Roman" pitchFamily="18" charset="0"/>
              </a:rPr>
              <a:t> To find such information, they may search the hard drives of stolen or discarded computers; hack into computers or computer networks; access computer-based public records; use information-gathering malware to infect computers; browse social networking sites; or use deceptive emails or text messages.</a:t>
            </a:r>
            <a:endParaRPr lang="en-US" altLang="en-US" sz="2400" dirty="0" smtClean="0">
              <a:latin typeface="Times New Roman" pitchFamily="18" charset="0"/>
              <a:cs typeface="Times New Roman" pitchFamily="18" charset="0"/>
            </a:endParaRPr>
          </a:p>
          <a:p>
            <a:endParaRPr lang="en-US" altLang="en-US"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noChangeArrowheads="1"/>
          </p:cNvSpPr>
          <p:nvPr>
            <p:ph type="title"/>
          </p:nvPr>
        </p:nvSpPr>
        <p:spPr bwMode="auto">
          <a:xfrm>
            <a:off x="671513"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Categories of Cybercrime</a:t>
            </a:r>
          </a:p>
        </p:txBody>
      </p:sp>
      <p:sp>
        <p:nvSpPr>
          <p:cNvPr id="3" name="Content Placeholder 2"/>
          <p:cNvSpPr>
            <a:spLocks noGrp="1"/>
          </p:cNvSpPr>
          <p:nvPr>
            <p:ph idx="1"/>
          </p:nvPr>
        </p:nvSpPr>
        <p:spPr/>
        <p:txBody>
          <a:bodyPr/>
          <a:lstStyle/>
          <a:p>
            <a:pPr>
              <a:defRPr/>
            </a:pPr>
            <a:r>
              <a:rPr lang="en-US" dirty="0">
                <a:latin typeface="+mj-lt"/>
              </a:rPr>
              <a:t>Crime targeted at individuals.</a:t>
            </a:r>
          </a:p>
          <a:p>
            <a:pPr>
              <a:defRPr/>
            </a:pPr>
            <a:r>
              <a:rPr lang="en-US" dirty="0">
                <a:latin typeface="+mj-lt"/>
              </a:rPr>
              <a:t>Crime targeted at property.</a:t>
            </a:r>
          </a:p>
          <a:p>
            <a:pPr>
              <a:defRPr/>
            </a:pPr>
            <a:r>
              <a:rPr lang="en-US" dirty="0">
                <a:latin typeface="+mj-lt"/>
              </a:rPr>
              <a:t>Crime targeted at organizations.</a:t>
            </a:r>
          </a:p>
          <a:p>
            <a:pPr>
              <a:defRPr/>
            </a:pPr>
            <a:r>
              <a:rPr lang="en-US" dirty="0">
                <a:latin typeface="+mj-lt"/>
              </a:rPr>
              <a:t>Single event of cybercrime.</a:t>
            </a:r>
          </a:p>
          <a:p>
            <a:pPr>
              <a:defRPr/>
            </a:pPr>
            <a:r>
              <a:rPr lang="en-US" dirty="0">
                <a:latin typeface="+mj-lt"/>
              </a:rPr>
              <a:t>Series of events.</a:t>
            </a:r>
          </a:p>
          <a:p>
            <a:pPr marL="0" indent="0">
              <a:buFontTx/>
              <a:buNone/>
              <a:defRPr/>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noChangeArrowheads="1"/>
          </p:cNvSpPr>
          <p:nvPr>
            <p:ph type="title"/>
          </p:nvPr>
        </p:nvSpPr>
        <p:spPr bwMode="auto">
          <a:xfrm>
            <a:off x="4572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Attacks</a:t>
            </a:r>
          </a:p>
        </p:txBody>
      </p:sp>
      <p:sp>
        <p:nvSpPr>
          <p:cNvPr id="3" name="Content Placeholder 2"/>
          <p:cNvSpPr>
            <a:spLocks noGrp="1"/>
          </p:cNvSpPr>
          <p:nvPr>
            <p:ph idx="1"/>
          </p:nvPr>
        </p:nvSpPr>
        <p:spPr/>
        <p:txBody>
          <a:bodyPr/>
          <a:lstStyle/>
          <a:p>
            <a:pPr algn="just">
              <a:defRPr/>
            </a:pPr>
            <a:r>
              <a:rPr lang="en-US" dirty="0">
                <a:latin typeface="+mj-lt"/>
              </a:rPr>
              <a:t>Passive attacks: Attempt to gain information about the target. Breaches law of confidentiality.</a:t>
            </a:r>
          </a:p>
          <a:p>
            <a:pPr algn="just">
              <a:defRPr/>
            </a:pPr>
            <a:r>
              <a:rPr lang="en-US" dirty="0">
                <a:latin typeface="+mj-lt"/>
              </a:rPr>
              <a:t>Active attacks: Usually used to alter the system. Breaches law of availability, integrity and authenticity.</a:t>
            </a:r>
          </a:p>
          <a:p>
            <a:pPr algn="just">
              <a:defRPr/>
            </a:pPr>
            <a:r>
              <a:rPr lang="en-US" dirty="0">
                <a:latin typeface="+mj-lt"/>
              </a:rPr>
              <a:t>Inside Attack: An attack originating from within the security perimeter of an organization. Attempted by an insider who gains resources more than expected.</a:t>
            </a:r>
          </a:p>
          <a:p>
            <a:pPr algn="just">
              <a:defRPr/>
            </a:pPr>
            <a:r>
              <a:rPr lang="en-US" dirty="0">
                <a:latin typeface="+mj-lt"/>
              </a:rPr>
              <a:t>Outside Attack: An attack originating from outside the security perimeter of an organization. Attempted through the internet or an outsider indirectly associated with the organization.</a:t>
            </a:r>
          </a:p>
          <a:p>
            <a:pPr>
              <a:defRPr/>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noChangeArrowheads="1"/>
          </p:cNvSpPr>
          <p:nvPr>
            <p:ph type="title"/>
          </p:nvPr>
        </p:nvSpPr>
        <p:spPr bwMode="auto">
          <a:xfrm>
            <a:off x="1033463" y="147638"/>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Phases in planning cyber crime</a:t>
            </a:r>
          </a:p>
        </p:txBody>
      </p:sp>
      <p:sp>
        <p:nvSpPr>
          <p:cNvPr id="60419" name="Content Placeholder 2"/>
          <p:cNvSpPr>
            <a:spLocks noGrp="1" noChangeArrowheads="1"/>
          </p:cNvSpPr>
          <p:nvPr>
            <p:ph idx="1"/>
          </p:nvPr>
        </p:nvSpPr>
        <p:spPr/>
        <p:txBody>
          <a:bodyPr/>
          <a:lstStyle/>
          <a:p>
            <a:r>
              <a:rPr lang="en-US" altLang="en-US" dirty="0" smtClean="0">
                <a:latin typeface="+mj-lt"/>
              </a:rPr>
              <a:t>Reconnaissance: Information gathering</a:t>
            </a:r>
          </a:p>
          <a:p>
            <a:r>
              <a:rPr lang="en-US" altLang="en-US" dirty="0" smtClean="0">
                <a:latin typeface="+mj-lt"/>
              </a:rPr>
              <a:t>Scanning and scrutinizing the gathered information for the validity of the information</a:t>
            </a:r>
          </a:p>
          <a:p>
            <a:r>
              <a:rPr lang="en-US" altLang="en-US" dirty="0" smtClean="0">
                <a:latin typeface="+mj-lt"/>
              </a:rPr>
              <a:t>Launching an attack</a:t>
            </a:r>
          </a:p>
          <a:p>
            <a:endParaRPr lang="en-US" altLang="en-US"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noChangeArrowheads="1"/>
          </p:cNvSpPr>
          <p:nvPr>
            <p:ph type="title"/>
          </p:nvPr>
        </p:nvSpPr>
        <p:spPr bwMode="auto">
          <a:xfrm>
            <a:off x="4572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Active Vs Passive</a:t>
            </a:r>
          </a:p>
        </p:txBody>
      </p:sp>
      <p:pic>
        <p:nvPicPr>
          <p:cNvPr id="61443" name="Content Placeholder 4" descr="Table&#10;&#10;Description automatically generated"/>
          <p:cNvPicPr>
            <a:picLocks noGrp="1" noChangeAspect="1" noChangeArrowheads="1"/>
          </p:cNvPicPr>
          <p:nvPr>
            <p:ph idx="1"/>
          </p:nvPr>
        </p:nvPicPr>
        <p:blipFill>
          <a:blip r:embed="rId2" cstate="print"/>
          <a:srcRect/>
          <a:stretch>
            <a:fillRect/>
          </a:stretch>
        </p:blipFill>
        <p:spPr>
          <a:xfrm>
            <a:off x="0" y="901700"/>
            <a:ext cx="9058275" cy="5400675"/>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noChangeArrowheads="1"/>
          </p:cNvSpPr>
          <p:nvPr>
            <p:ph type="title"/>
          </p:nvPr>
        </p:nvSpPr>
        <p:spPr bwMode="auto">
          <a:xfrm>
            <a:off x="671513"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Scanning and Scrutinizing</a:t>
            </a:r>
          </a:p>
        </p:txBody>
      </p:sp>
      <p:sp>
        <p:nvSpPr>
          <p:cNvPr id="62467" name="Content Placeholder 2"/>
          <p:cNvSpPr>
            <a:spLocks noGrp="1" noChangeArrowheads="1"/>
          </p:cNvSpPr>
          <p:nvPr>
            <p:ph idx="1"/>
          </p:nvPr>
        </p:nvSpPr>
        <p:spPr/>
        <p:txBody>
          <a:bodyPr/>
          <a:lstStyle/>
          <a:p>
            <a:r>
              <a:rPr lang="en-US" altLang="en-US" dirty="0" smtClean="0">
                <a:latin typeface="+mj-lt"/>
              </a:rPr>
              <a:t>Port scanning</a:t>
            </a:r>
          </a:p>
          <a:p>
            <a:r>
              <a:rPr lang="en-US" altLang="en-US" dirty="0" smtClean="0">
                <a:latin typeface="+mj-lt"/>
              </a:rPr>
              <a:t>Network scanning</a:t>
            </a:r>
          </a:p>
          <a:p>
            <a:r>
              <a:rPr lang="en-US" altLang="en-US" dirty="0" smtClean="0">
                <a:latin typeface="+mj-lt"/>
              </a:rPr>
              <a:t>Vulnerabilities scanning</a:t>
            </a:r>
          </a:p>
          <a:p>
            <a:r>
              <a:rPr lang="en-US" altLang="en-US" dirty="0" smtClean="0">
                <a:latin typeface="+mj-lt"/>
              </a:rPr>
              <a:t>Scrutinizing </a:t>
            </a:r>
            <a:r>
              <a:rPr lang="en-US" altLang="en-US" dirty="0" smtClean="0">
                <a:latin typeface="+mj-lt"/>
              </a:rPr>
              <a:t>user accounts</a:t>
            </a:r>
          </a:p>
          <a:p>
            <a:r>
              <a:rPr lang="en-US" altLang="en-US" dirty="0" smtClean="0">
                <a:latin typeface="+mj-lt"/>
              </a:rPr>
              <a:t>Scrutinizing </a:t>
            </a:r>
            <a:r>
              <a:rPr lang="en-US" altLang="en-US" dirty="0" smtClean="0">
                <a:latin typeface="+mj-lt"/>
              </a:rPr>
              <a:t>network resources</a:t>
            </a:r>
          </a:p>
          <a:p>
            <a:r>
              <a:rPr lang="en-US" altLang="en-US" dirty="0" smtClean="0">
                <a:latin typeface="+mj-lt"/>
              </a:rPr>
              <a:t>Scrutinizing </a:t>
            </a:r>
            <a:r>
              <a:rPr lang="en-US" altLang="en-US" dirty="0" smtClean="0">
                <a:latin typeface="+mj-lt"/>
              </a:rPr>
              <a:t>OS and applications running on it</a:t>
            </a:r>
          </a:p>
          <a:p>
            <a:endParaRPr lang="en-US" altLang="en-US" dirty="0" smtClean="0">
              <a:latin typeface="+mj-l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noChangeArrowheads="1"/>
          </p:cNvSpPr>
          <p:nvPr>
            <p:ph type="title"/>
          </p:nvPr>
        </p:nvSpPr>
        <p:spPr bwMode="auto">
          <a:xfrm>
            <a:off x="4572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Social Engineering</a:t>
            </a:r>
          </a:p>
        </p:txBody>
      </p:sp>
      <p:sp>
        <p:nvSpPr>
          <p:cNvPr id="63491" name="Content Placeholder 2"/>
          <p:cNvSpPr>
            <a:spLocks noGrp="1" noChangeArrowheads="1"/>
          </p:cNvSpPr>
          <p:nvPr>
            <p:ph idx="1"/>
          </p:nvPr>
        </p:nvSpPr>
        <p:spPr/>
        <p:txBody>
          <a:bodyPr/>
          <a:lstStyle/>
          <a:p>
            <a:pPr algn="just"/>
            <a:r>
              <a:rPr lang="en-IN" altLang="en-US" sz="2400" dirty="0" smtClean="0">
                <a:solidFill>
                  <a:srgbClr val="21242A"/>
                </a:solidFill>
                <a:latin typeface="Times New Roman" pitchFamily="18" charset="0"/>
                <a:cs typeface="Times New Roman" pitchFamily="18" charset="0"/>
              </a:rPr>
              <a:t>Social engineering is the art of manipulating people so they give up confidential information. </a:t>
            </a:r>
          </a:p>
          <a:p>
            <a:pPr algn="just"/>
            <a:r>
              <a:rPr lang="en-IN" altLang="en-US" sz="2400" dirty="0" smtClean="0">
                <a:solidFill>
                  <a:srgbClr val="21242A"/>
                </a:solidFill>
                <a:latin typeface="Times New Roman" pitchFamily="18" charset="0"/>
                <a:cs typeface="Times New Roman" pitchFamily="18" charset="0"/>
              </a:rPr>
              <a:t>The types of information these criminals are seeking can vary, but when individuals are targeted the criminals are usually trying to trick you into giving them your passwords or bank information, or access your computer to secretly install malicious software–that will give them access to your passwords and bank information as well as giving them control over your computer.</a:t>
            </a:r>
          </a:p>
          <a:p>
            <a:pPr algn="just"/>
            <a:r>
              <a:rPr lang="en-IN" altLang="en-US" sz="2400" dirty="0" smtClean="0">
                <a:solidFill>
                  <a:srgbClr val="21242A"/>
                </a:solidFill>
                <a:latin typeface="Times New Roman" pitchFamily="18" charset="0"/>
                <a:cs typeface="Times New Roman" pitchFamily="18" charset="0"/>
              </a:rPr>
              <a:t>Criminals use social engineering tactics because it is usually easier to exploit your natural inclination to trust than it is to discover ways to hack your software. </a:t>
            </a:r>
          </a:p>
          <a:p>
            <a:pPr algn="just"/>
            <a:r>
              <a:rPr lang="en-IN" altLang="en-US" sz="2400" dirty="0" smtClean="0">
                <a:solidFill>
                  <a:srgbClr val="21242A"/>
                </a:solidFill>
                <a:latin typeface="Times New Roman" pitchFamily="18" charset="0"/>
                <a:cs typeface="Times New Roman" pitchFamily="18" charset="0"/>
              </a:rPr>
              <a:t> For example, it is much easier to fool someone into giving you their password than it is for you to try hacking their password (unless the password is really weak).</a:t>
            </a:r>
          </a:p>
          <a:p>
            <a:endParaRPr lang="en-US" altLang="en-US"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noChangeArrowheads="1"/>
          </p:cNvSpPr>
          <p:nvPr>
            <p:ph type="title"/>
          </p:nvPr>
        </p:nvSpPr>
        <p:spPr bwMode="auto">
          <a:xfrm>
            <a:off x="117475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Human Based Social Engineering</a:t>
            </a:r>
          </a:p>
        </p:txBody>
      </p:sp>
      <p:sp>
        <p:nvSpPr>
          <p:cNvPr id="64515" name="Content Placeholder 2"/>
          <p:cNvSpPr>
            <a:spLocks noGrp="1" noChangeArrowheads="1"/>
          </p:cNvSpPr>
          <p:nvPr>
            <p:ph idx="1"/>
          </p:nvPr>
        </p:nvSpPr>
        <p:spPr/>
        <p:txBody>
          <a:bodyPr/>
          <a:lstStyle/>
          <a:p>
            <a:r>
              <a:rPr lang="en-US" altLang="en-US" dirty="0" smtClean="0">
                <a:latin typeface="+mj-lt"/>
              </a:rPr>
              <a:t>Impersonate as an employee</a:t>
            </a:r>
          </a:p>
          <a:p>
            <a:r>
              <a:rPr lang="en-US" altLang="en-US" dirty="0" smtClean="0">
                <a:latin typeface="+mj-lt"/>
              </a:rPr>
              <a:t>Posing as an important user</a:t>
            </a:r>
          </a:p>
          <a:p>
            <a:r>
              <a:rPr lang="en-US" altLang="en-US" dirty="0" smtClean="0">
                <a:latin typeface="+mj-lt"/>
              </a:rPr>
              <a:t>Using a third person</a:t>
            </a:r>
          </a:p>
          <a:p>
            <a:r>
              <a:rPr lang="en-US" altLang="en-US" dirty="0" smtClean="0">
                <a:latin typeface="+mj-lt"/>
              </a:rPr>
              <a:t>Calling technical support</a:t>
            </a:r>
          </a:p>
          <a:p>
            <a:r>
              <a:rPr lang="en-US" altLang="en-US" dirty="0" smtClean="0">
                <a:latin typeface="+mj-lt"/>
              </a:rPr>
              <a:t>Shoulder surfing</a:t>
            </a:r>
          </a:p>
          <a:p>
            <a:r>
              <a:rPr lang="en-US" altLang="en-US" dirty="0" smtClean="0">
                <a:latin typeface="+mj-lt"/>
              </a:rPr>
              <a:t>Dumpster diving</a:t>
            </a:r>
          </a:p>
          <a:p>
            <a:endParaRPr lang="en-US" altLang="en-US"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noChangeArrowheads="1"/>
          </p:cNvSpPr>
          <p:nvPr>
            <p:ph type="title"/>
          </p:nvPr>
        </p:nvSpPr>
        <p:spPr bwMode="auto">
          <a:xfrm>
            <a:off x="1062038" y="0"/>
            <a:ext cx="8709025"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Computer based Social Engineering</a:t>
            </a:r>
          </a:p>
        </p:txBody>
      </p:sp>
      <p:sp>
        <p:nvSpPr>
          <p:cNvPr id="65539" name="Content Placeholder 2"/>
          <p:cNvSpPr>
            <a:spLocks noGrp="1" noChangeArrowheads="1"/>
          </p:cNvSpPr>
          <p:nvPr>
            <p:ph idx="1"/>
          </p:nvPr>
        </p:nvSpPr>
        <p:spPr/>
        <p:txBody>
          <a:bodyPr/>
          <a:lstStyle/>
          <a:p>
            <a:pPr algn="just"/>
            <a:r>
              <a:rPr lang="en-IN" altLang="en-US" dirty="0" smtClean="0">
                <a:solidFill>
                  <a:srgbClr val="21242A"/>
                </a:solidFill>
                <a:latin typeface="Times New Roman" pitchFamily="18" charset="0"/>
                <a:cs typeface="Times New Roman" pitchFamily="18" charset="0"/>
              </a:rPr>
              <a:t>If a criminal manages to hack or socially engineer one person’s email password they have access to that person’s contact list–and because most people use one password everywhere, they probably have access to that person’s social networking contacts as well.</a:t>
            </a:r>
          </a:p>
          <a:p>
            <a:pPr algn="just"/>
            <a:r>
              <a:rPr lang="en-IN" altLang="en-US" dirty="0" smtClean="0">
                <a:solidFill>
                  <a:srgbClr val="21242A"/>
                </a:solidFill>
                <a:latin typeface="Times New Roman" pitchFamily="18" charset="0"/>
                <a:cs typeface="Times New Roman" pitchFamily="18" charset="0"/>
              </a:rPr>
              <a:t>Once the criminal has that email account under their control, they send emails to all the person’s contacts or leave messages on all their friend’s social pages, and possibly on the pages of the person’s friend’s friends.</a:t>
            </a:r>
          </a:p>
          <a:p>
            <a:endParaRPr lang="en-US" altLang="en-US" dirty="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noChangeArrowheads="1"/>
          </p:cNvSpPr>
          <p:nvPr>
            <p:ph type="title"/>
          </p:nvPr>
        </p:nvSpPr>
        <p:spPr bwMode="auto">
          <a:xfrm>
            <a:off x="4572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solidFill>
                  <a:srgbClr val="FFFF00"/>
                </a:solidFill>
              </a:rPr>
              <a:t>Social </a:t>
            </a:r>
            <a:r>
              <a:rPr lang="en-US" altLang="en-US" dirty="0" smtClean="0">
                <a:solidFill>
                  <a:srgbClr val="FFFF00"/>
                </a:solidFill>
              </a:rPr>
              <a:t>Engineering</a:t>
            </a:r>
            <a:endParaRPr lang="en-US" altLang="en-US" dirty="0" smtClean="0">
              <a:solidFill>
                <a:srgbClr val="FFFF00"/>
              </a:solidFill>
            </a:endParaRPr>
          </a:p>
        </p:txBody>
      </p:sp>
      <p:sp>
        <p:nvSpPr>
          <p:cNvPr id="66563" name="Content Placeholder 2"/>
          <p:cNvSpPr>
            <a:spLocks noGrp="1" noChangeArrowheads="1"/>
          </p:cNvSpPr>
          <p:nvPr>
            <p:ph idx="1"/>
          </p:nvPr>
        </p:nvSpPr>
        <p:spPr/>
        <p:txBody>
          <a:bodyPr/>
          <a:lstStyle/>
          <a:p>
            <a:pPr algn="just"/>
            <a:r>
              <a:rPr lang="en-IN" altLang="en-US" dirty="0" smtClean="0">
                <a:solidFill>
                  <a:srgbClr val="21242A"/>
                </a:solidFill>
                <a:latin typeface="Times New Roman" pitchFamily="18" charset="0"/>
                <a:cs typeface="Times New Roman" pitchFamily="18" charset="0"/>
              </a:rPr>
              <a:t>Taking advantage of your trust and curiosity, these messages will:</a:t>
            </a:r>
          </a:p>
          <a:p>
            <a:pPr lvl="1" algn="just"/>
            <a:r>
              <a:rPr lang="en-IN" altLang="en-US" dirty="0" smtClean="0">
                <a:solidFill>
                  <a:srgbClr val="21242A"/>
                </a:solidFill>
                <a:latin typeface="Times New Roman" pitchFamily="18" charset="0"/>
                <a:cs typeface="Times New Roman" pitchFamily="18" charset="0"/>
              </a:rPr>
              <a:t>Contain a link that you just have to check out–and because the link comes from a friend and you’re curious, you’ll trust the link and click–and be infected with malware so the criminal can take over your machine and collect your contacts info and deceive them just like you were deceived</a:t>
            </a:r>
          </a:p>
          <a:p>
            <a:pPr lvl="1" algn="just"/>
            <a:r>
              <a:rPr lang="en-IN" altLang="en-US" dirty="0" smtClean="0">
                <a:solidFill>
                  <a:srgbClr val="21242A"/>
                </a:solidFill>
                <a:latin typeface="Times New Roman" pitchFamily="18" charset="0"/>
                <a:cs typeface="Times New Roman" pitchFamily="18" charset="0"/>
              </a:rPr>
              <a:t>Contain a download of pictures, music, movie, document, etc., that has malicious software embedded. If you download–which you are likely to do since you think it is from your friend–you become infected. Now, the criminal has access to your machine, email account, social network accounts and contacts, and the attack spreads to everyone you know. And on, and on.</a:t>
            </a:r>
          </a:p>
          <a:p>
            <a:endParaRPr lang="en-US" alt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p:nvPr>
        </p:nvSpPr>
        <p:spPr bwMode="auto">
          <a:xfrm>
            <a:off x="457200" y="0"/>
            <a:ext cx="82296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Cybercrime:Definition </a:t>
            </a:r>
            <a:endParaRPr lang="en-US" altLang="en-US" smtClean="0"/>
          </a:p>
        </p:txBody>
      </p:sp>
      <p:sp>
        <p:nvSpPr>
          <p:cNvPr id="3" name="Content Placeholder 2"/>
          <p:cNvSpPr>
            <a:spLocks noGrp="1"/>
          </p:cNvSpPr>
          <p:nvPr>
            <p:ph idx="1"/>
          </p:nvPr>
        </p:nvSpPr>
        <p:spPr>
          <a:xfrm>
            <a:off x="217488" y="817563"/>
            <a:ext cx="8709025" cy="5222875"/>
          </a:xfrm>
        </p:spPr>
        <p:txBody>
          <a:bodyPr/>
          <a:lstStyle/>
          <a:p>
            <a:pPr algn="just">
              <a:defRPr/>
            </a:pPr>
            <a:r>
              <a:rPr lang="en-IN" dirty="0">
                <a:solidFill>
                  <a:srgbClr val="3B3835"/>
                </a:solidFill>
                <a:latin typeface="+mj-lt"/>
              </a:rPr>
              <a:t>Cyberpunk: (by Bruce </a:t>
            </a:r>
            <a:r>
              <a:rPr lang="en-IN" dirty="0" smtClean="0">
                <a:solidFill>
                  <a:srgbClr val="3B3835"/>
                </a:solidFill>
                <a:latin typeface="+mj-lt"/>
              </a:rPr>
              <a:t>Bethel, </a:t>
            </a:r>
            <a:r>
              <a:rPr lang="en-IN" dirty="0">
                <a:solidFill>
                  <a:srgbClr val="3B3835"/>
                </a:solidFill>
                <a:latin typeface="+mj-lt"/>
              </a:rPr>
              <a:t>1980) Mean something like “anarchy via machine” or “machine/computer rebel movement”</a:t>
            </a:r>
          </a:p>
          <a:p>
            <a:pPr algn="just">
              <a:defRPr/>
            </a:pPr>
            <a:r>
              <a:rPr lang="en-IN" dirty="0">
                <a:solidFill>
                  <a:srgbClr val="3B3835"/>
                </a:solidFill>
                <a:latin typeface="+mj-lt"/>
              </a:rPr>
              <a:t>Cyberwarfare: Means information warriors unleashing vicious attacks against an unsuspecting opponent’s computer networks, wreaking havoc and paralyzing nations. </a:t>
            </a:r>
          </a:p>
          <a:p>
            <a:pPr algn="just">
              <a:defRPr/>
            </a:pPr>
            <a:r>
              <a:rPr lang="en-IN" dirty="0">
                <a:solidFill>
                  <a:srgbClr val="3B3835"/>
                </a:solidFill>
                <a:latin typeface="+mj-lt"/>
              </a:rPr>
              <a:t>Cyberterrorism: (by Barry Collin, 1997) Use of disruptive activities, or the threat, against computers and/or networks, with the intention to cause harm or further social, ideological, religious, political or similar objectives or to intimidate any person in furtherance of such objectives</a:t>
            </a:r>
            <a:endParaRPr lang="en-US" dirty="0">
              <a:latin typeface="+mj-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noChangeArrowheads="1"/>
          </p:cNvSpPr>
          <p:nvPr>
            <p:ph type="title"/>
          </p:nvPr>
        </p:nvSpPr>
        <p:spPr bwMode="auto">
          <a:xfrm>
            <a:off x="104775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Social Engineering – By emails</a:t>
            </a:r>
          </a:p>
        </p:txBody>
      </p:sp>
      <p:sp>
        <p:nvSpPr>
          <p:cNvPr id="67587" name="Content Placeholder 2"/>
          <p:cNvSpPr>
            <a:spLocks noGrp="1" noChangeArrowheads="1"/>
          </p:cNvSpPr>
          <p:nvPr>
            <p:ph idx="1"/>
          </p:nvPr>
        </p:nvSpPr>
        <p:spPr/>
        <p:txBody>
          <a:bodyPr/>
          <a:lstStyle/>
          <a:p>
            <a:pPr algn="just"/>
            <a:r>
              <a:rPr lang="en-IN" altLang="en-US" dirty="0" smtClean="0">
                <a:solidFill>
                  <a:srgbClr val="21242A"/>
                </a:solidFill>
                <a:latin typeface="Times New Roman" pitchFamily="18" charset="0"/>
                <a:cs typeface="Times New Roman" pitchFamily="18" charset="0"/>
              </a:rPr>
              <a:t>Urgently ask for your help. .</a:t>
            </a:r>
          </a:p>
          <a:p>
            <a:pPr algn="just"/>
            <a:r>
              <a:rPr lang="en-IN" altLang="en-US" dirty="0" smtClean="0">
                <a:solidFill>
                  <a:srgbClr val="21242A"/>
                </a:solidFill>
                <a:latin typeface="Times New Roman" pitchFamily="18" charset="0"/>
                <a:cs typeface="Times New Roman" pitchFamily="18" charset="0"/>
              </a:rPr>
              <a:t>Use phishing attempts with a legitimate-seeming background. Ask you to donate to their charitable fundraiser, or some other cause. </a:t>
            </a:r>
          </a:p>
          <a:p>
            <a:pPr algn="just"/>
            <a:r>
              <a:rPr lang="en-IN" altLang="en-US" dirty="0" smtClean="0">
                <a:solidFill>
                  <a:srgbClr val="21242A"/>
                </a:solidFill>
                <a:latin typeface="Times New Roman" pitchFamily="18" charset="0"/>
                <a:cs typeface="Times New Roman" pitchFamily="18" charset="0"/>
              </a:rPr>
              <a:t>Present a problem that requires you to "verify" your information by clicking on the displayed link and providing information in their form. .</a:t>
            </a:r>
          </a:p>
          <a:p>
            <a:pPr algn="just"/>
            <a:r>
              <a:rPr lang="en-IN" altLang="en-US" dirty="0" smtClean="0">
                <a:solidFill>
                  <a:srgbClr val="21242A"/>
                </a:solidFill>
                <a:latin typeface="Times New Roman" pitchFamily="18" charset="0"/>
                <a:cs typeface="Times New Roman" pitchFamily="18" charset="0"/>
              </a:rPr>
              <a:t>Notify you that you’re a ’winner.’ </a:t>
            </a:r>
            <a:endParaRPr lang="en-US" altLang="en-US" dirty="0" smtClean="0">
              <a:latin typeface="Times New Roman" pitchFamily="18" charset="0"/>
              <a:cs typeface="Times New Roman" pitchFamily="18" charset="0"/>
            </a:endParaRPr>
          </a:p>
          <a:p>
            <a:endParaRPr lang="en-US" altLang="en-US"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noChangeArrowheads="1"/>
          </p:cNvSpPr>
          <p:nvPr>
            <p:ph type="title"/>
          </p:nvPr>
        </p:nvSpPr>
        <p:spPr bwMode="auto">
          <a:xfrm>
            <a:off x="4572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Social Engineering -Tips</a:t>
            </a:r>
          </a:p>
        </p:txBody>
      </p:sp>
      <p:sp>
        <p:nvSpPr>
          <p:cNvPr id="68611" name="Content Placeholder 2"/>
          <p:cNvSpPr>
            <a:spLocks noGrp="1" noChangeArrowheads="1"/>
          </p:cNvSpPr>
          <p:nvPr>
            <p:ph idx="1"/>
          </p:nvPr>
        </p:nvSpPr>
        <p:spPr/>
        <p:txBody>
          <a:bodyPr/>
          <a:lstStyle/>
          <a:p>
            <a:pPr algn="just"/>
            <a:r>
              <a:rPr lang="en-IN" altLang="en-US" sz="2200" b="1" dirty="0" smtClean="0">
                <a:solidFill>
                  <a:srgbClr val="21242A"/>
                </a:solidFill>
                <a:latin typeface="Times New Roman" pitchFamily="18" charset="0"/>
                <a:cs typeface="Times New Roman" pitchFamily="18" charset="0"/>
              </a:rPr>
              <a:t>Slow down.</a:t>
            </a:r>
            <a:r>
              <a:rPr lang="en-IN" altLang="en-US" sz="2200" dirty="0" smtClean="0">
                <a:solidFill>
                  <a:srgbClr val="21242A"/>
                </a:solidFill>
                <a:latin typeface="Times New Roman" pitchFamily="18" charset="0"/>
                <a:cs typeface="Times New Roman" pitchFamily="18" charset="0"/>
              </a:rPr>
              <a:t> Spammers want you to act first and think later. If the message conveys a sense of urgency or uses high-pressure sales tactics be </a:t>
            </a:r>
            <a:r>
              <a:rPr lang="en-IN" altLang="en-US" sz="2200" dirty="0" err="1" smtClean="0">
                <a:solidFill>
                  <a:srgbClr val="21242A"/>
                </a:solidFill>
                <a:latin typeface="Times New Roman" pitchFamily="18" charset="0"/>
                <a:cs typeface="Times New Roman" pitchFamily="18" charset="0"/>
              </a:rPr>
              <a:t>skeptical</a:t>
            </a:r>
            <a:r>
              <a:rPr lang="en-IN" altLang="en-US" sz="2200" dirty="0" smtClean="0">
                <a:solidFill>
                  <a:srgbClr val="21242A"/>
                </a:solidFill>
                <a:latin typeface="Times New Roman" pitchFamily="18" charset="0"/>
                <a:cs typeface="Times New Roman" pitchFamily="18" charset="0"/>
              </a:rPr>
              <a:t>; never let their urgency influence your careful review.</a:t>
            </a:r>
          </a:p>
          <a:p>
            <a:pPr algn="just"/>
            <a:r>
              <a:rPr lang="en-IN" altLang="en-US" sz="2200" b="1" dirty="0" smtClean="0">
                <a:solidFill>
                  <a:srgbClr val="21242A"/>
                </a:solidFill>
                <a:latin typeface="Times New Roman" pitchFamily="18" charset="0"/>
                <a:cs typeface="Times New Roman" pitchFamily="18" charset="0"/>
              </a:rPr>
              <a:t>Research the facts</a:t>
            </a:r>
            <a:r>
              <a:rPr lang="en-IN" altLang="en-US" sz="2200" dirty="0" smtClean="0">
                <a:solidFill>
                  <a:srgbClr val="21242A"/>
                </a:solidFill>
                <a:latin typeface="Times New Roman" pitchFamily="18" charset="0"/>
                <a:cs typeface="Times New Roman" pitchFamily="18" charset="0"/>
              </a:rPr>
              <a:t>. Be suspicious of any unsolicited messages</a:t>
            </a:r>
          </a:p>
          <a:p>
            <a:pPr algn="just"/>
            <a:r>
              <a:rPr lang="en-IN" altLang="en-US" sz="2200" b="1" dirty="0" smtClean="0">
                <a:solidFill>
                  <a:srgbClr val="21242A"/>
                </a:solidFill>
                <a:latin typeface="Times New Roman" pitchFamily="18" charset="0"/>
                <a:cs typeface="Times New Roman" pitchFamily="18" charset="0"/>
              </a:rPr>
              <a:t>Don’t let a link be in control of where you land. </a:t>
            </a:r>
            <a:r>
              <a:rPr lang="en-IN" altLang="en-US" sz="2200" dirty="0" smtClean="0">
                <a:solidFill>
                  <a:srgbClr val="21242A"/>
                </a:solidFill>
                <a:latin typeface="Times New Roman" pitchFamily="18" charset="0"/>
                <a:cs typeface="Times New Roman" pitchFamily="18" charset="0"/>
              </a:rPr>
              <a:t>Stay in control by finding the website yourself using a search engine to be sure you land where you intend to land..</a:t>
            </a:r>
          </a:p>
          <a:p>
            <a:pPr algn="just"/>
            <a:r>
              <a:rPr lang="en-IN" altLang="en-US" sz="2200" b="1" dirty="0" smtClean="0">
                <a:solidFill>
                  <a:srgbClr val="21242A"/>
                </a:solidFill>
                <a:latin typeface="Times New Roman" pitchFamily="18" charset="0"/>
                <a:cs typeface="Times New Roman" pitchFamily="18" charset="0"/>
              </a:rPr>
              <a:t>Email hijacking is rampant. </a:t>
            </a:r>
            <a:r>
              <a:rPr lang="en-IN" altLang="en-US" sz="2200" dirty="0" smtClean="0">
                <a:solidFill>
                  <a:srgbClr val="21242A"/>
                </a:solidFill>
                <a:latin typeface="Times New Roman" pitchFamily="18" charset="0"/>
                <a:cs typeface="Times New Roman" pitchFamily="18" charset="0"/>
              </a:rPr>
              <a:t>Even when the sender appears to be someone you know, if you aren’t expecting an email with a link or attachment check with your friend before opening links or downloading.</a:t>
            </a:r>
          </a:p>
          <a:p>
            <a:pPr algn="just"/>
            <a:r>
              <a:rPr lang="en-IN" altLang="en-US" sz="2200" b="1" dirty="0" smtClean="0">
                <a:solidFill>
                  <a:srgbClr val="21242A"/>
                </a:solidFill>
                <a:latin typeface="Times New Roman" pitchFamily="18" charset="0"/>
                <a:cs typeface="Times New Roman" pitchFamily="18" charset="0"/>
              </a:rPr>
              <a:t>Beware of any download.</a:t>
            </a:r>
            <a:r>
              <a:rPr lang="en-IN" altLang="en-US" sz="2200" dirty="0" smtClean="0">
                <a:solidFill>
                  <a:srgbClr val="21242A"/>
                </a:solidFill>
                <a:latin typeface="Times New Roman" pitchFamily="18" charset="0"/>
                <a:cs typeface="Times New Roman" pitchFamily="18" charset="0"/>
              </a:rPr>
              <a:t> If you don’t know the sender personally AND expect a file from them, downloading anything is a mistake.</a:t>
            </a:r>
          </a:p>
          <a:p>
            <a:pPr algn="just"/>
            <a:r>
              <a:rPr lang="en-IN" altLang="en-US" sz="2200" b="1" dirty="0" smtClean="0">
                <a:solidFill>
                  <a:srgbClr val="21242A"/>
                </a:solidFill>
                <a:latin typeface="Times New Roman" pitchFamily="18" charset="0"/>
                <a:cs typeface="Times New Roman" pitchFamily="18" charset="0"/>
              </a:rPr>
              <a:t>Foreign offers are fake.</a:t>
            </a:r>
            <a:endParaRPr lang="en-IN" altLang="en-US" sz="2200" dirty="0" smtClean="0">
              <a:solidFill>
                <a:srgbClr val="21242A"/>
              </a:solidFill>
              <a:latin typeface="Times New Roman" pitchFamily="18" charset="0"/>
              <a:cs typeface="Times New Roman" pitchFamily="18" charset="0"/>
            </a:endParaRPr>
          </a:p>
          <a:p>
            <a:endParaRPr lang="en-US" altLang="en-US"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noChangeArrowheads="1"/>
          </p:cNvSpPr>
          <p:nvPr>
            <p:ph type="title"/>
          </p:nvPr>
        </p:nvSpPr>
        <p:spPr bwMode="auto">
          <a:xfrm>
            <a:off x="4572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Cyberstalking</a:t>
            </a:r>
          </a:p>
        </p:txBody>
      </p:sp>
      <p:sp>
        <p:nvSpPr>
          <p:cNvPr id="69635" name="Content Placeholder 2"/>
          <p:cNvSpPr>
            <a:spLocks noGrp="1" noChangeArrowheads="1"/>
          </p:cNvSpPr>
          <p:nvPr>
            <p:ph idx="1"/>
          </p:nvPr>
        </p:nvSpPr>
        <p:spPr/>
        <p:txBody>
          <a:bodyPr/>
          <a:lstStyle/>
          <a:p>
            <a:r>
              <a:rPr lang="en-IN" altLang="en-US" dirty="0" smtClean="0">
                <a:latin typeface="Times New Roman" pitchFamily="18" charset="0"/>
                <a:cs typeface="Times New Roman" pitchFamily="18" charset="0"/>
              </a:rPr>
              <a:t>Cyber stalking </a:t>
            </a:r>
            <a:r>
              <a:rPr lang="en-IN" altLang="en-US" dirty="0" smtClean="0">
                <a:latin typeface="Times New Roman" pitchFamily="18" charset="0"/>
                <a:cs typeface="Times New Roman" pitchFamily="18" charset="0"/>
              </a:rPr>
              <a:t>refers to the use of the internet and other technologies to harass or stalk another person online.</a:t>
            </a:r>
          </a:p>
          <a:p>
            <a:r>
              <a:rPr lang="en-IN" altLang="en-US" dirty="0" smtClean="0">
                <a:latin typeface="Times New Roman" pitchFamily="18" charset="0"/>
                <a:cs typeface="Times New Roman" pitchFamily="18" charset="0"/>
              </a:rPr>
              <a:t>This online harassment, which is an extension of </a:t>
            </a:r>
            <a:r>
              <a:rPr lang="en-IN" altLang="en-US" dirty="0" smtClean="0">
                <a:latin typeface="Times New Roman" pitchFamily="18" charset="0"/>
                <a:cs typeface="Times New Roman" pitchFamily="18" charset="0"/>
              </a:rPr>
              <a:t>cyber bullying</a:t>
            </a:r>
            <a:r>
              <a:rPr lang="en-IN" altLang="en-US" dirty="0" smtClean="0">
                <a:latin typeface="Times New Roman" pitchFamily="18" charset="0"/>
                <a:cs typeface="Times New Roman" pitchFamily="18" charset="0"/>
              </a:rPr>
              <a:t> and in-person stalking, can take the form of e-mails, text messages, social media posts, and more and is often methodical, deliberate, and persistent.</a:t>
            </a:r>
          </a:p>
          <a:p>
            <a:r>
              <a:rPr lang="en-IN" altLang="en-US" dirty="0" smtClean="0">
                <a:latin typeface="Times New Roman" pitchFamily="18" charset="0"/>
                <a:cs typeface="Times New Roman" pitchFamily="18" charset="0"/>
              </a:rPr>
              <a:t>Most of the time, the interactions do not end even if the recipient expresses their displeasure or asks the person to stop. </a:t>
            </a:r>
          </a:p>
          <a:p>
            <a:r>
              <a:rPr lang="en-IN" altLang="en-US" dirty="0" smtClean="0">
                <a:latin typeface="Times New Roman" pitchFamily="18" charset="0"/>
                <a:cs typeface="Times New Roman" pitchFamily="18" charset="0"/>
              </a:rPr>
              <a:t>The content directed at the target is often inappropriate and sometimes even disturbing, which can leave the person feeling fearful, distressed, anxious, and worried.</a:t>
            </a:r>
            <a:endParaRPr lang="en-US" altLang="en-US" dirty="0" smtClean="0">
              <a:latin typeface="Times New Roman" pitchFamily="18" charset="0"/>
              <a:cs typeface="Times New Roman" pitchFamily="18" charset="0"/>
            </a:endParaRPr>
          </a:p>
          <a:p>
            <a:endParaRPr lang="en-US" altLang="en-US"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noChangeArrowheads="1"/>
          </p:cNvSpPr>
          <p:nvPr>
            <p:ph type="title"/>
          </p:nvPr>
        </p:nvSpPr>
        <p:spPr bwMode="auto">
          <a:xfrm>
            <a:off x="722313"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Examples of Cyberstalking</a:t>
            </a:r>
          </a:p>
        </p:txBody>
      </p:sp>
      <p:sp>
        <p:nvSpPr>
          <p:cNvPr id="70659" name="Content Placeholder 2"/>
          <p:cNvSpPr>
            <a:spLocks noGrp="1" noChangeArrowheads="1"/>
          </p:cNvSpPr>
          <p:nvPr>
            <p:ph idx="1"/>
          </p:nvPr>
        </p:nvSpPr>
        <p:spPr/>
        <p:txBody>
          <a:bodyPr/>
          <a:lstStyle/>
          <a:p>
            <a:r>
              <a:rPr lang="en-IN" altLang="en-US" dirty="0" smtClean="0">
                <a:solidFill>
                  <a:srgbClr val="212121"/>
                </a:solidFill>
                <a:latin typeface="Times New Roman" pitchFamily="18" charset="0"/>
                <a:cs typeface="Times New Roman" pitchFamily="18" charset="0"/>
              </a:rPr>
              <a:t>Post rude, offensive, or suggestive </a:t>
            </a:r>
            <a:r>
              <a:rPr lang="en-IN" altLang="en-US" dirty="0" smtClean="0">
                <a:latin typeface="Times New Roman" pitchFamily="18" charset="0"/>
                <a:cs typeface="Times New Roman" pitchFamily="18" charset="0"/>
              </a:rPr>
              <a:t>comments online</a:t>
            </a:r>
          </a:p>
          <a:p>
            <a:r>
              <a:rPr lang="en-IN" altLang="en-US" dirty="0" smtClean="0">
                <a:latin typeface="Times New Roman" pitchFamily="18" charset="0"/>
                <a:cs typeface="Times New Roman" pitchFamily="18" charset="0"/>
              </a:rPr>
              <a:t>Follow the target online by joining the same groups and forums</a:t>
            </a:r>
          </a:p>
          <a:p>
            <a:r>
              <a:rPr lang="en-IN" altLang="en-US" dirty="0" smtClean="0">
                <a:latin typeface="Times New Roman" pitchFamily="18" charset="0"/>
                <a:cs typeface="Times New Roman" pitchFamily="18" charset="0"/>
              </a:rPr>
              <a:t>Send threatening, controlling, or lewd messages or emails to the target</a:t>
            </a:r>
          </a:p>
          <a:p>
            <a:r>
              <a:rPr lang="en-IN" altLang="en-US" dirty="0" smtClean="0">
                <a:latin typeface="Times New Roman" pitchFamily="18" charset="0"/>
                <a:cs typeface="Times New Roman" pitchFamily="18" charset="0"/>
              </a:rPr>
              <a:t>Use technology to threaten or blackmail the target</a:t>
            </a:r>
          </a:p>
          <a:p>
            <a:r>
              <a:rPr lang="en-IN" altLang="en-US" dirty="0" smtClean="0">
                <a:latin typeface="Times New Roman" pitchFamily="18" charset="0"/>
                <a:cs typeface="Times New Roman" pitchFamily="18" charset="0"/>
              </a:rPr>
              <a:t>Tag the target in posts excessively, even if they have nothing to do with them</a:t>
            </a:r>
          </a:p>
          <a:p>
            <a:r>
              <a:rPr lang="en-IN" altLang="en-US" dirty="0" smtClean="0">
                <a:latin typeface="Times New Roman" pitchFamily="18" charset="0"/>
                <a:cs typeface="Times New Roman" pitchFamily="18" charset="0"/>
              </a:rPr>
              <a:t>Comment on or like everything the target posts online</a:t>
            </a:r>
          </a:p>
          <a:p>
            <a:r>
              <a:rPr lang="en-IN" altLang="en-US" dirty="0" smtClean="0">
                <a:latin typeface="Times New Roman" pitchFamily="18" charset="0"/>
                <a:cs typeface="Times New Roman" pitchFamily="18" charset="0"/>
              </a:rPr>
              <a:t>Create fake accounts to follow the target on social media</a:t>
            </a:r>
          </a:p>
          <a:p>
            <a:r>
              <a:rPr lang="en-IN" altLang="en-US" dirty="0" smtClean="0">
                <a:latin typeface="Times New Roman" pitchFamily="18" charset="0"/>
                <a:cs typeface="Times New Roman" pitchFamily="18" charset="0"/>
              </a:rPr>
              <a:t>Message the target repeatedly</a:t>
            </a:r>
          </a:p>
          <a:p>
            <a:endParaRPr lang="en-US" altLang="en-US"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noChangeArrowheads="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Examples of Cyberstalking</a:t>
            </a:r>
          </a:p>
        </p:txBody>
      </p:sp>
      <p:sp>
        <p:nvSpPr>
          <p:cNvPr id="71683" name="Content Placeholder 2"/>
          <p:cNvSpPr>
            <a:spLocks noGrp="1" noChangeArrowheads="1"/>
          </p:cNvSpPr>
          <p:nvPr>
            <p:ph idx="1"/>
          </p:nvPr>
        </p:nvSpPr>
        <p:spPr/>
        <p:txBody>
          <a:bodyPr/>
          <a:lstStyle/>
          <a:p>
            <a:r>
              <a:rPr lang="en-IN" altLang="en-US" sz="2400" smtClean="0">
                <a:solidFill>
                  <a:srgbClr val="212121"/>
                </a:solidFill>
                <a:latin typeface="Times New Roman" pitchFamily="18" charset="0"/>
                <a:cs typeface="Times New Roman" pitchFamily="18" charset="0"/>
              </a:rPr>
              <a:t>Hack into or hijack the target's online accounts</a:t>
            </a:r>
          </a:p>
          <a:p>
            <a:r>
              <a:rPr lang="en-IN" altLang="en-US" sz="2400" smtClean="0">
                <a:solidFill>
                  <a:srgbClr val="212121"/>
                </a:solidFill>
                <a:latin typeface="Times New Roman" pitchFamily="18" charset="0"/>
                <a:cs typeface="Times New Roman" pitchFamily="18" charset="0"/>
              </a:rPr>
              <a:t>Attempt to extort sex or explicit photos</a:t>
            </a:r>
          </a:p>
          <a:p>
            <a:r>
              <a:rPr lang="en-IN" altLang="en-US" sz="2400" smtClean="0">
                <a:solidFill>
                  <a:srgbClr val="212121"/>
                </a:solidFill>
                <a:latin typeface="Times New Roman" pitchFamily="18" charset="0"/>
                <a:cs typeface="Times New Roman" pitchFamily="18" charset="0"/>
              </a:rPr>
              <a:t>Send unwanted gifts or items to the target</a:t>
            </a:r>
          </a:p>
          <a:p>
            <a:r>
              <a:rPr lang="en-IN" altLang="en-US" sz="2400" smtClean="0">
                <a:solidFill>
                  <a:srgbClr val="212121"/>
                </a:solidFill>
                <a:latin typeface="Times New Roman" pitchFamily="18" charset="0"/>
                <a:cs typeface="Times New Roman" pitchFamily="18" charset="0"/>
              </a:rPr>
              <a:t>Release confidential information online</a:t>
            </a:r>
          </a:p>
          <a:p>
            <a:r>
              <a:rPr lang="en-IN" altLang="en-US" sz="2400" smtClean="0">
                <a:solidFill>
                  <a:srgbClr val="212121"/>
                </a:solidFill>
                <a:latin typeface="Times New Roman" pitchFamily="18" charset="0"/>
                <a:cs typeface="Times New Roman" pitchFamily="18" charset="0"/>
              </a:rPr>
              <a:t>Post or distribute real or fake photos of the target</a:t>
            </a:r>
          </a:p>
          <a:p>
            <a:r>
              <a:rPr lang="en-IN" altLang="en-US" sz="2400" smtClean="0">
                <a:solidFill>
                  <a:srgbClr val="212121"/>
                </a:solidFill>
                <a:latin typeface="Times New Roman" pitchFamily="18" charset="0"/>
                <a:cs typeface="Times New Roman" pitchFamily="18" charset="0"/>
              </a:rPr>
              <a:t>Bombard the target with sexually explicit photos of themselves</a:t>
            </a:r>
          </a:p>
          <a:p>
            <a:r>
              <a:rPr lang="en-IN" altLang="en-US" sz="2400" smtClean="0">
                <a:solidFill>
                  <a:srgbClr val="212121"/>
                </a:solidFill>
                <a:latin typeface="Times New Roman" pitchFamily="18" charset="0"/>
                <a:cs typeface="Times New Roman" pitchFamily="18" charset="0"/>
              </a:rPr>
              <a:t>Create fake posts designed to shame the victim</a:t>
            </a:r>
          </a:p>
          <a:p>
            <a:r>
              <a:rPr lang="en-IN" altLang="en-US" sz="2400" smtClean="0">
                <a:solidFill>
                  <a:srgbClr val="212121"/>
                </a:solidFill>
                <a:latin typeface="Times New Roman" pitchFamily="18" charset="0"/>
                <a:cs typeface="Times New Roman" pitchFamily="18" charset="0"/>
              </a:rPr>
              <a:t>Track the target's online movements by installing tracking devices</a:t>
            </a:r>
          </a:p>
          <a:p>
            <a:r>
              <a:rPr lang="en-IN" altLang="en-US" sz="2400" smtClean="0">
                <a:solidFill>
                  <a:srgbClr val="212121"/>
                </a:solidFill>
                <a:latin typeface="Times New Roman" pitchFamily="18" charset="0"/>
                <a:cs typeface="Times New Roman" pitchFamily="18" charset="0"/>
              </a:rPr>
              <a:t>Hack into the target's camera on their laptop or smartphone as a way to secretly record them</a:t>
            </a:r>
          </a:p>
          <a:p>
            <a:r>
              <a:rPr lang="en-IN" altLang="en-US" sz="2400" smtClean="0">
                <a:solidFill>
                  <a:srgbClr val="212121"/>
                </a:solidFill>
                <a:latin typeface="Times New Roman" pitchFamily="18" charset="0"/>
                <a:cs typeface="Times New Roman" pitchFamily="18" charset="0"/>
              </a:rPr>
              <a:t>Continue the harassing behaviour even after being asked to stop</a:t>
            </a:r>
          </a:p>
          <a:p>
            <a:endParaRPr lang="en-US" altLang="en-US"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rrowheads="1"/>
          </p:cNvSpPr>
          <p:nvPr>
            <p:ph type="title"/>
          </p:nvPr>
        </p:nvSpPr>
        <p:spPr bwMode="auto">
          <a:xfrm>
            <a:off x="4826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Botnets</a:t>
            </a:r>
          </a:p>
        </p:txBody>
      </p:sp>
      <p:sp>
        <p:nvSpPr>
          <p:cNvPr id="72707" name="Content Placeholder 2"/>
          <p:cNvSpPr>
            <a:spLocks noGrp="1" noChangeArrowheads="1"/>
          </p:cNvSpPr>
          <p:nvPr>
            <p:ph idx="1"/>
          </p:nvPr>
        </p:nvSpPr>
        <p:spPr/>
        <p:txBody>
          <a:bodyPr/>
          <a:lstStyle/>
          <a:p>
            <a:pPr algn="just"/>
            <a:r>
              <a:rPr lang="en-IN" altLang="en-US" smtClean="0">
                <a:latin typeface="Times New Roman" pitchFamily="18" charset="0"/>
                <a:cs typeface="Times New Roman" pitchFamily="18" charset="0"/>
              </a:rPr>
              <a:t>A botnet is a collection of internet-connected devices, which may include personal computers (PCs), servers, mobile devices and internet of things (IoT) devices, that are infected and controlled by a common type of malware, often unbeknownst to their owner.</a:t>
            </a:r>
          </a:p>
          <a:p>
            <a:pPr algn="just"/>
            <a:r>
              <a:rPr lang="en-IN" altLang="en-US" smtClean="0">
                <a:latin typeface="Times New Roman" pitchFamily="18" charset="0"/>
                <a:cs typeface="Times New Roman" pitchFamily="18" charset="0"/>
              </a:rPr>
              <a:t>Infected devices are controlled remotely by threat actors, often cybercriminals, and are used for specific functions, yet the malicious operations stay hidden from the user.</a:t>
            </a:r>
          </a:p>
          <a:p>
            <a:pPr algn="just"/>
            <a:r>
              <a:rPr lang="en-IN" altLang="en-US" smtClean="0">
                <a:latin typeface="Times New Roman" pitchFamily="18" charset="0"/>
                <a:cs typeface="Times New Roman" pitchFamily="18" charset="0"/>
              </a:rPr>
              <a:t>Botnets are commonly used to send spam emails, engage in click fraud campaigns and generate malicious traffic for distributed denial-of-service (DDoS) attacks.</a:t>
            </a:r>
          </a:p>
          <a:p>
            <a:endParaRPr lang="en-US" altLang="en-US"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noChangeArrowheads="1"/>
          </p:cNvSpPr>
          <p:nvPr>
            <p:ph type="title"/>
          </p:nvPr>
        </p:nvSpPr>
        <p:spPr bwMode="auto">
          <a:xfrm>
            <a:off x="4572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Botnets</a:t>
            </a:r>
          </a:p>
        </p:txBody>
      </p:sp>
      <p:sp>
        <p:nvSpPr>
          <p:cNvPr id="73731" name="Content Placeholder 2"/>
          <p:cNvSpPr>
            <a:spLocks noGrp="1" noChangeArrowheads="1"/>
          </p:cNvSpPr>
          <p:nvPr>
            <p:ph idx="1"/>
          </p:nvPr>
        </p:nvSpPr>
        <p:spPr/>
        <p:txBody>
          <a:bodyPr/>
          <a:lstStyle/>
          <a:p>
            <a:pPr algn="just"/>
            <a:r>
              <a:rPr lang="en-IN" altLang="en-US" sz="2200" smtClean="0">
                <a:latin typeface="Times New Roman" pitchFamily="18" charset="0"/>
                <a:cs typeface="Times New Roman" pitchFamily="18" charset="0"/>
              </a:rPr>
              <a:t>The term botnet is derived from the words robot and network. A bot, in this case, is a device infected by malicious code, which then becomes part of a network, or net, of infected machines all controlled by a single attacker or attack group.</a:t>
            </a:r>
          </a:p>
          <a:p>
            <a:pPr algn="just"/>
            <a:r>
              <a:rPr lang="en-IN" altLang="en-US" sz="2200" smtClean="0">
                <a:latin typeface="Times New Roman" pitchFamily="18" charset="0"/>
                <a:cs typeface="Times New Roman" pitchFamily="18" charset="0"/>
              </a:rPr>
              <a:t>A bot is sometimes called a zombie, and a botnet is sometimes referred to as a zombie army. Conversely, those controlling the botnet are sometimes referred to as bot herders.</a:t>
            </a:r>
          </a:p>
          <a:p>
            <a:pPr algn="just"/>
            <a:r>
              <a:rPr lang="en-IN" altLang="en-US" sz="2200" smtClean="0">
                <a:latin typeface="Times New Roman" pitchFamily="18" charset="0"/>
                <a:cs typeface="Times New Roman" pitchFamily="18" charset="0"/>
              </a:rPr>
              <a:t>The botnet malware typically looks for devices with vulnerable endpoints across the internet, rather than targeting specific individuals, companies or industries.</a:t>
            </a:r>
          </a:p>
          <a:p>
            <a:pPr algn="just"/>
            <a:r>
              <a:rPr lang="en-IN" altLang="en-US" sz="2200" smtClean="0">
                <a:latin typeface="Times New Roman" pitchFamily="18" charset="0"/>
                <a:cs typeface="Times New Roman" pitchFamily="18" charset="0"/>
              </a:rPr>
              <a:t>The objective for creating a botnet is to infect as many connected devices as possible and to use the large-scale computing power and functionality of those devices for automated tasks that generally remain hidden to the users of the devices.</a:t>
            </a:r>
          </a:p>
          <a:p>
            <a:endParaRPr lang="en-US" altLang="en-US"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noChangeArrowheads="1"/>
          </p:cNvSpPr>
          <p:nvPr>
            <p:ph type="title"/>
          </p:nvPr>
        </p:nvSpPr>
        <p:spPr bwMode="auto">
          <a:xfrm>
            <a:off x="457200" y="71438"/>
            <a:ext cx="8229600" cy="1095375"/>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Botnets</a:t>
            </a:r>
          </a:p>
        </p:txBody>
      </p:sp>
      <p:sp>
        <p:nvSpPr>
          <p:cNvPr id="74755" name="Content Placeholder 2"/>
          <p:cNvSpPr>
            <a:spLocks noGrp="1" noChangeArrowheads="1"/>
          </p:cNvSpPr>
          <p:nvPr>
            <p:ph idx="1"/>
          </p:nvPr>
        </p:nvSpPr>
        <p:spPr/>
        <p:txBody>
          <a:bodyPr/>
          <a:lstStyle/>
          <a:p>
            <a:pPr algn="just"/>
            <a:r>
              <a:rPr lang="en-IN" altLang="en-US" sz="2400" smtClean="0">
                <a:latin typeface="Times New Roman" pitchFamily="18" charset="0"/>
                <a:cs typeface="Times New Roman" pitchFamily="18" charset="0"/>
              </a:rPr>
              <a:t>For example, an ad fraud botnet infects a user's PC with malicious software that uses the system's web browsers to divert fraudulent traffic to certain online advertisements. However, to stay concealed, the botnet won't take complete control of the operating system (OS) or the web browser, which would alert the user.</a:t>
            </a:r>
          </a:p>
          <a:p>
            <a:pPr algn="just"/>
            <a:r>
              <a:rPr lang="en-IN" altLang="en-US" sz="2400" smtClean="0">
                <a:latin typeface="Times New Roman" pitchFamily="18" charset="0"/>
                <a:cs typeface="Times New Roman" pitchFamily="18" charset="0"/>
              </a:rPr>
              <a:t>Instead, the botnet may use a small portion of the browser's processes, often running in the background, to send a barely noticeable amount of traffic from the infected device to the targeted ads.</a:t>
            </a:r>
          </a:p>
          <a:p>
            <a:pPr algn="just"/>
            <a:r>
              <a:rPr lang="en-IN" altLang="en-US" sz="2400" smtClean="0">
                <a:latin typeface="Times New Roman" pitchFamily="18" charset="0"/>
                <a:cs typeface="Times New Roman" pitchFamily="18" charset="0"/>
              </a:rPr>
              <a:t>On its own, that fraction of bandwidth taken from an individual device won't offer much to the cybercriminals running the ad fraud campaign. However, a botnet that combines millions of botnet devices will be able to generate a massive amount of fake traffic for ad fraud.</a:t>
            </a:r>
          </a:p>
          <a:p>
            <a:endParaRPr lang="en-US" altLang="en-US"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noChangeArrowheads="1"/>
          </p:cNvSpPr>
          <p:nvPr>
            <p:ph type="title"/>
          </p:nvPr>
        </p:nvSpPr>
        <p:spPr bwMode="auto">
          <a:xfrm>
            <a:off x="4572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Cloud Computing</a:t>
            </a:r>
          </a:p>
        </p:txBody>
      </p:sp>
      <p:sp>
        <p:nvSpPr>
          <p:cNvPr id="75779" name="Content Placeholder 2"/>
          <p:cNvSpPr>
            <a:spLocks noGrp="1" noChangeArrowheads="1"/>
          </p:cNvSpPr>
          <p:nvPr>
            <p:ph idx="1"/>
          </p:nvPr>
        </p:nvSpPr>
        <p:spPr/>
        <p:txBody>
          <a:bodyPr/>
          <a:lstStyle/>
          <a:p>
            <a:r>
              <a:rPr lang="en-IN" altLang="en-US" sz="2100" dirty="0" smtClean="0">
                <a:latin typeface="Times New Roman" pitchFamily="18" charset="0"/>
                <a:cs typeface="Times New Roman" pitchFamily="18" charset="0"/>
              </a:rPr>
              <a:t>Cloud computing is a general term for anything that involves delivering hosted services over the internet. </a:t>
            </a:r>
          </a:p>
          <a:p>
            <a:r>
              <a:rPr lang="en-IN" altLang="en-US" sz="2100" dirty="0" smtClean="0">
                <a:latin typeface="Times New Roman" pitchFamily="18" charset="0"/>
                <a:cs typeface="Times New Roman" pitchFamily="18" charset="0"/>
              </a:rPr>
              <a:t>These services are divided into three main categories: infrastructure as a service </a:t>
            </a:r>
            <a:r>
              <a:rPr lang="en-IN" altLang="en-US" sz="2100" dirty="0" smtClean="0">
                <a:latin typeface="Times New Roman" pitchFamily="18" charset="0"/>
                <a:cs typeface="Times New Roman" pitchFamily="18" charset="0"/>
              </a:rPr>
              <a:t>(</a:t>
            </a:r>
            <a:r>
              <a:rPr lang="en-IN" altLang="en-US" sz="2100" dirty="0" err="1" smtClean="0">
                <a:latin typeface="Times New Roman" pitchFamily="18" charset="0"/>
                <a:cs typeface="Times New Roman" pitchFamily="18" charset="0"/>
              </a:rPr>
              <a:t>IaaS</a:t>
            </a:r>
            <a:r>
              <a:rPr lang="en-IN" altLang="en-US" sz="2100" dirty="0" smtClean="0">
                <a:latin typeface="Times New Roman" pitchFamily="18" charset="0"/>
                <a:cs typeface="Times New Roman" pitchFamily="18" charset="0"/>
              </a:rPr>
              <a:t>)</a:t>
            </a:r>
            <a:r>
              <a:rPr lang="en-IN" altLang="en-US" sz="2100" dirty="0" smtClean="0">
                <a:latin typeface="Times New Roman" pitchFamily="18" charset="0"/>
                <a:cs typeface="Times New Roman" pitchFamily="18" charset="0"/>
              </a:rPr>
              <a:t>, </a:t>
            </a:r>
            <a:r>
              <a:rPr lang="en-IN" altLang="en-US" sz="2100" dirty="0" smtClean="0">
                <a:latin typeface="Times New Roman" pitchFamily="18" charset="0"/>
                <a:cs typeface="Times New Roman" pitchFamily="18" charset="0"/>
              </a:rPr>
              <a:t>platform as a service (</a:t>
            </a:r>
            <a:r>
              <a:rPr lang="en-IN" altLang="en-US" sz="2100" dirty="0" err="1" smtClean="0">
                <a:latin typeface="Times New Roman" pitchFamily="18" charset="0"/>
                <a:cs typeface="Times New Roman" pitchFamily="18" charset="0"/>
              </a:rPr>
              <a:t>PaaS</a:t>
            </a:r>
            <a:r>
              <a:rPr lang="en-IN" altLang="en-US" sz="2100" dirty="0" smtClean="0">
                <a:latin typeface="Times New Roman" pitchFamily="18" charset="0"/>
                <a:cs typeface="Times New Roman" pitchFamily="18" charset="0"/>
              </a:rPr>
              <a:t>) and </a:t>
            </a:r>
            <a:r>
              <a:rPr lang="en-IN" altLang="en-US" sz="2100" dirty="0" smtClean="0">
                <a:latin typeface="Times New Roman" pitchFamily="18" charset="0"/>
                <a:cs typeface="Times New Roman" pitchFamily="18" charset="0"/>
              </a:rPr>
              <a:t>software as a service (</a:t>
            </a:r>
            <a:r>
              <a:rPr lang="en-IN" altLang="en-US" sz="2100" dirty="0" err="1" smtClean="0">
                <a:latin typeface="Times New Roman" pitchFamily="18" charset="0"/>
                <a:cs typeface="Times New Roman" pitchFamily="18" charset="0"/>
              </a:rPr>
              <a:t>SaaS</a:t>
            </a:r>
            <a:r>
              <a:rPr lang="en-IN" altLang="en-US" sz="2100" dirty="0" smtClean="0">
                <a:latin typeface="Times New Roman" pitchFamily="18" charset="0"/>
                <a:cs typeface="Times New Roman" pitchFamily="18" charset="0"/>
              </a:rPr>
              <a:t>)</a:t>
            </a:r>
            <a:r>
              <a:rPr lang="en-IN" altLang="en-US" sz="2100" dirty="0" smtClean="0">
                <a:latin typeface="Times New Roman" pitchFamily="18" charset="0"/>
                <a:cs typeface="Times New Roman" pitchFamily="18" charset="0"/>
              </a:rPr>
              <a:t>.</a:t>
            </a:r>
            <a:endParaRPr lang="en-IN" altLang="en-US" sz="2100" dirty="0" smtClean="0">
              <a:latin typeface="Times New Roman" pitchFamily="18" charset="0"/>
              <a:cs typeface="Times New Roman" pitchFamily="18" charset="0"/>
            </a:endParaRPr>
          </a:p>
          <a:p>
            <a:r>
              <a:rPr lang="en-IN" altLang="en-US" sz="2100" dirty="0" smtClean="0">
                <a:latin typeface="Times New Roman" pitchFamily="18" charset="0"/>
                <a:cs typeface="Times New Roman" pitchFamily="18" charset="0"/>
              </a:rPr>
              <a:t>A cloud can be private or public. A public cloud sells services to anyone on the internet. A private cloud is a proprietary network or a data </a:t>
            </a:r>
            <a:r>
              <a:rPr lang="en-IN" altLang="en-US" sz="2100" dirty="0" smtClean="0">
                <a:latin typeface="Times New Roman" pitchFamily="18" charset="0"/>
                <a:cs typeface="Times New Roman" pitchFamily="18" charset="0"/>
              </a:rPr>
              <a:t>centre </a:t>
            </a:r>
            <a:r>
              <a:rPr lang="en-IN" altLang="en-US" sz="2100" dirty="0" smtClean="0">
                <a:latin typeface="Times New Roman" pitchFamily="18" charset="0"/>
                <a:cs typeface="Times New Roman" pitchFamily="18" charset="0"/>
              </a:rPr>
              <a:t>that supplies hosted services to a limited number of people, with certain access and permissions settings. Private or public, the goal of cloud computing is to provide easy, scalable access to computing resources and IT services.</a:t>
            </a:r>
          </a:p>
          <a:p>
            <a:r>
              <a:rPr lang="en-IN" altLang="en-US" sz="2100" dirty="0" smtClean="0">
                <a:latin typeface="Times New Roman" pitchFamily="18" charset="0"/>
                <a:cs typeface="Times New Roman" pitchFamily="18" charset="0"/>
              </a:rPr>
              <a:t>Cloud infrastructure involves the hardware and software components required for proper implementation of a cloud computing model. Cloud computing can also be thought of as utility computing, or on-demand computing.</a:t>
            </a:r>
          </a:p>
          <a:p>
            <a:r>
              <a:rPr lang="en-IN" altLang="en-US" sz="2100" dirty="0" smtClean="0">
                <a:latin typeface="Times New Roman" pitchFamily="18" charset="0"/>
                <a:cs typeface="Times New Roman" pitchFamily="18" charset="0"/>
              </a:rPr>
              <a:t>The name cloud computing was inspired by the cloud symbol that's often used to represent the internet in flowcharts and diagrams.</a:t>
            </a:r>
          </a:p>
          <a:p>
            <a:endParaRPr lang="en-US" altLang="en-US"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noChangeArrowheads="1"/>
          </p:cNvSpPr>
          <p:nvPr>
            <p:ph type="title"/>
          </p:nvPr>
        </p:nvSpPr>
        <p:spPr bwMode="auto">
          <a:xfrm>
            <a:off x="457200" y="141288"/>
            <a:ext cx="8229600" cy="127635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Cloud Computing</a:t>
            </a:r>
          </a:p>
        </p:txBody>
      </p:sp>
      <p:sp>
        <p:nvSpPr>
          <p:cNvPr id="76803" name="Content Placeholder 2"/>
          <p:cNvSpPr>
            <a:spLocks noGrp="1" noChangeArrowheads="1"/>
          </p:cNvSpPr>
          <p:nvPr>
            <p:ph idx="1"/>
          </p:nvPr>
        </p:nvSpPr>
        <p:spPr/>
        <p:txBody>
          <a:bodyPr/>
          <a:lstStyle/>
          <a:p>
            <a:r>
              <a:rPr lang="en-IN" altLang="en-US" sz="2200" smtClean="0">
                <a:latin typeface="Times New Roman" pitchFamily="18" charset="0"/>
                <a:cs typeface="Times New Roman" pitchFamily="18" charset="0"/>
              </a:rPr>
              <a:t>Cloud computing works by allowing client devices to access data over the internet, from remote servers, databases and computers.</a:t>
            </a:r>
          </a:p>
          <a:p>
            <a:r>
              <a:rPr lang="en-IN" altLang="en-US" sz="2200" smtClean="0">
                <a:latin typeface="Times New Roman" pitchFamily="18" charset="0"/>
                <a:cs typeface="Times New Roman" pitchFamily="18" charset="0"/>
              </a:rPr>
              <a:t>An internet network connection links the front end (includes the accessing client device, browser, network and cloud software applications) with the back end, which consists of databases, servers and computers).</a:t>
            </a:r>
          </a:p>
          <a:p>
            <a:r>
              <a:rPr lang="en-IN" altLang="en-US" sz="2200" smtClean="0">
                <a:latin typeface="Times New Roman" pitchFamily="18" charset="0"/>
                <a:cs typeface="Times New Roman" pitchFamily="18" charset="0"/>
              </a:rPr>
              <a:t> The back end functions as a repository, storing data that is accessed by the front end.</a:t>
            </a:r>
          </a:p>
          <a:p>
            <a:r>
              <a:rPr lang="en-IN" altLang="en-US" sz="2200" smtClean="0">
                <a:latin typeface="Times New Roman" pitchFamily="18" charset="0"/>
                <a:cs typeface="Times New Roman" pitchFamily="18" charset="0"/>
              </a:rPr>
              <a:t>Communications between the front and back ends are managed by a central server. </a:t>
            </a:r>
          </a:p>
          <a:p>
            <a:r>
              <a:rPr lang="en-IN" altLang="en-US" sz="2200" smtClean="0">
                <a:latin typeface="Times New Roman" pitchFamily="18" charset="0"/>
                <a:cs typeface="Times New Roman" pitchFamily="18" charset="0"/>
              </a:rPr>
              <a:t>The central server relies on protocols to facilitate the exchange of data.</a:t>
            </a:r>
          </a:p>
          <a:p>
            <a:r>
              <a:rPr lang="en-IN" altLang="en-US" sz="2200" smtClean="0">
                <a:latin typeface="Times New Roman" pitchFamily="18" charset="0"/>
                <a:cs typeface="Times New Roman" pitchFamily="18" charset="0"/>
              </a:rPr>
              <a:t> The central server uses both software and middleware to manage connectivity between different client devices and cloud servers. Typically, there will be a dedicated server for each individual application</a:t>
            </a:r>
          </a:p>
          <a:p>
            <a:endParaRPr lang="en-US"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bwMode="auto">
          <a:xfrm>
            <a:off x="457200" y="0"/>
            <a:ext cx="82296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Cybercrime:Definition </a:t>
            </a:r>
            <a:endParaRPr lang="en-US" altLang="en-US" smtClean="0"/>
          </a:p>
        </p:txBody>
      </p:sp>
      <p:sp>
        <p:nvSpPr>
          <p:cNvPr id="3" name="Content Placeholder 2"/>
          <p:cNvSpPr>
            <a:spLocks noGrp="1"/>
          </p:cNvSpPr>
          <p:nvPr>
            <p:ph idx="1"/>
          </p:nvPr>
        </p:nvSpPr>
        <p:spPr/>
        <p:txBody>
          <a:bodyPr/>
          <a:lstStyle/>
          <a:p>
            <a:pPr>
              <a:defRPr/>
            </a:pPr>
            <a:r>
              <a:rPr lang="en-IN" dirty="0">
                <a:solidFill>
                  <a:srgbClr val="3B3835"/>
                </a:solidFill>
                <a:latin typeface="+mj-lt"/>
              </a:rPr>
              <a:t>“A crime conducted in which a computer was directly or significantly instrumental” </a:t>
            </a:r>
          </a:p>
          <a:p>
            <a:pPr>
              <a:defRPr/>
            </a:pPr>
            <a:r>
              <a:rPr lang="en-IN" dirty="0">
                <a:solidFill>
                  <a:srgbClr val="3B3835"/>
                </a:solidFill>
                <a:latin typeface="+mj-lt"/>
              </a:rPr>
              <a:t>“Cybercrime is any illegal </a:t>
            </a:r>
            <a:r>
              <a:rPr lang="en-IN" dirty="0" smtClean="0">
                <a:solidFill>
                  <a:srgbClr val="3B3835"/>
                </a:solidFill>
                <a:latin typeface="+mj-lt"/>
              </a:rPr>
              <a:t>behaviour, </a:t>
            </a:r>
            <a:r>
              <a:rPr lang="en-IN" dirty="0">
                <a:solidFill>
                  <a:srgbClr val="3B3835"/>
                </a:solidFill>
                <a:latin typeface="+mj-lt"/>
              </a:rPr>
              <a:t>directed by means of electronic operations, that targets the security of computer systems and the data processed by them.” </a:t>
            </a:r>
          </a:p>
          <a:p>
            <a:pPr>
              <a:defRPr/>
            </a:pPr>
            <a:r>
              <a:rPr lang="en-IN" dirty="0">
                <a:solidFill>
                  <a:srgbClr val="3B3835"/>
                </a:solidFill>
                <a:latin typeface="+mj-lt"/>
              </a:rPr>
              <a:t>Computer related crime, Computer crime, Internet crime, E-crime, High-tech crime etc. are synonymous terms</a:t>
            </a:r>
            <a:endParaRPr lang="en-US" dirty="0">
              <a:latin typeface="+mj-l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noChangeArrowheads="1"/>
          </p:cNvSpPr>
          <p:nvPr>
            <p:ph type="title"/>
          </p:nvPr>
        </p:nvSpPr>
        <p:spPr bwMode="auto">
          <a:xfrm>
            <a:off x="722313"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Cloud computing-Benefits</a:t>
            </a:r>
          </a:p>
        </p:txBody>
      </p:sp>
      <p:sp>
        <p:nvSpPr>
          <p:cNvPr id="77827" name="Content Placeholder 2"/>
          <p:cNvSpPr>
            <a:spLocks noGrp="1" noChangeArrowheads="1"/>
          </p:cNvSpPr>
          <p:nvPr>
            <p:ph idx="1"/>
          </p:nvPr>
        </p:nvSpPr>
        <p:spPr/>
        <p:txBody>
          <a:bodyPr/>
          <a:lstStyle/>
          <a:p>
            <a:pPr algn="just"/>
            <a:r>
              <a:rPr lang="en-IN" altLang="en-US" sz="2400" b="1" smtClean="0">
                <a:latin typeface="Times New Roman" pitchFamily="18" charset="0"/>
                <a:cs typeface="Times New Roman" pitchFamily="18" charset="0"/>
              </a:rPr>
              <a:t>Cost savings:</a:t>
            </a:r>
            <a:r>
              <a:rPr lang="en-IN" altLang="en-US" sz="2400" smtClean="0">
                <a:latin typeface="Times New Roman" pitchFamily="18" charset="0"/>
                <a:cs typeface="Times New Roman" pitchFamily="18" charset="0"/>
              </a:rPr>
              <a:t> Using cloud infrastructure can reduce costs, as organizations don't have to spend massive amounts of money buying and maintaining equipment. This reduces their capital expenditure costs -- as they don't have to invest in hardware, facilities, utilities or building large data centers to accommodate their growing businesses. </a:t>
            </a:r>
          </a:p>
          <a:p>
            <a:pPr algn="just"/>
            <a:r>
              <a:rPr lang="en-IN" altLang="en-US" sz="2400" b="1" smtClean="0">
                <a:latin typeface="Times New Roman" pitchFamily="18" charset="0"/>
                <a:cs typeface="Times New Roman" pitchFamily="18" charset="0"/>
              </a:rPr>
              <a:t>Mobility:</a:t>
            </a:r>
            <a:r>
              <a:rPr lang="en-IN" altLang="en-US" sz="2400" smtClean="0">
                <a:latin typeface="Times New Roman" pitchFamily="18" charset="0"/>
                <a:cs typeface="Times New Roman" pitchFamily="18" charset="0"/>
              </a:rPr>
              <a:t> Storing information in the cloud means that users can access it from anywhere with any device with just an internet connection. That means users don't have to carry around USB drives, an external hard drive or multiple CDs to access their data</a:t>
            </a:r>
          </a:p>
          <a:p>
            <a:pPr algn="just"/>
            <a:r>
              <a:rPr lang="en-IN" altLang="en-US" sz="2400" b="1" smtClean="0">
                <a:latin typeface="Times New Roman" pitchFamily="18" charset="0"/>
                <a:cs typeface="Times New Roman" pitchFamily="18" charset="0"/>
              </a:rPr>
              <a:t>Disaster recovery:</a:t>
            </a:r>
            <a:r>
              <a:rPr lang="en-IN" altLang="en-US" sz="2400" smtClean="0">
                <a:latin typeface="Times New Roman" pitchFamily="18" charset="0"/>
                <a:cs typeface="Times New Roman" pitchFamily="18" charset="0"/>
              </a:rPr>
              <a:t> All organizations worry about data loss. Storing data in the cloud guarantees that users can always access their data even if their devices, e.g., laptops or smartphones, are inoperable</a:t>
            </a:r>
            <a:endParaRPr lang="en-US" altLang="en-US" sz="2400" smtClean="0">
              <a:latin typeface="Times New Roman" pitchFamily="18" charset="0"/>
              <a:cs typeface="Times New Roman" pitchFamily="18" charset="0"/>
            </a:endParaRPr>
          </a:p>
          <a:p>
            <a:endParaRPr lang="en-US" altLang="en-US"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noChangeArrowheads="1"/>
          </p:cNvSpPr>
          <p:nvPr>
            <p:ph type="title"/>
          </p:nvPr>
        </p:nvSpPr>
        <p:spPr bwMode="auto">
          <a:xfrm>
            <a:off x="1311275"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 crime and Cloud Computing</a:t>
            </a:r>
          </a:p>
        </p:txBody>
      </p:sp>
      <p:sp>
        <p:nvSpPr>
          <p:cNvPr id="78851" name="Content Placeholder 2"/>
          <p:cNvSpPr>
            <a:spLocks noGrp="1" noChangeArrowheads="1"/>
          </p:cNvSpPr>
          <p:nvPr>
            <p:ph idx="1"/>
          </p:nvPr>
        </p:nvSpPr>
        <p:spPr/>
        <p:txBody>
          <a:bodyPr/>
          <a:lstStyle/>
          <a:p>
            <a:pPr algn="just"/>
            <a:r>
              <a:rPr lang="en-IN" altLang="en-US" dirty="0" smtClean="0">
                <a:latin typeface="Times New Roman" pitchFamily="18" charset="0"/>
                <a:cs typeface="Times New Roman" pitchFamily="18" charset="0"/>
              </a:rPr>
              <a:t>Cloud computing gives greater flexibility and functionality options to companies, it can offer the same flexibility to cyber criminals, and the pay-as-you-play usage model means that they can also benefit from utility billing.</a:t>
            </a:r>
          </a:p>
          <a:p>
            <a:pPr algn="just"/>
            <a:r>
              <a:rPr lang="en-IN" altLang="en-US" dirty="0" smtClean="0">
                <a:latin typeface="Times New Roman" pitchFamily="18" charset="0"/>
                <a:cs typeface="Times New Roman" pitchFamily="18" charset="0"/>
              </a:rPr>
              <a:t>Criminals using cloud as a business platform</a:t>
            </a:r>
          </a:p>
          <a:p>
            <a:pPr algn="just"/>
            <a:r>
              <a:rPr lang="en-IN" altLang="en-US" dirty="0" smtClean="0">
                <a:latin typeface="Times New Roman" pitchFamily="18" charset="0"/>
                <a:cs typeface="Times New Roman" pitchFamily="18" charset="0"/>
              </a:rPr>
              <a:t>Criminals using cloud to mount attacks like </a:t>
            </a:r>
            <a:r>
              <a:rPr lang="en-IN" altLang="en-US" dirty="0" err="1" smtClean="0">
                <a:latin typeface="Times New Roman" pitchFamily="18" charset="0"/>
                <a:cs typeface="Times New Roman" pitchFamily="18" charset="0"/>
              </a:rPr>
              <a:t>DoS</a:t>
            </a:r>
            <a:endParaRPr lang="en-IN" altLang="en-US" dirty="0" smtClean="0">
              <a:latin typeface="Times New Roman" pitchFamily="18" charset="0"/>
              <a:cs typeface="Times New Roman" pitchFamily="18" charset="0"/>
            </a:endParaRPr>
          </a:p>
          <a:p>
            <a:pPr algn="just"/>
            <a:r>
              <a:rPr lang="en-IN" altLang="en-US" dirty="0" smtClean="0">
                <a:latin typeface="Times New Roman" pitchFamily="18" charset="0"/>
                <a:cs typeface="Times New Roman" pitchFamily="18" charset="0"/>
              </a:rPr>
              <a:t>Cloud as a platform for employee misuse</a:t>
            </a:r>
          </a:p>
          <a:p>
            <a:pPr algn="just"/>
            <a:r>
              <a:rPr lang="en-IN" altLang="en-US" dirty="0" smtClean="0">
                <a:latin typeface="Times New Roman" pitchFamily="18" charset="0"/>
                <a:cs typeface="Times New Roman" pitchFamily="18" charset="0"/>
              </a:rPr>
              <a:t>Business cloud platforms are a cyber crime target</a:t>
            </a:r>
          </a:p>
          <a:p>
            <a:endParaRPr lang="en-US" altLang="en-US"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altLang="en-US" smtClean="0"/>
          </a:p>
        </p:txBody>
      </p:sp>
      <p:pic>
        <p:nvPicPr>
          <p:cNvPr id="79875" name="Content Placeholder 6" descr="Text&#10;&#10;Description automatically generated"/>
          <p:cNvPicPr>
            <a:picLocks noGrp="1" noChangeAspect="1" noChangeArrowheads="1"/>
          </p:cNvPicPr>
          <p:nvPr>
            <p:ph idx="1"/>
          </p:nvPr>
        </p:nvPicPr>
        <p:blipFill>
          <a:blip r:embed="rId2" cstate="print"/>
          <a:srcRect/>
          <a:stretch>
            <a:fillRect/>
          </a:stretch>
        </p:blipFill>
        <p:spPr>
          <a:xfrm>
            <a:off x="131763" y="966788"/>
            <a:ext cx="8880475" cy="5329237"/>
          </a:xfr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noChangeArrowheads="1"/>
          </p:cNvSpPr>
          <p:nvPr>
            <p:ph type="title"/>
          </p:nvPr>
        </p:nvSpPr>
        <p:spPr bwMode="auto">
          <a:xfrm>
            <a:off x="1476375" y="0"/>
            <a:ext cx="7424738" cy="1143000"/>
          </a:xfrm>
          <a:noFill/>
          <a:ln>
            <a:miter lim="800000"/>
            <a:headEnd/>
            <a:tailEnd/>
          </a:ln>
        </p:spPr>
        <p:txBody>
          <a:bodyPr vert="horz" wrap="square" lIns="91440" tIns="45720" rIns="91440" bIns="45720" numCol="1" anchor="t" anchorCtr="0" compatLnSpc="1">
            <a:prstTxWarp prst="textNoShape">
              <a:avLst/>
            </a:prstTxWarp>
          </a:bodyPr>
          <a:lstStyle/>
          <a:p>
            <a:r>
              <a:rPr lang="en-IN" altLang="en-US" sz="3200" smtClean="0">
                <a:solidFill>
                  <a:srgbClr val="FFFF00"/>
                </a:solidFill>
              </a:rPr>
              <a:t>Proliferation of mobile and wireless devices</a:t>
            </a:r>
            <a:endParaRPr lang="en-US" altLang="en-US" sz="3200" smtClean="0">
              <a:solidFill>
                <a:srgbClr val="FFFF00"/>
              </a:solidFill>
            </a:endParaRPr>
          </a:p>
        </p:txBody>
      </p:sp>
      <p:sp>
        <p:nvSpPr>
          <p:cNvPr id="80899" name="Content Placeholder 2"/>
          <p:cNvSpPr>
            <a:spLocks noGrp="1" noChangeArrowheads="1"/>
          </p:cNvSpPr>
          <p:nvPr>
            <p:ph idx="1"/>
          </p:nvPr>
        </p:nvSpPr>
        <p:spPr/>
        <p:txBody>
          <a:bodyPr/>
          <a:lstStyle/>
          <a:p>
            <a:r>
              <a:rPr lang="en-IN" altLang="en-US" smtClean="0">
                <a:latin typeface="Times New Roman" pitchFamily="18" charset="0"/>
                <a:cs typeface="Times New Roman" pitchFamily="18" charset="0"/>
              </a:rPr>
              <a:t>You see them everywhere: people hunched over their smartphones or tablets in cafes, airports, supermarkets and even at bus stops, seemingly oblivious to anything or anyone around them.</a:t>
            </a:r>
          </a:p>
          <a:p>
            <a:r>
              <a:rPr lang="en-IN" altLang="en-US" smtClean="0">
                <a:latin typeface="Times New Roman" pitchFamily="18" charset="0"/>
                <a:cs typeface="Times New Roman" pitchFamily="18" charset="0"/>
              </a:rPr>
              <a:t>They play games, download , go shopping or check their bank balances on the go.</a:t>
            </a:r>
          </a:p>
          <a:p>
            <a:r>
              <a:rPr lang="en-IN" altLang="en-US" smtClean="0">
                <a:latin typeface="Times New Roman" pitchFamily="18" charset="0"/>
                <a:cs typeface="Times New Roman" pitchFamily="18" charset="0"/>
              </a:rPr>
              <a:t>They might even access corporate networks and pull up a document or two on their mobile gadgets.</a:t>
            </a:r>
            <a:endParaRPr lang="en-US" altLang="en-US" smtClean="0">
              <a:latin typeface="Times New Roman" pitchFamily="18" charset="0"/>
              <a:cs typeface="Times New Roman" pitchFamily="18" charset="0"/>
            </a:endParaRPr>
          </a:p>
          <a:p>
            <a:endParaRPr lang="en-US" altLang="en-US"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noChangeArrowheads="1"/>
          </p:cNvSpPr>
          <p:nvPr>
            <p:ph type="title"/>
          </p:nvPr>
        </p:nvSpPr>
        <p:spPr bwMode="auto">
          <a:xfrm>
            <a:off x="457200" y="0"/>
            <a:ext cx="82296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Security</a:t>
            </a:r>
          </a:p>
        </p:txBody>
      </p:sp>
      <p:sp>
        <p:nvSpPr>
          <p:cNvPr id="81923" name="Content Placeholder 2"/>
          <p:cNvSpPr>
            <a:spLocks noGrp="1" noChangeArrowheads="1"/>
          </p:cNvSpPr>
          <p:nvPr>
            <p:ph idx="1"/>
          </p:nvPr>
        </p:nvSpPr>
        <p:spPr/>
        <p:txBody>
          <a:bodyPr/>
          <a:lstStyle/>
          <a:p>
            <a:r>
              <a:rPr lang="en-IN" altLang="en-US" sz="2000" smtClean="0">
                <a:latin typeface="Times New Roman" pitchFamily="18" charset="0"/>
                <a:cs typeface="Times New Roman" pitchFamily="18" charset="0"/>
              </a:rPr>
              <a:t>But as wireless devices become increasingly ingrained into our daily lives, they open the door to heightened security risks.</a:t>
            </a:r>
          </a:p>
          <a:p>
            <a:r>
              <a:rPr lang="en-IN" altLang="en-US" sz="2000" smtClean="0">
                <a:latin typeface="Times New Roman" pitchFamily="18" charset="0"/>
                <a:cs typeface="Times New Roman" pitchFamily="18" charset="0"/>
              </a:rPr>
              <a:t>Not only do such devices become points of access for cybercriminals, but they also may be more easily breached than personal computers since many consumers do not secure their smartphones or tablets with antivirus software or take simple precautions such as enabling password protection.</a:t>
            </a:r>
          </a:p>
          <a:p>
            <a:r>
              <a:rPr lang="en-IN" altLang="en-US" sz="2000" smtClean="0">
                <a:latin typeface="Times New Roman" pitchFamily="18" charset="0"/>
                <a:cs typeface="Times New Roman" pitchFamily="18" charset="0"/>
              </a:rPr>
              <a:t>According to a Harris Interactive survey commissioned by CTIA, a wireless trade group, less than half of all wireless device owners use passwords or personal identification numbers (PINs) on their handsets.</a:t>
            </a:r>
          </a:p>
          <a:p>
            <a:r>
              <a:rPr lang="en-IN" altLang="en-US" sz="2000" smtClean="0">
                <a:latin typeface="Times New Roman" pitchFamily="18" charset="0"/>
                <a:cs typeface="Times New Roman" pitchFamily="18" charset="0"/>
              </a:rPr>
              <a:t>Among those who conduct online banking on mobile devices, only half encrypt the data or use some form of security software.</a:t>
            </a:r>
          </a:p>
          <a:p>
            <a:r>
              <a:rPr lang="en-IN" altLang="en-US" sz="2000" smtClean="0">
                <a:latin typeface="Times New Roman" pitchFamily="18" charset="0"/>
                <a:cs typeface="Times New Roman" pitchFamily="18" charset="0"/>
              </a:rPr>
              <a:t>Moreover, less than one third of users have installed antivirus software on their mobile devices compared to 91% on their laptops.</a:t>
            </a:r>
          </a:p>
          <a:p>
            <a:r>
              <a:rPr lang="en-IN" altLang="en-US" sz="2000" smtClean="0">
                <a:latin typeface="Times New Roman" pitchFamily="18" charset="0"/>
                <a:cs typeface="Times New Roman" pitchFamily="18" charset="0"/>
              </a:rPr>
              <a:t>This may explain why: 45% do not see cybersecurity on their mobile devices as a threat in the same way as they see it on their computers</a:t>
            </a:r>
            <a:endParaRPr lang="en-US" altLang="en-US" sz="2000" smtClean="0">
              <a:latin typeface="Times New Roman" pitchFamily="18" charset="0"/>
              <a:cs typeface="Times New Roman" pitchFamily="18" charset="0"/>
            </a:endParaRPr>
          </a:p>
          <a:p>
            <a:endParaRPr lang="en-US" altLang="en-US"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noChangeArrowheads="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altLang="en-US" sz="2800" smtClean="0">
                <a:solidFill>
                  <a:srgbClr val="FFFF00"/>
                </a:solidFill>
              </a:rPr>
              <a:t>Risk factor: The dangers, of course, are plenty</a:t>
            </a:r>
            <a:r>
              <a:rPr lang="en-IN" altLang="en-US" b="1" smtClean="0">
                <a:latin typeface="Open Sans" pitchFamily="34" charset="0"/>
              </a:rPr>
              <a:t>.</a:t>
            </a:r>
            <a:r>
              <a:rPr lang="en-IN" altLang="en-US" smtClean="0"/>
              <a:t/>
            </a:r>
            <a:br>
              <a:rPr lang="en-IN" altLang="en-US" smtClean="0"/>
            </a:br>
            <a:endParaRPr lang="en-US" altLang="en-US" smtClean="0"/>
          </a:p>
        </p:txBody>
      </p:sp>
      <p:sp>
        <p:nvSpPr>
          <p:cNvPr id="82947" name="Content Placeholder 2"/>
          <p:cNvSpPr>
            <a:spLocks noGrp="1" noChangeArrowheads="1"/>
          </p:cNvSpPr>
          <p:nvPr>
            <p:ph idx="1"/>
          </p:nvPr>
        </p:nvSpPr>
        <p:spPr/>
        <p:txBody>
          <a:bodyPr/>
          <a:lstStyle/>
          <a:p>
            <a:pPr algn="just"/>
            <a:r>
              <a:rPr lang="en-IN" altLang="en-US" sz="2400" smtClean="0">
                <a:latin typeface="Times New Roman" pitchFamily="18" charset="0"/>
                <a:cs typeface="Times New Roman" pitchFamily="18" charset="0"/>
              </a:rPr>
              <a:t>Rogue mobile apps can record the information that users type into a device, such as bank account numbers and PINs</a:t>
            </a:r>
          </a:p>
          <a:p>
            <a:pPr algn="just"/>
            <a:r>
              <a:rPr lang="en-IN" altLang="en-US" sz="2400" smtClean="0">
                <a:latin typeface="Times New Roman" pitchFamily="18" charset="0"/>
                <a:cs typeface="Times New Roman" pitchFamily="18" charset="0"/>
              </a:rPr>
              <a:t>They can read data stored on a handset, such as s, text messages, attachments, credit card numbers, and log-ins and passwords to corporate networks.</a:t>
            </a:r>
          </a:p>
          <a:p>
            <a:pPr algn="just"/>
            <a:r>
              <a:rPr lang="en-IN" altLang="en-US" sz="2400" smtClean="0">
                <a:latin typeface="Times New Roman" pitchFamily="18" charset="0"/>
                <a:cs typeface="Times New Roman" pitchFamily="18" charset="0"/>
              </a:rPr>
              <a:t>A phone can even secretly record conversations within earshot.</a:t>
            </a:r>
          </a:p>
          <a:p>
            <a:pPr algn="just"/>
            <a:r>
              <a:rPr lang="en-IN" altLang="en-US" sz="2400" smtClean="0">
                <a:latin typeface="Times New Roman" pitchFamily="18" charset="0"/>
                <a:cs typeface="Times New Roman" pitchFamily="18" charset="0"/>
              </a:rPr>
              <a:t>Data that leaves a mobile device wirelessly to connect to a Wi-Fi network could be hijacked in midair in “man in the middle” attacks.Consumers may not be as concerned about securing a wireless device because they do not view it as a small computer.</a:t>
            </a:r>
          </a:p>
          <a:p>
            <a:pPr algn="just"/>
            <a:r>
              <a:rPr lang="en-IN" altLang="en-US" sz="2400" smtClean="0">
                <a:latin typeface="Times New Roman" pitchFamily="18" charset="0"/>
                <a:cs typeface="Times New Roman" pitchFamily="18" charset="0"/>
              </a:rPr>
              <a:t> “They think, ‘Oh, it’s just my phone.he risks are transferred to the workplace as more people bring their devices to the office for both personal and professional use, a phenomenon known as BYOD or “Bring Your Own Device.”</a:t>
            </a:r>
            <a:endParaRPr lang="en-US" altLang="en-US" sz="2400" smtClean="0">
              <a:latin typeface="Times New Roman" pitchFamily="18" charset="0"/>
              <a:cs typeface="Times New Roman" pitchFamily="18" charset="0"/>
            </a:endParaRPr>
          </a:p>
          <a:p>
            <a:endParaRPr lang="en-US" altLang="en-US"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noChangeArrowheads="1"/>
          </p:cNvSpPr>
          <p:nvPr>
            <p:ph type="title"/>
          </p:nvPr>
        </p:nvSpPr>
        <p:spPr bwMode="auto">
          <a:xfrm>
            <a:off x="914400" y="195263"/>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altLang="en-US" sz="2400" smtClean="0">
                <a:solidFill>
                  <a:srgbClr val="FFFF00"/>
                </a:solidFill>
              </a:rPr>
              <a:t>Popular types of attacks against 3G mobile networks:</a:t>
            </a:r>
            <a:endParaRPr lang="en-US" altLang="en-US" sz="2400" smtClean="0">
              <a:solidFill>
                <a:srgbClr val="FFFF00"/>
              </a:solidFill>
            </a:endParaRPr>
          </a:p>
        </p:txBody>
      </p:sp>
      <p:sp>
        <p:nvSpPr>
          <p:cNvPr id="83971" name="Content Placeholder 2"/>
          <p:cNvSpPr>
            <a:spLocks noGrp="1" noChangeArrowheads="1"/>
          </p:cNvSpPr>
          <p:nvPr>
            <p:ph idx="1"/>
          </p:nvPr>
        </p:nvSpPr>
        <p:spPr/>
        <p:txBody>
          <a:bodyPr/>
          <a:lstStyle/>
          <a:p>
            <a:r>
              <a:rPr lang="en-US" altLang="en-US" dirty="0" smtClean="0">
                <a:latin typeface="Times New Roman" pitchFamily="18" charset="0"/>
                <a:cs typeface="Times New Roman" pitchFamily="18" charset="0"/>
              </a:rPr>
              <a:t>Malware</a:t>
            </a:r>
          </a:p>
          <a:p>
            <a:r>
              <a:rPr lang="en-US" altLang="en-US" dirty="0" smtClean="0">
                <a:latin typeface="Times New Roman" pitchFamily="18" charset="0"/>
                <a:cs typeface="Times New Roman" pitchFamily="18" charset="0"/>
              </a:rPr>
              <a:t>Viruses </a:t>
            </a:r>
            <a:endParaRPr lang="en-US" altLang="en-US" dirty="0" smtClean="0">
              <a:latin typeface="Times New Roman" pitchFamily="18" charset="0"/>
              <a:cs typeface="Times New Roman" pitchFamily="18" charset="0"/>
            </a:endParaRPr>
          </a:p>
          <a:p>
            <a:r>
              <a:rPr lang="en-US" altLang="en-US" dirty="0" smtClean="0">
                <a:latin typeface="Times New Roman" pitchFamily="18" charset="0"/>
                <a:cs typeface="Times New Roman" pitchFamily="18" charset="0"/>
              </a:rPr>
              <a:t>Worms Skull </a:t>
            </a:r>
            <a:endParaRPr lang="en-US" altLang="en-US" dirty="0" smtClean="0">
              <a:latin typeface="Times New Roman" pitchFamily="18" charset="0"/>
              <a:cs typeface="Times New Roman" pitchFamily="18" charset="0"/>
            </a:endParaRPr>
          </a:p>
          <a:p>
            <a:r>
              <a:rPr lang="en-US" altLang="en-US" dirty="0" smtClean="0">
                <a:latin typeface="Times New Roman" pitchFamily="18" charset="0"/>
                <a:cs typeface="Times New Roman" pitchFamily="18" charset="0"/>
              </a:rPr>
              <a:t>Trojans</a:t>
            </a:r>
          </a:p>
          <a:p>
            <a:r>
              <a:rPr lang="en-US" altLang="en-US" dirty="0" err="1" smtClean="0">
                <a:latin typeface="Times New Roman" pitchFamily="18" charset="0"/>
                <a:cs typeface="Times New Roman" pitchFamily="18" charset="0"/>
              </a:rPr>
              <a:t>Cabir</a:t>
            </a:r>
            <a:r>
              <a:rPr lang="en-US" altLang="en-US" dirty="0" smtClean="0">
                <a:latin typeface="Times New Roman" pitchFamily="18" charset="0"/>
                <a:cs typeface="Times New Roman" pitchFamily="18" charset="0"/>
              </a:rPr>
              <a:t> worm</a:t>
            </a:r>
          </a:p>
          <a:p>
            <a:r>
              <a:rPr lang="en-US" altLang="en-US" dirty="0" smtClean="0">
                <a:latin typeface="Times New Roman" pitchFamily="18" charset="0"/>
                <a:cs typeface="Times New Roman" pitchFamily="18" charset="0"/>
              </a:rPr>
              <a:t>Mosquito worm</a:t>
            </a:r>
          </a:p>
          <a:p>
            <a:r>
              <a:rPr lang="en-US" altLang="en-US" dirty="0" smtClean="0">
                <a:latin typeface="Times New Roman" pitchFamily="18" charset="0"/>
                <a:cs typeface="Times New Roman" pitchFamily="18" charset="0"/>
              </a:rPr>
              <a:t>Denial-of-service</a:t>
            </a:r>
          </a:p>
          <a:p>
            <a:endParaRPr lang="en-US" altLang="en-US" dirty="0"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noChangeArrowheads="1"/>
          </p:cNvSpPr>
          <p:nvPr>
            <p:ph type="title"/>
          </p:nvPr>
        </p:nvSpPr>
        <p:spPr bwMode="auto">
          <a:xfrm>
            <a:off x="4572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altLang="en-US" smtClean="0">
                <a:solidFill>
                  <a:srgbClr val="FFFF00"/>
                </a:solidFill>
              </a:rPr>
              <a:t>Skull trojan</a:t>
            </a:r>
            <a:endParaRPr lang="en-US" altLang="en-US" smtClean="0">
              <a:solidFill>
                <a:srgbClr val="FFFF00"/>
              </a:solidFill>
            </a:endParaRPr>
          </a:p>
        </p:txBody>
      </p:sp>
      <p:sp>
        <p:nvSpPr>
          <p:cNvPr id="84995" name="Content Placeholder 2"/>
          <p:cNvSpPr>
            <a:spLocks noGrp="1" noChangeArrowheads="1"/>
          </p:cNvSpPr>
          <p:nvPr>
            <p:ph idx="1"/>
          </p:nvPr>
        </p:nvSpPr>
        <p:spPr/>
        <p:txBody>
          <a:bodyPr/>
          <a:lstStyle/>
          <a:p>
            <a:pPr algn="just"/>
            <a:r>
              <a:rPr lang="en-IN" altLang="en-US" smtClean="0">
                <a:latin typeface="Times New Roman" pitchFamily="18" charset="0"/>
                <a:cs typeface="Times New Roman" pitchFamily="18" charset="0"/>
              </a:rPr>
              <a:t>A trojan horse piece of code that targets mainly Symbian OS. Once downloaded, the virus replaces all phone desktop icons with images of a skull. </a:t>
            </a:r>
          </a:p>
          <a:p>
            <a:pPr algn="just"/>
            <a:r>
              <a:rPr lang="en-IN" altLang="en-US" smtClean="0">
                <a:latin typeface="Times New Roman" pitchFamily="18" charset="0"/>
                <a:cs typeface="Times New Roman" pitchFamily="18" charset="0"/>
              </a:rPr>
              <a:t>It also renders all phone applications useless. </a:t>
            </a:r>
          </a:p>
          <a:p>
            <a:pPr algn="just"/>
            <a:r>
              <a:rPr lang="en-IN" altLang="en-US" smtClean="0">
                <a:latin typeface="Times New Roman" pitchFamily="18" charset="0"/>
                <a:cs typeface="Times New Roman" pitchFamily="18" charset="0"/>
              </a:rPr>
              <a:t>This malware also tends to mass text messages containing malicious links to all contacts accessible through the device in order to spread the damage. </a:t>
            </a:r>
          </a:p>
          <a:p>
            <a:pPr algn="just"/>
            <a:r>
              <a:rPr lang="en-IN" altLang="en-US" smtClean="0">
                <a:latin typeface="Times New Roman" pitchFamily="18" charset="0"/>
                <a:cs typeface="Times New Roman" pitchFamily="18" charset="0"/>
              </a:rPr>
              <a:t>This mass texting can also give rise to high expenses</a:t>
            </a:r>
            <a:endParaRPr lang="en-US" altLang="en-US"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noChangeArrowheads="1"/>
          </p:cNvSpPr>
          <p:nvPr>
            <p:ph type="title"/>
          </p:nvPr>
        </p:nvSpPr>
        <p:spPr bwMode="auto">
          <a:xfrm>
            <a:off x="4572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altLang="en-US" smtClean="0">
                <a:solidFill>
                  <a:srgbClr val="FFFF00"/>
                </a:solidFill>
              </a:rPr>
              <a:t>Cabir worm</a:t>
            </a:r>
            <a:endParaRPr lang="en-US" altLang="en-US" smtClean="0">
              <a:solidFill>
                <a:srgbClr val="FFFF00"/>
              </a:solidFill>
            </a:endParaRPr>
          </a:p>
        </p:txBody>
      </p:sp>
      <p:sp>
        <p:nvSpPr>
          <p:cNvPr id="86019" name="Content Placeholder 2"/>
          <p:cNvSpPr>
            <a:spLocks noGrp="1" noChangeArrowheads="1"/>
          </p:cNvSpPr>
          <p:nvPr>
            <p:ph idx="1"/>
          </p:nvPr>
        </p:nvSpPr>
        <p:spPr/>
        <p:txBody>
          <a:bodyPr/>
          <a:lstStyle/>
          <a:p>
            <a:pPr algn="just"/>
            <a:r>
              <a:rPr lang="en-IN" altLang="en-US" dirty="0" smtClean="0">
                <a:latin typeface="Times New Roman" pitchFamily="18" charset="0"/>
                <a:cs typeface="Times New Roman" pitchFamily="18" charset="0"/>
              </a:rPr>
              <a:t>This malware infects mobile phones running on </a:t>
            </a:r>
            <a:r>
              <a:rPr lang="en-IN" altLang="en-US" dirty="0" err="1" smtClean="0">
                <a:latin typeface="Times New Roman" pitchFamily="18" charset="0"/>
                <a:cs typeface="Times New Roman" pitchFamily="18" charset="0"/>
              </a:rPr>
              <a:t>Symbian</a:t>
            </a:r>
            <a:r>
              <a:rPr lang="en-IN" altLang="en-US" dirty="0" smtClean="0">
                <a:latin typeface="Times New Roman" pitchFamily="18" charset="0"/>
                <a:cs typeface="Times New Roman" pitchFamily="18" charset="0"/>
              </a:rPr>
              <a:t> OS and was first identified in June When a phone is infected, the message '</a:t>
            </a:r>
            <a:r>
              <a:rPr lang="en-IN" altLang="en-US" dirty="0" err="1" smtClean="0">
                <a:latin typeface="Times New Roman" pitchFamily="18" charset="0"/>
                <a:cs typeface="Times New Roman" pitchFamily="18" charset="0"/>
              </a:rPr>
              <a:t>Caribe</a:t>
            </a:r>
            <a:r>
              <a:rPr lang="en-IN" altLang="en-US" dirty="0" smtClean="0">
                <a:latin typeface="Times New Roman" pitchFamily="18" charset="0"/>
                <a:cs typeface="Times New Roman" pitchFamily="18" charset="0"/>
              </a:rPr>
              <a:t>' is displayed on the phone's screen and is displayed every time the phone is turned on. </a:t>
            </a:r>
          </a:p>
          <a:p>
            <a:pPr algn="just"/>
            <a:r>
              <a:rPr lang="en-IN" altLang="en-US" dirty="0" smtClean="0">
                <a:latin typeface="Times New Roman" pitchFamily="18" charset="0"/>
                <a:cs typeface="Times New Roman" pitchFamily="18" charset="0"/>
              </a:rPr>
              <a:t>The worm then attempts to spread to other phones in the area using wireless Bluetooth signals, although the recipient has to confirm this manually</a:t>
            </a:r>
            <a:endParaRPr lang="en-US" altLang="en-US" dirty="0" smtClean="0">
              <a:latin typeface="Times New Roman" pitchFamily="18" charset="0"/>
              <a:cs typeface="Times New Roman" pitchFamily="18" charset="0"/>
            </a:endParaRPr>
          </a:p>
          <a:p>
            <a:endParaRPr lang="en-US" altLang="en-US" dirty="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noChangeArrowheads="1"/>
          </p:cNvSpPr>
          <p:nvPr>
            <p:ph type="title"/>
          </p:nvPr>
        </p:nvSpPr>
        <p:spPr bwMode="auto">
          <a:xfrm>
            <a:off x="4572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altLang="en-US" smtClean="0">
                <a:solidFill>
                  <a:srgbClr val="FFFF00"/>
                </a:solidFill>
              </a:rPr>
              <a:t>Mosquito worm</a:t>
            </a:r>
            <a:endParaRPr lang="en-US" altLang="en-US" smtClean="0">
              <a:solidFill>
                <a:srgbClr val="FFFF00"/>
              </a:solidFill>
            </a:endParaRPr>
          </a:p>
        </p:txBody>
      </p:sp>
      <p:sp>
        <p:nvSpPr>
          <p:cNvPr id="87043" name="Content Placeholder 2"/>
          <p:cNvSpPr>
            <a:spLocks noGrp="1" noChangeArrowheads="1"/>
          </p:cNvSpPr>
          <p:nvPr>
            <p:ph idx="1"/>
          </p:nvPr>
        </p:nvSpPr>
        <p:spPr/>
        <p:txBody>
          <a:bodyPr/>
          <a:lstStyle/>
          <a:p>
            <a:pPr algn="just"/>
            <a:r>
              <a:rPr lang="en-IN" altLang="en-US" dirty="0" smtClean="0">
                <a:latin typeface="Times New Roman" pitchFamily="18" charset="0"/>
                <a:cs typeface="Times New Roman" pitchFamily="18" charset="0"/>
              </a:rPr>
              <a:t>In June 2004, it was discovered that a company called </a:t>
            </a:r>
            <a:r>
              <a:rPr lang="en-IN" altLang="en-US" dirty="0" err="1" smtClean="0">
                <a:latin typeface="Times New Roman" pitchFamily="18" charset="0"/>
                <a:cs typeface="Times New Roman" pitchFamily="18" charset="0"/>
              </a:rPr>
              <a:t>Ojam</a:t>
            </a:r>
            <a:r>
              <a:rPr lang="en-IN" altLang="en-US" dirty="0" smtClean="0">
                <a:latin typeface="Times New Roman" pitchFamily="18" charset="0"/>
                <a:cs typeface="Times New Roman" pitchFamily="18" charset="0"/>
              </a:rPr>
              <a:t> had engineered an anti-piracy Trojan virus in older versions of its mobile phone game, Mosquito.</a:t>
            </a:r>
          </a:p>
          <a:p>
            <a:pPr algn="just"/>
            <a:r>
              <a:rPr lang="en-IN" altLang="en-US" dirty="0" smtClean="0">
                <a:latin typeface="Times New Roman" pitchFamily="18" charset="0"/>
                <a:cs typeface="Times New Roman" pitchFamily="18" charset="0"/>
              </a:rPr>
              <a:t>This virus sent SMS text messages to the company without the user's knowledge.</a:t>
            </a:r>
          </a:p>
          <a:p>
            <a:pPr algn="just"/>
            <a:r>
              <a:rPr lang="en-IN" altLang="en-US" dirty="0" smtClean="0">
                <a:latin typeface="Times New Roman" pitchFamily="18" charset="0"/>
                <a:cs typeface="Times New Roman" pitchFamily="18" charset="0"/>
              </a:rPr>
              <a:t>Although this malware was removed from the game's more recent versions, it still exists in older, unlicensed versions, and these may still be distributed on file-sharing networks and free software download web sites.</a:t>
            </a:r>
            <a:endParaRPr lang="en-US" alt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bwMode="auto">
          <a:xfrm>
            <a:off x="457200" y="149225"/>
            <a:ext cx="8229600" cy="1268413"/>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Cybercrime:Definition </a:t>
            </a:r>
            <a:endParaRPr lang="en-US" altLang="en-US" smtClean="0"/>
          </a:p>
        </p:txBody>
      </p:sp>
      <p:sp>
        <p:nvSpPr>
          <p:cNvPr id="14339" name="Content Placeholder 2"/>
          <p:cNvSpPr>
            <a:spLocks noGrp="1" noChangeArrowheads="1"/>
          </p:cNvSpPr>
          <p:nvPr>
            <p:ph idx="1"/>
          </p:nvPr>
        </p:nvSpPr>
        <p:spPr/>
        <p:txBody>
          <a:bodyPr/>
          <a:lstStyle/>
          <a:p>
            <a:pPr algn="just"/>
            <a:r>
              <a:rPr lang="en-IN" altLang="en-US" dirty="0" smtClean="0">
                <a:latin typeface="+mj-lt"/>
              </a:rPr>
              <a:t>Few definition of Cyber Crime: A crime committed using a computer and the Internet to steal person’s identity </a:t>
            </a:r>
          </a:p>
          <a:p>
            <a:pPr algn="just"/>
            <a:r>
              <a:rPr lang="en-IN" altLang="en-US" dirty="0" smtClean="0">
                <a:latin typeface="+mj-lt"/>
              </a:rPr>
              <a:t>Crime completed either on or with a computer </a:t>
            </a:r>
          </a:p>
          <a:p>
            <a:pPr algn="just"/>
            <a:r>
              <a:rPr lang="en-IN" altLang="en-US" dirty="0" smtClean="0">
                <a:latin typeface="+mj-lt"/>
              </a:rPr>
              <a:t>Any illegal activity done through the Internet or on the computer </a:t>
            </a:r>
          </a:p>
          <a:p>
            <a:pPr algn="just"/>
            <a:r>
              <a:rPr lang="en-IN" altLang="en-US" dirty="0" smtClean="0">
                <a:latin typeface="+mj-lt"/>
              </a:rPr>
              <a:t>All criminal activities done using the medium of computers, the Internet, cyberspace and WWW</a:t>
            </a:r>
            <a:endParaRPr lang="en-US" altLang="en-US" dirty="0" smtClean="0">
              <a:latin typeface="+mj-l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noChangeArrowheads="1"/>
          </p:cNvSpPr>
          <p:nvPr>
            <p:ph type="title"/>
          </p:nvPr>
        </p:nvSpPr>
        <p:spPr bwMode="auto">
          <a:xfrm>
            <a:off x="9144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altLang="en-US" smtClean="0">
                <a:solidFill>
                  <a:srgbClr val="FFFF00"/>
                </a:solidFill>
              </a:rPr>
              <a:t>list of mobile vulnerabilities</a:t>
            </a:r>
            <a:endParaRPr lang="en-US" altLang="en-US" smtClean="0">
              <a:solidFill>
                <a:srgbClr val="FFFF00"/>
              </a:solidFill>
            </a:endParaRPr>
          </a:p>
        </p:txBody>
      </p:sp>
      <p:sp>
        <p:nvSpPr>
          <p:cNvPr id="88067" name="Content Placeholder 2"/>
          <p:cNvSpPr>
            <a:spLocks noGrp="1" noChangeArrowheads="1"/>
          </p:cNvSpPr>
          <p:nvPr>
            <p:ph idx="1"/>
          </p:nvPr>
        </p:nvSpPr>
        <p:spPr/>
        <p:txBody>
          <a:bodyPr/>
          <a:lstStyle/>
          <a:p>
            <a:r>
              <a:rPr lang="en-IN" altLang="en-US" smtClean="0">
                <a:latin typeface="Times New Roman" pitchFamily="18" charset="0"/>
                <a:cs typeface="Times New Roman" pitchFamily="18" charset="0"/>
              </a:rPr>
              <a:t>Mobile devices often do not have passwords enabled.</a:t>
            </a:r>
          </a:p>
          <a:p>
            <a:r>
              <a:rPr lang="en-IN" altLang="en-US" smtClean="0">
                <a:latin typeface="Times New Roman" pitchFamily="18" charset="0"/>
                <a:cs typeface="Times New Roman" pitchFamily="18" charset="0"/>
              </a:rPr>
              <a:t>Two-factor authentication is not always used when conducting sensitive transactions on mobile devices.</a:t>
            </a:r>
          </a:p>
          <a:p>
            <a:r>
              <a:rPr lang="en-IN" altLang="en-US" smtClean="0">
                <a:latin typeface="Times New Roman" pitchFamily="18" charset="0"/>
                <a:cs typeface="Times New Roman" pitchFamily="18" charset="0"/>
              </a:rPr>
              <a:t>Wireless transmissions are not always encrypted</a:t>
            </a:r>
          </a:p>
          <a:p>
            <a:r>
              <a:rPr lang="en-IN" altLang="en-US" smtClean="0">
                <a:latin typeface="Times New Roman" pitchFamily="18" charset="0"/>
                <a:cs typeface="Times New Roman" pitchFamily="18" charset="0"/>
              </a:rPr>
              <a:t>Mobile devices may contain malware.</a:t>
            </a:r>
          </a:p>
          <a:p>
            <a:r>
              <a:rPr lang="en-IN" altLang="en-US" smtClean="0">
                <a:latin typeface="Times New Roman" pitchFamily="18" charset="0"/>
                <a:cs typeface="Times New Roman" pitchFamily="18" charset="0"/>
              </a:rPr>
              <a:t>Mobile devices often do not use security software.</a:t>
            </a:r>
          </a:p>
          <a:p>
            <a:r>
              <a:rPr lang="en-IN" altLang="en-US" smtClean="0">
                <a:latin typeface="Times New Roman" pitchFamily="18" charset="0"/>
                <a:cs typeface="Times New Roman" pitchFamily="18" charset="0"/>
              </a:rPr>
              <a:t>Operating systems may be out-of-date.</a:t>
            </a:r>
          </a:p>
          <a:p>
            <a:r>
              <a:rPr lang="en-IN" altLang="en-US" smtClean="0">
                <a:latin typeface="Times New Roman" pitchFamily="18" charset="0"/>
                <a:cs typeface="Times New Roman" pitchFamily="18" charset="0"/>
              </a:rPr>
              <a:t>Software on mobile devices may be out-of-date</a:t>
            </a:r>
          </a:p>
          <a:p>
            <a:r>
              <a:rPr lang="en-IN" altLang="en-US" smtClean="0">
                <a:latin typeface="Times New Roman" pitchFamily="18" charset="0"/>
                <a:cs typeface="Times New Roman" pitchFamily="18" charset="0"/>
              </a:rPr>
              <a:t>Mobile devices often do not limit Internet connections</a:t>
            </a:r>
            <a:r>
              <a:rPr lang="en-IN" altLang="en-US" smtClean="0">
                <a:solidFill>
                  <a:srgbClr val="444444"/>
                </a:solidFill>
                <a:latin typeface="Times New Roman" pitchFamily="18" charset="0"/>
                <a:cs typeface="Times New Roman" pitchFamily="18" charset="0"/>
              </a:rPr>
              <a:t>.</a:t>
            </a:r>
          </a:p>
          <a:p>
            <a:endParaRPr lang="en-US" altLang="en-US"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noChangeArrowheads="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altLang="en-US" smtClean="0">
                <a:solidFill>
                  <a:srgbClr val="FFFF00"/>
                </a:solidFill>
              </a:rPr>
              <a:t>Authentication Service Security</a:t>
            </a:r>
            <a:endParaRPr lang="en-US" altLang="en-US" smtClean="0">
              <a:solidFill>
                <a:srgbClr val="FFFF00"/>
              </a:solidFill>
            </a:endParaRPr>
          </a:p>
        </p:txBody>
      </p:sp>
      <p:sp>
        <p:nvSpPr>
          <p:cNvPr id="89091" name="Content Placeholder 2"/>
          <p:cNvSpPr>
            <a:spLocks noGrp="1" noChangeArrowheads="1"/>
          </p:cNvSpPr>
          <p:nvPr>
            <p:ph idx="1"/>
          </p:nvPr>
        </p:nvSpPr>
        <p:spPr/>
        <p:txBody>
          <a:bodyPr/>
          <a:lstStyle/>
          <a:p>
            <a:pPr algn="just"/>
            <a:r>
              <a:rPr lang="en-IN" altLang="en-US" dirty="0" smtClean="0">
                <a:latin typeface="Times New Roman" pitchFamily="18" charset="0"/>
                <a:cs typeface="Times New Roman" pitchFamily="18" charset="0"/>
              </a:rPr>
              <a:t>Two components of security in mobile computing: Security of </a:t>
            </a:r>
            <a:r>
              <a:rPr lang="en-IN" altLang="en-US" dirty="0" err="1" smtClean="0">
                <a:latin typeface="Times New Roman" pitchFamily="18" charset="0"/>
                <a:cs typeface="Times New Roman" pitchFamily="18" charset="0"/>
              </a:rPr>
              <a:t>devicesSecurity</a:t>
            </a:r>
            <a:r>
              <a:rPr lang="en-IN" altLang="en-US" dirty="0" smtClean="0">
                <a:latin typeface="Times New Roman" pitchFamily="18" charset="0"/>
                <a:cs typeface="Times New Roman" pitchFamily="18" charset="0"/>
              </a:rPr>
              <a:t> in Networks Involves mutual authentication between the device and the base station/ servers.</a:t>
            </a:r>
          </a:p>
          <a:p>
            <a:pPr algn="just"/>
            <a:r>
              <a:rPr lang="en-IN" altLang="en-US" dirty="0" smtClean="0">
                <a:latin typeface="Times New Roman" pitchFamily="18" charset="0"/>
                <a:cs typeface="Times New Roman" pitchFamily="18" charset="0"/>
              </a:rPr>
              <a:t>Ensures that only authenticated devices can be connected to the network. Hence, no malicious code can impersonate the service provider to trick the device.</a:t>
            </a:r>
            <a:endParaRPr lang="en-US" altLang="en-US" dirty="0" smtClean="0">
              <a:latin typeface="Times New Roman" pitchFamily="18" charset="0"/>
              <a:cs typeface="Times New Roman" pitchFamily="18" charset="0"/>
            </a:endParaRPr>
          </a:p>
          <a:p>
            <a:endParaRPr lang="en-US" altLang="en-US" dirty="0"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noChangeArrowheads="1"/>
          </p:cNvSpPr>
          <p:nvPr>
            <p:ph type="title"/>
          </p:nvPr>
        </p:nvSpPr>
        <p:spPr bwMode="auto">
          <a:xfrm>
            <a:off x="1285875" y="-10160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z="3200" smtClean="0">
                <a:solidFill>
                  <a:srgbClr val="FFFF00"/>
                </a:solidFill>
              </a:rPr>
              <a:t>Eminent kinds of attacks on mobile devices</a:t>
            </a:r>
            <a:r>
              <a:rPr lang="en-IN" smtClean="0"/>
              <a:t>:</a:t>
            </a:r>
            <a:br>
              <a:rPr lang="en-IN" smtClean="0"/>
            </a:br>
            <a:endParaRPr lang="en-US" smtClean="0"/>
          </a:p>
        </p:txBody>
      </p:sp>
      <p:sp>
        <p:nvSpPr>
          <p:cNvPr id="90115" name="Content Placeholder 2"/>
          <p:cNvSpPr>
            <a:spLocks noGrp="1" noChangeArrowheads="1"/>
          </p:cNvSpPr>
          <p:nvPr>
            <p:ph idx="1"/>
          </p:nvPr>
        </p:nvSpPr>
        <p:spPr/>
        <p:txBody>
          <a:bodyPr/>
          <a:lstStyle/>
          <a:p>
            <a:r>
              <a:rPr lang="en-IN" dirty="0" smtClean="0">
                <a:latin typeface="Times New Roman" pitchFamily="18" charset="0"/>
                <a:cs typeface="Times New Roman" pitchFamily="18" charset="0"/>
              </a:rPr>
              <a:t>Push attacks</a:t>
            </a:r>
          </a:p>
          <a:p>
            <a:r>
              <a:rPr lang="en-IN" dirty="0" smtClean="0">
                <a:latin typeface="Times New Roman" pitchFamily="18" charset="0"/>
                <a:cs typeface="Times New Roman" pitchFamily="18" charset="0"/>
              </a:rPr>
              <a:t>Pull attacks</a:t>
            </a:r>
          </a:p>
          <a:p>
            <a:r>
              <a:rPr lang="en-IN" dirty="0" smtClean="0">
                <a:latin typeface="Times New Roman" pitchFamily="18" charset="0"/>
                <a:cs typeface="Times New Roman" pitchFamily="18" charset="0"/>
              </a:rPr>
              <a:t>Crash attack</a:t>
            </a:r>
            <a:endParaRPr lang="en-US" dirty="0" smtClean="0">
              <a:latin typeface="Times New Roman" pitchFamily="18" charset="0"/>
              <a:cs typeface="Times New Roman" pitchFamily="18" charset="0"/>
            </a:endParaRPr>
          </a:p>
          <a:p>
            <a:endParaRPr lang="en-US" dirty="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noChangeArrowheads="1"/>
          </p:cNvSpPr>
          <p:nvPr>
            <p:ph type="title"/>
          </p:nvPr>
        </p:nvSpPr>
        <p:spPr bwMode="auto">
          <a:xfrm>
            <a:off x="10668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z="3200" smtClean="0">
                <a:solidFill>
                  <a:srgbClr val="FFFF00"/>
                </a:solidFill>
              </a:rPr>
              <a:t>Cryptographic Security for Mobile Devices</a:t>
            </a:r>
            <a:endParaRPr lang="en-US" sz="3200" smtClean="0">
              <a:solidFill>
                <a:srgbClr val="FFFF00"/>
              </a:solidFill>
            </a:endParaRPr>
          </a:p>
        </p:txBody>
      </p:sp>
      <p:sp>
        <p:nvSpPr>
          <p:cNvPr id="91139" name="Content Placeholder 2"/>
          <p:cNvSpPr>
            <a:spLocks noGrp="1" noChangeArrowheads="1"/>
          </p:cNvSpPr>
          <p:nvPr>
            <p:ph idx="1"/>
          </p:nvPr>
        </p:nvSpPr>
        <p:spPr/>
        <p:txBody>
          <a:bodyPr/>
          <a:lstStyle/>
          <a:p>
            <a:pPr algn="just"/>
            <a:r>
              <a:rPr lang="en-IN" dirty="0" smtClean="0">
                <a:latin typeface="Times New Roman" pitchFamily="18" charset="0"/>
                <a:cs typeface="Times New Roman" pitchFamily="18" charset="0"/>
              </a:rPr>
              <a:t>Cryptographically Generated Address (CGA) CGA is IPv6: generated by hashing owner’s public-key address</a:t>
            </a:r>
          </a:p>
          <a:p>
            <a:pPr algn="just"/>
            <a:r>
              <a:rPr lang="en-IN" dirty="0" smtClean="0">
                <a:latin typeface="Times New Roman" pitchFamily="18" charset="0"/>
                <a:cs typeface="Times New Roman" pitchFamily="18" charset="0"/>
              </a:rPr>
              <a:t>The address the owner uses is the corresponding private key to assert address ownership </a:t>
            </a:r>
          </a:p>
          <a:p>
            <a:pPr algn="just"/>
            <a:r>
              <a:rPr lang="en-IN" dirty="0" smtClean="0">
                <a:latin typeface="Times New Roman" pitchFamily="18" charset="0"/>
                <a:cs typeface="Times New Roman" pitchFamily="18" charset="0"/>
              </a:rPr>
              <a:t>To sign messages sent from the address without a Public-Key Infrastructure(PKI)CGA-based Authentication can be used to protect IP-Layer </a:t>
            </a:r>
            <a:r>
              <a:rPr lang="en-IN" dirty="0" smtClean="0">
                <a:latin typeface="Times New Roman" pitchFamily="18" charset="0"/>
                <a:cs typeface="Times New Roman" pitchFamily="18" charset="0"/>
              </a:rPr>
              <a:t>signalling protocols Also </a:t>
            </a:r>
            <a:r>
              <a:rPr lang="en-IN" dirty="0" smtClean="0">
                <a:latin typeface="Times New Roman" pitchFamily="18" charset="0"/>
                <a:cs typeface="Times New Roman" pitchFamily="18" charset="0"/>
              </a:rPr>
              <a:t>used in key –exchange and create an IPSec security association for encryption and data authentication</a:t>
            </a:r>
            <a:endParaRPr lang="en-US" dirty="0" smtClean="0">
              <a:latin typeface="Times New Roman" pitchFamily="18" charset="0"/>
              <a:cs typeface="Times New Roman" pitchFamily="18" charset="0"/>
            </a:endParaRPr>
          </a:p>
          <a:p>
            <a:endParaRPr lang="en-US" dirty="0"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noChangeArrowheads="1"/>
          </p:cNvSpPr>
          <p:nvPr>
            <p:ph type="title"/>
          </p:nvPr>
        </p:nvSpPr>
        <p:spPr bwMode="auto">
          <a:xfrm>
            <a:off x="4826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smtClean="0">
                <a:solidFill>
                  <a:srgbClr val="FFFF00"/>
                </a:solidFill>
              </a:rPr>
              <a:t>Example</a:t>
            </a:r>
          </a:p>
        </p:txBody>
      </p:sp>
      <p:sp>
        <p:nvSpPr>
          <p:cNvPr id="92163" name="Content Placeholder 2"/>
          <p:cNvSpPr>
            <a:spLocks noGrp="1" noChangeArrowheads="1"/>
          </p:cNvSpPr>
          <p:nvPr>
            <p:ph idx="1"/>
          </p:nvPr>
        </p:nvSpPr>
        <p:spPr/>
        <p:txBody>
          <a:bodyPr/>
          <a:lstStyle/>
          <a:p>
            <a:pPr algn="just"/>
            <a:r>
              <a:rPr lang="en-IN" dirty="0" smtClean="0">
                <a:latin typeface="Times New Roman" pitchFamily="18" charset="0"/>
                <a:cs typeface="Times New Roman" pitchFamily="18" charset="0"/>
              </a:rPr>
              <a:t>Palm OS5 Cryptographic Provider Manage(CPM) in Palm OS5 is a system-wide suite of cryptographic services for securing data and resources on a Palm- powered </a:t>
            </a:r>
            <a:r>
              <a:rPr lang="en-IN" dirty="0" smtClean="0">
                <a:latin typeface="Times New Roman" pitchFamily="18" charset="0"/>
                <a:cs typeface="Times New Roman" pitchFamily="18" charset="0"/>
              </a:rPr>
              <a:t>device.</a:t>
            </a:r>
            <a:endParaRPr lang="en-IN" dirty="0" smtClean="0">
              <a:latin typeface="Times New Roman" pitchFamily="18" charset="0"/>
              <a:cs typeface="Times New Roman" pitchFamily="18" charset="0"/>
            </a:endParaRPr>
          </a:p>
          <a:p>
            <a:endParaRPr lang="en-US" dirty="0"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noChangeArrowheads="1"/>
          </p:cNvSpPr>
          <p:nvPr>
            <p:ph type="title"/>
          </p:nvPr>
        </p:nvSpPr>
        <p:spPr bwMode="auto">
          <a:xfrm>
            <a:off x="1093788" y="182563"/>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z="2400" smtClean="0">
                <a:solidFill>
                  <a:srgbClr val="FFFF00"/>
                </a:solidFill>
              </a:rPr>
              <a:t>LDAP security for hand held mobile computing devices</a:t>
            </a:r>
            <a:endParaRPr lang="en-US" sz="2400" smtClean="0">
              <a:solidFill>
                <a:srgbClr val="FFFF00"/>
              </a:solidFill>
            </a:endParaRPr>
          </a:p>
        </p:txBody>
      </p:sp>
      <p:sp>
        <p:nvSpPr>
          <p:cNvPr id="93187" name="Content Placeholder 2"/>
          <p:cNvSpPr>
            <a:spLocks noGrp="1" noChangeArrowheads="1"/>
          </p:cNvSpPr>
          <p:nvPr>
            <p:ph idx="1"/>
          </p:nvPr>
        </p:nvSpPr>
        <p:spPr/>
        <p:txBody>
          <a:bodyPr/>
          <a:lstStyle/>
          <a:p>
            <a:pPr algn="just"/>
            <a:r>
              <a:rPr lang="en-IN" dirty="0" smtClean="0">
                <a:latin typeface="Times New Roman" pitchFamily="18" charset="0"/>
                <a:cs typeface="Times New Roman" pitchFamily="18" charset="0"/>
              </a:rPr>
              <a:t>LDAP is a software protocol for enabling anyone to locate individuals, organizations and other resources like files and devices on the network. LDAP is light weight version of Directory Access Protocol(DAP) since it does not include security features in its initial version.</a:t>
            </a:r>
          </a:p>
          <a:p>
            <a:pPr algn="just"/>
            <a:r>
              <a:rPr lang="en-IN" dirty="0" smtClean="0">
                <a:latin typeface="Times New Roman" pitchFamily="18" charset="0"/>
                <a:cs typeface="Times New Roman" pitchFamily="18" charset="0"/>
              </a:rPr>
              <a:t>It originated at the University of Michigan Endorsed by </a:t>
            </a:r>
            <a:r>
              <a:rPr lang="en-IN" dirty="0" err="1" smtClean="0">
                <a:latin typeface="Times New Roman" pitchFamily="18" charset="0"/>
                <a:cs typeface="Times New Roman" pitchFamily="18" charset="0"/>
              </a:rPr>
              <a:t>atleast</a:t>
            </a:r>
            <a:r>
              <a:rPr lang="en-IN" dirty="0" smtClean="0">
                <a:latin typeface="Times New Roman" pitchFamily="18" charset="0"/>
                <a:cs typeface="Times New Roman" pitchFamily="18" charset="0"/>
              </a:rPr>
              <a:t> 40 companies Centralized directories such as LDAP make revoking permissions quick and easy.</a:t>
            </a:r>
            <a:br>
              <a:rPr lang="en-IN"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endParaRPr lang="en-US" dirty="0"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noChangeArrowheads="1"/>
          </p:cNvSpPr>
          <p:nvPr>
            <p:ph type="title"/>
          </p:nvPr>
        </p:nvSpPr>
        <p:spPr bwMode="auto">
          <a:xfrm>
            <a:off x="1106488" y="261938"/>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z="2800" smtClean="0">
                <a:solidFill>
                  <a:srgbClr val="FFFF00"/>
                </a:solidFill>
              </a:rPr>
              <a:t>LDAP directory Structure: simple tree structure</a:t>
            </a:r>
            <a:endParaRPr lang="en-US" sz="2800" smtClean="0">
              <a:solidFill>
                <a:srgbClr val="FFFF00"/>
              </a:solidFill>
            </a:endParaRPr>
          </a:p>
        </p:txBody>
      </p:sp>
      <p:sp>
        <p:nvSpPr>
          <p:cNvPr id="94211" name="Content Placeholder 2"/>
          <p:cNvSpPr>
            <a:spLocks noGrp="1" noChangeArrowheads="1"/>
          </p:cNvSpPr>
          <p:nvPr>
            <p:ph idx="1"/>
          </p:nvPr>
        </p:nvSpPr>
        <p:spPr/>
        <p:txBody>
          <a:bodyPr/>
          <a:lstStyle/>
          <a:p>
            <a:r>
              <a:rPr lang="en-IN" smtClean="0">
                <a:latin typeface="Times New Roman" pitchFamily="18" charset="0"/>
                <a:cs typeface="Times New Roman" pitchFamily="18" charset="0"/>
              </a:rPr>
              <a:t>Root directory</a:t>
            </a:r>
          </a:p>
          <a:p>
            <a:r>
              <a:rPr lang="en-IN" smtClean="0">
                <a:latin typeface="Times New Roman" pitchFamily="18" charset="0"/>
                <a:cs typeface="Times New Roman" pitchFamily="18" charset="0"/>
              </a:rPr>
              <a:t>Countries</a:t>
            </a:r>
          </a:p>
          <a:p>
            <a:r>
              <a:rPr lang="en-IN" smtClean="0">
                <a:latin typeface="Times New Roman" pitchFamily="18" charset="0"/>
                <a:cs typeface="Times New Roman" pitchFamily="18" charset="0"/>
              </a:rPr>
              <a:t>Organizations</a:t>
            </a:r>
          </a:p>
          <a:p>
            <a:r>
              <a:rPr lang="en-IN" smtClean="0">
                <a:latin typeface="Times New Roman" pitchFamily="18" charset="0"/>
                <a:cs typeface="Times New Roman" pitchFamily="18" charset="0"/>
              </a:rPr>
              <a:t>Organizational units</a:t>
            </a:r>
          </a:p>
          <a:p>
            <a:r>
              <a:rPr lang="en-IN" smtClean="0">
                <a:latin typeface="Times New Roman" pitchFamily="18" charset="0"/>
                <a:cs typeface="Times New Roman" pitchFamily="18" charset="0"/>
              </a:rPr>
              <a:t>individuals</a:t>
            </a:r>
            <a:endParaRPr lang="en-US" smtClean="0">
              <a:latin typeface="Times New Roman" pitchFamily="18" charset="0"/>
              <a:cs typeface="Times New Roman" pitchFamily="18" charset="0"/>
            </a:endParaRPr>
          </a:p>
          <a:p>
            <a:endParaRPr lang="en-US"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noChangeArrowheads="1"/>
          </p:cNvSpPr>
          <p:nvPr>
            <p:ph type="title"/>
          </p:nvPr>
        </p:nvSpPr>
        <p:spPr bwMode="auto">
          <a:xfrm>
            <a:off x="1146175"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mtClean="0">
                <a:solidFill>
                  <a:srgbClr val="FFFF00"/>
                </a:solidFill>
              </a:rPr>
              <a:t>RAS security for mobile devices</a:t>
            </a:r>
            <a:endParaRPr lang="en-US" smtClean="0">
              <a:solidFill>
                <a:srgbClr val="FFFF00"/>
              </a:solidFill>
            </a:endParaRPr>
          </a:p>
        </p:txBody>
      </p:sp>
      <p:sp>
        <p:nvSpPr>
          <p:cNvPr id="95235" name="Content Placeholder 2"/>
          <p:cNvSpPr>
            <a:spLocks noGrp="1" noChangeArrowheads="1"/>
          </p:cNvSpPr>
          <p:nvPr>
            <p:ph idx="1"/>
          </p:nvPr>
        </p:nvSpPr>
        <p:spPr/>
        <p:txBody>
          <a:bodyPr/>
          <a:lstStyle/>
          <a:p>
            <a:r>
              <a:rPr lang="en-IN" smtClean="0">
                <a:latin typeface="Times New Roman" pitchFamily="18" charset="0"/>
                <a:cs typeface="Times New Roman" pitchFamily="18" charset="0"/>
              </a:rPr>
              <a:t>RAS is important for protecting business sensitive data that ay reside on the employee’s mobile devices.</a:t>
            </a:r>
          </a:p>
          <a:p>
            <a:r>
              <a:rPr lang="en-IN" smtClean="0">
                <a:latin typeface="Times New Roman" pitchFamily="18" charset="0"/>
                <a:cs typeface="Times New Roman" pitchFamily="18" charset="0"/>
              </a:rPr>
              <a:t>Vulnerable to unauthorized access : resulting in providing a route into the systems with which they connect </a:t>
            </a:r>
          </a:p>
          <a:p>
            <a:r>
              <a:rPr lang="en-IN" smtClean="0">
                <a:latin typeface="Times New Roman" pitchFamily="18" charset="0"/>
                <a:cs typeface="Times New Roman" pitchFamily="18" charset="0"/>
              </a:rPr>
              <a:t>By impersonating or masquerading to these systems, a cracker is able to steal data or compromise corporate systems in other ways.</a:t>
            </a:r>
          </a:p>
          <a:p>
            <a:r>
              <a:rPr lang="en-IN" smtClean="0">
                <a:latin typeface="Times New Roman" pitchFamily="18" charset="0"/>
                <a:cs typeface="Times New Roman" pitchFamily="18" charset="0"/>
              </a:rPr>
              <a:t>Another threat is by port scanning: DNS server- locate IP address- scan the port on this IP address that are unprotected.</a:t>
            </a:r>
          </a:p>
          <a:p>
            <a:r>
              <a:rPr lang="en-IN" smtClean="0">
                <a:latin typeface="Times New Roman" pitchFamily="18" charset="0"/>
                <a:cs typeface="Times New Roman" pitchFamily="18" charset="0"/>
              </a:rPr>
              <a:t>Precautions: a personal firewall</a:t>
            </a:r>
            <a:endParaRPr lang="en-US" smtClean="0">
              <a:latin typeface="Times New Roman" pitchFamily="18" charset="0"/>
              <a:cs typeface="Times New Roman" pitchFamily="18" charset="0"/>
            </a:endParaRPr>
          </a:p>
          <a:p>
            <a:endParaRPr lang="en-US" smtClean="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noChangeArrowheads="1"/>
          </p:cNvSpPr>
          <p:nvPr>
            <p:ph type="title"/>
          </p:nvPr>
        </p:nvSpPr>
        <p:spPr bwMode="auto">
          <a:xfrm>
            <a:off x="12065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z="3200" smtClean="0">
                <a:solidFill>
                  <a:srgbClr val="FFFF00"/>
                </a:solidFill>
              </a:rPr>
              <a:t>RAS system security for Mobile device clients</a:t>
            </a:r>
            <a:endParaRPr lang="en-US" sz="3200" smtClean="0">
              <a:solidFill>
                <a:srgbClr val="FFFF00"/>
              </a:solidFill>
            </a:endParaRPr>
          </a:p>
        </p:txBody>
      </p:sp>
      <p:sp>
        <p:nvSpPr>
          <p:cNvPr id="96259" name="Content Placeholder 2"/>
          <p:cNvSpPr>
            <a:spLocks noGrp="1" noChangeArrowheads="1"/>
          </p:cNvSpPr>
          <p:nvPr>
            <p:ph idx="1"/>
          </p:nvPr>
        </p:nvSpPr>
        <p:spPr/>
        <p:txBody>
          <a:bodyPr/>
          <a:lstStyle/>
          <a:p>
            <a:r>
              <a:rPr lang="en-IN" smtClean="0">
                <a:latin typeface="Times New Roman" pitchFamily="18" charset="0"/>
                <a:cs typeface="Times New Roman" pitchFamily="18" charset="0"/>
              </a:rPr>
              <a:t>The security of the RAS server</a:t>
            </a:r>
          </a:p>
          <a:p>
            <a:r>
              <a:rPr lang="en-IN" smtClean="0">
                <a:latin typeface="Times New Roman" pitchFamily="18" charset="0"/>
                <a:cs typeface="Times New Roman" pitchFamily="18" charset="0"/>
              </a:rPr>
              <a:t>The security of the RAS client</a:t>
            </a:r>
          </a:p>
          <a:p>
            <a:r>
              <a:rPr lang="en-IN" smtClean="0">
                <a:latin typeface="Times New Roman" pitchFamily="18" charset="0"/>
                <a:cs typeface="Times New Roman" pitchFamily="18" charset="0"/>
              </a:rPr>
              <a:t>The secure data transmission</a:t>
            </a:r>
            <a:endParaRPr lang="en-US" smtClean="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noChangeArrowheads="1"/>
          </p:cNvSpPr>
          <p:nvPr>
            <p:ph type="title"/>
          </p:nvPr>
        </p:nvSpPr>
        <p:spPr bwMode="auto">
          <a:xfrm>
            <a:off x="9144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mtClean="0">
                <a:solidFill>
                  <a:srgbClr val="FFFF00"/>
                </a:solidFill>
              </a:rPr>
              <a:t>Media Player Control Security</a:t>
            </a:r>
            <a:endParaRPr lang="en-US" smtClean="0">
              <a:solidFill>
                <a:srgbClr val="FFFF00"/>
              </a:solidFill>
            </a:endParaRPr>
          </a:p>
        </p:txBody>
      </p:sp>
      <p:sp>
        <p:nvSpPr>
          <p:cNvPr id="97283" name="Content Placeholder 2"/>
          <p:cNvSpPr>
            <a:spLocks noGrp="1" noChangeArrowheads="1"/>
          </p:cNvSpPr>
          <p:nvPr>
            <p:ph idx="1"/>
          </p:nvPr>
        </p:nvSpPr>
        <p:spPr/>
        <p:txBody>
          <a:bodyPr/>
          <a:lstStyle/>
          <a:p>
            <a:r>
              <a:rPr lang="en-IN" smtClean="0">
                <a:latin typeface="Times New Roman" pitchFamily="18" charset="0"/>
                <a:cs typeface="Times New Roman" pitchFamily="18" charset="0"/>
              </a:rPr>
              <a:t>Potential security attacks on mobile devices through the “music gateways”</a:t>
            </a:r>
          </a:p>
          <a:p>
            <a:r>
              <a:rPr lang="en-IN" smtClean="0">
                <a:latin typeface="Times New Roman" pitchFamily="18" charset="0"/>
                <a:cs typeface="Times New Roman" pitchFamily="18" charset="0"/>
              </a:rPr>
              <a:t>Windows media player: MS warned about security loop holes </a:t>
            </a:r>
          </a:p>
          <a:p>
            <a:r>
              <a:rPr lang="en-IN" smtClean="0">
                <a:latin typeface="Times New Roman" pitchFamily="18" charset="0"/>
                <a:cs typeface="Times New Roman" pitchFamily="18" charset="0"/>
              </a:rPr>
              <a:t>Corrupt files posing as normal music and video files</a:t>
            </a:r>
          </a:p>
          <a:p>
            <a:r>
              <a:rPr lang="en-IN" smtClean="0">
                <a:latin typeface="Times New Roman" pitchFamily="18" charset="0"/>
                <a:cs typeface="Times New Roman" pitchFamily="18" charset="0"/>
              </a:rPr>
              <a:t>May open a website from where the Javascript can be operated.</a:t>
            </a:r>
          </a:p>
          <a:p>
            <a:r>
              <a:rPr lang="en-IN" smtClean="0">
                <a:latin typeface="Times New Roman" pitchFamily="18" charset="0"/>
                <a:cs typeface="Times New Roman" pitchFamily="18" charset="0"/>
              </a:rPr>
              <a:t>Allow attacker to download and use the code on user’s machine</a:t>
            </a:r>
          </a:p>
          <a:p>
            <a:r>
              <a:rPr lang="en-IN" smtClean="0">
                <a:latin typeface="Times New Roman" pitchFamily="18" charset="0"/>
                <a:cs typeface="Times New Roman" pitchFamily="18" charset="0"/>
              </a:rPr>
              <a:t>Create buffer overrun errors.</a:t>
            </a:r>
            <a:endParaRPr lang="en-US" smtClean="0">
              <a:latin typeface="Times New Roman" pitchFamily="18" charset="0"/>
              <a:cs typeface="Times New Roman" pitchFamily="18" charset="0"/>
            </a:endParaRPr>
          </a:p>
          <a:p>
            <a:endParaRPr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bwMode="auto">
          <a:xfrm>
            <a:off x="457200" y="0"/>
            <a:ext cx="8229600" cy="1417638"/>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Types Of Attack</a:t>
            </a:r>
          </a:p>
        </p:txBody>
      </p:sp>
      <p:sp>
        <p:nvSpPr>
          <p:cNvPr id="3" name="Content Placeholder 2"/>
          <p:cNvSpPr>
            <a:spLocks noGrp="1"/>
          </p:cNvSpPr>
          <p:nvPr>
            <p:ph idx="1"/>
          </p:nvPr>
        </p:nvSpPr>
        <p:spPr/>
        <p:txBody>
          <a:bodyPr/>
          <a:lstStyle/>
          <a:p>
            <a:pPr>
              <a:defRPr/>
            </a:pPr>
            <a:r>
              <a:rPr lang="en-IN" dirty="0">
                <a:latin typeface="+mj-lt"/>
              </a:rPr>
              <a:t>Techno-crime: A premeditated act against a system or systems with the intent to copy, steal, corrupt or otherwise deface or damage part of or the complete computer system . Possible when computer connected with the Internet 24 X 7 </a:t>
            </a:r>
          </a:p>
          <a:p>
            <a:pPr>
              <a:defRPr/>
            </a:pPr>
            <a:r>
              <a:rPr lang="en-IN" dirty="0">
                <a:latin typeface="+mj-lt"/>
              </a:rPr>
              <a:t>Techno-vandalism: These acts of “brainless” defacement of websites and/or other activities, such as copying files and publicizing their contents publicly</a:t>
            </a:r>
            <a:endParaRPr lang="en-US" dirty="0">
              <a:latin typeface="+mj-lt"/>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noChangeArrowheads="1"/>
          </p:cNvSpPr>
          <p:nvPr>
            <p:ph type="title"/>
          </p:nvPr>
        </p:nvSpPr>
        <p:spPr bwMode="auto">
          <a:xfrm>
            <a:off x="1158875" y="23495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z="2400" smtClean="0">
                <a:solidFill>
                  <a:srgbClr val="FFFF00"/>
                </a:solidFill>
              </a:rPr>
              <a:t>Networking API security for mobile computing applications</a:t>
            </a:r>
            <a:endParaRPr lang="en-US" sz="2400" smtClean="0">
              <a:solidFill>
                <a:srgbClr val="FFFF00"/>
              </a:solidFill>
            </a:endParaRPr>
          </a:p>
        </p:txBody>
      </p:sp>
      <p:sp>
        <p:nvSpPr>
          <p:cNvPr id="98307" name="Content Placeholder 2"/>
          <p:cNvSpPr>
            <a:spLocks noGrp="1" noChangeArrowheads="1"/>
          </p:cNvSpPr>
          <p:nvPr>
            <p:ph idx="1"/>
          </p:nvPr>
        </p:nvSpPr>
        <p:spPr/>
        <p:txBody>
          <a:bodyPr/>
          <a:lstStyle/>
          <a:p>
            <a:r>
              <a:rPr lang="en-IN" dirty="0" smtClean="0">
                <a:latin typeface="Times New Roman" pitchFamily="18" charset="0"/>
                <a:cs typeface="Times New Roman" pitchFamily="18" charset="0"/>
              </a:rPr>
              <a:t>Development of various API’s to enable software and hardware developers to write single applications to target multiple security </a:t>
            </a:r>
            <a:r>
              <a:rPr lang="en-IN" dirty="0" smtClean="0">
                <a:latin typeface="Times New Roman" pitchFamily="18" charset="0"/>
                <a:cs typeface="Times New Roman" pitchFamily="18" charset="0"/>
              </a:rPr>
              <a:t>platforms.</a:t>
            </a:r>
            <a:endParaRPr lang="en-US" dirty="0" smtClean="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noChangeArrowheads="1"/>
          </p:cNvSpPr>
          <p:nvPr>
            <p:ph type="title"/>
          </p:nvPr>
        </p:nvSpPr>
        <p:spPr bwMode="auto">
          <a:xfrm>
            <a:off x="10668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smtClean="0">
                <a:solidFill>
                  <a:srgbClr val="FFFF00"/>
                </a:solidFill>
              </a:rPr>
              <a:t>Attacks on Mobile/ cell phones</a:t>
            </a:r>
          </a:p>
        </p:txBody>
      </p:sp>
      <p:sp>
        <p:nvSpPr>
          <p:cNvPr id="99331" name="Content Placeholder 2"/>
          <p:cNvSpPr>
            <a:spLocks noGrp="1" noChangeArrowheads="1"/>
          </p:cNvSpPr>
          <p:nvPr>
            <p:ph idx="1"/>
          </p:nvPr>
        </p:nvSpPr>
        <p:spPr/>
        <p:txBody>
          <a:bodyPr/>
          <a:lstStyle/>
          <a:p>
            <a:r>
              <a:rPr lang="en-US" dirty="0" smtClean="0">
                <a:latin typeface="+mj-lt"/>
              </a:rPr>
              <a:t>Mobile Phone Theft</a:t>
            </a:r>
          </a:p>
          <a:p>
            <a:r>
              <a:rPr lang="en-US" dirty="0" smtClean="0">
                <a:latin typeface="+mj-lt"/>
              </a:rPr>
              <a:t>Mobile Viruses</a:t>
            </a:r>
          </a:p>
          <a:p>
            <a:r>
              <a:rPr lang="en-US" dirty="0" err="1" smtClean="0">
                <a:latin typeface="+mj-lt"/>
              </a:rPr>
              <a:t>Mishing</a:t>
            </a:r>
            <a:endParaRPr lang="en-US" dirty="0" smtClean="0">
              <a:latin typeface="+mj-lt"/>
            </a:endParaRPr>
          </a:p>
          <a:p>
            <a:r>
              <a:rPr lang="en-US" dirty="0" err="1" smtClean="0">
                <a:latin typeface="+mj-lt"/>
              </a:rPr>
              <a:t>Vishing</a:t>
            </a:r>
            <a:endParaRPr lang="en-US" dirty="0" smtClean="0">
              <a:latin typeface="+mj-lt"/>
            </a:endParaRPr>
          </a:p>
          <a:p>
            <a:r>
              <a:rPr lang="en-US" dirty="0" err="1" smtClean="0">
                <a:latin typeface="+mj-lt"/>
              </a:rPr>
              <a:t>Smishing</a:t>
            </a:r>
            <a:endParaRPr lang="en-US" dirty="0" smtClean="0">
              <a:latin typeface="+mj-lt"/>
            </a:endParaRPr>
          </a:p>
          <a:p>
            <a:r>
              <a:rPr lang="en-US" dirty="0" smtClean="0">
                <a:latin typeface="+mj-lt"/>
              </a:rPr>
              <a:t>Hacking </a:t>
            </a:r>
            <a:r>
              <a:rPr lang="en-US" dirty="0" err="1" smtClean="0">
                <a:latin typeface="+mj-lt"/>
              </a:rPr>
              <a:t>bluetooth</a:t>
            </a:r>
            <a:endParaRPr lang="en-US" dirty="0" smtClean="0">
              <a:latin typeface="+mj-lt"/>
            </a:endParaRPr>
          </a:p>
          <a:p>
            <a:endParaRPr lang="en-US" dirty="0"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noChangeArrowheads="1"/>
          </p:cNvSpPr>
          <p:nvPr>
            <p:ph type="title"/>
          </p:nvPr>
        </p:nvSpPr>
        <p:spPr bwMode="auto">
          <a:xfrm>
            <a:off x="4572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mtClean="0">
                <a:solidFill>
                  <a:srgbClr val="FFFF00"/>
                </a:solidFill>
              </a:rPr>
              <a:t>Mobile phone theft</a:t>
            </a:r>
            <a:endParaRPr lang="en-US" smtClean="0">
              <a:solidFill>
                <a:srgbClr val="FFFF00"/>
              </a:solidFill>
            </a:endParaRPr>
          </a:p>
        </p:txBody>
      </p:sp>
      <p:sp>
        <p:nvSpPr>
          <p:cNvPr id="100355" name="Content Placeholder 2"/>
          <p:cNvSpPr>
            <a:spLocks noGrp="1" noChangeArrowheads="1"/>
          </p:cNvSpPr>
          <p:nvPr>
            <p:ph idx="1"/>
          </p:nvPr>
        </p:nvSpPr>
        <p:spPr/>
        <p:txBody>
          <a:bodyPr/>
          <a:lstStyle/>
          <a:p>
            <a:r>
              <a:rPr lang="en-IN" sz="2400" dirty="0" smtClean="0">
                <a:latin typeface="Times New Roman" pitchFamily="18" charset="0"/>
                <a:cs typeface="Times New Roman" pitchFamily="18" charset="0"/>
              </a:rPr>
              <a:t>With mobiles or cell phones becoming fancier, more popular, and more expensive, they are increasingly liable to theft.</a:t>
            </a:r>
          </a:p>
          <a:p>
            <a:r>
              <a:rPr lang="en-IN" sz="2400" dirty="0" smtClean="0">
                <a:latin typeface="Times New Roman" pitchFamily="18" charset="0"/>
                <a:cs typeface="Times New Roman" pitchFamily="18" charset="0"/>
              </a:rPr>
              <a:t> The following factors contribute for outbreaks on mobile devices:</a:t>
            </a:r>
          </a:p>
          <a:p>
            <a:r>
              <a:rPr lang="en-IN" sz="2400" dirty="0" smtClean="0">
                <a:latin typeface="Times New Roman" pitchFamily="18" charset="0"/>
                <a:cs typeface="Times New Roman" pitchFamily="18" charset="0"/>
              </a:rPr>
              <a:t> 1. Enough target terminals: first mobile virus in 2004 :- Mosquito – this virus sent SMS text messages to the organization(</a:t>
            </a:r>
            <a:r>
              <a:rPr lang="en-IN" sz="2400" dirty="0" err="1" smtClean="0">
                <a:latin typeface="Times New Roman" pitchFamily="18" charset="0"/>
                <a:cs typeface="Times New Roman" pitchFamily="18" charset="0"/>
              </a:rPr>
              <a:t>Ojam</a:t>
            </a:r>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2. Enough functionality: office functionality, critical data and applications protected insufficiently or not at all. expanded functionality increases the probability of malware </a:t>
            </a:r>
          </a:p>
          <a:p>
            <a:r>
              <a:rPr lang="en-IN" sz="2400" dirty="0" smtClean="0">
                <a:latin typeface="Times New Roman" pitchFamily="18" charset="0"/>
                <a:cs typeface="Times New Roman" pitchFamily="18" charset="0"/>
              </a:rPr>
              <a:t>3. Enough connectivity: SMS, MMS, Synchronization, </a:t>
            </a:r>
            <a:r>
              <a:rPr lang="en-IN" sz="2400" dirty="0" err="1" smtClean="0">
                <a:latin typeface="Times New Roman" pitchFamily="18" charset="0"/>
                <a:cs typeface="Times New Roman" pitchFamily="18" charset="0"/>
              </a:rPr>
              <a:t>bluetooth</a:t>
            </a:r>
            <a:r>
              <a:rPr lang="en-IN" sz="2400" dirty="0" smtClean="0">
                <a:latin typeface="Times New Roman" pitchFamily="18" charset="0"/>
                <a:cs typeface="Times New Roman" pitchFamily="18" charset="0"/>
              </a:rPr>
              <a:t>, infrared(IR) and WLAN connections</a:t>
            </a:r>
            <a:endParaRPr lang="en-US" sz="2400" dirty="0" smtClean="0">
              <a:latin typeface="Times New Roman" pitchFamily="18" charset="0"/>
              <a:cs typeface="Times New Roman" pitchFamily="18" charset="0"/>
            </a:endParaRPr>
          </a:p>
          <a:p>
            <a:endParaRPr lang="en-US" dirty="0" smtClean="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noChangeArrowheads="1"/>
          </p:cNvSpPr>
          <p:nvPr>
            <p:ph type="title"/>
          </p:nvPr>
        </p:nvSpPr>
        <p:spPr bwMode="auto">
          <a:xfrm>
            <a:off x="1146175" y="15557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z="2800" smtClean="0">
                <a:solidFill>
                  <a:srgbClr val="FFFF00"/>
                </a:solidFill>
              </a:rPr>
              <a:t>How to Protect a Mobile Phone from Being Stolen</a:t>
            </a:r>
            <a:endParaRPr lang="en-US" sz="2800" smtClean="0">
              <a:solidFill>
                <a:srgbClr val="FFFF00"/>
              </a:solidFill>
            </a:endParaRPr>
          </a:p>
        </p:txBody>
      </p:sp>
      <p:sp>
        <p:nvSpPr>
          <p:cNvPr id="101379" name="Content Placeholder 2"/>
          <p:cNvSpPr>
            <a:spLocks noGrp="1" noChangeArrowheads="1"/>
          </p:cNvSpPr>
          <p:nvPr>
            <p:ph idx="1"/>
          </p:nvPr>
        </p:nvSpPr>
        <p:spPr/>
        <p:txBody>
          <a:bodyPr/>
          <a:lstStyle/>
          <a:p>
            <a:r>
              <a:rPr lang="en-IN" dirty="0" smtClean="0">
                <a:latin typeface="Times New Roman" pitchFamily="18" charset="0"/>
                <a:cs typeface="Times New Roman" pitchFamily="18" charset="0"/>
              </a:rPr>
              <a:t>Keep details. Make a record of all your phone information and keep this in a safe place.</a:t>
            </a:r>
          </a:p>
          <a:p>
            <a:r>
              <a:rPr lang="en-IN" dirty="0" smtClean="0">
                <a:latin typeface="Times New Roman" pitchFamily="18" charset="0"/>
                <a:cs typeface="Times New Roman" pitchFamily="18" charset="0"/>
              </a:rPr>
              <a:t> Include the following elements in the information: </a:t>
            </a:r>
          </a:p>
          <a:p>
            <a:r>
              <a:rPr lang="en-IN" dirty="0" smtClean="0">
                <a:latin typeface="Times New Roman" pitchFamily="18" charset="0"/>
                <a:cs typeface="Times New Roman" pitchFamily="18" charset="0"/>
              </a:rPr>
              <a:t>Your phone number</a:t>
            </a:r>
          </a:p>
          <a:p>
            <a:r>
              <a:rPr lang="en-IN" dirty="0" smtClean="0">
                <a:latin typeface="Times New Roman" pitchFamily="18" charset="0"/>
                <a:cs typeface="Times New Roman" pitchFamily="18" charset="0"/>
              </a:rPr>
              <a:t>The make and model</a:t>
            </a:r>
          </a:p>
          <a:p>
            <a:r>
              <a:rPr lang="en-IN" dirty="0" smtClean="0">
                <a:latin typeface="Times New Roman" pitchFamily="18" charset="0"/>
                <a:cs typeface="Times New Roman" pitchFamily="18" charset="0"/>
              </a:rPr>
              <a:t>Colour and appearance details</a:t>
            </a:r>
          </a:p>
          <a:p>
            <a:r>
              <a:rPr lang="en-IN" dirty="0" smtClean="0">
                <a:latin typeface="Times New Roman" pitchFamily="18" charset="0"/>
                <a:cs typeface="Times New Roman" pitchFamily="18" charset="0"/>
              </a:rPr>
              <a:t>The pin or security lock code</a:t>
            </a:r>
          </a:p>
          <a:p>
            <a:r>
              <a:rPr lang="en-IN" dirty="0" smtClean="0">
                <a:latin typeface="Times New Roman" pitchFamily="18" charset="0"/>
                <a:cs typeface="Times New Roman" pitchFamily="18" charset="0"/>
              </a:rPr>
              <a:t>The IMEI number (on GSM phones)International Mobile Equipment</a:t>
            </a:r>
            <a:endParaRPr lang="en-US" dirty="0" smtClean="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noChangeArrowheads="1"/>
          </p:cNvSpPr>
          <p:nvPr>
            <p:ph type="title"/>
          </p:nvPr>
        </p:nvSpPr>
        <p:spPr bwMode="auto">
          <a:xfrm>
            <a:off x="1014413" y="-128588"/>
            <a:ext cx="8229600" cy="1143001"/>
          </a:xfrm>
          <a:noFill/>
          <a:ln>
            <a:miter lim="800000"/>
            <a:headEnd/>
            <a:tailEnd/>
          </a:ln>
        </p:spPr>
        <p:txBody>
          <a:bodyPr vert="horz" wrap="square" lIns="91440" tIns="45720" rIns="91440" bIns="45720" numCol="1" anchor="t" anchorCtr="0" compatLnSpc="1">
            <a:prstTxWarp prst="textNoShape">
              <a:avLst/>
            </a:prstTxWarp>
          </a:bodyPr>
          <a:lstStyle/>
          <a:p>
            <a:r>
              <a:rPr lang="en-IN" sz="3200" smtClean="0">
                <a:solidFill>
                  <a:srgbClr val="FFFF00"/>
                </a:solidFill>
              </a:rPr>
              <a:t>How to Protect a Mobile Phone from Being Stolen</a:t>
            </a:r>
            <a:endParaRPr lang="en-US" sz="3200" smtClean="0">
              <a:solidFill>
                <a:srgbClr val="FFFF00"/>
              </a:solidFill>
            </a:endParaRPr>
          </a:p>
        </p:txBody>
      </p:sp>
      <p:sp>
        <p:nvSpPr>
          <p:cNvPr id="102403" name="Content Placeholder 2"/>
          <p:cNvSpPr>
            <a:spLocks noGrp="1" noChangeArrowheads="1"/>
          </p:cNvSpPr>
          <p:nvPr>
            <p:ph idx="1"/>
          </p:nvPr>
        </p:nvSpPr>
        <p:spPr/>
        <p:txBody>
          <a:bodyPr/>
          <a:lstStyle/>
          <a:p>
            <a:r>
              <a:rPr lang="en-IN" smtClean="0">
                <a:latin typeface="Times New Roman" pitchFamily="18" charset="0"/>
                <a:cs typeface="Times New Roman" pitchFamily="18" charset="0"/>
              </a:rPr>
              <a:t>Add a security mark.</a:t>
            </a:r>
          </a:p>
          <a:p>
            <a:r>
              <a:rPr lang="en-IN" smtClean="0">
                <a:latin typeface="Times New Roman" pitchFamily="18" charset="0"/>
                <a:cs typeface="Times New Roman" pitchFamily="18" charset="0"/>
              </a:rPr>
              <a:t> Use an ultra violet pen to print your post code and house number onto both your mobile handset and battery.</a:t>
            </a:r>
          </a:p>
          <a:p>
            <a:r>
              <a:rPr lang="en-IN" smtClean="0">
                <a:latin typeface="Times New Roman" pitchFamily="18" charset="0"/>
                <a:cs typeface="Times New Roman" pitchFamily="18" charset="0"/>
              </a:rPr>
              <a:t> This makes it easily identifiable as your property if lost or stolen. </a:t>
            </a:r>
          </a:p>
          <a:p>
            <a:r>
              <a:rPr lang="en-IN" smtClean="0">
                <a:latin typeface="Times New Roman" pitchFamily="18" charset="0"/>
                <a:cs typeface="Times New Roman" pitchFamily="18" charset="0"/>
              </a:rPr>
              <a:t>It would also be good if you write your alternate contact number or id on your phone.</a:t>
            </a:r>
          </a:p>
          <a:p>
            <a:r>
              <a:rPr lang="en-IN" smtClean="0">
                <a:latin typeface="Times New Roman" pitchFamily="18" charset="0"/>
                <a:cs typeface="Times New Roman" pitchFamily="18" charset="0"/>
              </a:rPr>
              <a:t>This would help the finder of your handset to contact you if he or she intents to return it. </a:t>
            </a:r>
          </a:p>
          <a:p>
            <a:r>
              <a:rPr lang="en-IN" smtClean="0">
                <a:latin typeface="Times New Roman" pitchFamily="18" charset="0"/>
                <a:cs typeface="Times New Roman" pitchFamily="18" charset="0"/>
              </a:rPr>
              <a:t>The ultra-violet pen marking will wear off every couple of months, so reapply it when you feel necessary.</a:t>
            </a:r>
            <a:endParaRPr lang="en-US" smtClean="0">
              <a:latin typeface="Times New Roman" pitchFamily="18" charset="0"/>
              <a:cs typeface="Times New Roman" pitchFamily="18" charset="0"/>
            </a:endParaRPr>
          </a:p>
          <a:p>
            <a:endParaRPr lang="en-US" smtClean="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noChangeArrowheads="1"/>
          </p:cNvSpPr>
          <p:nvPr>
            <p:ph type="title"/>
          </p:nvPr>
        </p:nvSpPr>
        <p:spPr bwMode="auto">
          <a:xfrm>
            <a:off x="1239838" y="15557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z="2400" smtClean="0">
                <a:solidFill>
                  <a:srgbClr val="FFFF00"/>
                </a:solidFill>
              </a:rPr>
              <a:t>Use the security lock code, or PIN feature, to lock your phone</a:t>
            </a:r>
            <a:endParaRPr lang="en-US" sz="2400" smtClean="0">
              <a:solidFill>
                <a:srgbClr val="FFFF00"/>
              </a:solidFill>
            </a:endParaRPr>
          </a:p>
        </p:txBody>
      </p:sp>
      <p:sp>
        <p:nvSpPr>
          <p:cNvPr id="103427" name="Content Placeholder 2"/>
          <p:cNvSpPr>
            <a:spLocks noGrp="1" noChangeArrowheads="1"/>
          </p:cNvSpPr>
          <p:nvPr>
            <p:ph idx="1"/>
          </p:nvPr>
        </p:nvSpPr>
        <p:spPr/>
        <p:txBody>
          <a:bodyPr/>
          <a:lstStyle/>
          <a:p>
            <a:r>
              <a:rPr lang="en-IN" smtClean="0">
                <a:latin typeface="Times New Roman" pitchFamily="18" charset="0"/>
                <a:cs typeface="Times New Roman" pitchFamily="18" charset="0"/>
              </a:rPr>
              <a:t>Use the security lock code, or PIN feature, to lock your phone.</a:t>
            </a:r>
          </a:p>
          <a:p>
            <a:r>
              <a:rPr lang="en-IN" smtClean="0">
                <a:latin typeface="Times New Roman" pitchFamily="18" charset="0"/>
                <a:cs typeface="Times New Roman" pitchFamily="18" charset="0"/>
              </a:rPr>
              <a:t> This will make it less valuable to a thief and deny them access to personal numbers stored on your SIM card</a:t>
            </a:r>
            <a:r>
              <a:rPr lang="en-IN" smtClean="0">
                <a:latin typeface="Open Sans" pitchFamily="34" charset="0"/>
              </a:rPr>
              <a:t>.</a:t>
            </a:r>
            <a:endParaRPr lang="en-US" smtClean="0"/>
          </a:p>
          <a:p>
            <a:endParaRPr lang="en-US"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noChangeArrowheads="1"/>
          </p:cNvSpPr>
          <p:nvPr>
            <p:ph type="title"/>
          </p:nvPr>
        </p:nvSpPr>
        <p:spPr bwMode="auto">
          <a:xfrm>
            <a:off x="1252538"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z="2400" smtClean="0">
                <a:solidFill>
                  <a:srgbClr val="FFFF00"/>
                </a:solidFill>
              </a:rPr>
              <a:t>Mobile Viruses 40 virus families 300+</a:t>
            </a:r>
            <a:br>
              <a:rPr lang="en-IN" sz="2400" smtClean="0">
                <a:solidFill>
                  <a:srgbClr val="FFFF00"/>
                </a:solidFill>
              </a:rPr>
            </a:br>
            <a:r>
              <a:rPr lang="en-IN" sz="2400" smtClean="0">
                <a:solidFill>
                  <a:srgbClr val="FFFF00"/>
                </a:solidFill>
              </a:rPr>
              <a:t> mobile viruses identified</a:t>
            </a:r>
            <a:endParaRPr lang="en-US" sz="2400" smtClean="0">
              <a:solidFill>
                <a:srgbClr val="FFFF00"/>
              </a:solidFill>
            </a:endParaRPr>
          </a:p>
        </p:txBody>
      </p:sp>
      <p:sp>
        <p:nvSpPr>
          <p:cNvPr id="104451" name="Content Placeholder 2"/>
          <p:cNvSpPr>
            <a:spLocks noGrp="1" noChangeArrowheads="1"/>
          </p:cNvSpPr>
          <p:nvPr>
            <p:ph idx="1"/>
          </p:nvPr>
        </p:nvSpPr>
        <p:spPr/>
        <p:txBody>
          <a:bodyPr/>
          <a:lstStyle/>
          <a:p>
            <a:pPr algn="just"/>
            <a:r>
              <a:rPr lang="en-IN" smtClean="0">
                <a:latin typeface="Times New Roman" pitchFamily="18" charset="0"/>
                <a:cs typeface="Times New Roman" pitchFamily="18" charset="0"/>
              </a:rPr>
              <a:t>Spread through dominant communication protocols Bluetooth,</a:t>
            </a:r>
          </a:p>
          <a:p>
            <a:pPr algn="just"/>
            <a:r>
              <a:rPr lang="en-IN" smtClean="0">
                <a:latin typeface="Times New Roman" pitchFamily="18" charset="0"/>
                <a:cs typeface="Times New Roman" pitchFamily="18" charset="0"/>
              </a:rPr>
              <a:t>First mobile virus : june 2004</a:t>
            </a:r>
          </a:p>
          <a:p>
            <a:r>
              <a:rPr lang="en-IN" smtClean="0">
                <a:latin typeface="Times New Roman" pitchFamily="18" charset="0"/>
                <a:cs typeface="Times New Roman" pitchFamily="18" charset="0"/>
              </a:rPr>
              <a:t> MMS</a:t>
            </a:r>
            <a:r>
              <a:rPr lang="en-IN" smtClean="0">
                <a:solidFill>
                  <a:srgbClr val="444444"/>
                </a:solidFill>
                <a:latin typeface="Open Sans" pitchFamily="34" charset="0"/>
              </a:rPr>
              <a:t/>
            </a:r>
            <a:br>
              <a:rPr lang="en-IN" smtClean="0">
                <a:solidFill>
                  <a:srgbClr val="444444"/>
                </a:solidFill>
                <a:latin typeface="Open Sans" pitchFamily="34" charset="0"/>
              </a:rPr>
            </a:br>
            <a:endParaRPr lang="en-IN" smtClean="0">
              <a:solidFill>
                <a:srgbClr val="444444"/>
              </a:solidFill>
              <a:latin typeface="Open Sans" pitchFamily="34" charset="0"/>
            </a:endParaRPr>
          </a:p>
          <a:p>
            <a:endParaRPr lang="en-US" smtClean="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noChangeArrowheads="1"/>
          </p:cNvSpPr>
          <p:nvPr>
            <p:ph type="title"/>
          </p:nvPr>
        </p:nvSpPr>
        <p:spPr bwMode="auto">
          <a:xfrm>
            <a:off x="1292225"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z="3200" smtClean="0">
                <a:solidFill>
                  <a:srgbClr val="FFFF00"/>
                </a:solidFill>
              </a:rPr>
              <a:t>How to protect from mobile malware attacks</a:t>
            </a:r>
            <a:endParaRPr lang="en-US" sz="3200" smtClean="0">
              <a:solidFill>
                <a:srgbClr val="FFFF00"/>
              </a:solidFill>
            </a:endParaRPr>
          </a:p>
        </p:txBody>
      </p:sp>
      <p:sp>
        <p:nvSpPr>
          <p:cNvPr id="105475" name="Content Placeholder 2"/>
          <p:cNvSpPr>
            <a:spLocks noGrp="1" noChangeArrowheads="1"/>
          </p:cNvSpPr>
          <p:nvPr>
            <p:ph idx="1"/>
          </p:nvPr>
        </p:nvSpPr>
        <p:spPr/>
        <p:txBody>
          <a:bodyPr/>
          <a:lstStyle/>
          <a:p>
            <a:r>
              <a:rPr lang="en-IN" smtClean="0">
                <a:latin typeface="Times New Roman" pitchFamily="18" charset="0"/>
                <a:cs typeface="Times New Roman" pitchFamily="18" charset="0"/>
              </a:rPr>
              <a:t>Download or accept progrms and content only from a trusted source</a:t>
            </a:r>
          </a:p>
          <a:p>
            <a:r>
              <a:rPr lang="en-IN" smtClean="0">
                <a:latin typeface="Times New Roman" pitchFamily="18" charset="0"/>
                <a:cs typeface="Times New Roman" pitchFamily="18" charset="0"/>
              </a:rPr>
              <a:t>Turn off bluetooth or set it to non-discoverable when not in use</a:t>
            </a:r>
          </a:p>
          <a:p>
            <a:r>
              <a:rPr lang="en-IN" smtClean="0">
                <a:latin typeface="Times New Roman" pitchFamily="18" charset="0"/>
                <a:cs typeface="Times New Roman" pitchFamily="18" charset="0"/>
              </a:rPr>
              <a:t>Receive IR beams only from trusted source</a:t>
            </a:r>
          </a:p>
          <a:p>
            <a:r>
              <a:rPr lang="en-IN" smtClean="0">
                <a:latin typeface="Times New Roman" pitchFamily="18" charset="0"/>
                <a:cs typeface="Times New Roman" pitchFamily="18" charset="0"/>
              </a:rPr>
              <a:t>Install antivirus software</a:t>
            </a:r>
          </a:p>
          <a:p>
            <a:endParaRPr lang="en-US" smtClean="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noChangeArrowheads="1"/>
          </p:cNvSpPr>
          <p:nvPr>
            <p:ph type="title"/>
          </p:nvPr>
        </p:nvSpPr>
        <p:spPr bwMode="auto">
          <a:xfrm>
            <a:off x="4572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mtClean="0">
                <a:solidFill>
                  <a:srgbClr val="FFFF00"/>
                </a:solidFill>
              </a:rPr>
              <a:t>Mishing</a:t>
            </a:r>
            <a:endParaRPr lang="en-US" smtClean="0">
              <a:solidFill>
                <a:srgbClr val="FFFF00"/>
              </a:solidFill>
            </a:endParaRPr>
          </a:p>
        </p:txBody>
      </p:sp>
      <p:sp>
        <p:nvSpPr>
          <p:cNvPr id="106499" name="Content Placeholder 2"/>
          <p:cNvSpPr>
            <a:spLocks noGrp="1" noChangeArrowheads="1"/>
          </p:cNvSpPr>
          <p:nvPr>
            <p:ph idx="1"/>
          </p:nvPr>
        </p:nvSpPr>
        <p:spPr/>
        <p:txBody>
          <a:bodyPr/>
          <a:lstStyle/>
          <a:p>
            <a:r>
              <a:rPr lang="en-IN" smtClean="0">
                <a:latin typeface="Times New Roman" pitchFamily="18" charset="0"/>
                <a:cs typeface="Times New Roman" pitchFamily="18" charset="0"/>
              </a:rPr>
              <a:t>'Mishing' is a combination of the words mobile phone and phishing.</a:t>
            </a:r>
          </a:p>
          <a:p>
            <a:r>
              <a:rPr lang="en-IN" smtClean="0">
                <a:latin typeface="Times New Roman" pitchFamily="18" charset="0"/>
                <a:cs typeface="Times New Roman" pitchFamily="18" charset="0"/>
              </a:rPr>
              <a:t>Mishing is very similar to phishing—the only difference is the technology.</a:t>
            </a:r>
          </a:p>
          <a:p>
            <a:r>
              <a:rPr lang="en-IN" smtClean="0">
                <a:latin typeface="Times New Roman" pitchFamily="18" charset="0"/>
                <a:cs typeface="Times New Roman" pitchFamily="18" charset="0"/>
              </a:rPr>
              <a:t>Phishing involves the use of s to trick you into providing your personal details, whereas mishing involves mobile phones.</a:t>
            </a:r>
          </a:p>
          <a:p>
            <a:r>
              <a:rPr lang="en-IN" smtClean="0">
                <a:latin typeface="Times New Roman" pitchFamily="18" charset="0"/>
                <a:cs typeface="Times New Roman" pitchFamily="18" charset="0"/>
              </a:rPr>
              <a:t>If you use your mobile phone for purchasing goods and services and convenient banking, you could be more vulnerable to a mishing scam.</a:t>
            </a:r>
            <a:br>
              <a:rPr lang="en-IN" smtClean="0">
                <a:latin typeface="Times New Roman" pitchFamily="18" charset="0"/>
                <a:cs typeface="Times New Roman" pitchFamily="18" charset="0"/>
              </a:rPr>
            </a:br>
            <a:endParaRPr lang="en-US" smtClean="0">
              <a:latin typeface="Times New Roman" pitchFamily="18" charset="0"/>
              <a:cs typeface="Times New Roman" pitchFamily="18" charset="0"/>
            </a:endParaRPr>
          </a:p>
          <a:p>
            <a:endParaRPr lang="en-US"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noChangeArrowheads="1"/>
          </p:cNvSpPr>
          <p:nvPr>
            <p:ph type="title"/>
          </p:nvPr>
        </p:nvSpPr>
        <p:spPr bwMode="auto">
          <a:xfrm>
            <a:off x="482600" y="47625"/>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sz="2000" smtClean="0">
                <a:solidFill>
                  <a:srgbClr val="FFFF00"/>
                </a:solidFill>
              </a:rPr>
              <a:t>Variants of Mishing Vishing :</a:t>
            </a:r>
            <a:br>
              <a:rPr lang="en-IN" sz="2000" smtClean="0">
                <a:solidFill>
                  <a:srgbClr val="FFFF00"/>
                </a:solidFill>
              </a:rPr>
            </a:br>
            <a:r>
              <a:rPr lang="en-IN" sz="2000" smtClean="0">
                <a:solidFill>
                  <a:srgbClr val="FFFF00"/>
                </a:solidFill>
              </a:rPr>
              <a:t> Mishing attacker makes call for phishing</a:t>
            </a:r>
            <a:endParaRPr lang="en-US" sz="2000" smtClean="0">
              <a:solidFill>
                <a:srgbClr val="FFFF00"/>
              </a:solidFill>
            </a:endParaRPr>
          </a:p>
        </p:txBody>
      </p:sp>
      <p:sp>
        <p:nvSpPr>
          <p:cNvPr id="107523" name="Content Placeholder 2"/>
          <p:cNvSpPr>
            <a:spLocks noGrp="1" noChangeArrowheads="1"/>
          </p:cNvSpPr>
          <p:nvPr>
            <p:ph idx="1"/>
          </p:nvPr>
        </p:nvSpPr>
        <p:spPr/>
        <p:txBody>
          <a:bodyPr/>
          <a:lstStyle/>
          <a:p>
            <a:r>
              <a:rPr lang="en-IN" smtClean="0">
                <a:latin typeface="Times New Roman" pitchFamily="18" charset="0"/>
                <a:cs typeface="Times New Roman" pitchFamily="18" charset="0"/>
              </a:rPr>
              <a:t>Smishing: Mishing attacker sends SMS for phishing</a:t>
            </a:r>
            <a:endParaRPr lang="en-US" smtClean="0">
              <a:latin typeface="Times New Roman" pitchFamily="18" charset="0"/>
              <a:cs typeface="Times New Roman" pitchFamily="18" charset="0"/>
            </a:endParaRPr>
          </a:p>
          <a:p>
            <a:endParaRPr lang="en-US" smtClean="0"/>
          </a:p>
        </p:txBody>
      </p:sp>
    </p:spTree>
  </p:cSld>
  <p:clrMapOvr>
    <a:masterClrMapping/>
  </p:clrMapOvr>
</p:sld>
</file>

<file path=ppt/theme/theme1.xml><?xml version="1.0" encoding="utf-8"?>
<a:theme xmlns:a="http://schemas.openxmlformats.org/drawingml/2006/main" name="Presentation_MC_HR_141004">
  <a:themeElements>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Presentation_MC_HR_141004</Template>
  <TotalTime>10716</TotalTime>
  <Words>6459</Words>
  <Application>Microsoft Office PowerPoint</Application>
  <PresentationFormat>On-screen Show (4:3)</PresentationFormat>
  <Paragraphs>596</Paragraphs>
  <Slides>115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115</vt:i4>
      </vt:variant>
    </vt:vector>
  </HeadingPairs>
  <TitlesOfParts>
    <vt:vector size="123" baseType="lpstr">
      <vt:lpstr>Times New Roman</vt:lpstr>
      <vt:lpstr>Arial</vt:lpstr>
      <vt:lpstr>Wingdings</vt:lpstr>
      <vt:lpstr>HelveticaNeue-Light</vt:lpstr>
      <vt:lpstr>Calibri</vt:lpstr>
      <vt:lpstr>Muli</vt:lpstr>
      <vt:lpstr>Open Sans</vt:lpstr>
      <vt:lpstr>Presentation_MC_HR_141004</vt:lpstr>
      <vt:lpstr>Cyber Security And Cyber Laws</vt:lpstr>
      <vt:lpstr>Unit 1</vt:lpstr>
      <vt:lpstr>Introduction</vt:lpstr>
      <vt:lpstr>Introduction</vt:lpstr>
      <vt:lpstr>Cybercrime:Definition </vt:lpstr>
      <vt:lpstr>Cybercrime:Definition </vt:lpstr>
      <vt:lpstr>Cybercrime:Definition </vt:lpstr>
      <vt:lpstr>Cybercrime:Definition </vt:lpstr>
      <vt:lpstr>Types Of Attack</vt:lpstr>
      <vt:lpstr>Cybersecurity</vt:lpstr>
      <vt:lpstr>Cybercriminals-types</vt:lpstr>
      <vt:lpstr>Cybercriminals-types</vt:lpstr>
      <vt:lpstr>Classification of cybercrimes</vt:lpstr>
      <vt:lpstr>Classification of cybercrimes</vt:lpstr>
      <vt:lpstr>Classification of cybercrimes</vt:lpstr>
      <vt:lpstr>Cybersquatting</vt:lpstr>
      <vt:lpstr>CyberSquatting</vt:lpstr>
      <vt:lpstr>Cybersquatting</vt:lpstr>
      <vt:lpstr>Cyberwarfare</vt:lpstr>
      <vt:lpstr>Cyberwarfare</vt:lpstr>
      <vt:lpstr>Cyberwarfare</vt:lpstr>
      <vt:lpstr>Cyberwarfare</vt:lpstr>
      <vt:lpstr>Cyberwarfare</vt:lpstr>
      <vt:lpstr>Cyberterrorism</vt:lpstr>
      <vt:lpstr>Cyberterrorism</vt:lpstr>
      <vt:lpstr>Email spoofing</vt:lpstr>
      <vt:lpstr>Email Spoofing</vt:lpstr>
      <vt:lpstr>Spamming</vt:lpstr>
      <vt:lpstr>Search Engine Spamming</vt:lpstr>
      <vt:lpstr>Search Engine Spamming</vt:lpstr>
      <vt:lpstr>Cyberdefamation</vt:lpstr>
      <vt:lpstr>Cyberdefamation</vt:lpstr>
      <vt:lpstr>Cyberdefamation</vt:lpstr>
      <vt:lpstr>Internet Time Theft</vt:lpstr>
      <vt:lpstr>Data Diddling</vt:lpstr>
      <vt:lpstr>CyberEspionage</vt:lpstr>
      <vt:lpstr>cyber espionage vs cyberwarfare</vt:lpstr>
      <vt:lpstr>Hacking</vt:lpstr>
      <vt:lpstr>Hacking</vt:lpstr>
      <vt:lpstr>Ethical Hacking</vt:lpstr>
      <vt:lpstr>Online Fraud</vt:lpstr>
      <vt:lpstr>Computer Sabotage</vt:lpstr>
      <vt:lpstr>Email Bombing</vt:lpstr>
      <vt:lpstr>Computer Network Intrusion</vt:lpstr>
      <vt:lpstr>Computer Network Intrusion</vt:lpstr>
      <vt:lpstr>Password Sniffing</vt:lpstr>
      <vt:lpstr>Credit Card Fraud</vt:lpstr>
      <vt:lpstr>Credit Card Fraud-tips to follow</vt:lpstr>
      <vt:lpstr>Credit Card Fraud-tips to follow</vt:lpstr>
      <vt:lpstr>Identity Theft</vt:lpstr>
      <vt:lpstr>Categories of Cybercrime</vt:lpstr>
      <vt:lpstr>Attacks</vt:lpstr>
      <vt:lpstr>Phases in planning cyber crime</vt:lpstr>
      <vt:lpstr>Active Vs Passive</vt:lpstr>
      <vt:lpstr>Scanning and Scrutinizing</vt:lpstr>
      <vt:lpstr>Social Engineering</vt:lpstr>
      <vt:lpstr>Human Based Social Engineering</vt:lpstr>
      <vt:lpstr>Computer based Social Engineering</vt:lpstr>
      <vt:lpstr>Social Engineering</vt:lpstr>
      <vt:lpstr>Social Engineering – By emails</vt:lpstr>
      <vt:lpstr>Social Engineering -Tips</vt:lpstr>
      <vt:lpstr>Cyberstalking</vt:lpstr>
      <vt:lpstr>Examples of Cyberstalking</vt:lpstr>
      <vt:lpstr>Examples of Cyberstalking</vt:lpstr>
      <vt:lpstr>Botnets</vt:lpstr>
      <vt:lpstr>Botnets</vt:lpstr>
      <vt:lpstr>Botnets</vt:lpstr>
      <vt:lpstr>Cloud Computing</vt:lpstr>
      <vt:lpstr>Cloud Computing</vt:lpstr>
      <vt:lpstr>Cloud computing-Benefits</vt:lpstr>
      <vt:lpstr>Cyber crime and Cloud Computing</vt:lpstr>
      <vt:lpstr>Slide 72</vt:lpstr>
      <vt:lpstr>Proliferation of mobile and wireless devices</vt:lpstr>
      <vt:lpstr>Security</vt:lpstr>
      <vt:lpstr>Risk factor: The dangers, of course, are plenty. </vt:lpstr>
      <vt:lpstr>Popular types of attacks against 3G mobile networks:</vt:lpstr>
      <vt:lpstr>Skull trojan</vt:lpstr>
      <vt:lpstr>Cabir worm</vt:lpstr>
      <vt:lpstr>Mosquito worm</vt:lpstr>
      <vt:lpstr>list of mobile vulnerabilities</vt:lpstr>
      <vt:lpstr>Authentication Service Security</vt:lpstr>
      <vt:lpstr>Eminent kinds of attacks on mobile devices: </vt:lpstr>
      <vt:lpstr>Cryptographic Security for Mobile Devices</vt:lpstr>
      <vt:lpstr>Example</vt:lpstr>
      <vt:lpstr>LDAP security for hand held mobile computing devices</vt:lpstr>
      <vt:lpstr>LDAP directory Structure: simple tree structure</vt:lpstr>
      <vt:lpstr>RAS security for mobile devices</vt:lpstr>
      <vt:lpstr>RAS system security for Mobile device clients</vt:lpstr>
      <vt:lpstr>Media Player Control Security</vt:lpstr>
      <vt:lpstr>Networking API security for mobile computing applications</vt:lpstr>
      <vt:lpstr>Attacks on Mobile/ cell phones</vt:lpstr>
      <vt:lpstr>Mobile phone theft</vt:lpstr>
      <vt:lpstr>How to Protect a Mobile Phone from Being Stolen</vt:lpstr>
      <vt:lpstr>How to Protect a Mobile Phone from Being Stolen</vt:lpstr>
      <vt:lpstr>Use the security lock code, or PIN feature, to lock your phone</vt:lpstr>
      <vt:lpstr>Mobile Viruses 40 virus families 300+  mobile viruses identified</vt:lpstr>
      <vt:lpstr>How to protect from mobile malware attacks</vt:lpstr>
      <vt:lpstr>Mishing</vt:lpstr>
      <vt:lpstr>Variants of Mishing Vishing :  Mishing attacker makes call for phishing</vt:lpstr>
      <vt:lpstr>Vishing</vt:lpstr>
      <vt:lpstr>Profitable uses of the information gained through a Vishing attack include</vt:lpstr>
      <vt:lpstr>How Vishing works</vt:lpstr>
      <vt:lpstr>Hacking Bluetooth</vt:lpstr>
      <vt:lpstr>Following are threats a person can face when his/her mobil phone get bluesnarfed: </vt:lpstr>
      <vt:lpstr>Common Attacks</vt:lpstr>
      <vt:lpstr>Bluejacking </vt:lpstr>
      <vt:lpstr>Bluesnarfing </vt:lpstr>
      <vt:lpstr>Bluebugging </vt:lpstr>
      <vt:lpstr>Car Whisperer</vt:lpstr>
      <vt:lpstr>Mobile Devices: Security Implications for Organizations</vt:lpstr>
      <vt:lpstr>Managing diversity and proliferation of Hand-Held devices</vt:lpstr>
      <vt:lpstr>Managing diversity and proliferation of Hand-Held devices</vt:lpstr>
      <vt:lpstr>Unconventional/ Stealth Storage devices</vt:lpstr>
      <vt:lpstr>Protecting data on lost devices</vt:lpstr>
      <vt:lpstr>Educating the Laptop Users</vt:lpstr>
    </vt:vector>
  </TitlesOfParts>
  <Company>Capital One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Extreme Programming</dc:title>
  <dc:creator>Sunil Goyal</dc:creator>
  <cp:lastModifiedBy>mca</cp:lastModifiedBy>
  <cp:revision>338</cp:revision>
  <cp:lastPrinted>2000-01-06T22:07:45Z</cp:lastPrinted>
  <dcterms:created xsi:type="dcterms:W3CDTF">2000-01-06T15:07:49Z</dcterms:created>
  <dcterms:modified xsi:type="dcterms:W3CDTF">2022-09-07T08:37:53Z</dcterms:modified>
</cp:coreProperties>
</file>