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68"/>
  </p:notesMasterIdLst>
  <p:handoutMasterIdLst>
    <p:handoutMasterId r:id="rId69"/>
  </p:handoutMasterIdLst>
  <p:sldIdLst>
    <p:sldId id="256" r:id="rId2"/>
    <p:sldId id="741" r:id="rId3"/>
    <p:sldId id="716" r:id="rId4"/>
    <p:sldId id="767" r:id="rId5"/>
    <p:sldId id="882" r:id="rId6"/>
    <p:sldId id="883" r:id="rId7"/>
    <p:sldId id="884" r:id="rId8"/>
    <p:sldId id="885" r:id="rId9"/>
    <p:sldId id="931" r:id="rId10"/>
    <p:sldId id="933" r:id="rId11"/>
    <p:sldId id="934" r:id="rId12"/>
    <p:sldId id="932" r:id="rId13"/>
    <p:sldId id="935" r:id="rId14"/>
    <p:sldId id="936" r:id="rId15"/>
    <p:sldId id="937" r:id="rId16"/>
    <p:sldId id="938" r:id="rId17"/>
    <p:sldId id="939" r:id="rId18"/>
    <p:sldId id="940" r:id="rId19"/>
    <p:sldId id="941" r:id="rId20"/>
    <p:sldId id="942" r:id="rId21"/>
    <p:sldId id="886" r:id="rId22"/>
    <p:sldId id="887" r:id="rId23"/>
    <p:sldId id="943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899" r:id="rId36"/>
    <p:sldId id="900" r:id="rId37"/>
    <p:sldId id="901" r:id="rId38"/>
    <p:sldId id="902" r:id="rId39"/>
    <p:sldId id="903" r:id="rId40"/>
    <p:sldId id="904" r:id="rId41"/>
    <p:sldId id="905" r:id="rId42"/>
    <p:sldId id="906" r:id="rId43"/>
    <p:sldId id="907" r:id="rId44"/>
    <p:sldId id="908" r:id="rId45"/>
    <p:sldId id="909" r:id="rId46"/>
    <p:sldId id="910" r:id="rId47"/>
    <p:sldId id="911" r:id="rId48"/>
    <p:sldId id="912" r:id="rId49"/>
    <p:sldId id="913" r:id="rId50"/>
    <p:sldId id="914" r:id="rId51"/>
    <p:sldId id="915" r:id="rId52"/>
    <p:sldId id="916" r:id="rId53"/>
    <p:sldId id="917" r:id="rId54"/>
    <p:sldId id="918" r:id="rId55"/>
    <p:sldId id="919" r:id="rId56"/>
    <p:sldId id="920" r:id="rId57"/>
    <p:sldId id="921" r:id="rId58"/>
    <p:sldId id="922" r:id="rId59"/>
    <p:sldId id="923" r:id="rId60"/>
    <p:sldId id="924" r:id="rId61"/>
    <p:sldId id="925" r:id="rId62"/>
    <p:sldId id="926" r:id="rId63"/>
    <p:sldId id="927" r:id="rId64"/>
    <p:sldId id="928" r:id="rId65"/>
    <p:sldId id="929" r:id="rId66"/>
    <p:sldId id="930" r:id="rId67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EF800"/>
    <a:srgbClr val="E9E400"/>
    <a:srgbClr val="DCDBDF"/>
    <a:srgbClr val="006600"/>
    <a:srgbClr val="666633"/>
    <a:srgbClr val="336600"/>
    <a:srgbClr val="0000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5" autoAdjust="0"/>
  </p:normalViewPr>
  <p:slideViewPr>
    <p:cSldViewPr snapToGrid="0">
      <p:cViewPr varScale="1">
        <p:scale>
          <a:sx n="79" d="100"/>
          <a:sy n="79" d="100"/>
        </p:scale>
        <p:origin x="-9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872"/>
    </p:cViewPr>
  </p:sorterViewPr>
  <p:notesViewPr>
    <p:cSldViewPr snapToGrid="0">
      <p:cViewPr>
        <p:scale>
          <a:sx n="75" d="100"/>
          <a:sy n="75" d="100"/>
        </p:scale>
        <p:origin x="-780" y="2340"/>
      </p:cViewPr>
      <p:guideLst>
        <p:guide orient="horz" pos="3127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MCA 210, Computer Networks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59610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Parul Arora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15038" y="9431338"/>
            <a:ext cx="654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pitchFamily="34" charset="0"/>
              </a:defRPr>
            </a:lvl1pPr>
          </a:lstStyle>
          <a:p>
            <a:r>
              <a:rPr lang="en-US" altLang="en-US"/>
              <a:t>U1. </a:t>
            </a:r>
            <a:fld id="{E5A82E73-C841-46EB-B5AE-3134E59BED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2DF30-B34A-4F42-BAC4-2060718801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0FA9E-B793-4360-9E23-A6157403E91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D9EFA-AEA9-4C9E-A0E0-920D61C3CE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8813"/>
          </a:xfrm>
          <a:noFill/>
          <a:ln/>
        </p:spPr>
        <p:txBody>
          <a:bodyPr/>
          <a:lstStyle/>
          <a:p>
            <a:pPr eaLnBrk="1" hangingPunct="1"/>
            <a:endParaRPr lang="en-IN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0" y="57150"/>
            <a:ext cx="26336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0"/>
          <p:cNvGrpSpPr>
            <a:grpSpLocks/>
          </p:cNvGrpSpPr>
          <p:nvPr userDrawn="1"/>
        </p:nvGrpSpPr>
        <p:grpSpPr bwMode="auto">
          <a:xfrm>
            <a:off x="0" y="6513513"/>
            <a:ext cx="9144000" cy="344487"/>
            <a:chOff x="0" y="4103"/>
            <a:chExt cx="5760" cy="217"/>
          </a:xfrm>
        </p:grpSpPr>
        <p:sp>
          <p:nvSpPr>
            <p:cNvPr id="5" name="Rectangle 23"/>
            <p:cNvSpPr>
              <a:spLocks noChangeArrowheads="1"/>
            </p:cNvSpPr>
            <p:nvPr userDrawn="1"/>
          </p:nvSpPr>
          <p:spPr bwMode="auto">
            <a:xfrm>
              <a:off x="0" y="4103"/>
              <a:ext cx="5760" cy="217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Text Box 25"/>
            <p:cNvSpPr txBox="1">
              <a:spLocks noChangeArrowheads="1"/>
            </p:cNvSpPr>
            <p:nvPr userDrawn="1"/>
          </p:nvSpPr>
          <p:spPr bwMode="auto">
            <a:xfrm>
              <a:off x="50" y="4115"/>
              <a:ext cx="5290" cy="1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© </a:t>
              </a:r>
              <a:r>
                <a:rPr lang="en-US" altLang="en-US" sz="1100" b="1">
                  <a:solidFill>
                    <a:schemeClr val="bg1"/>
                  </a:solidFill>
                  <a:latin typeface="Arial" panose="020B0604020202020204" pitchFamily="34" charset="0"/>
                </a:rPr>
                <a:t>Bharati Vidyapeeth’s Institute of Computer Applications and Management , New Delhi-63, by Parul arora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5441" y="4139"/>
              <a:ext cx="299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bg1"/>
                  </a:solidFill>
                  <a:latin typeface="Arial" pitchFamily="34" charset="0"/>
                </a:rPr>
                <a:t>U1.</a:t>
              </a:r>
              <a:r>
                <a:rPr lang="en-US" altLang="en-US" sz="1200" b="1">
                  <a:solidFill>
                    <a:srgbClr val="000099"/>
                  </a:solidFill>
                  <a:latin typeface="Arial" pitchFamily="34" charset="0"/>
                </a:rPr>
                <a:t> </a:t>
              </a:r>
              <a:fld id="{40DD7033-F500-4749-83AB-74FEDAF79EEC}" type="slidenum">
                <a:rPr lang="en-US" altLang="en-US" sz="1200" b="1">
                  <a:solidFill>
                    <a:schemeClr val="bg1"/>
                  </a:solidFill>
                  <a:latin typeface="Arial" pitchFamily="34" charset="0"/>
                </a:rPr>
                <a:pPr algn="ctr">
                  <a:spcBef>
                    <a:spcPct val="50000"/>
                  </a:spcBef>
                </a:pPr>
                <a:t>‹#›</a:t>
              </a:fld>
              <a:endParaRPr lang="en-US" altLang="en-US" sz="12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 userDrawn="1"/>
        </p:nvGrpSpPr>
        <p:grpSpPr bwMode="auto">
          <a:xfrm>
            <a:off x="0" y="1274763"/>
            <a:ext cx="9144000" cy="204787"/>
            <a:chOff x="0" y="803"/>
            <a:chExt cx="5760" cy="129"/>
          </a:xfrm>
        </p:grpSpPr>
        <p:sp>
          <p:nvSpPr>
            <p:cNvPr id="9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063" y="2676525"/>
            <a:ext cx="6400800" cy="2716213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50" y="274638"/>
            <a:ext cx="2176463" cy="59642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888" y="274638"/>
            <a:ext cx="6380162" cy="5964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888" y="1014413"/>
            <a:ext cx="4278312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014413"/>
            <a:ext cx="4278313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8" y="1014413"/>
            <a:ext cx="8709025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3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8" name="Group 33"/>
          <p:cNvGrpSpPr>
            <a:grpSpLocks/>
          </p:cNvGrpSpPr>
          <p:nvPr userDrawn="1"/>
        </p:nvGrpSpPr>
        <p:grpSpPr bwMode="auto">
          <a:xfrm>
            <a:off x="0" y="6513513"/>
            <a:ext cx="9144000" cy="344487"/>
            <a:chOff x="0" y="4103"/>
            <a:chExt cx="5760" cy="217"/>
          </a:xfrm>
        </p:grpSpPr>
        <p:sp>
          <p:nvSpPr>
            <p:cNvPr id="1041" name="Rectangle 34"/>
            <p:cNvSpPr>
              <a:spLocks noChangeArrowheads="1"/>
            </p:cNvSpPr>
            <p:nvPr userDrawn="1"/>
          </p:nvSpPr>
          <p:spPr bwMode="auto">
            <a:xfrm>
              <a:off x="0" y="4103"/>
              <a:ext cx="5760" cy="217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Text Box 35"/>
            <p:cNvSpPr txBox="1">
              <a:spLocks noChangeArrowheads="1"/>
            </p:cNvSpPr>
            <p:nvPr userDrawn="1"/>
          </p:nvSpPr>
          <p:spPr bwMode="auto">
            <a:xfrm>
              <a:off x="50" y="4115"/>
              <a:ext cx="5290" cy="1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100" b="1">
                  <a:solidFill>
                    <a:schemeClr val="bg1"/>
                  </a:solidFill>
                  <a:latin typeface="Arial" panose="020B0604020202020204" pitchFamily="34" charset="0"/>
                </a:rPr>
                <a:t>© Bharati Vidyapeeth’s Institute of Computer Applications and Management,, New Delhi-63, by Parul Arora.  </a:t>
              </a:r>
            </a:p>
          </p:txBody>
        </p:sp>
        <p:sp>
          <p:nvSpPr>
            <p:cNvPr id="146468" name="Text Box 36"/>
            <p:cNvSpPr txBox="1">
              <a:spLocks noChangeArrowheads="1"/>
            </p:cNvSpPr>
            <p:nvPr/>
          </p:nvSpPr>
          <p:spPr bwMode="auto">
            <a:xfrm>
              <a:off x="5441" y="4139"/>
              <a:ext cx="299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1">
                  <a:solidFill>
                    <a:schemeClr val="bg1"/>
                  </a:solidFill>
                  <a:latin typeface="Arial" pitchFamily="34" charset="0"/>
                </a:rPr>
                <a:t>U1.</a:t>
              </a:r>
              <a:r>
                <a:rPr lang="en-US" altLang="en-US" sz="1100" b="1">
                  <a:solidFill>
                    <a:srgbClr val="000099"/>
                  </a:solidFill>
                  <a:latin typeface="Arial" pitchFamily="34" charset="0"/>
                </a:rPr>
                <a:t> </a:t>
              </a:r>
              <a:fld id="{445EFE7D-1C79-4F7E-A1BC-536AF103D9B2}" type="slidenum">
                <a:rPr lang="en-US" altLang="en-US" sz="1100" b="1">
                  <a:solidFill>
                    <a:schemeClr val="bg1"/>
                  </a:solidFill>
                  <a:latin typeface="Arial" pitchFamily="34" charset="0"/>
                </a:rPr>
                <a:pPr algn="ctr">
                  <a:spcBef>
                    <a:spcPct val="50000"/>
                  </a:spcBef>
                </a:pPr>
                <a:t>‹#›</a:t>
              </a:fld>
              <a:endParaRPr lang="en-US" altLang="en-US" sz="11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1506538" y="142875"/>
            <a:ext cx="74136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altLang="en-US"/>
          </a:p>
        </p:txBody>
      </p:sp>
      <p:sp>
        <p:nvSpPr>
          <p:cNvPr id="1030" name="Rectangle 40"/>
          <p:cNvSpPr>
            <a:spLocks noChangeArrowheads="1"/>
          </p:cNvSpPr>
          <p:nvPr userDrawn="1"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Rectangle 41"/>
          <p:cNvSpPr>
            <a:spLocks noChangeArrowheads="1"/>
          </p:cNvSpPr>
          <p:nvPr userDrawn="1"/>
        </p:nvSpPr>
        <p:spPr bwMode="auto">
          <a:xfrm>
            <a:off x="0" y="841375"/>
            <a:ext cx="9144000" cy="428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Rectangle 43"/>
          <p:cNvSpPr>
            <a:spLocks noChangeArrowheads="1"/>
          </p:cNvSpPr>
          <p:nvPr userDrawn="1"/>
        </p:nvSpPr>
        <p:spPr bwMode="auto">
          <a:xfrm>
            <a:off x="1495425" y="0"/>
            <a:ext cx="7648575" cy="69691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IN" altLang="en-US">
              <a:solidFill>
                <a:srgbClr val="FEF800"/>
              </a:solidFill>
            </a:endParaRPr>
          </a:p>
        </p:txBody>
      </p:sp>
      <p:pic>
        <p:nvPicPr>
          <p:cNvPr id="1033" name="Picture 4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45"/>
          <p:cNvSpPr>
            <a:spLocks noChangeArrowheads="1"/>
          </p:cNvSpPr>
          <p:nvPr userDrawn="1"/>
        </p:nvSpPr>
        <p:spPr bwMode="auto">
          <a:xfrm>
            <a:off x="1495425" y="0"/>
            <a:ext cx="7648575" cy="69691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IN" altLang="en-US">
              <a:solidFill>
                <a:srgbClr val="FEF800"/>
              </a:solidFill>
            </a:endParaRPr>
          </a:p>
        </p:txBody>
      </p:sp>
      <p:sp>
        <p:nvSpPr>
          <p:cNvPr id="1035" name="Rectangle 46"/>
          <p:cNvSpPr>
            <a:spLocks noChangeArrowheads="1"/>
          </p:cNvSpPr>
          <p:nvPr userDrawn="1"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36" name="Picture 4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8"/>
          <p:cNvSpPr>
            <a:spLocks noChangeArrowheads="1"/>
          </p:cNvSpPr>
          <p:nvPr userDrawn="1"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38" name="Picture 4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50"/>
          <p:cNvSpPr>
            <a:spLocks noChangeArrowheads="1"/>
          </p:cNvSpPr>
          <p:nvPr userDrawn="1"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40" name="Picture 5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2200">
          <a:solidFill>
            <a:srgbClr val="9933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100">
          <a:solidFill>
            <a:srgbClr val="000099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96888" y="2624138"/>
            <a:ext cx="8304212" cy="817562"/>
          </a:xfrm>
          <a:prstGeom prst="rect">
            <a:avLst/>
          </a:prstGeom>
          <a:noFill/>
          <a:ln w="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5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Cyber Security And Cyber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28021" cy="938463"/>
          </a:xfrm>
        </p:spPr>
        <p:txBody>
          <a:bodyPr/>
          <a:lstStyle/>
          <a:p>
            <a:r>
              <a:rPr lang="en-IN" dirty="0" smtClean="0">
                <a:solidFill>
                  <a:srgbClr val="FEF800"/>
                </a:solidFill>
              </a:rPr>
              <a:t>Manual Password Cracking</a:t>
            </a:r>
            <a:endParaRPr lang="en-IN" dirty="0">
              <a:solidFill>
                <a:srgbClr val="FEF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Find a valid user account such as an Administrator or Guest</a:t>
            </a:r>
          </a:p>
          <a:p>
            <a:r>
              <a:rPr lang="en-IN" dirty="0" smtClean="0">
                <a:latin typeface="+mj-lt"/>
              </a:rPr>
              <a:t>Create a list of possible passwords</a:t>
            </a:r>
          </a:p>
          <a:p>
            <a:r>
              <a:rPr lang="en-IN" dirty="0" smtClean="0">
                <a:latin typeface="+mj-lt"/>
              </a:rPr>
              <a:t>Rank the passwords from high to low probability</a:t>
            </a:r>
          </a:p>
          <a:p>
            <a:r>
              <a:rPr lang="en-IN" dirty="0" smtClean="0">
                <a:latin typeface="+mj-lt"/>
              </a:rPr>
              <a:t>Key in each password</a:t>
            </a:r>
          </a:p>
          <a:p>
            <a:r>
              <a:rPr lang="en-IN" dirty="0" smtClean="0">
                <a:latin typeface="+mj-lt"/>
              </a:rPr>
              <a:t>Try again until a successful password is found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768" y="0"/>
            <a:ext cx="6256422" cy="721894"/>
          </a:xfrm>
        </p:spPr>
        <p:txBody>
          <a:bodyPr/>
          <a:lstStyle/>
          <a:p>
            <a:r>
              <a:rPr lang="en-IN" dirty="0" smtClean="0">
                <a:solidFill>
                  <a:srgbClr val="E9E400"/>
                </a:solidFill>
              </a:rPr>
              <a:t>Guessable Passwords </a:t>
            </a:r>
            <a:endParaRPr lang="en-IN" dirty="0">
              <a:solidFill>
                <a:srgbClr val="E9E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Blank</a:t>
            </a:r>
          </a:p>
          <a:p>
            <a:r>
              <a:rPr lang="en-IN" dirty="0" smtClean="0">
                <a:latin typeface="+mj-lt"/>
              </a:rPr>
              <a:t>The words like “password”, “pass code” and “admin”</a:t>
            </a:r>
          </a:p>
          <a:p>
            <a:r>
              <a:rPr lang="en-IN" dirty="0" smtClean="0">
                <a:latin typeface="+mj-lt"/>
              </a:rPr>
              <a:t>Series of letters from “QWERTY”</a:t>
            </a:r>
          </a:p>
          <a:p>
            <a:r>
              <a:rPr lang="en-IN" dirty="0" smtClean="0">
                <a:latin typeface="+mj-lt"/>
              </a:rPr>
              <a:t>Users name or Login name</a:t>
            </a:r>
          </a:p>
          <a:p>
            <a:r>
              <a:rPr lang="en-IN" dirty="0" smtClean="0">
                <a:latin typeface="+mj-lt"/>
              </a:rPr>
              <a:t>Users birthplace or Date of birth</a:t>
            </a:r>
          </a:p>
          <a:p>
            <a:r>
              <a:rPr lang="en-IN" dirty="0" smtClean="0">
                <a:latin typeface="+mj-lt"/>
              </a:rPr>
              <a:t>Users vehicle number, office number, residence number, mobile number</a:t>
            </a:r>
          </a:p>
          <a:p>
            <a:r>
              <a:rPr lang="en-IN" dirty="0" smtClean="0">
                <a:latin typeface="+mj-lt"/>
              </a:rPr>
              <a:t>Name of celebrity or an idol</a:t>
            </a:r>
          </a:p>
          <a:p>
            <a:r>
              <a:rPr lang="en-IN" dirty="0" smtClean="0">
                <a:latin typeface="+mj-lt"/>
              </a:rPr>
              <a:t>Simple Modifications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 smtClean="0">
                <a:solidFill>
                  <a:srgbClr val="E9E400"/>
                </a:solidFill>
              </a:rPr>
              <a:t>Password Cracking Attacks</a:t>
            </a:r>
            <a:endParaRPr lang="en-IN" dirty="0">
              <a:solidFill>
                <a:srgbClr val="E9E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Online </a:t>
            </a:r>
            <a:r>
              <a:rPr lang="en-IN" dirty="0" smtClean="0">
                <a:latin typeface="+mj-lt"/>
              </a:rPr>
              <a:t>Attacks- </a:t>
            </a:r>
          </a:p>
          <a:p>
            <a:pPr lvl="1"/>
            <a:r>
              <a:rPr lang="en-IN" dirty="0" smtClean="0">
                <a:latin typeface="+mj-lt"/>
              </a:rPr>
              <a:t>S</a:t>
            </a:r>
            <a:r>
              <a:rPr lang="en-IN" dirty="0" smtClean="0">
                <a:latin typeface="+mj-lt"/>
              </a:rPr>
              <a:t>cript file</a:t>
            </a:r>
          </a:p>
          <a:p>
            <a:pPr lvl="1"/>
            <a:r>
              <a:rPr lang="en-IN" dirty="0" smtClean="0">
                <a:latin typeface="+mj-lt"/>
              </a:rPr>
              <a:t>Man-In-the-Middle Attack</a:t>
            </a:r>
            <a:endParaRPr lang="en-IN" dirty="0" smtClean="0">
              <a:latin typeface="+mj-lt"/>
            </a:endParaRPr>
          </a:p>
          <a:p>
            <a:r>
              <a:rPr lang="en-IN" dirty="0" smtClean="0">
                <a:latin typeface="+mj-lt"/>
              </a:rPr>
              <a:t>Offline </a:t>
            </a:r>
            <a:r>
              <a:rPr lang="en-IN" dirty="0" smtClean="0">
                <a:latin typeface="+mj-lt"/>
              </a:rPr>
              <a:t>Attacks</a:t>
            </a:r>
          </a:p>
          <a:p>
            <a:pPr lvl="1"/>
            <a:r>
              <a:rPr lang="en-IN" dirty="0" smtClean="0">
                <a:latin typeface="+mj-lt"/>
              </a:rPr>
              <a:t>Dictionary Attack</a:t>
            </a:r>
          </a:p>
          <a:p>
            <a:pPr lvl="1"/>
            <a:r>
              <a:rPr lang="en-IN" dirty="0" smtClean="0">
                <a:latin typeface="+mj-lt"/>
              </a:rPr>
              <a:t>Hybrid Attack</a:t>
            </a:r>
          </a:p>
          <a:p>
            <a:pPr lvl="1"/>
            <a:r>
              <a:rPr lang="en-IN" dirty="0" smtClean="0">
                <a:latin typeface="+mj-lt"/>
              </a:rPr>
              <a:t>Brute Force Attack</a:t>
            </a:r>
            <a:endParaRPr lang="en-IN" dirty="0" smtClean="0">
              <a:latin typeface="+mj-lt"/>
            </a:endParaRPr>
          </a:p>
          <a:p>
            <a:r>
              <a:rPr lang="en-IN" dirty="0" smtClean="0">
                <a:latin typeface="+mj-lt"/>
              </a:rPr>
              <a:t>Non Electronic </a:t>
            </a:r>
            <a:r>
              <a:rPr lang="en-IN" dirty="0" smtClean="0">
                <a:latin typeface="+mj-lt"/>
              </a:rPr>
              <a:t>Attacks</a:t>
            </a:r>
          </a:p>
          <a:p>
            <a:pPr lvl="1"/>
            <a:r>
              <a:rPr lang="en-IN" dirty="0" smtClean="0">
                <a:latin typeface="+mj-lt"/>
              </a:rPr>
              <a:t>Social Engineering</a:t>
            </a:r>
          </a:p>
          <a:p>
            <a:pPr lvl="1"/>
            <a:r>
              <a:rPr lang="en-IN" dirty="0" smtClean="0">
                <a:latin typeface="+mj-lt"/>
              </a:rPr>
              <a:t>Shoulder Surfing</a:t>
            </a:r>
          </a:p>
          <a:p>
            <a:pPr lvl="1"/>
            <a:r>
              <a:rPr lang="en-IN" dirty="0" smtClean="0">
                <a:latin typeface="+mj-lt"/>
              </a:rPr>
              <a:t>Dumpster Diving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012" y="0"/>
            <a:ext cx="7615988" cy="878305"/>
          </a:xfrm>
        </p:spPr>
        <p:txBody>
          <a:bodyPr/>
          <a:lstStyle/>
          <a:p>
            <a:r>
              <a:rPr lang="en-IN" sz="3200" dirty="0" smtClean="0">
                <a:solidFill>
                  <a:srgbClr val="FEF800"/>
                </a:solidFill>
              </a:rPr>
              <a:t>Weak Passwords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70811"/>
            <a:ext cx="8709025" cy="5168063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Common personal name</a:t>
            </a:r>
          </a:p>
          <a:p>
            <a:r>
              <a:rPr lang="en-IN" dirty="0" smtClean="0">
                <a:latin typeface="+mj-lt"/>
              </a:rPr>
              <a:t>Repeated letters</a:t>
            </a:r>
          </a:p>
          <a:p>
            <a:r>
              <a:rPr lang="en-IN" dirty="0" smtClean="0">
                <a:latin typeface="+mj-lt"/>
              </a:rPr>
              <a:t>Common name of a pet</a:t>
            </a:r>
          </a:p>
          <a:p>
            <a:r>
              <a:rPr lang="en-IN" dirty="0" smtClean="0">
                <a:latin typeface="+mj-lt"/>
              </a:rPr>
              <a:t>Can be easily guessed</a:t>
            </a:r>
          </a:p>
          <a:p>
            <a:r>
              <a:rPr lang="en-IN" dirty="0" smtClean="0">
                <a:latin typeface="+mj-lt"/>
              </a:rPr>
              <a:t>QWERTY</a:t>
            </a:r>
          </a:p>
          <a:p>
            <a:r>
              <a:rPr lang="en-IN" dirty="0" smtClean="0">
                <a:latin typeface="+mj-lt"/>
              </a:rPr>
              <a:t>Date of personal importance</a:t>
            </a:r>
          </a:p>
          <a:p>
            <a:r>
              <a:rPr lang="en-IN" dirty="0" smtClean="0">
                <a:latin typeface="+mj-lt"/>
              </a:rPr>
              <a:t>Simple letter </a:t>
            </a:r>
            <a:r>
              <a:rPr lang="en-IN" dirty="0" err="1" smtClean="0">
                <a:latin typeface="+mj-lt"/>
              </a:rPr>
              <a:t>subsitutions</a:t>
            </a:r>
            <a:endParaRPr lang="en-IN" dirty="0" smtClean="0">
              <a:latin typeface="+mj-lt"/>
            </a:endParaRPr>
          </a:p>
          <a:p>
            <a:r>
              <a:rPr lang="en-IN" dirty="0" smtClean="0">
                <a:latin typeface="+mj-lt"/>
              </a:rPr>
              <a:t>Date</a:t>
            </a:r>
            <a:endParaRPr lang="en-IN" dirty="0" smtClean="0">
              <a:latin typeface="+mj-lt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9920"/>
          </a:xfrm>
        </p:spPr>
        <p:txBody>
          <a:bodyPr/>
          <a:lstStyle/>
          <a:p>
            <a:r>
              <a:rPr lang="en-IN" dirty="0" smtClean="0">
                <a:solidFill>
                  <a:srgbClr val="E9E400"/>
                </a:solidFill>
              </a:rPr>
              <a:t>Strong Passwords</a:t>
            </a:r>
            <a:endParaRPr lang="en-IN" dirty="0">
              <a:solidFill>
                <a:srgbClr val="E9E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Long Phrases, Memorable and </a:t>
            </a:r>
            <a:r>
              <a:rPr lang="en-IN" dirty="0" err="1" smtClean="0">
                <a:latin typeface="+mj-lt"/>
              </a:rPr>
              <a:t>contaon</a:t>
            </a:r>
            <a:r>
              <a:rPr lang="en-IN" dirty="0" smtClean="0">
                <a:latin typeface="+mj-lt"/>
              </a:rPr>
              <a:t> an extended symbol</a:t>
            </a:r>
          </a:p>
          <a:p>
            <a:r>
              <a:rPr lang="en-IN" dirty="0" smtClean="0">
                <a:latin typeface="+mj-lt"/>
              </a:rPr>
              <a:t>Mix of numbers and letters</a:t>
            </a:r>
          </a:p>
          <a:p>
            <a:r>
              <a:rPr lang="en-IN" dirty="0" smtClean="0">
                <a:latin typeface="+mj-lt"/>
              </a:rPr>
              <a:t>Mix of alphanumeric and punctuation characters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EF800"/>
                </a:solidFill>
              </a:rPr>
              <a:t>General </a:t>
            </a:r>
            <a:r>
              <a:rPr lang="en-IN" dirty="0" err="1" smtClean="0">
                <a:solidFill>
                  <a:srgbClr val="FEF800"/>
                </a:solidFill>
              </a:rPr>
              <a:t>Guidlines</a:t>
            </a:r>
            <a:endParaRPr lang="en-IN" dirty="0">
              <a:solidFill>
                <a:srgbClr val="FEF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ID should be unique</a:t>
            </a:r>
          </a:p>
          <a:p>
            <a:r>
              <a:rPr lang="en-IN" dirty="0" smtClean="0">
                <a:latin typeface="+mj-lt"/>
              </a:rPr>
              <a:t>Min of 8 </a:t>
            </a:r>
            <a:r>
              <a:rPr lang="en-IN" dirty="0" err="1" smtClean="0">
                <a:latin typeface="+mj-lt"/>
              </a:rPr>
              <a:t>aphanumeric</a:t>
            </a:r>
            <a:r>
              <a:rPr lang="en-IN" dirty="0" smtClean="0">
                <a:latin typeface="+mj-lt"/>
              </a:rPr>
              <a:t> </a:t>
            </a:r>
            <a:r>
              <a:rPr lang="en-IN" dirty="0" err="1" smtClean="0">
                <a:latin typeface="+mj-lt"/>
              </a:rPr>
              <a:t>charaters</a:t>
            </a:r>
            <a:endParaRPr lang="en-IN" dirty="0" smtClean="0">
              <a:latin typeface="+mj-lt"/>
            </a:endParaRPr>
          </a:p>
          <a:p>
            <a:r>
              <a:rPr lang="en-IN" dirty="0" smtClean="0">
                <a:latin typeface="+mj-lt"/>
              </a:rPr>
              <a:t>There should be </a:t>
            </a:r>
            <a:r>
              <a:rPr lang="en-IN" dirty="0" err="1" smtClean="0">
                <a:latin typeface="+mj-lt"/>
              </a:rPr>
              <a:t>perodic</a:t>
            </a:r>
            <a:r>
              <a:rPr lang="en-IN" dirty="0" smtClean="0">
                <a:latin typeface="+mj-lt"/>
              </a:rPr>
              <a:t> testing</a:t>
            </a:r>
          </a:p>
          <a:p>
            <a:r>
              <a:rPr lang="en-IN" dirty="0" smtClean="0">
                <a:latin typeface="+mj-lt"/>
              </a:rPr>
              <a:t>Not shared with friends, etc</a:t>
            </a:r>
          </a:p>
          <a:p>
            <a:r>
              <a:rPr lang="en-IN" dirty="0" smtClean="0">
                <a:latin typeface="+mj-lt"/>
              </a:rPr>
              <a:t>Should be changed after 30/45 days</a:t>
            </a:r>
          </a:p>
          <a:p>
            <a:r>
              <a:rPr lang="en-IN" dirty="0" smtClean="0">
                <a:latin typeface="+mj-lt"/>
              </a:rPr>
              <a:t>User account must be </a:t>
            </a:r>
            <a:r>
              <a:rPr lang="en-IN" dirty="0" err="1" smtClean="0">
                <a:latin typeface="+mj-lt"/>
              </a:rPr>
              <a:t>frozed</a:t>
            </a:r>
            <a:r>
              <a:rPr lang="en-IN" dirty="0" smtClean="0">
                <a:latin typeface="+mj-lt"/>
              </a:rPr>
              <a:t> after 5 </a:t>
            </a:r>
            <a:r>
              <a:rPr lang="en-IN" dirty="0" err="1" smtClean="0">
                <a:latin typeface="+mj-lt"/>
              </a:rPr>
              <a:t>failee</a:t>
            </a:r>
            <a:r>
              <a:rPr lang="en-IN" dirty="0" smtClean="0">
                <a:latin typeface="+mj-lt"/>
              </a:rPr>
              <a:t> login attempts</a:t>
            </a:r>
          </a:p>
          <a:p>
            <a:r>
              <a:rPr lang="en-IN" dirty="0" smtClean="0">
                <a:latin typeface="+mj-lt"/>
              </a:rPr>
              <a:t>Session should be suspended after 15 minutes.</a:t>
            </a:r>
          </a:p>
          <a:p>
            <a:r>
              <a:rPr lang="en-IN" dirty="0" smtClean="0">
                <a:latin typeface="+mj-lt"/>
              </a:rPr>
              <a:t>Successful logon should display date and time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E9E400"/>
                </a:solidFill>
              </a:rPr>
              <a:t>Key loggers And Spywares</a:t>
            </a:r>
            <a:endParaRPr lang="en-IN" dirty="0">
              <a:solidFill>
                <a:srgbClr val="E9E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+mj-lt"/>
              </a:rPr>
              <a:t>Keys struck on a keyboard typically in a covert manner so that the person using the keyboard is unaware that such actions are being monitored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Software Key logger</a:t>
            </a:r>
          </a:p>
          <a:p>
            <a:pPr lvl="1"/>
            <a:r>
              <a:rPr lang="en-IN" dirty="0" smtClean="0"/>
              <a:t>Hardware key logger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EF800"/>
                </a:solidFill>
              </a:rPr>
              <a:t>Software </a:t>
            </a:r>
            <a:r>
              <a:rPr lang="en-IN" dirty="0" err="1" smtClean="0">
                <a:solidFill>
                  <a:srgbClr val="FEF800"/>
                </a:solidFill>
              </a:rPr>
              <a:t>Keyloggers</a:t>
            </a:r>
            <a:r>
              <a:rPr lang="en-IN" dirty="0" smtClean="0">
                <a:solidFill>
                  <a:srgbClr val="FEF800"/>
                </a:solidFill>
              </a:rPr>
              <a:t/>
            </a:r>
            <a:br>
              <a:rPr lang="en-IN" dirty="0" smtClean="0">
                <a:solidFill>
                  <a:srgbClr val="FEF800"/>
                </a:solidFill>
              </a:rPr>
            </a:br>
            <a:endParaRPr lang="en-IN" dirty="0">
              <a:solidFill>
                <a:srgbClr val="FEF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Software Programs installed on the computer systems which located between the OS and the keyboard hardware.</a:t>
            </a:r>
          </a:p>
          <a:p>
            <a:r>
              <a:rPr lang="en-IN" dirty="0" smtClean="0">
                <a:latin typeface="+mj-lt"/>
              </a:rPr>
              <a:t>Installed on Trojan or Viruses.</a:t>
            </a:r>
          </a:p>
          <a:p>
            <a:r>
              <a:rPr lang="en-IN" dirty="0" smtClean="0">
                <a:latin typeface="+mj-lt"/>
              </a:rPr>
              <a:t>Contains 2 files: DLL and EXE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2211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Hardware Key Logger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Physical access to the computer</a:t>
            </a:r>
          </a:p>
          <a:p>
            <a:r>
              <a:rPr lang="en-IN" dirty="0" smtClean="0"/>
              <a:t>Small hardware device</a:t>
            </a:r>
          </a:p>
          <a:p>
            <a:r>
              <a:rPr lang="en-IN" dirty="0" smtClean="0"/>
              <a:t>Connected To PC</a:t>
            </a:r>
          </a:p>
          <a:p>
            <a:r>
              <a:rPr lang="en-IN" dirty="0" smtClean="0"/>
              <a:t>Install such devices on ATM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 smtClean="0">
                <a:solidFill>
                  <a:srgbClr val="E9E400"/>
                </a:solidFill>
              </a:rPr>
              <a:t>Anti Key Logger</a:t>
            </a:r>
            <a:endParaRPr lang="en-IN" dirty="0">
              <a:solidFill>
                <a:srgbClr val="E9E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 a Tool that detects the </a:t>
            </a:r>
            <a:r>
              <a:rPr lang="en-IN" dirty="0" err="1" smtClean="0"/>
              <a:t>Keylogger</a:t>
            </a:r>
            <a:endParaRPr lang="en-IN" dirty="0" smtClean="0"/>
          </a:p>
          <a:p>
            <a:r>
              <a:rPr lang="en-IN" dirty="0" smtClean="0"/>
              <a:t>Firewalls cannot detect </a:t>
            </a:r>
            <a:r>
              <a:rPr lang="en-IN" dirty="0" err="1" smtClean="0"/>
              <a:t>keyloggers</a:t>
            </a:r>
            <a:endParaRPr lang="en-IN" dirty="0" smtClean="0"/>
          </a:p>
          <a:p>
            <a:r>
              <a:rPr lang="en-IN" dirty="0" smtClean="0"/>
              <a:t>Software does not require regular updates</a:t>
            </a:r>
          </a:p>
          <a:p>
            <a:r>
              <a:rPr lang="en-IN" dirty="0" smtClean="0"/>
              <a:t>Prevents Internet banking frauds</a:t>
            </a:r>
          </a:p>
          <a:p>
            <a:r>
              <a:rPr lang="en-IN" dirty="0" smtClean="0"/>
              <a:t>Prevents ID theft</a:t>
            </a:r>
          </a:p>
          <a:p>
            <a:r>
              <a:rPr lang="en-IN" dirty="0" smtClean="0"/>
              <a:t>Secures E-mail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736600" y="2508250"/>
            <a:ext cx="7772400" cy="147002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3300"/>
                </a:solidFill>
              </a:rPr>
              <a:t>Unit II</a:t>
            </a:r>
            <a:endParaRPr lang="en-US" altLang="en-US" sz="48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 err="1" smtClean="0">
                <a:solidFill>
                  <a:srgbClr val="FEF800"/>
                </a:solidFill>
              </a:rPr>
              <a:t>Sypware</a:t>
            </a:r>
            <a:endParaRPr lang="en-IN" dirty="0">
              <a:solidFill>
                <a:srgbClr val="FEF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Type Of Malware that secretly monitors other user</a:t>
            </a:r>
          </a:p>
          <a:p>
            <a:r>
              <a:rPr lang="en-IN" dirty="0" smtClean="0">
                <a:latin typeface="+mj-lt"/>
              </a:rPr>
              <a:t>Collect personal information</a:t>
            </a:r>
          </a:p>
          <a:p>
            <a:r>
              <a:rPr lang="en-IN" dirty="0" smtClean="0">
                <a:latin typeface="+mj-lt"/>
              </a:rPr>
              <a:t>The spyware can change computer settings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Introduced in 1996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Fake E-Mail using other reputed companies or individual’s identity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People associate phishing with E-Mail message that spoof or mimic banks, credit card companies or other business such as Amazon and eBay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Phishing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Phishers works as follows </a:t>
            </a:r>
            <a:r>
              <a:rPr lang="en-IN" dirty="0" smtClean="0">
                <a:solidFill>
                  <a:srgbClr val="3B3835"/>
                </a:solidFill>
                <a:latin typeface="+mj-lt"/>
              </a:rPr>
              <a:t>:</a:t>
            </a:r>
            <a:endParaRPr lang="en-IN" dirty="0">
              <a:solidFill>
                <a:srgbClr val="3B3835"/>
              </a:solidFill>
              <a:latin typeface="+mj-lt"/>
            </a:endParaRPr>
          </a:p>
          <a:p>
            <a:pPr lvl="1">
              <a:defRPr/>
            </a:pPr>
            <a:r>
              <a:rPr lang="en-IN" b="1" dirty="0">
                <a:solidFill>
                  <a:srgbClr val="3B3835"/>
                </a:solidFill>
                <a:latin typeface="+mj-lt"/>
              </a:rPr>
              <a:t>Planning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: decide the target &amp; determine how to get E- Mail address </a:t>
            </a:r>
          </a:p>
          <a:p>
            <a:pPr lvl="1">
              <a:defRPr/>
            </a:pPr>
            <a:r>
              <a:rPr lang="en-IN" b="1" dirty="0">
                <a:solidFill>
                  <a:srgbClr val="3B3835"/>
                </a:solidFill>
                <a:latin typeface="+mj-lt"/>
              </a:rPr>
              <a:t>Setup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: create methods for delivering the message &amp; to collect the data about the target </a:t>
            </a:r>
          </a:p>
          <a:p>
            <a:pPr lvl="1">
              <a:defRPr/>
            </a:pPr>
            <a:r>
              <a:rPr lang="en-IN" b="1" dirty="0">
                <a:solidFill>
                  <a:srgbClr val="3B3835"/>
                </a:solidFill>
                <a:latin typeface="+mj-lt"/>
              </a:rPr>
              <a:t>Attack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: sends a phony message that appears to be from a reputable source </a:t>
            </a:r>
          </a:p>
          <a:p>
            <a:pPr lvl="1">
              <a:defRPr/>
            </a:pPr>
            <a:r>
              <a:rPr lang="en-IN" b="1" dirty="0">
                <a:solidFill>
                  <a:srgbClr val="3B3835"/>
                </a:solidFill>
                <a:latin typeface="+mj-lt"/>
              </a:rPr>
              <a:t>Collection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: record the information of victims entering into web pages or pop-up window </a:t>
            </a:r>
          </a:p>
          <a:p>
            <a:pPr lvl="1">
              <a:defRPr/>
            </a:pPr>
            <a:r>
              <a:rPr lang="en-IN" b="1" dirty="0">
                <a:solidFill>
                  <a:srgbClr val="3B3835"/>
                </a:solidFill>
                <a:latin typeface="+mj-lt"/>
              </a:rPr>
              <a:t>Identify theft and fraud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: use information that they have gathered to make illegal purchases and commit fraud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94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EF800"/>
                </a:solidFill>
              </a:rPr>
              <a:t>Phishing</a:t>
            </a:r>
            <a:endParaRPr lang="en-IN" dirty="0">
              <a:solidFill>
                <a:srgbClr val="FEF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Spam E mails</a:t>
            </a:r>
          </a:p>
          <a:p>
            <a:pPr lvl="1"/>
            <a:r>
              <a:rPr lang="en-IN" dirty="0" smtClean="0">
                <a:latin typeface="+mj-lt"/>
              </a:rPr>
              <a:t>Unsolicited Bulk E-mail</a:t>
            </a:r>
          </a:p>
          <a:p>
            <a:pPr lvl="1"/>
            <a:r>
              <a:rPr lang="en-IN" dirty="0" smtClean="0">
                <a:latin typeface="+mj-lt"/>
              </a:rPr>
              <a:t>Unsolicited Commercial </a:t>
            </a:r>
            <a:r>
              <a:rPr lang="en-IN" dirty="0" smtClean="0">
                <a:latin typeface="+mj-lt"/>
              </a:rPr>
              <a:t>E-mail</a:t>
            </a:r>
          </a:p>
          <a:p>
            <a:r>
              <a:rPr lang="en-IN" dirty="0" smtClean="0">
                <a:latin typeface="+mj-lt"/>
              </a:rPr>
              <a:t>Hoax E mail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242888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Computer virus is a program that can “infect” legitimate programs by modifying them to include a possibly “evolved” copy of itself.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Viruses spread themselves, without the knowledge or permission of the users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Contains malicious instructions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 virus can start on event driven effects, time driven effects, or can occur random.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Virus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IN" sz="2800" dirty="0">
                <a:solidFill>
                  <a:srgbClr val="3B3835"/>
                </a:solidFill>
                <a:latin typeface="+mj-lt"/>
              </a:rPr>
              <a:t>Viruses can take some actions: </a:t>
            </a:r>
          </a:p>
          <a:p>
            <a:pPr lvl="1">
              <a:defRPr/>
            </a:pPr>
            <a:r>
              <a:rPr lang="en-IN" sz="2800" dirty="0">
                <a:solidFill>
                  <a:srgbClr val="3B3835"/>
                </a:solidFill>
                <a:latin typeface="+mj-lt"/>
              </a:rPr>
              <a:t>Display a message to prompt an action into which viruses enter </a:t>
            </a:r>
          </a:p>
          <a:p>
            <a:pPr lvl="1">
              <a:defRPr/>
            </a:pPr>
            <a:r>
              <a:rPr lang="en-IN" sz="2800" dirty="0">
                <a:solidFill>
                  <a:srgbClr val="3B3835"/>
                </a:solidFill>
                <a:latin typeface="+mj-lt"/>
              </a:rPr>
              <a:t>Scramble data on hard disk </a:t>
            </a:r>
          </a:p>
          <a:p>
            <a:pPr lvl="1">
              <a:defRPr/>
            </a:pPr>
            <a:r>
              <a:rPr lang="en-IN" sz="2800" dirty="0">
                <a:solidFill>
                  <a:srgbClr val="3B3835"/>
                </a:solidFill>
                <a:latin typeface="+mj-lt"/>
              </a:rPr>
              <a:t>Delete files inside the system </a:t>
            </a:r>
          </a:p>
          <a:p>
            <a:pPr lvl="1">
              <a:defRPr/>
            </a:pPr>
            <a:r>
              <a:rPr lang="en-IN" sz="2800" dirty="0">
                <a:solidFill>
                  <a:srgbClr val="3B3835"/>
                </a:solidFill>
                <a:latin typeface="+mj-lt"/>
              </a:rPr>
              <a:t>Cause erratic screen behaviour </a:t>
            </a:r>
          </a:p>
          <a:p>
            <a:pPr lvl="1">
              <a:defRPr/>
            </a:pPr>
            <a:r>
              <a:rPr lang="en-IN" sz="2800" dirty="0">
                <a:solidFill>
                  <a:srgbClr val="3B3835"/>
                </a:solidFill>
                <a:latin typeface="+mj-lt"/>
              </a:rPr>
              <a:t>Halt the PC </a:t>
            </a:r>
          </a:p>
          <a:p>
            <a:pPr lvl="1">
              <a:defRPr/>
            </a:pPr>
            <a:r>
              <a:rPr lang="en-IN" sz="2800" dirty="0">
                <a:solidFill>
                  <a:srgbClr val="3B3835"/>
                </a:solidFill>
                <a:latin typeface="+mj-lt"/>
              </a:rPr>
              <a:t>Replicate themselves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Virus And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True virus can only spread from one system to another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 worm spreads itself automatically to other computers through networks by exploiting security vulnerabilities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363"/>
            <a:ext cx="8229600" cy="13112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Virus And Worm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Categorized based on attacks on various element of the system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Boot sector viruses: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Infects the storage media on which OS is stored and which is used to start the computer system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Spread to other systems when shared infected disks &amp; pirated software(s) are used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Program viruses: 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• Active when program file(usually with extensions .bin, .com, .exe, .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ovl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, .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drv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) is executed 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• Makes copy of itself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Virus And Worm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Multipartite Viruses: </a:t>
            </a:r>
          </a:p>
          <a:p>
            <a:pPr lvl="1"/>
            <a:r>
              <a:rPr lang="en-IN" smtClean="0"/>
              <a:t>Hybrid of a boot sector and program viruses </a:t>
            </a:r>
          </a:p>
          <a:p>
            <a:r>
              <a:rPr lang="en-IN" smtClean="0"/>
              <a:t>Stealth viruses: </a:t>
            </a:r>
          </a:p>
          <a:p>
            <a:pPr lvl="1"/>
            <a:r>
              <a:rPr lang="en-IN" smtClean="0"/>
              <a:t>Masks itself </a:t>
            </a:r>
          </a:p>
          <a:p>
            <a:pPr lvl="1"/>
            <a:r>
              <a:rPr lang="en-IN" smtClean="0"/>
              <a:t>Antivirus S/W also cannot detect </a:t>
            </a:r>
          </a:p>
          <a:p>
            <a:pPr lvl="1"/>
            <a:r>
              <a:rPr lang="en-IN" smtClean="0"/>
              <a:t>Alter its file system and hide in the computer memory to remain in the system undetected </a:t>
            </a:r>
          </a:p>
          <a:p>
            <a:pPr lvl="1"/>
            <a:r>
              <a:rPr lang="en-IN" smtClean="0"/>
              <a:t>1st computer virus named as Brain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Virus And Worm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Polymorphic viruses: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Like “chameleon” that changes its virus signature (i.e., binary pattern) every time it spread through the system (i.e., multiplies &amp; infect a new file)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Polymorphic generators are routines that can be linked with the existing viruses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Generators are not viruses but purpose to hide actual viruses under the cloak of polymorphism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0"/>
            <a:ext cx="8229600" cy="631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</a:rPr>
              <a:t>Introduction</a:t>
            </a:r>
            <a:endParaRPr lang="en-US" altLang="en-US" sz="3000" b="1" dirty="0" smtClean="0">
              <a:solidFill>
                <a:srgbClr val="FFFF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7912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Introduction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Proxy Server and Anonymizers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Phishing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Password Cracking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Keyloggers and Spywares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Virus and Worms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Trojan Horses and Backdoors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Steganography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DoS and DDoS Attacks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SQL Injection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Buffer Overflow </a:t>
            </a:r>
          </a:p>
          <a:p>
            <a:pPr>
              <a:defRPr/>
            </a:pPr>
            <a:r>
              <a:rPr lang="en-US" sz="2000" dirty="0">
                <a:solidFill>
                  <a:srgbClr val="3B3835"/>
                </a:solidFill>
                <a:latin typeface="+mj-lt"/>
              </a:rPr>
              <a:t>Attacks on Wireless </a:t>
            </a:r>
            <a:r>
              <a:rPr lang="en-US" sz="2000" dirty="0" smtClean="0">
                <a:solidFill>
                  <a:srgbClr val="3B3835"/>
                </a:solidFill>
                <a:latin typeface="+mj-lt"/>
              </a:rPr>
              <a:t>Networks</a:t>
            </a:r>
          </a:p>
          <a:p>
            <a:pPr>
              <a:defRPr/>
            </a:pPr>
            <a:r>
              <a:rPr lang="en-US" sz="2000" dirty="0" smtClean="0">
                <a:solidFill>
                  <a:srgbClr val="3B3835"/>
                </a:solidFill>
                <a:latin typeface="+mj-lt"/>
              </a:rPr>
              <a:t>Identity Theft</a:t>
            </a:r>
          </a:p>
          <a:p>
            <a:pPr>
              <a:buNone/>
              <a:defRPr/>
            </a:pPr>
            <a:endParaRPr lang="en-US" sz="2000" dirty="0" smtClean="0">
              <a:solidFill>
                <a:srgbClr val="3B3835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Virus And Worm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 dirty="0" err="1">
                <a:solidFill>
                  <a:srgbClr val="3B3835"/>
                </a:solidFill>
                <a:latin typeface="+mj-lt"/>
              </a:rPr>
              <a:t>Macroviruses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Infect documents produced by victims computer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Active X and Java control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Trojan Horses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Trojan horse is a program in which malicious or harmful code is contained inside apparently harmless programming or data in such a way that it can get control and cause harm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Get into system from no. of ways, including web browser, via E-Mail, or with S/W download from the Internet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Trojans do not replicate themselves but they can be equally destructive </a:t>
            </a:r>
          </a:p>
          <a:p>
            <a:pPr>
              <a:defRPr/>
            </a:pPr>
            <a:endParaRPr lang="en-IN" dirty="0">
              <a:solidFill>
                <a:srgbClr val="3B3835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239838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4000" smtClean="0">
                <a:solidFill>
                  <a:srgbClr val="FFFF00"/>
                </a:solidFill>
              </a:rPr>
              <a:t>Examples of threats by Trojans</a:t>
            </a:r>
            <a:endParaRPr lang="en-US" sz="4000" smtClean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Erase, overwrite or corrupt data on computer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Help to spread other malware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Deactivate or interfere with antivirus and firewall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Allow to remote access to your computer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Upload and download files without user knowledge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Gather E-Mail address and use them for spam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Slow down , restart or shutdown the system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Reinstall themselves after being disable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Disable task manager or control panel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Copy fake links to false websites, display porno sites, play sounds/videos and display images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Log keystrokes to steal info such as password or credit card no.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4176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Backdoors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808038"/>
            <a:ext cx="8709025" cy="5430837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It means of access to a computer program that bypass security mechanisms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Programmer use it for troubleshooting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Attackers often use backdoors that they detect or install themselves as part of an exploit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Works in background and hides from user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Most dangerous parasite, as it allows a malicious person to perform any possible action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Programmer sometimes leave such backdoor in their software for diagnostic and troubleshooting purpose.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Attacker discover these undocumented features and use them</a:t>
            </a:r>
          </a:p>
          <a:p>
            <a:pPr marL="0" indent="0">
              <a:buFontTx/>
              <a:buNone/>
              <a:defRPr/>
            </a:pPr>
            <a:endParaRPr lang="en-IN" dirty="0">
              <a:solidFill>
                <a:srgbClr val="3B3835"/>
              </a:solidFill>
              <a:latin typeface="+mj-lt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What a Backdoor does?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874713"/>
            <a:ext cx="8709025" cy="5364162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Allow an attacker to create, delete, rename, copy or edit any file; change any system setting, alter window registry; run, control and terminate application; install arbitrary software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To control computer hardware devices, modify related setting, shutdown or restart a computer without asking for user permission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Steals sensitive personal information, logs user activity, tracks web browsing habits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Record keystrokes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Sends all gathered data to predefined E-Mail address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What a Backdoor does?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Infects files, corrupts installed app &amp; damage entire system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Distributes infected files to remote computers and perform attack against hacker-defined remote hosts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Installed hidden FTP server that can be used by malicious person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Degrade Internet connection speed and overall system performance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Provide uninstall feature and hides processes, files and other objects to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compliacate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its removal as much as possible</a:t>
            </a:r>
            <a:endParaRPr lang="en-US" dirty="0">
              <a:latin typeface="+mj-lt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027113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Examples Of Backdoor Trojans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Back orifice: Enable user to control a computer running the Microsoft Windows OS from remote location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Bifrost: Infect Windows 95 through Vista SAP backdoors </a:t>
            </a:r>
          </a:p>
          <a:p>
            <a:pPr>
              <a:defRPr/>
            </a:pPr>
            <a:r>
              <a:rPr lang="en-IN" dirty="0" err="1">
                <a:solidFill>
                  <a:srgbClr val="3B3835"/>
                </a:solidFill>
                <a:latin typeface="+mj-lt"/>
              </a:rPr>
              <a:t>Onapsis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Bizploit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: Stay away from suspect websites/ web links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Surf on the web cautiously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Install antivirus/ Trojan remover software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Greek word that means “Sheltered writing”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Comes from 2 Greek words: </a:t>
            </a:r>
          </a:p>
          <a:p>
            <a:pPr>
              <a:defRPr/>
            </a:pPr>
            <a:r>
              <a:rPr lang="en-IN" dirty="0" err="1">
                <a:solidFill>
                  <a:srgbClr val="3B3835"/>
                </a:solidFill>
                <a:latin typeface="+mj-lt"/>
              </a:rPr>
              <a:t>Steganos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means “covered” </a:t>
            </a:r>
          </a:p>
          <a:p>
            <a:pPr>
              <a:defRPr/>
            </a:pPr>
            <a:r>
              <a:rPr lang="en-IN" dirty="0" err="1">
                <a:solidFill>
                  <a:srgbClr val="3B3835"/>
                </a:solidFill>
                <a:latin typeface="+mj-lt"/>
              </a:rPr>
              <a:t>Graphein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means “to write” or “concealed writing”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Steganalysis: • Detecting messages that are hidden in images, audio/video files using steganography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4176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An attempt to make a computer resources unavailable to its intended users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DoS attack: Attacker floods the BW of the victim’s N/W or fills his E-Mail box with Spam mail depriving him of the services he is entitled to access or provide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Attacker typically target sites or services hosted on high-profile web servers such as banks, credit card payment gateways, mobile phone networks and even root name servers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Buffer overflow technique is employed to commit such kind of criminal attack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Attacker spoofs the IP address and floods the N/W of victim with repeated requests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As the IP address is fake, the victim machine keeps waiting for response from the attacker’s machine for each request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This consumes the BW of the N/W which then fails to server the legitimate responses and ultimately breaks down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0"/>
            <a:ext cx="8229600" cy="1014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dirty="0" smtClean="0">
                <a:solidFill>
                  <a:srgbClr val="FFFF00"/>
                </a:solidFill>
              </a:rPr>
              <a:t>Various tools and techniques used to launch attacks against the target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Scareware </a:t>
            </a:r>
          </a:p>
          <a:p>
            <a:pPr>
              <a:defRPr/>
            </a:pPr>
            <a:r>
              <a:rPr lang="en-IN" dirty="0" err="1">
                <a:solidFill>
                  <a:srgbClr val="3B3835"/>
                </a:solidFill>
                <a:latin typeface="+mj-lt"/>
              </a:rPr>
              <a:t>Malvertising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Clickjacking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Ransomware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014413" y="146050"/>
            <a:ext cx="8229600" cy="11525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smtClean="0">
                <a:solidFill>
                  <a:srgbClr val="FFFF00"/>
                </a:solidFill>
              </a:rPr>
              <a:t>US Computer Emergency Response defines it</a:t>
            </a:r>
            <a:endParaRPr lang="en-US" sz="2800" smtClean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HelveticaNeue-Light"/>
              </a:rPr>
              <a:t> • 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Unusually slow n/w performance(opening file or accessing websites) </a:t>
            </a:r>
          </a:p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• Unavailability of a particular website </a:t>
            </a:r>
          </a:p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• Inability to access ay website </a:t>
            </a:r>
          </a:p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• Dramatic increase in the no. of Spam E-Mails received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Dos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Goal of DoS is not to gain unauthorized access to systems or data, but to prevents intended users of a service from using it.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Activity done by DoS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Flood a n/w with traffic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Disrupt connection between 2 systems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Prevent a particular individual from accessing service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Disrupt service to a specific system or person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Classification Of Dos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Bandwidth attacks : Consuming all the bandwidth of site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Logic attack : Exploit vulnerabilities in n/w s/w such as web server or TCP/IP stack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Protocol attacks : Exploit specific feature or implementation bug of some protocol installed at victim’s system to consume excess amount of its resources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Unintentional DoS attack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Levels of Dos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Flood attack: (Ping flood) : Attacker sending no. of ping packets, using “ping” command, which result into more traffic than victim can handle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This requires the attacker to have faster n/w connection than the victim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Prevention is difficult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Ping of death attack: Sends oversized ICMP packets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Receiving this packet, will crash, freeze or reboot system</a:t>
            </a:r>
          </a:p>
          <a:p>
            <a:pPr>
              <a:defRPr/>
            </a:pPr>
            <a:r>
              <a:rPr lang="sv-SE" dirty="0">
                <a:solidFill>
                  <a:srgbClr val="3B3835"/>
                </a:solidFill>
                <a:latin typeface="+mj-lt"/>
              </a:rPr>
              <a:t>SYN attack: (TCP SYN flooding)</a:t>
            </a:r>
            <a:endParaRPr lang="en-IN" dirty="0">
              <a:solidFill>
                <a:srgbClr val="3B3835"/>
              </a:solidFill>
              <a:latin typeface="+mj-lt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Levels of Dos Attacks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Teardrop attack: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 where fragmented packets are forged to overlap each other when the receiving host tries to reassemble them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IP’s packet fragmentation algo is used to send corrupted packets to confuse the victim and may hang the system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Windows 3.1x, 95 and NT , Linux versions 2.0.32, 2.1.63 are vulnerable to this attack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19063"/>
            <a:ext cx="8229600" cy="153670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Levels of Dos Attacks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Smurf attack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Generating significant computer n/w traffic on victim n/w, using floods via spoofed broadcast ping message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 consists of a host sending ICMP echo request to n/w broadcast ping address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Every host receive this packet &amp; send back ICMP echo response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Internet relay chat(IRC)servers are primarily victim of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smurf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attack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Levels of Dos Attacks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Nuke</a:t>
            </a:r>
          </a:p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• An old DoS attack against computer n/w s consisting of fragmented or otherwise invalid ICMP packets sent to target </a:t>
            </a:r>
          </a:p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• Achieved by using a modified ping utility to repeatedly send this corrupt data, thus slowing down the affected computer until it comes to complete stop </a:t>
            </a:r>
          </a:p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•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Eg.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WinNuke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, which is exploited the vulnerability in the NetBIOS handler in windows 95. A string of out-of- band data was sent to TCP port 139 of victim’s machine, causing it to lock up and display Blue Screen Of Death(BSOD)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158875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Tools used to launch DoS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B3835"/>
                </a:solidFill>
                <a:latin typeface="+mj-lt"/>
              </a:rPr>
              <a:t>Jolt2: attack against window based machine- consume 100% of CPU time on processing of illegal packets </a:t>
            </a:r>
          </a:p>
          <a:p>
            <a:pPr>
              <a:defRPr/>
            </a:pPr>
            <a:r>
              <a:rPr lang="en-US" dirty="0" err="1">
                <a:solidFill>
                  <a:srgbClr val="3B3835"/>
                </a:solidFill>
                <a:latin typeface="+mj-lt"/>
              </a:rPr>
              <a:t>Nemesy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: generates random packets of spoofed source IP </a:t>
            </a:r>
          </a:p>
          <a:p>
            <a:pPr>
              <a:defRPr/>
            </a:pPr>
            <a:r>
              <a:rPr lang="en-US" dirty="0">
                <a:solidFill>
                  <a:srgbClr val="3B3835"/>
                </a:solidFill>
                <a:latin typeface="+mj-lt"/>
              </a:rPr>
              <a:t>Targa: used to run 8 different DoS attack </a:t>
            </a:r>
          </a:p>
          <a:p>
            <a:pPr>
              <a:defRPr/>
            </a:pPr>
            <a:r>
              <a:rPr lang="en-US" dirty="0">
                <a:solidFill>
                  <a:srgbClr val="3B3835"/>
                </a:solidFill>
                <a:latin typeface="+mj-lt"/>
              </a:rPr>
              <a:t>Crazy Pinger: send large packets of ICMP </a:t>
            </a:r>
          </a:p>
          <a:p>
            <a:pPr>
              <a:defRPr/>
            </a:pPr>
            <a:r>
              <a:rPr lang="en-US" dirty="0">
                <a:solidFill>
                  <a:srgbClr val="3B3835"/>
                </a:solidFill>
                <a:latin typeface="+mj-lt"/>
              </a:rPr>
              <a:t>Some Trouble: remote flooder and bomber– developed in Delphi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Blended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It is a more sophisticated attack that bundles some of the worst aspects of viruses, worms, Trojan Horses and Malicious code into one single threat </a:t>
            </a:r>
          </a:p>
          <a:p>
            <a:pPr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Use server &amp; Internet vulnerabilities to initiate, transmit and thereafter spread attack </a:t>
            </a:r>
          </a:p>
          <a:p>
            <a:pPr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Characteristics: </a:t>
            </a:r>
          </a:p>
          <a:p>
            <a:pPr lvl="1"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Cause harm to the infected system or n/w </a:t>
            </a:r>
          </a:p>
          <a:p>
            <a:pPr lvl="1"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Propagate using multiple methods as attack may come from multiple point </a:t>
            </a:r>
          </a:p>
          <a:p>
            <a:pPr lvl="1"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Exploit vulnerability </a:t>
            </a:r>
          </a:p>
          <a:p>
            <a:pPr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Serve multiple attacks in one payload </a:t>
            </a:r>
          </a:p>
          <a:p>
            <a:pPr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 To use multiple mode of transport </a:t>
            </a:r>
          </a:p>
          <a:p>
            <a:pPr>
              <a:defRPr/>
            </a:pPr>
            <a:r>
              <a:rPr lang="en-IN" sz="2200" dirty="0">
                <a:solidFill>
                  <a:srgbClr val="3B3835"/>
                </a:solidFill>
                <a:latin typeface="+mj-lt"/>
              </a:rPr>
              <a:t> Rather than a specific attack on predetermined “.exe” files, it could do multiple malicious acts, such as modify your “.exe” files, HTML files and registry keys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PDoS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Damages a system so badly that it requires replacement or reinstallation of h/w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Pure h/w sabotage </a:t>
            </a:r>
          </a:p>
          <a:p>
            <a:pPr>
              <a:defRPr/>
            </a:pPr>
            <a:r>
              <a:rPr lang="en-IN" dirty="0" err="1">
                <a:solidFill>
                  <a:srgbClr val="3B3835"/>
                </a:solidFill>
                <a:latin typeface="+mj-lt"/>
              </a:rPr>
              <a:t>PhlashDance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is a tool created by Rich Smith who detected and demonstrated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PDoS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325563" y="47625"/>
            <a:ext cx="7818437" cy="83068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400" dirty="0" smtClean="0">
                <a:solidFill>
                  <a:srgbClr val="FFFF00"/>
                </a:solidFill>
              </a:rPr>
              <a:t>Basic stages of an attack are described here to understand how an attacker can compromise a network here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8" y="1014413"/>
            <a:ext cx="8709025" cy="5224462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IN" dirty="0" smtClean="0">
                <a:solidFill>
                  <a:srgbClr val="3B3835"/>
                </a:solidFill>
                <a:latin typeface="+mj-lt"/>
              </a:rPr>
              <a:t>Initial uncovering - Two 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steps </a:t>
            </a:r>
            <a:r>
              <a:rPr lang="en-IN" dirty="0" smtClean="0">
                <a:solidFill>
                  <a:srgbClr val="3B3835"/>
                </a:solidFill>
                <a:latin typeface="+mj-lt"/>
              </a:rPr>
              <a:t>involved</a:t>
            </a:r>
          </a:p>
          <a:p>
            <a:pPr marL="914400" lvl="1" indent="-514350">
              <a:defRPr/>
            </a:pPr>
            <a:r>
              <a:rPr lang="en-IN" dirty="0" smtClean="0">
                <a:solidFill>
                  <a:srgbClr val="3B3835"/>
                </a:solidFill>
                <a:latin typeface="+mj-lt"/>
              </a:rPr>
              <a:t>Reconnaissance </a:t>
            </a:r>
            <a:endParaRPr lang="en-IN" dirty="0">
              <a:solidFill>
                <a:srgbClr val="3B3835"/>
              </a:solidFill>
              <a:latin typeface="+mj-lt"/>
            </a:endParaRPr>
          </a:p>
          <a:p>
            <a:pPr marL="914400" lvl="1" indent="-514350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Attacker uncovers information </a:t>
            </a:r>
          </a:p>
          <a:p>
            <a:pPr marL="514350" indent="-514350">
              <a:buFontTx/>
              <a:buAutoNum type="arabicParenR"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Network Probe </a:t>
            </a:r>
            <a:r>
              <a:rPr lang="en-IN" dirty="0" smtClean="0">
                <a:solidFill>
                  <a:srgbClr val="3B3835"/>
                </a:solidFill>
                <a:latin typeface="+mj-lt"/>
              </a:rPr>
              <a:t>– Ping sweep and Port scanning</a:t>
            </a:r>
            <a:endParaRPr lang="en-IN" dirty="0">
              <a:solidFill>
                <a:srgbClr val="3B3835"/>
              </a:solidFill>
              <a:latin typeface="+mj-lt"/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Crossing the line toward E-crime</a:t>
            </a:r>
          </a:p>
          <a:p>
            <a:pPr marL="514350" indent="-514350">
              <a:buFontTx/>
              <a:buAutoNum type="arabicParenR"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Capturing the </a:t>
            </a:r>
            <a:r>
              <a:rPr lang="en-IN" dirty="0" smtClean="0">
                <a:solidFill>
                  <a:srgbClr val="3B3835"/>
                </a:solidFill>
                <a:latin typeface="+mj-lt"/>
              </a:rPr>
              <a:t>Network – Attacker owns the network and then removes evidence of attack</a:t>
            </a:r>
            <a:endParaRPr lang="en-IN" dirty="0">
              <a:solidFill>
                <a:srgbClr val="3B3835"/>
              </a:solidFill>
              <a:latin typeface="+mj-lt"/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Grab the data </a:t>
            </a:r>
            <a:r>
              <a:rPr lang="en-IN" dirty="0" smtClean="0">
                <a:solidFill>
                  <a:srgbClr val="3B3835"/>
                </a:solidFill>
                <a:latin typeface="+mj-lt"/>
              </a:rPr>
              <a:t>– Steal Confidential data</a:t>
            </a:r>
            <a:endParaRPr lang="en-IN" dirty="0">
              <a:solidFill>
                <a:srgbClr val="3B3835"/>
              </a:solidFill>
              <a:latin typeface="+mj-lt"/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Covering </a:t>
            </a:r>
            <a:r>
              <a:rPr lang="en-IN" dirty="0" smtClean="0">
                <a:solidFill>
                  <a:srgbClr val="3B3835"/>
                </a:solidFill>
                <a:latin typeface="+mj-lt"/>
              </a:rPr>
              <a:t>tracks – Tools available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DDoS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Attacker use your computer to attack another computer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By taking advantage of security vulnerabilities or weaknesses, an attacker could tack control of your computer, then force your computer to send huge amounts of data to a website or send spam to particular E-Mail addresses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The attack is “distributed” because the attacker is using multiple computers to launch the DoS attack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Large no. of zombie systems are synchronized to attack a particular system. Zombie systems are called “secondary victims” and main target is called “primary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victim”DDoS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How to protect from 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Implement router filter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If such filters are available in your system, install patches to guard against TCP SYN flooding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Disable any unused or inessential n/w service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Observe your system performance and establish baselines for ordinary activity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Routinely examine your physical security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Use tools to detect changes in configuration info or other files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Invest and maintain “hot spares”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Invest in redundant and fault-tolerant n/w configuration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Establish and maintain regular backup schedules and policies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Establish and maintain appropriate password policies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It is a code injection technique that exploits a security vulnerability occurring in DB layer of application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Also known as SQL insertion attacks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Target the SQL servers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Objective : “to obtain the info while accessing a DB table that may contain personal info”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Malicious code is inserted into a web form field or the website’s code to make a system execute a command shell or other arbitrary commands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SQL Injection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Attacker looks for the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WebPages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that allow submitting data, that is login page, search or feedback page etc. Also looks HTML commands such as POST and GET by checking the site’s source code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Checks the source code of HTML and looks for “FORM” tag.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Inputs a single quote under the textbox provided on the webpage to accept the username and password. This checks whether the user-input variable is sanitized or interpreted literally by the server. If the response is an error message then the website is found to be susceptible to an SQL injection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Uses SQL commands such as SELECT or INSERT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SQL Injection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Using SQL injection, attacker can: • Obtain some basic info if the purpose of the attack is reconnaissance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To get directory listing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To ping an IP address • May gain access to the DB by obtaining username &amp; password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To get user listing: SELECT * FROM users WHERE name= “OR ‘1’=‘1’.” • Add new data to the DB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Execute INSERT command • Modify data currently in the DB  Execute UPDATE command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SQL Injection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It is used when a web application is vulnerable to SQL injection but the results of the injection are not visible to the attacker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How to prevent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Attack occur due to poor websites administration and coding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Steps to prevent from attack: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Input validation: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 Replace all single quotes to 2 single quotes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 Sanitize the input: user inputs needs to be checked and cleaned of any characters or strings that could possibly be used maliciously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Numeric value should be checked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Keep all text boxes and form fields as short as possible to limit the length of user input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22555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How to prevent SQL Injection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HelveticaNeue-Light"/>
              </a:rPr>
              <a:t> 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Modify error reports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SQL error should not be displayed to outside users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Other preventions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SQL server 2000 never be used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Isolate DB server &amp; web server. Both should reside in different machine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Extended stored procedures are not used or have unused triggers, stored procedures, user defined functions etc., then these should moved to an isolated server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600" dirty="0">
                <a:solidFill>
                  <a:srgbClr val="3B3835"/>
                </a:solidFill>
                <a:latin typeface="+mj-lt"/>
              </a:rPr>
              <a:t>Buffer overflow or buffer overrun, is an anomaly(irregularity) where a process stores data in a buffer outside the memory the programmer has set aside for it </a:t>
            </a:r>
          </a:p>
          <a:p>
            <a:pPr>
              <a:defRPr/>
            </a:pPr>
            <a:r>
              <a:rPr lang="en-IN" sz="2600" dirty="0">
                <a:solidFill>
                  <a:srgbClr val="3B3835"/>
                </a:solidFill>
                <a:latin typeface="+mj-lt"/>
              </a:rPr>
              <a:t>Extra data may result in erratic program </a:t>
            </a:r>
            <a:r>
              <a:rPr lang="en-IN" sz="2600" dirty="0" err="1">
                <a:solidFill>
                  <a:srgbClr val="3B3835"/>
                </a:solidFill>
                <a:latin typeface="+mj-lt"/>
              </a:rPr>
              <a:t>behavior</a:t>
            </a:r>
            <a:r>
              <a:rPr lang="en-IN" sz="2600" dirty="0">
                <a:solidFill>
                  <a:srgbClr val="3B3835"/>
                </a:solidFill>
                <a:latin typeface="+mj-lt"/>
              </a:rPr>
              <a:t>, including memory access errors, incorrect result, program termination, or a breach of system security</a:t>
            </a:r>
          </a:p>
          <a:p>
            <a:pPr>
              <a:defRPr/>
            </a:pPr>
            <a:r>
              <a:rPr lang="en-IN" sz="2600" dirty="0">
                <a:solidFill>
                  <a:srgbClr val="3B3835"/>
                </a:solidFill>
                <a:latin typeface="+mj-lt"/>
              </a:rPr>
              <a:t>It can be triggered by inputs that are designed to execute code or alter way the program operates  Programming language associated with it including C, C++, which provide no built- in protection against accessing or overwriting data in any part of memory</a:t>
            </a:r>
          </a:p>
          <a:p>
            <a:pPr>
              <a:defRPr/>
            </a:pPr>
            <a:r>
              <a:rPr lang="en-IN" sz="2600" dirty="0">
                <a:solidFill>
                  <a:srgbClr val="3B3835"/>
                </a:solidFill>
                <a:latin typeface="+mj-lt"/>
              </a:rPr>
              <a:t> Security attack on data integrity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Types of Buffer Overflow</a:t>
            </a:r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B3835"/>
                </a:solidFill>
                <a:latin typeface="+mj-lt"/>
              </a:rPr>
              <a:t>Stack- Based Buffer Overflow: </a:t>
            </a:r>
          </a:p>
          <a:p>
            <a:r>
              <a:rPr lang="en-IN" dirty="0" smtClean="0">
                <a:solidFill>
                  <a:srgbClr val="3B3835"/>
                </a:solidFill>
                <a:latin typeface="+mj-lt"/>
              </a:rPr>
              <a:t>occurs when a program writes to memory address on the program’s call stack outside the intended data structure- usually fixed length buffer </a:t>
            </a:r>
          </a:p>
          <a:p>
            <a:r>
              <a:rPr lang="en-IN" dirty="0" smtClean="0">
                <a:solidFill>
                  <a:srgbClr val="3B3835"/>
                </a:solidFill>
                <a:latin typeface="+mj-lt"/>
              </a:rPr>
              <a:t>Characteristic of stack based programming: </a:t>
            </a:r>
          </a:p>
          <a:p>
            <a:pPr lvl="1"/>
            <a:r>
              <a:rPr lang="en-IN" dirty="0" smtClean="0">
                <a:solidFill>
                  <a:srgbClr val="3B3835"/>
                </a:solidFill>
                <a:latin typeface="+mj-lt"/>
              </a:rPr>
              <a:t>“Stack” is a memory space in which automatic variables are allocated </a:t>
            </a:r>
          </a:p>
          <a:p>
            <a:pPr lvl="1"/>
            <a:r>
              <a:rPr lang="en-IN" dirty="0" smtClean="0">
                <a:solidFill>
                  <a:srgbClr val="3B3835"/>
                </a:solidFill>
                <a:latin typeface="+mj-lt"/>
              </a:rPr>
              <a:t>Function parameters are allocated on stack &amp; are not automatically initialized by the system </a:t>
            </a:r>
          </a:p>
          <a:p>
            <a:pPr lvl="1"/>
            <a:r>
              <a:rPr lang="en-IN" dirty="0" smtClean="0">
                <a:solidFill>
                  <a:srgbClr val="3B3835"/>
                </a:solidFill>
                <a:latin typeface="+mj-lt"/>
              </a:rPr>
              <a:t>Once function has completed its cycle, the reference to the variable inn the stack is removed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027113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Proxy server And Anonymizers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latin typeface="+mj-lt"/>
              </a:rPr>
              <a:t>Proxy server is computer on a network which acts as an intermediary for connections with other computers on that network </a:t>
            </a:r>
          </a:p>
          <a:p>
            <a:pPr>
              <a:defRPr/>
            </a:pPr>
            <a:r>
              <a:rPr lang="en-IN" dirty="0">
                <a:latin typeface="+mj-lt"/>
              </a:rPr>
              <a:t>1st attacker connects to proxy server </a:t>
            </a:r>
          </a:p>
          <a:p>
            <a:pPr>
              <a:defRPr/>
            </a:pPr>
            <a:r>
              <a:rPr lang="en-IN" dirty="0">
                <a:latin typeface="+mj-lt"/>
              </a:rPr>
              <a:t>Proxy server can allow an attacker to hide ID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185863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mtClean="0">
                <a:solidFill>
                  <a:srgbClr val="FFFF00"/>
                </a:solidFill>
              </a:rPr>
              <a:t>Stack- Based Buffer Overflow</a:t>
            </a:r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4413"/>
            <a:ext cx="8709025" cy="67119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HelveticaNeue-Light"/>
              </a:rPr>
              <a:t>• </a:t>
            </a:r>
            <a:r>
              <a:rPr lang="en-IN" sz="2400" dirty="0">
                <a:solidFill>
                  <a:srgbClr val="3B3835"/>
                </a:solidFill>
                <a:latin typeface="+mj-lt"/>
              </a:rPr>
              <a:t>The attacker may exploit stack-based buffer overflows to manipulate the program in various ways by overwriting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A local variable that is near the buffer in memory on the stack to change the </a:t>
            </a:r>
            <a:r>
              <a:rPr lang="en-IN" sz="2400" dirty="0" err="1">
                <a:solidFill>
                  <a:srgbClr val="3B3835"/>
                </a:solidFill>
                <a:latin typeface="+mj-lt"/>
              </a:rPr>
              <a:t>behavior</a:t>
            </a:r>
            <a:r>
              <a:rPr lang="en-IN" sz="2400" dirty="0">
                <a:solidFill>
                  <a:srgbClr val="3B3835"/>
                </a:solidFill>
                <a:latin typeface="+mj-lt"/>
              </a:rPr>
              <a:t> of the program that may benefit the attacker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Return address in a stack. Once the function returns, execution will resume at the return address as specified by the attacker, usually input-filled buffer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 A function pointer, or execution handler, which is subsequently executed </a:t>
            </a:r>
          </a:p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Factors that contribute to overcome the exploits are: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Null bytes in address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Variability in the location of shellcode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Differences between environments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NOPs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822325"/>
            <a:ext cx="8709025" cy="54165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IN" dirty="0">
                <a:solidFill>
                  <a:srgbClr val="3B3835"/>
                </a:solidFill>
                <a:latin typeface="HelveticaNeue-Light"/>
              </a:rPr>
              <a:t>• </a:t>
            </a:r>
            <a:r>
              <a:rPr lang="en-IN" sz="2400" dirty="0">
                <a:solidFill>
                  <a:srgbClr val="3B3835"/>
                </a:solidFill>
                <a:latin typeface="+mj-lt"/>
              </a:rPr>
              <a:t>It is an assembly language instruction/ command that effectively does nothing at all </a:t>
            </a:r>
          </a:p>
          <a:p>
            <a:pPr marL="0" indent="0">
              <a:buFontTx/>
              <a:buNone/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• NOP allows code to execute when the exact value of the instruction pointer is indeterminate </a:t>
            </a:r>
          </a:p>
          <a:p>
            <a:pPr marL="0" indent="0">
              <a:buFontTx/>
              <a:buNone/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• It helps to know/locate the exact address of the buffer by effectively increasing the size of the target stack buffer area </a:t>
            </a:r>
          </a:p>
          <a:p>
            <a:pPr marL="0" indent="0">
              <a:buFontTx/>
              <a:buNone/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• Attacker can increase the odds of findings the right memory address by padding his/her code with NOP operation. </a:t>
            </a:r>
          </a:p>
          <a:p>
            <a:pPr marL="0" indent="0">
              <a:buFontTx/>
              <a:buNone/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• To do this, much larger sections of the stack are corrupted with NOOP machine instruction </a:t>
            </a:r>
          </a:p>
          <a:p>
            <a:pPr marL="0" indent="0">
              <a:buFontTx/>
              <a:buNone/>
              <a:defRPr/>
            </a:pPr>
            <a:r>
              <a:rPr lang="en-IN" sz="2400" dirty="0">
                <a:solidFill>
                  <a:srgbClr val="3B3835"/>
                </a:solidFill>
                <a:latin typeface="+mj-lt"/>
              </a:rPr>
              <a:t>• At the end of the attacker- supplied data, after the NOOP, an instruction is placed to perform a relative jump to the top of buffer where shellcode is located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mtClean="0">
                <a:solidFill>
                  <a:srgbClr val="FFFF00"/>
                </a:solidFill>
              </a:rPr>
              <a:t>Heap Buffer Overflow </a:t>
            </a:r>
            <a:r>
              <a:rPr lang="en-IN" smtClean="0">
                <a:solidFill>
                  <a:srgbClr val="3B3835"/>
                </a:solidFill>
              </a:rPr>
              <a:t>•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Occurs in the heap data area and may be introduced accidentally by an application programmer or it may result from a deliberate exploit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185863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How to minimize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Assessment of secure code manually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Disable stack execution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Compiler tools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Dynamic run-time checks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Various tools are used to detect/defend buffer overflow: for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eg.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StackGuard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ProPolice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,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LibSafe</a:t>
            </a:r>
            <a:endParaRPr lang="en-IN" dirty="0">
              <a:solidFill>
                <a:srgbClr val="3B3835"/>
              </a:solidFill>
              <a:latin typeface="+mj-lt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Attacks on 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In security breaches, penetration of a wireless network through unauthorized access termed as wireless cracking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Traditional techniques: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Sniffing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Spoofing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DoS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Man-in-the-middle attack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Encryption cracking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119188" y="47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Attacks on wireless Networks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4413"/>
            <a:ext cx="8709025" cy="6657975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Change the default settings of all the </a:t>
            </a:r>
            <a:r>
              <a:rPr lang="en-IN" dirty="0" err="1">
                <a:solidFill>
                  <a:srgbClr val="3B3835"/>
                </a:solidFill>
                <a:latin typeface="+mj-lt"/>
              </a:rPr>
              <a:t>equipments</a:t>
            </a:r>
            <a:r>
              <a:rPr lang="en-IN" dirty="0">
                <a:solidFill>
                  <a:srgbClr val="3B3835"/>
                </a:solidFill>
                <a:latin typeface="+mj-lt"/>
              </a:rPr>
              <a:t>/ components of wireless network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Enable WPA/WEP encryption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Change the default SSID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Enable MAC address filtering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Disable remote login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Disable SSID broadcast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Disable the features that are not used in AP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Avoid providing the n/w a name which can be easily identified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119188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Attacks on wireless Networks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Connect only to secured wireless n/w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Upgrade router’s firmware periodically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Assign static IP address to devices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Enable firewalls on each computer &amp; the router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Position the router or AP safely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Turn off the n/w during extended periods when not in use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Periodic and regular monitor wireless n/w security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Proxy server And Anonymizers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Purpose of proxy server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Keep the system behind the curtain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Speed up access to resource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Specialized proxy servers are used to filter unwanted content such as advertisement </a:t>
            </a:r>
          </a:p>
          <a:p>
            <a:pPr lvl="1"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Proxy server can be used as IP address multiplexer to enable to connect no. of computers on the Internet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Proxy server And Anonymizers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An anonymizer or an anonymous proxy is a tool that attempts to make activity on the Internet untraceable </a:t>
            </a:r>
          </a:p>
          <a:p>
            <a:pPr>
              <a:defRPr/>
            </a:pPr>
            <a:r>
              <a:rPr lang="en-IN" dirty="0">
                <a:solidFill>
                  <a:srgbClr val="3B3835"/>
                </a:solidFill>
                <a:latin typeface="+mj-lt"/>
              </a:rPr>
              <a:t>It accesses the Internet user’s behalf, protecting personal information by hiding the source computer’s identifying information</a:t>
            </a:r>
          </a:p>
          <a:p>
            <a:pPr marL="0" indent="0">
              <a:buFontTx/>
              <a:buNone/>
              <a:defRPr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95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EF800"/>
                </a:solidFill>
              </a:rPr>
              <a:t>Password Cracking</a:t>
            </a:r>
            <a:endParaRPr lang="en-IN" dirty="0">
              <a:solidFill>
                <a:srgbClr val="FEF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Process of recovering passwords from data that has been stored in or transmitted by a computer system.</a:t>
            </a:r>
          </a:p>
          <a:p>
            <a:r>
              <a:rPr lang="en-IN" dirty="0" smtClean="0">
                <a:latin typeface="+mj-lt"/>
              </a:rPr>
              <a:t>The purpose of password cracking is as follows</a:t>
            </a:r>
          </a:p>
          <a:p>
            <a:pPr lvl="1">
              <a:buNone/>
            </a:pPr>
            <a:r>
              <a:rPr lang="en-IN" dirty="0" smtClean="0">
                <a:latin typeface="+mj-lt"/>
              </a:rPr>
              <a:t>To recover a forgotten password.</a:t>
            </a:r>
          </a:p>
          <a:p>
            <a:pPr lvl="1">
              <a:buNone/>
            </a:pPr>
            <a:r>
              <a:rPr lang="en-IN" dirty="0" smtClean="0">
                <a:latin typeface="+mj-lt"/>
              </a:rPr>
              <a:t>To check for easily crack able passwords.</a:t>
            </a:r>
          </a:p>
          <a:p>
            <a:pPr lvl="1">
              <a:buNone/>
            </a:pPr>
            <a:r>
              <a:rPr lang="en-IN" dirty="0" smtClean="0">
                <a:latin typeface="+mj-lt"/>
              </a:rPr>
              <a:t>To gain unauthorised access to a system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MC_HR_141004">
  <a:themeElements>
    <a:clrScheme name="Presentation_MC_HR_141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Presentation_MC_HR_141004</Template>
  <TotalTime>20942</TotalTime>
  <Words>3630</Words>
  <Application>Microsoft Office PowerPoint</Application>
  <PresentationFormat>On-screen Show (4:3)</PresentationFormat>
  <Paragraphs>410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Presentation_MC_HR_141004</vt:lpstr>
      <vt:lpstr>Cyber Security And Cyber Laws</vt:lpstr>
      <vt:lpstr>Unit II</vt:lpstr>
      <vt:lpstr>Introduction</vt:lpstr>
      <vt:lpstr>Various tools and techniques used to launch attacks against the target </vt:lpstr>
      <vt:lpstr>Basic stages of an attack are described here to understand how an attacker can compromise a network here</vt:lpstr>
      <vt:lpstr>Proxy server And Anonymizers</vt:lpstr>
      <vt:lpstr>Proxy server And Anonymizers</vt:lpstr>
      <vt:lpstr>Proxy server And Anonymizers</vt:lpstr>
      <vt:lpstr>Password Cracking</vt:lpstr>
      <vt:lpstr>Manual Password Cracking</vt:lpstr>
      <vt:lpstr>Guessable Passwords </vt:lpstr>
      <vt:lpstr>Password Cracking Attacks</vt:lpstr>
      <vt:lpstr>Weak Passwords</vt:lpstr>
      <vt:lpstr>Strong Passwords</vt:lpstr>
      <vt:lpstr>General Guidlines</vt:lpstr>
      <vt:lpstr>Key loggers And Spywares</vt:lpstr>
      <vt:lpstr>Software Keyloggers </vt:lpstr>
      <vt:lpstr>Hardware Key Logger</vt:lpstr>
      <vt:lpstr>Anti Key Logger</vt:lpstr>
      <vt:lpstr>Sypware</vt:lpstr>
      <vt:lpstr>Phishing</vt:lpstr>
      <vt:lpstr>Phishing</vt:lpstr>
      <vt:lpstr>Phishing</vt:lpstr>
      <vt:lpstr>Virus</vt:lpstr>
      <vt:lpstr>Virus</vt:lpstr>
      <vt:lpstr>Virus And Worm</vt:lpstr>
      <vt:lpstr>Virus And Worm</vt:lpstr>
      <vt:lpstr>Virus And Worm</vt:lpstr>
      <vt:lpstr>Virus And Worm</vt:lpstr>
      <vt:lpstr>Virus And Worm</vt:lpstr>
      <vt:lpstr>Trojan Horses</vt:lpstr>
      <vt:lpstr>Examples of threats by Trojans</vt:lpstr>
      <vt:lpstr>Backdoors</vt:lpstr>
      <vt:lpstr>What a Backdoor does?</vt:lpstr>
      <vt:lpstr>What a Backdoor does?</vt:lpstr>
      <vt:lpstr>Examples Of Backdoor Trojans</vt:lpstr>
      <vt:lpstr>Steganography</vt:lpstr>
      <vt:lpstr>DoS</vt:lpstr>
      <vt:lpstr>DoS</vt:lpstr>
      <vt:lpstr>US Computer Emergency Response defines it</vt:lpstr>
      <vt:lpstr>Dos Attack</vt:lpstr>
      <vt:lpstr>Classification Of Dos Attacks</vt:lpstr>
      <vt:lpstr>Levels of Dos Attacks</vt:lpstr>
      <vt:lpstr>Levels of Dos Attacks</vt:lpstr>
      <vt:lpstr>Levels of Dos Attacks</vt:lpstr>
      <vt:lpstr>Levels of Dos Attacks</vt:lpstr>
      <vt:lpstr>Tools used to launch DoS Attack</vt:lpstr>
      <vt:lpstr>Blended Threat</vt:lpstr>
      <vt:lpstr>PDoS</vt:lpstr>
      <vt:lpstr>DDoS</vt:lpstr>
      <vt:lpstr>How to protect from DoS</vt:lpstr>
      <vt:lpstr>SQL Injection</vt:lpstr>
      <vt:lpstr>SQL Injection</vt:lpstr>
      <vt:lpstr>SQL Injection</vt:lpstr>
      <vt:lpstr>SQL Injection</vt:lpstr>
      <vt:lpstr>How to prevent SQL Injection</vt:lpstr>
      <vt:lpstr>How to prevent SQL Injection</vt:lpstr>
      <vt:lpstr>Buffer Overflow</vt:lpstr>
      <vt:lpstr>Types of Buffer Overflow</vt:lpstr>
      <vt:lpstr>Stack- Based Buffer Overflow</vt:lpstr>
      <vt:lpstr>NOPs</vt:lpstr>
      <vt:lpstr>Heap Buffer Overflow •</vt:lpstr>
      <vt:lpstr>How to minimize buffer overflow</vt:lpstr>
      <vt:lpstr>Attacks on wireless Networks</vt:lpstr>
      <vt:lpstr>Attacks on wireless Networks</vt:lpstr>
      <vt:lpstr>Attacks on wireless Networks</vt:lpstr>
    </vt:vector>
  </TitlesOfParts>
  <Company>Capital 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Extreme Programming</dc:title>
  <dc:creator>Sunil Goyal</dc:creator>
  <cp:lastModifiedBy>mca</cp:lastModifiedBy>
  <cp:revision>374</cp:revision>
  <cp:lastPrinted>2000-01-06T22:07:45Z</cp:lastPrinted>
  <dcterms:created xsi:type="dcterms:W3CDTF">2000-01-06T15:07:49Z</dcterms:created>
  <dcterms:modified xsi:type="dcterms:W3CDTF">2022-09-09T10:29:04Z</dcterms:modified>
</cp:coreProperties>
</file>