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DM Sans" charset="1" panose="00000000000000000000"/>
      <p:regular r:id="rId12"/>
    </p:embeddedFont>
    <p:embeddedFont>
      <p:font typeface="DM Sans Bold" charset="1" panose="00000000000000000000"/>
      <p:regular r:id="rId13"/>
    </p:embeddedFont>
    <p:embeddedFont>
      <p:font typeface="DM Sans Italics" charset="1" panose="00000000000000000000"/>
      <p:regular r:id="rId14"/>
    </p:embeddedFont>
    <p:embeddedFont>
      <p:font typeface="DM Sans Bold Italics" charset="1" panose="00000000000000000000"/>
      <p:regular r:id="rId15"/>
    </p:embeddedFont>
    <p:embeddedFont>
      <p:font typeface="Open Sauce" charset="1" panose="00000500000000000000"/>
      <p:regular r:id="rId16"/>
    </p:embeddedFont>
    <p:embeddedFont>
      <p:font typeface="Open Sauce Bold" charset="1" panose="00000800000000000000"/>
      <p:regular r:id="rId17"/>
    </p:embeddedFont>
    <p:embeddedFont>
      <p:font typeface="Open Sauce Italics" charset="1" panose="00000500000000000000"/>
      <p:regular r:id="rId18"/>
    </p:embeddedFont>
    <p:embeddedFont>
      <p:font typeface="Open Sauce Bold Italics" charset="1" panose="00000800000000000000"/>
      <p:regular r:id="rId19"/>
    </p:embeddedFont>
    <p:embeddedFont>
      <p:font typeface="Open Sauce Light" charset="1" panose="00000400000000000000"/>
      <p:regular r:id="rId20"/>
    </p:embeddedFont>
    <p:embeddedFont>
      <p:font typeface="Open Sauce Light Italics" charset="1" panose="00000400000000000000"/>
      <p:regular r:id="rId21"/>
    </p:embeddedFont>
    <p:embeddedFont>
      <p:font typeface="Open Sauce Medium" charset="1" panose="00000600000000000000"/>
      <p:regular r:id="rId22"/>
    </p:embeddedFont>
    <p:embeddedFont>
      <p:font typeface="Open Sauce Medium Italics" charset="1" panose="00000600000000000000"/>
      <p:regular r:id="rId23"/>
    </p:embeddedFont>
    <p:embeddedFont>
      <p:font typeface="Open Sauce Semi-Bold" charset="1" panose="00000700000000000000"/>
      <p:regular r:id="rId24"/>
    </p:embeddedFont>
    <p:embeddedFont>
      <p:font typeface="Open Sauce Semi-Bold Italics" charset="1" panose="00000700000000000000"/>
      <p:regular r:id="rId25"/>
    </p:embeddedFont>
    <p:embeddedFont>
      <p:font typeface="Open Sauce Heavy" charset="1" panose="00000A00000000000000"/>
      <p:regular r:id="rId26"/>
    </p:embeddedFont>
    <p:embeddedFont>
      <p:font typeface="Open Sauce Heavy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7.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8.jpe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jpe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0.jpeg" Type="http://schemas.openxmlformats.org/officeDocument/2006/relationships/image"/><Relationship Id="rId5" Target="../media/image11.jpe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2.jpe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000455" y="5556170"/>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28575"/>
              <a:ext cx="1895495" cy="841375"/>
            </a:xfrm>
            <a:prstGeom prst="rect">
              <a:avLst/>
            </a:prstGeom>
          </p:spPr>
          <p:txBody>
            <a:bodyPr anchor="ctr" rtlCol="false" tIns="50800" lIns="50800" bIns="50800" rIns="50800"/>
            <a:lstStyle/>
            <a:p>
              <a:pPr algn="ctr">
                <a:lnSpc>
                  <a:spcPts val="4940"/>
                </a:lnSpc>
              </a:pPr>
              <a:r>
                <a:rPr lang="en-US" sz="3800">
                  <a:solidFill>
                    <a:srgbClr val="000000"/>
                  </a:solidFill>
                  <a:latin typeface="Open Sauce"/>
                </a:rPr>
                <a:t>Innovative Assignment </a:t>
              </a:r>
            </a:p>
            <a:p>
              <a:pPr algn="ctr">
                <a:lnSpc>
                  <a:spcPts val="4940"/>
                </a:lnSpc>
              </a:pPr>
              <a:r>
                <a:rPr lang="en-US" sz="3800">
                  <a:solidFill>
                    <a:srgbClr val="000000"/>
                  </a:solidFill>
                  <a:latin typeface="Open Sauce"/>
                </a:rPr>
                <a:t>      Project Title : College App</a:t>
              </a:r>
            </a:p>
            <a:p>
              <a:pPr algn="ctr">
                <a:lnSpc>
                  <a:spcPts val="4940"/>
                </a:lnSpc>
              </a:pPr>
              <a:r>
                <a:rPr lang="en-US" sz="3800">
                  <a:solidFill>
                    <a:srgbClr val="000000"/>
                  </a:solidFill>
                  <a:latin typeface="Open Sauce"/>
                </a:rPr>
                <a:t>Group Members :          </a:t>
              </a:r>
            </a:p>
            <a:p>
              <a:pPr algn="ctr">
                <a:lnSpc>
                  <a:spcPts val="4940"/>
                </a:lnSpc>
              </a:pPr>
              <a:r>
                <a:rPr lang="en-US" sz="3800">
                  <a:solidFill>
                    <a:srgbClr val="000000"/>
                  </a:solidFill>
                  <a:latin typeface="Open Sauce"/>
                </a:rPr>
                <a:t>                </a:t>
              </a:r>
              <a:r>
                <a:rPr lang="en-US" sz="3800">
                  <a:solidFill>
                    <a:srgbClr val="000000"/>
                  </a:solidFill>
                  <a:latin typeface="Open Sauce"/>
                </a:rPr>
                <a:t>20BCE128 Khushi Jain                      </a:t>
              </a:r>
            </a:p>
            <a:p>
              <a:pPr algn="ctr">
                <a:lnSpc>
                  <a:spcPts val="4940"/>
                </a:lnSpc>
              </a:pPr>
              <a:r>
                <a:rPr lang="en-US" sz="3800">
                  <a:solidFill>
                    <a:srgbClr val="000000"/>
                  </a:solidFill>
                  <a:latin typeface="Open Sauce"/>
                </a:rPr>
                <a:t>                20BCE134 Vidhi Kothari                    </a:t>
              </a:r>
            </a:p>
            <a:p>
              <a:pPr algn="ctr">
                <a:lnSpc>
                  <a:spcPts val="4940"/>
                </a:lnSpc>
              </a:pPr>
              <a:r>
                <a:rPr lang="en-US" sz="3800">
                  <a:solidFill>
                    <a:srgbClr val="000000"/>
                  </a:solidFill>
                  <a:latin typeface="Open Sauce"/>
                </a:rPr>
                <a:t>                20BCE204 Dhyan Patel                </a:t>
              </a:r>
            </a:p>
          </p:txBody>
        </p:sp>
      </p:grpSp>
      <p:sp>
        <p:nvSpPr>
          <p:cNvPr name="TextBox 8" id="8"/>
          <p:cNvSpPr txBox="true"/>
          <p:nvPr/>
        </p:nvSpPr>
        <p:spPr>
          <a:xfrm rot="0">
            <a:off x="1253246" y="3956598"/>
            <a:ext cx="17309725"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rPr>
              <a:t>2CSDE76 MOBILE OPERATING SYSTEM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86053" y="835469"/>
            <a:ext cx="3609112" cy="8020248"/>
          </a:xfrm>
          <a:custGeom>
            <a:avLst/>
            <a:gdLst/>
            <a:ahLst/>
            <a:cxnLst/>
            <a:rect r="r" b="b" t="t" l="l"/>
            <a:pathLst>
              <a:path h="8020248" w="3609112">
                <a:moveTo>
                  <a:pt x="0" y="0"/>
                </a:moveTo>
                <a:lnTo>
                  <a:pt x="3609111" y="0"/>
                </a:lnTo>
                <a:lnTo>
                  <a:pt x="3609111" y="8020248"/>
                </a:lnTo>
                <a:lnTo>
                  <a:pt x="0" y="8020248"/>
                </a:lnTo>
                <a:lnTo>
                  <a:pt x="0" y="0"/>
                </a:lnTo>
                <a:close/>
              </a:path>
            </a:pathLst>
          </a:custGeom>
          <a:blipFill>
            <a:blip r:embed="rId4"/>
            <a:stretch>
              <a:fillRect l="0" t="0" r="0" b="0"/>
            </a:stretch>
          </a:blipFill>
        </p:spPr>
      </p:sp>
      <p:sp>
        <p:nvSpPr>
          <p:cNvPr name="TextBox 4" id="4"/>
          <p:cNvSpPr txBox="true"/>
          <p:nvPr/>
        </p:nvSpPr>
        <p:spPr>
          <a:xfrm rot="0">
            <a:off x="1028700" y="721169"/>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USER APP</a:t>
            </a:r>
          </a:p>
        </p:txBody>
      </p:sp>
      <p:sp>
        <p:nvSpPr>
          <p:cNvPr name="TextBox 5" id="5"/>
          <p:cNvSpPr txBox="true"/>
          <p:nvPr/>
        </p:nvSpPr>
        <p:spPr>
          <a:xfrm rot="0">
            <a:off x="1028700" y="2664168"/>
            <a:ext cx="10951206" cy="6052144"/>
          </a:xfrm>
          <a:prstGeom prst="rect">
            <a:avLst/>
          </a:prstGeom>
        </p:spPr>
        <p:txBody>
          <a:bodyPr anchor="t" rtlCol="false" tIns="0" lIns="0" bIns="0" rIns="0">
            <a:spAutoFit/>
          </a:bodyPr>
          <a:lstStyle/>
          <a:p>
            <a:pPr algn="l">
              <a:lnSpc>
                <a:spcPts val="3999"/>
              </a:lnSpc>
            </a:pPr>
            <a:r>
              <a:rPr lang="en-US" sz="2898" spc="284">
                <a:solidFill>
                  <a:srgbClr val="F5FFF5"/>
                </a:solidFill>
                <a:latin typeface="DM Sans"/>
              </a:rPr>
              <a:t>The User app is designed to empower individuals with timely access to important information and resources. Users can effortlessly view notices, announcements, images, ebooks, and faculty details uploaded by administrators. The app ensures that users stay informed about the latest updates and events while providing easy access to educational materials. Users do not have the ability to edit or modify the content, ensuring the integrity of the information while offering a seamless and convenient way to stay updated and engaged with their institution or organization.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35640" y="1898421"/>
            <a:ext cx="3311946" cy="7359879"/>
          </a:xfrm>
          <a:custGeom>
            <a:avLst/>
            <a:gdLst/>
            <a:ahLst/>
            <a:cxnLst/>
            <a:rect r="r" b="b" t="t" l="l"/>
            <a:pathLst>
              <a:path h="7359879" w="3311946">
                <a:moveTo>
                  <a:pt x="0" y="0"/>
                </a:moveTo>
                <a:lnTo>
                  <a:pt x="3311945" y="0"/>
                </a:lnTo>
                <a:lnTo>
                  <a:pt x="3311945" y="7359879"/>
                </a:lnTo>
                <a:lnTo>
                  <a:pt x="0" y="7359879"/>
                </a:lnTo>
                <a:lnTo>
                  <a:pt x="0" y="0"/>
                </a:lnTo>
                <a:close/>
              </a:path>
            </a:pathLst>
          </a:custGeom>
          <a:blipFill>
            <a:blip r:embed="rId4"/>
            <a:stretch>
              <a:fillRect l="0" t="0" r="0" b="0"/>
            </a:stretch>
          </a:blipFill>
        </p:spPr>
      </p:sp>
      <p:sp>
        <p:nvSpPr>
          <p:cNvPr name="Freeform 4" id="4"/>
          <p:cNvSpPr/>
          <p:nvPr/>
        </p:nvSpPr>
        <p:spPr>
          <a:xfrm flipH="false" flipV="false" rot="0">
            <a:off x="1585227" y="1898421"/>
            <a:ext cx="3311946" cy="7359879"/>
          </a:xfrm>
          <a:custGeom>
            <a:avLst/>
            <a:gdLst/>
            <a:ahLst/>
            <a:cxnLst/>
            <a:rect r="r" b="b" t="t" l="l"/>
            <a:pathLst>
              <a:path h="7359879" w="3311946">
                <a:moveTo>
                  <a:pt x="0" y="0"/>
                </a:moveTo>
                <a:lnTo>
                  <a:pt x="3311945" y="0"/>
                </a:lnTo>
                <a:lnTo>
                  <a:pt x="3311945" y="7359879"/>
                </a:lnTo>
                <a:lnTo>
                  <a:pt x="0" y="7359879"/>
                </a:lnTo>
                <a:lnTo>
                  <a:pt x="0" y="0"/>
                </a:lnTo>
                <a:close/>
              </a:path>
            </a:pathLst>
          </a:custGeom>
          <a:blipFill>
            <a:blip r:embed="rId5"/>
            <a:stretch>
              <a:fillRect l="0" t="0" r="0" b="0"/>
            </a:stretch>
          </a:blipFill>
        </p:spPr>
      </p:sp>
      <p:sp>
        <p:nvSpPr>
          <p:cNvPr name="Freeform 5" id="5"/>
          <p:cNvSpPr/>
          <p:nvPr/>
        </p:nvSpPr>
        <p:spPr>
          <a:xfrm flipH="false" flipV="false" rot="0">
            <a:off x="13086053" y="1898421"/>
            <a:ext cx="3311946" cy="7359879"/>
          </a:xfrm>
          <a:custGeom>
            <a:avLst/>
            <a:gdLst/>
            <a:ahLst/>
            <a:cxnLst/>
            <a:rect r="r" b="b" t="t" l="l"/>
            <a:pathLst>
              <a:path h="7359879" w="3311946">
                <a:moveTo>
                  <a:pt x="0" y="0"/>
                </a:moveTo>
                <a:lnTo>
                  <a:pt x="3311945" y="0"/>
                </a:lnTo>
                <a:lnTo>
                  <a:pt x="3311945" y="7359879"/>
                </a:lnTo>
                <a:lnTo>
                  <a:pt x="0" y="7359879"/>
                </a:lnTo>
                <a:lnTo>
                  <a:pt x="0" y="0"/>
                </a:lnTo>
                <a:close/>
              </a:path>
            </a:pathLst>
          </a:custGeom>
          <a:blipFill>
            <a:blip r:embed="rId6"/>
            <a:stretch>
              <a:fillRect l="0" t="0" r="0" b="0"/>
            </a:stretch>
          </a:blipFill>
        </p:spPr>
      </p:sp>
      <p:sp>
        <p:nvSpPr>
          <p:cNvPr name="TextBox 6" id="6"/>
          <p:cNvSpPr txBox="true"/>
          <p:nvPr/>
        </p:nvSpPr>
        <p:spPr>
          <a:xfrm rot="0">
            <a:off x="1028700" y="721169"/>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USER APP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6893475" y="3510391"/>
            <a:ext cx="9034431" cy="2808103"/>
            <a:chOff x="0" y="0"/>
            <a:chExt cx="1744696" cy="542290"/>
          </a:xfrm>
        </p:grpSpPr>
        <p:sp>
          <p:nvSpPr>
            <p:cNvPr name="Freeform 9" id="9"/>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0" id="10"/>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2968153" y="6670920"/>
            <a:ext cx="9034431" cy="2808103"/>
            <a:chOff x="0" y="0"/>
            <a:chExt cx="1744696" cy="542290"/>
          </a:xfrm>
        </p:grpSpPr>
        <p:sp>
          <p:nvSpPr>
            <p:cNvPr name="Freeform 12" id="12"/>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Freeform 14" id="14"/>
          <p:cNvSpPr/>
          <p:nvPr/>
        </p:nvSpPr>
        <p:spPr>
          <a:xfrm flipH="false" flipV="false" rot="0">
            <a:off x="2968153" y="3442596"/>
            <a:ext cx="3398300" cy="2875899"/>
          </a:xfrm>
          <a:custGeom>
            <a:avLst/>
            <a:gdLst/>
            <a:ahLst/>
            <a:cxnLst/>
            <a:rect r="r" b="b" t="t" l="l"/>
            <a:pathLst>
              <a:path h="2875899" w="3398300">
                <a:moveTo>
                  <a:pt x="0" y="0"/>
                </a:moveTo>
                <a:lnTo>
                  <a:pt x="3398301" y="0"/>
                </a:lnTo>
                <a:lnTo>
                  <a:pt x="3398301" y="2875899"/>
                </a:lnTo>
                <a:lnTo>
                  <a:pt x="0" y="2875899"/>
                </a:lnTo>
                <a:lnTo>
                  <a:pt x="0" y="0"/>
                </a:lnTo>
                <a:close/>
              </a:path>
            </a:pathLst>
          </a:custGeom>
          <a:blipFill>
            <a:blip r:embed="rId5"/>
            <a:stretch>
              <a:fillRect l="0" t="0" r="0" b="0"/>
            </a:stretch>
          </a:blipFill>
        </p:spPr>
      </p:sp>
      <p:sp>
        <p:nvSpPr>
          <p:cNvPr name="TextBox 15" id="15"/>
          <p:cNvSpPr txBox="true"/>
          <p:nvPr/>
        </p:nvSpPr>
        <p:spPr>
          <a:xfrm rot="0">
            <a:off x="2659227" y="724164"/>
            <a:ext cx="11755719" cy="2053590"/>
          </a:xfrm>
          <a:prstGeom prst="rect">
            <a:avLst/>
          </a:prstGeom>
        </p:spPr>
        <p:txBody>
          <a:bodyPr anchor="t" rtlCol="false" tIns="0" lIns="0" bIns="0" rIns="0">
            <a:spAutoFit/>
          </a:bodyPr>
          <a:lstStyle/>
          <a:p>
            <a:pPr algn="ctr">
              <a:lnSpc>
                <a:spcPts val="8280"/>
              </a:lnSpc>
            </a:pPr>
            <a:r>
              <a:rPr lang="en-US" sz="6000" spc="588">
                <a:solidFill>
                  <a:srgbClr val="FFFFFF"/>
                </a:solidFill>
                <a:latin typeface="Oswald Bold"/>
              </a:rPr>
              <a:t> HOW WILL OUR APPLICATION SOLVE THIS PROBLEM</a:t>
            </a:r>
          </a:p>
        </p:txBody>
      </p:sp>
      <p:sp>
        <p:nvSpPr>
          <p:cNvPr name="TextBox 16" id="16"/>
          <p:cNvSpPr txBox="true"/>
          <p:nvPr/>
        </p:nvSpPr>
        <p:spPr>
          <a:xfrm rot="0">
            <a:off x="7027573" y="3551988"/>
            <a:ext cx="8900334" cy="2641473"/>
          </a:xfrm>
          <a:prstGeom prst="rect">
            <a:avLst/>
          </a:prstGeom>
        </p:spPr>
        <p:txBody>
          <a:bodyPr anchor="t" rtlCol="false" tIns="0" lIns="0" bIns="0" rIns="0">
            <a:spAutoFit/>
          </a:bodyPr>
          <a:lstStyle/>
          <a:p>
            <a:pPr>
              <a:lnSpc>
                <a:spcPts val="2690"/>
              </a:lnSpc>
            </a:pPr>
            <a:r>
              <a:rPr lang="en-US" sz="1950" spc="191">
                <a:solidFill>
                  <a:srgbClr val="231F20"/>
                </a:solidFill>
                <a:latin typeface="DM Sans Semi-Bold"/>
              </a:rPr>
              <a:t>Centralized Administration:</a:t>
            </a:r>
          </a:p>
          <a:p>
            <a:pPr marL="421005" indent="-210502" lvl="1">
              <a:lnSpc>
                <a:spcPts val="2690"/>
              </a:lnSpc>
              <a:buFont typeface="Arial"/>
              <a:buChar char="•"/>
            </a:pPr>
            <a:r>
              <a:rPr lang="en-US" sz="1950" spc="191">
                <a:solidFill>
                  <a:srgbClr val="231F20"/>
                </a:solidFill>
                <a:latin typeface="DM Sans"/>
              </a:rPr>
              <a:t>The app offers a centralized platform for all administrative tasks, including student records, scheduling, and resource management.</a:t>
            </a:r>
          </a:p>
          <a:p>
            <a:pPr>
              <a:lnSpc>
                <a:spcPts val="2690"/>
              </a:lnSpc>
            </a:pPr>
          </a:p>
          <a:p>
            <a:pPr>
              <a:lnSpc>
                <a:spcPts val="2690"/>
              </a:lnSpc>
            </a:pPr>
            <a:r>
              <a:rPr lang="en-US" sz="1950" spc="191">
                <a:solidFill>
                  <a:srgbClr val="231F20"/>
                </a:solidFill>
                <a:latin typeface="DM Sans Bold"/>
              </a:rPr>
              <a:t>Seamless Communication:</a:t>
            </a:r>
          </a:p>
          <a:p>
            <a:pPr marL="421005" indent="-210502" lvl="1">
              <a:lnSpc>
                <a:spcPts val="2690"/>
              </a:lnSpc>
              <a:buFont typeface="Arial"/>
              <a:buChar char="•"/>
            </a:pPr>
            <a:r>
              <a:rPr lang="en-US" sz="1950" spc="191">
                <a:solidFill>
                  <a:srgbClr val="231F20"/>
                </a:solidFill>
                <a:latin typeface="DM Sans"/>
              </a:rPr>
              <a:t>Real-time communication among students, faculty, and administration, ensuring everyone is on the same page.</a:t>
            </a:r>
          </a:p>
        </p:txBody>
      </p:sp>
      <p:sp>
        <p:nvSpPr>
          <p:cNvPr name="TextBox 17" id="17"/>
          <p:cNvSpPr txBox="true"/>
          <p:nvPr/>
        </p:nvSpPr>
        <p:spPr>
          <a:xfrm rot="0">
            <a:off x="3229154" y="6785220"/>
            <a:ext cx="8512431" cy="2974848"/>
          </a:xfrm>
          <a:prstGeom prst="rect">
            <a:avLst/>
          </a:prstGeom>
        </p:spPr>
        <p:txBody>
          <a:bodyPr anchor="t" rtlCol="false" tIns="0" lIns="0" bIns="0" rIns="0">
            <a:spAutoFit/>
          </a:bodyPr>
          <a:lstStyle/>
          <a:p>
            <a:pPr>
              <a:lnSpc>
                <a:spcPts val="2690"/>
              </a:lnSpc>
            </a:pPr>
            <a:r>
              <a:rPr lang="en-US" sz="1950" spc="191">
                <a:solidFill>
                  <a:srgbClr val="231F20"/>
                </a:solidFill>
                <a:latin typeface="DM Sans Semi-Bold"/>
              </a:rPr>
              <a:t>Mobile Accessibility:</a:t>
            </a:r>
          </a:p>
          <a:p>
            <a:pPr marL="421005" indent="-210502" lvl="1">
              <a:lnSpc>
                <a:spcPts val="2690"/>
              </a:lnSpc>
              <a:buFont typeface="Arial"/>
              <a:buChar char="•"/>
            </a:pPr>
            <a:r>
              <a:rPr lang="en-US" sz="1950" spc="191">
                <a:solidFill>
                  <a:srgbClr val="231F20"/>
                </a:solidFill>
                <a:latin typeface="DM Sans"/>
              </a:rPr>
              <a:t>Easy access to vital campus information, schedules, and updates through mobile devices, making information available anytime, anywhere.</a:t>
            </a:r>
          </a:p>
          <a:p>
            <a:pPr>
              <a:lnSpc>
                <a:spcPts val="2690"/>
              </a:lnSpc>
            </a:pPr>
          </a:p>
          <a:p>
            <a:pPr>
              <a:lnSpc>
                <a:spcPts val="2690"/>
              </a:lnSpc>
            </a:pPr>
            <a:r>
              <a:rPr lang="en-US" sz="1950" spc="191">
                <a:solidFill>
                  <a:srgbClr val="231F20"/>
                </a:solidFill>
                <a:latin typeface="DM Sans Semi-Bold"/>
              </a:rPr>
              <a:t>Efficiency and Automation:</a:t>
            </a:r>
          </a:p>
          <a:p>
            <a:pPr marL="421005" indent="-210502" lvl="1">
              <a:lnSpc>
                <a:spcPts val="2690"/>
              </a:lnSpc>
              <a:buFont typeface="Arial"/>
              <a:buChar char="•"/>
            </a:pPr>
            <a:r>
              <a:rPr lang="en-US" sz="1950" spc="191">
                <a:solidFill>
                  <a:srgbClr val="231F20"/>
                </a:solidFill>
                <a:latin typeface="DM Sans"/>
              </a:rPr>
              <a:t>Automating routine administrative processes, reducing manual workload and potential errors.</a:t>
            </a:r>
          </a:p>
          <a:p>
            <a:pPr>
              <a:lnSpc>
                <a:spcPts val="269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rPr>
              <a:t>FUTURE SCOPE</a:t>
            </a:r>
          </a:p>
        </p:txBody>
      </p:sp>
      <p:grpSp>
        <p:nvGrpSpPr>
          <p:cNvPr name="Group 9" id="9"/>
          <p:cNvGrpSpPr/>
          <p:nvPr/>
        </p:nvGrpSpPr>
        <p:grpSpPr>
          <a:xfrm rot="0">
            <a:off x="6893475" y="3510391"/>
            <a:ext cx="9034431" cy="2808103"/>
            <a:chOff x="0" y="0"/>
            <a:chExt cx="1744696" cy="542290"/>
          </a:xfrm>
        </p:grpSpPr>
        <p:sp>
          <p:nvSpPr>
            <p:cNvPr name="Freeform 10" id="10"/>
            <p:cNvSpPr/>
            <p:nvPr/>
          </p:nvSpPr>
          <p:spPr>
            <a:xfrm flipH="false" flipV="false" rot="0">
              <a:off x="0" y="0"/>
              <a:ext cx="1744696" cy="542290"/>
            </a:xfrm>
            <a:custGeom>
              <a:avLst/>
              <a:gdLst/>
              <a:ahLst/>
              <a:cxnLst/>
              <a:rect r="r" b="b" t="t" l="l"/>
              <a:pathLst>
                <a:path h="542290" w="1744696">
                  <a:moveTo>
                    <a:pt x="0" y="0"/>
                  </a:moveTo>
                  <a:lnTo>
                    <a:pt x="1744696" y="0"/>
                  </a:lnTo>
                  <a:lnTo>
                    <a:pt x="1744696" y="542290"/>
                  </a:lnTo>
                  <a:lnTo>
                    <a:pt x="0" y="542290"/>
                  </a:lnTo>
                  <a:close/>
                </a:path>
              </a:pathLst>
            </a:custGeom>
            <a:solidFill>
              <a:srgbClr val="000000">
                <a:alpha val="0"/>
              </a:srgbClr>
            </a:solidFill>
            <a:ln w="38100" cap="sq">
              <a:solidFill>
                <a:srgbClr val="000000"/>
              </a:solidFill>
              <a:prstDash val="solid"/>
              <a:miter/>
            </a:ln>
          </p:spPr>
        </p:sp>
        <p:sp>
          <p:nvSpPr>
            <p:cNvPr name="TextBox 11" id="11"/>
            <p:cNvSpPr txBox="true"/>
            <p:nvPr/>
          </p:nvSpPr>
          <p:spPr>
            <a:xfrm>
              <a:off x="0" y="-19050"/>
              <a:ext cx="1744696" cy="561340"/>
            </a:xfrm>
            <a:prstGeom prst="rect">
              <a:avLst/>
            </a:prstGeom>
          </p:spPr>
          <p:txBody>
            <a:bodyPr anchor="ctr" rtlCol="false" tIns="50800" lIns="50800" bIns="50800" rIns="50800"/>
            <a:lstStyle/>
            <a:p>
              <a:pPr algn="ctr">
                <a:lnSpc>
                  <a:spcPts val="2859"/>
                </a:lnSpc>
              </a:pPr>
            </a:p>
          </p:txBody>
        </p:sp>
      </p:grpSp>
      <p:sp>
        <p:nvSpPr>
          <p:cNvPr name="TextBox 12" id="12"/>
          <p:cNvSpPr txBox="true"/>
          <p:nvPr/>
        </p:nvSpPr>
        <p:spPr>
          <a:xfrm rot="0">
            <a:off x="7224667" y="3767306"/>
            <a:ext cx="8900334" cy="2724911"/>
          </a:xfrm>
          <a:prstGeom prst="rect">
            <a:avLst/>
          </a:prstGeom>
        </p:spPr>
        <p:txBody>
          <a:bodyPr anchor="t" rtlCol="false" tIns="0" lIns="0" bIns="0" rIns="0">
            <a:spAutoFit/>
          </a:bodyPr>
          <a:lstStyle/>
          <a:p>
            <a:pPr>
              <a:lnSpc>
                <a:spcPts val="2734"/>
              </a:lnSpc>
            </a:pPr>
            <a:r>
              <a:rPr lang="en-US" sz="1981" spc="194">
                <a:solidFill>
                  <a:srgbClr val="231F20"/>
                </a:solidFill>
                <a:latin typeface="DM Sans Semi-Bold"/>
              </a:rPr>
              <a:t>1. Integration with IoT and AI:</a:t>
            </a:r>
          </a:p>
          <a:p>
            <a:pPr marL="427768" indent="-213884" lvl="1">
              <a:lnSpc>
                <a:spcPts val="2734"/>
              </a:lnSpc>
              <a:buFont typeface="Arial"/>
              <a:buChar char="•"/>
            </a:pPr>
            <a:r>
              <a:rPr lang="en-US" sz="1981" spc="194">
                <a:solidFill>
                  <a:srgbClr val="231F20"/>
                </a:solidFill>
                <a:latin typeface="DM Sans"/>
              </a:rPr>
              <a:t>Leveraging the power of IoT for smart campus management, and AI for predictive analytic</a:t>
            </a:r>
          </a:p>
          <a:p>
            <a:pPr>
              <a:lnSpc>
                <a:spcPts val="2734"/>
              </a:lnSpc>
            </a:pPr>
          </a:p>
          <a:p>
            <a:pPr>
              <a:lnSpc>
                <a:spcPts val="2734"/>
              </a:lnSpc>
            </a:pPr>
            <a:r>
              <a:rPr lang="en-US" sz="1981" spc="194">
                <a:solidFill>
                  <a:srgbClr val="231F20"/>
                </a:solidFill>
                <a:latin typeface="DM Sans Semi-Bold"/>
              </a:rPr>
              <a:t>2. Enhanced Security Features:</a:t>
            </a:r>
          </a:p>
          <a:p>
            <a:pPr marL="427768" indent="-213884" lvl="1">
              <a:lnSpc>
                <a:spcPts val="2734"/>
              </a:lnSpc>
              <a:buFont typeface="Arial"/>
              <a:buChar char="•"/>
            </a:pPr>
            <a:r>
              <a:rPr lang="en-US" sz="1981" spc="194">
                <a:solidFill>
                  <a:srgbClr val="231F20"/>
                </a:solidFill>
                <a:latin typeface="DM Sans"/>
              </a:rPr>
              <a:t>Continuously improving data security and privacy to protect sensitive information.</a:t>
            </a:r>
          </a:p>
          <a:p>
            <a:pPr>
              <a:lnSpc>
                <a:spcPts val="2734"/>
              </a:lnSpc>
            </a:pPr>
          </a:p>
        </p:txBody>
      </p:sp>
      <p:grpSp>
        <p:nvGrpSpPr>
          <p:cNvPr name="Group 13" id="13"/>
          <p:cNvGrpSpPr/>
          <p:nvPr/>
        </p:nvGrpSpPr>
        <p:grpSpPr>
          <a:xfrm rot="0">
            <a:off x="2968153" y="6635674"/>
            <a:ext cx="8773431" cy="3028324"/>
            <a:chOff x="0" y="0"/>
            <a:chExt cx="1694292" cy="584819"/>
          </a:xfrm>
        </p:grpSpPr>
        <p:sp>
          <p:nvSpPr>
            <p:cNvPr name="Freeform 14" id="14"/>
            <p:cNvSpPr/>
            <p:nvPr/>
          </p:nvSpPr>
          <p:spPr>
            <a:xfrm flipH="false" flipV="false" rot="0">
              <a:off x="0" y="0"/>
              <a:ext cx="1694292" cy="584819"/>
            </a:xfrm>
            <a:custGeom>
              <a:avLst/>
              <a:gdLst/>
              <a:ahLst/>
              <a:cxnLst/>
              <a:rect r="r" b="b" t="t" l="l"/>
              <a:pathLst>
                <a:path h="584819" w="1694292">
                  <a:moveTo>
                    <a:pt x="0" y="0"/>
                  </a:moveTo>
                  <a:lnTo>
                    <a:pt x="1694292" y="0"/>
                  </a:lnTo>
                  <a:lnTo>
                    <a:pt x="1694292" y="584819"/>
                  </a:lnTo>
                  <a:lnTo>
                    <a:pt x="0" y="584819"/>
                  </a:lnTo>
                  <a:close/>
                </a:path>
              </a:pathLst>
            </a:custGeom>
            <a:solidFill>
              <a:srgbClr val="000000">
                <a:alpha val="0"/>
              </a:srgbClr>
            </a:solidFill>
            <a:ln w="38100" cap="sq">
              <a:solidFill>
                <a:srgbClr val="000000"/>
              </a:solidFill>
              <a:prstDash val="solid"/>
              <a:miter/>
            </a:ln>
          </p:spPr>
        </p:sp>
        <p:sp>
          <p:nvSpPr>
            <p:cNvPr name="TextBox 15" id="15"/>
            <p:cNvSpPr txBox="true"/>
            <p:nvPr/>
          </p:nvSpPr>
          <p:spPr>
            <a:xfrm>
              <a:off x="0" y="-19050"/>
              <a:ext cx="1694292" cy="603869"/>
            </a:xfrm>
            <a:prstGeom prst="rect">
              <a:avLst/>
            </a:prstGeom>
          </p:spPr>
          <p:txBody>
            <a:bodyPr anchor="ctr" rtlCol="false" tIns="50800" lIns="50800" bIns="50800" rIns="50800"/>
            <a:lstStyle/>
            <a:p>
              <a:pPr algn="ctr">
                <a:lnSpc>
                  <a:spcPts val="2859"/>
                </a:lnSpc>
              </a:pPr>
            </a:p>
          </p:txBody>
        </p:sp>
      </p:grpSp>
      <p:sp>
        <p:nvSpPr>
          <p:cNvPr name="TextBox 16" id="16"/>
          <p:cNvSpPr txBox="true"/>
          <p:nvPr/>
        </p:nvSpPr>
        <p:spPr>
          <a:xfrm rot="0">
            <a:off x="3229154" y="6806542"/>
            <a:ext cx="8512431" cy="3066424"/>
          </a:xfrm>
          <a:prstGeom prst="rect">
            <a:avLst/>
          </a:prstGeom>
        </p:spPr>
        <p:txBody>
          <a:bodyPr anchor="t" rtlCol="false" tIns="0" lIns="0" bIns="0" rIns="0">
            <a:spAutoFit/>
          </a:bodyPr>
          <a:lstStyle/>
          <a:p>
            <a:pPr>
              <a:lnSpc>
                <a:spcPts val="2734"/>
              </a:lnSpc>
            </a:pPr>
            <a:r>
              <a:rPr lang="en-US" sz="1981" spc="194">
                <a:solidFill>
                  <a:srgbClr val="231F20"/>
                </a:solidFill>
                <a:latin typeface="DM Sans Semi-Bold"/>
              </a:rPr>
              <a:t>3. Feedback and Improvement Loop:</a:t>
            </a:r>
          </a:p>
          <a:p>
            <a:pPr marL="427768" indent="-213884" lvl="1">
              <a:lnSpc>
                <a:spcPts val="2734"/>
              </a:lnSpc>
              <a:buFont typeface="Arial"/>
              <a:buChar char="•"/>
            </a:pPr>
            <a:r>
              <a:rPr lang="en-US" sz="1981" spc="194">
                <a:solidFill>
                  <a:srgbClr val="231F20"/>
                </a:solidFill>
                <a:latin typeface="DM Sans"/>
              </a:rPr>
              <a:t>Regularly gathering user feedback to refine and expand features to meet evolving needs.</a:t>
            </a:r>
          </a:p>
          <a:p>
            <a:pPr>
              <a:lnSpc>
                <a:spcPts val="2734"/>
              </a:lnSpc>
            </a:pPr>
          </a:p>
          <a:p>
            <a:pPr>
              <a:lnSpc>
                <a:spcPts val="2734"/>
              </a:lnSpc>
            </a:pPr>
            <a:r>
              <a:rPr lang="en-US" sz="1981" spc="194">
                <a:solidFill>
                  <a:srgbClr val="231F20"/>
                </a:solidFill>
                <a:latin typeface="DM Sans Semi-Bold"/>
              </a:rPr>
              <a:t>4. Expansion to Multiple Campuses:</a:t>
            </a:r>
          </a:p>
          <a:p>
            <a:pPr marL="427768" indent="-213884" lvl="1">
              <a:lnSpc>
                <a:spcPts val="2734"/>
              </a:lnSpc>
              <a:buFont typeface="Arial"/>
              <a:buChar char="•"/>
            </a:pPr>
            <a:r>
              <a:rPr lang="en-US" sz="1981" spc="194">
                <a:solidFill>
                  <a:srgbClr val="231F20"/>
                </a:solidFill>
                <a:latin typeface="DM Sans"/>
              </a:rPr>
              <a:t>Scaling the application to serve multiple educational institutions, creating a network of interconnected campuses.</a:t>
            </a:r>
          </a:p>
          <a:p>
            <a:pPr>
              <a:lnSpc>
                <a:spcPts val="2734"/>
              </a:lnSpc>
            </a:pPr>
          </a:p>
        </p:txBody>
      </p:sp>
      <p:sp>
        <p:nvSpPr>
          <p:cNvPr name="Freeform 17" id="17"/>
          <p:cNvSpPr/>
          <p:nvPr/>
        </p:nvSpPr>
        <p:spPr>
          <a:xfrm flipH="false" flipV="false" rot="0">
            <a:off x="2968153" y="3442596"/>
            <a:ext cx="3398300" cy="2875899"/>
          </a:xfrm>
          <a:custGeom>
            <a:avLst/>
            <a:gdLst/>
            <a:ahLst/>
            <a:cxnLst/>
            <a:rect r="r" b="b" t="t" l="l"/>
            <a:pathLst>
              <a:path h="2875899" w="3398300">
                <a:moveTo>
                  <a:pt x="0" y="0"/>
                </a:moveTo>
                <a:lnTo>
                  <a:pt x="3398301" y="0"/>
                </a:lnTo>
                <a:lnTo>
                  <a:pt x="3398301" y="2875899"/>
                </a:lnTo>
                <a:lnTo>
                  <a:pt x="0" y="2875899"/>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10580377">
            <a:off x="9407140" y="-9309963"/>
            <a:ext cx="24036383" cy="24664199"/>
          </a:xfrm>
          <a:custGeom>
            <a:avLst/>
            <a:gdLst/>
            <a:ahLst/>
            <a:cxnLst/>
            <a:rect r="r" b="b" t="t" l="l"/>
            <a:pathLst>
              <a:path h="24664199" w="24036383">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03091" y="4077512"/>
            <a:ext cx="8097687" cy="1594138"/>
          </a:xfrm>
          <a:prstGeom prst="rect">
            <a:avLst/>
          </a:prstGeom>
        </p:spPr>
        <p:txBody>
          <a:bodyPr anchor="t" rtlCol="false" tIns="0" lIns="0" bIns="0" rIns="0">
            <a:spAutoFit/>
          </a:bodyPr>
          <a:lstStyle/>
          <a:p>
            <a:pPr marL="0" indent="0" lvl="0">
              <a:lnSpc>
                <a:spcPts val="13015"/>
              </a:lnSpc>
              <a:spcBef>
                <a:spcPct val="0"/>
              </a:spcBef>
            </a:pPr>
            <a:r>
              <a:rPr lang="en-US" sz="9431" spc="924">
                <a:solidFill>
                  <a:srgbClr val="231F20"/>
                </a:solidFill>
                <a:latin typeface="Oswald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13662994" y="337474"/>
            <a:ext cx="4296549" cy="9570246"/>
            <a:chOff x="0" y="0"/>
            <a:chExt cx="1131601" cy="2520559"/>
          </a:xfrm>
        </p:grpSpPr>
        <p:sp>
          <p:nvSpPr>
            <p:cNvPr name="Freeform 4" id="4"/>
            <p:cNvSpPr/>
            <p:nvPr/>
          </p:nvSpPr>
          <p:spPr>
            <a:xfrm flipH="false" flipV="false" rot="0">
              <a:off x="0" y="0"/>
              <a:ext cx="1131601" cy="2520559"/>
            </a:xfrm>
            <a:custGeom>
              <a:avLst/>
              <a:gdLst/>
              <a:ahLst/>
              <a:cxnLst/>
              <a:rect r="r" b="b" t="t" l="l"/>
              <a:pathLst>
                <a:path h="2520559" w="1131601">
                  <a:moveTo>
                    <a:pt x="0" y="0"/>
                  </a:moveTo>
                  <a:lnTo>
                    <a:pt x="1131601" y="0"/>
                  </a:lnTo>
                  <a:lnTo>
                    <a:pt x="1131601" y="2520559"/>
                  </a:lnTo>
                  <a:lnTo>
                    <a:pt x="0" y="2520559"/>
                  </a:lnTo>
                  <a:close/>
                </a:path>
              </a:pathLst>
            </a:custGeom>
            <a:solidFill>
              <a:srgbClr val="CCCCCC"/>
            </a:solidFill>
          </p:spPr>
        </p:sp>
        <p:sp>
          <p:nvSpPr>
            <p:cNvPr name="TextBox 5" id="5"/>
            <p:cNvSpPr txBox="true"/>
            <p:nvPr/>
          </p:nvSpPr>
          <p:spPr>
            <a:xfrm>
              <a:off x="0" y="-19050"/>
              <a:ext cx="1131601" cy="2539609"/>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2142191" y="2705309"/>
            <a:ext cx="7132181" cy="6552991"/>
          </a:xfrm>
          <a:prstGeom prst="rect">
            <a:avLst/>
          </a:prstGeom>
        </p:spPr>
        <p:txBody>
          <a:bodyPr anchor="t" rtlCol="false" tIns="0" lIns="0" bIns="0" rIns="0">
            <a:spAutoFit/>
          </a:bodyPr>
          <a:lstStyle/>
          <a:p>
            <a:pPr>
              <a:lnSpc>
                <a:spcPts val="3050"/>
              </a:lnSpc>
            </a:pPr>
            <a:r>
              <a:rPr lang="en-US" sz="2210" spc="216">
                <a:solidFill>
                  <a:srgbClr val="231F20"/>
                </a:solidFill>
                <a:latin typeface="DM Sans"/>
              </a:rPr>
              <a:t>This is a College App Which is designed for college purposes like showing introduction about college, showing various important Notices, Ebook for providing study materials to its students, A gallery for College Related Images, Faculty Details of every department and many more. Basically this app is Prototype for our College App.</a:t>
            </a:r>
          </a:p>
          <a:p>
            <a:pPr>
              <a:lnSpc>
                <a:spcPts val="3050"/>
              </a:lnSpc>
            </a:pPr>
          </a:p>
          <a:p>
            <a:pPr>
              <a:lnSpc>
                <a:spcPts val="3050"/>
              </a:lnSpc>
            </a:pPr>
            <a:r>
              <a:rPr lang="en-US" sz="2210" spc="216">
                <a:solidFill>
                  <a:srgbClr val="231F20"/>
                </a:solidFill>
                <a:latin typeface="DM Sans"/>
              </a:rPr>
              <a:t>We developed this Application using JAVA and XML and FIREBASE for Database Connectivity.</a:t>
            </a:r>
          </a:p>
          <a:p>
            <a:pPr>
              <a:lnSpc>
                <a:spcPts val="3050"/>
              </a:lnSpc>
            </a:pPr>
          </a:p>
          <a:p>
            <a:pPr>
              <a:lnSpc>
                <a:spcPts val="3050"/>
              </a:lnSpc>
            </a:pPr>
            <a:r>
              <a:rPr lang="en-US" sz="2210" spc="216">
                <a:solidFill>
                  <a:srgbClr val="231F20"/>
                </a:solidFill>
                <a:latin typeface="DM Sans"/>
              </a:rPr>
              <a:t>There are two apps : USER APP and ADMIN APP.</a:t>
            </a:r>
          </a:p>
          <a:p>
            <a:pPr>
              <a:lnSpc>
                <a:spcPts val="3050"/>
              </a:lnSpc>
            </a:pPr>
          </a:p>
          <a:p>
            <a:pPr algn="l" marL="0" indent="0" lvl="0">
              <a:lnSpc>
                <a:spcPts val="3050"/>
              </a:lnSpc>
              <a:spcBef>
                <a:spcPct val="0"/>
              </a:spcBef>
            </a:pPr>
          </a:p>
        </p:txBody>
      </p:sp>
      <p:sp>
        <p:nvSpPr>
          <p:cNvPr name="Freeform 7" id="7"/>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650082" y="3013723"/>
            <a:ext cx="7609218" cy="4259554"/>
          </a:xfrm>
          <a:custGeom>
            <a:avLst/>
            <a:gdLst/>
            <a:ahLst/>
            <a:cxnLst/>
            <a:rect r="r" b="b" t="t" l="l"/>
            <a:pathLst>
              <a:path h="4259554" w="7609218">
                <a:moveTo>
                  <a:pt x="0" y="0"/>
                </a:moveTo>
                <a:lnTo>
                  <a:pt x="7609218" y="0"/>
                </a:lnTo>
                <a:lnTo>
                  <a:pt x="7609218" y="4259554"/>
                </a:lnTo>
                <a:lnTo>
                  <a:pt x="0" y="4259554"/>
                </a:lnTo>
                <a:lnTo>
                  <a:pt x="0" y="0"/>
                </a:lnTo>
                <a:close/>
              </a:path>
            </a:pathLst>
          </a:custGeom>
          <a:blipFill>
            <a:blip r:embed="rId5"/>
            <a:stretch>
              <a:fillRect l="0" t="-242" r="0" b="-242"/>
            </a:stretch>
          </a:blipFill>
        </p:spPr>
      </p:sp>
      <p:sp>
        <p:nvSpPr>
          <p:cNvPr name="TextBox 9" id="9"/>
          <p:cNvSpPr txBox="true"/>
          <p:nvPr/>
        </p:nvSpPr>
        <p:spPr>
          <a:xfrm rot="0">
            <a:off x="2142191" y="926705"/>
            <a:ext cx="7416941" cy="1276350"/>
          </a:xfrm>
          <a:prstGeom prst="rect">
            <a:avLst/>
          </a:prstGeom>
        </p:spPr>
        <p:txBody>
          <a:bodyPr anchor="t" rtlCol="false" tIns="0" lIns="0" bIns="0" rIns="0">
            <a:spAutoFit/>
          </a:bodyPr>
          <a:lstStyle/>
          <a:p>
            <a:pPr>
              <a:lnSpc>
                <a:spcPts val="10349"/>
              </a:lnSpc>
            </a:pPr>
            <a:r>
              <a:rPr lang="en-US" sz="7500" spc="735">
                <a:solidFill>
                  <a:srgbClr val="231F20"/>
                </a:solidFill>
                <a:latin typeface="Oswald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4338978" y="3551449"/>
            <a:ext cx="9610044" cy="1008283"/>
            <a:chOff x="0" y="0"/>
            <a:chExt cx="3682024" cy="386317"/>
          </a:xfrm>
        </p:grpSpPr>
        <p:sp>
          <p:nvSpPr>
            <p:cNvPr name="Freeform 4" id="4"/>
            <p:cNvSpPr/>
            <p:nvPr/>
          </p:nvSpPr>
          <p:spPr>
            <a:xfrm flipH="false" flipV="false" rot="0">
              <a:off x="0" y="0"/>
              <a:ext cx="3682024" cy="386317"/>
            </a:xfrm>
            <a:custGeom>
              <a:avLst/>
              <a:gdLst/>
              <a:ahLst/>
              <a:cxnLst/>
              <a:rect r="r" b="b" t="t" l="l"/>
              <a:pathLst>
                <a:path h="386317" w="3682024">
                  <a:moveTo>
                    <a:pt x="0" y="0"/>
                  </a:moveTo>
                  <a:lnTo>
                    <a:pt x="3682024" y="0"/>
                  </a:lnTo>
                  <a:lnTo>
                    <a:pt x="3682024" y="386317"/>
                  </a:lnTo>
                  <a:lnTo>
                    <a:pt x="0" y="386317"/>
                  </a:lnTo>
                  <a:close/>
                </a:path>
              </a:pathLst>
            </a:custGeom>
            <a:solidFill>
              <a:srgbClr val="EFEFEF"/>
            </a:solidFill>
          </p:spPr>
        </p:sp>
        <p:sp>
          <p:nvSpPr>
            <p:cNvPr name="TextBox 5" id="5"/>
            <p:cNvSpPr txBox="true"/>
            <p:nvPr/>
          </p:nvSpPr>
          <p:spPr>
            <a:xfrm>
              <a:off x="0" y="-28575"/>
              <a:ext cx="3682024" cy="414892"/>
            </a:xfrm>
            <a:prstGeom prst="rect">
              <a:avLst/>
            </a:prstGeom>
          </p:spPr>
          <p:txBody>
            <a:bodyPr anchor="ctr" rtlCol="false" tIns="50800" lIns="50800" bIns="50800" rIns="50800"/>
            <a:lstStyle/>
            <a:p>
              <a:pPr algn="ctr" marL="518160" indent="-259080" lvl="1">
                <a:lnSpc>
                  <a:spcPts val="3120"/>
                </a:lnSpc>
                <a:buFont typeface="Arial"/>
                <a:buChar char="•"/>
              </a:pPr>
              <a:r>
                <a:rPr lang="en-US" sz="2400">
                  <a:solidFill>
                    <a:srgbClr val="000000"/>
                  </a:solidFill>
                  <a:latin typeface="Open Sauce"/>
                </a:rPr>
                <a:t>Disjointed communication between students, faculty, and                                                     administrators.                                                                                                                          </a:t>
              </a:r>
            </a:p>
          </p:txBody>
        </p:sp>
      </p:grpSp>
      <p:grpSp>
        <p:nvGrpSpPr>
          <p:cNvPr name="Group 6" id="6"/>
          <p:cNvGrpSpPr/>
          <p:nvPr/>
        </p:nvGrpSpPr>
        <p:grpSpPr>
          <a:xfrm rot="0">
            <a:off x="4338978" y="5143500"/>
            <a:ext cx="9610044" cy="1038629"/>
            <a:chOff x="0" y="0"/>
            <a:chExt cx="3682024" cy="397944"/>
          </a:xfrm>
        </p:grpSpPr>
        <p:sp>
          <p:nvSpPr>
            <p:cNvPr name="Freeform 7" id="7"/>
            <p:cNvSpPr/>
            <p:nvPr/>
          </p:nvSpPr>
          <p:spPr>
            <a:xfrm flipH="false" flipV="false" rot="0">
              <a:off x="0" y="0"/>
              <a:ext cx="3682024" cy="397944"/>
            </a:xfrm>
            <a:custGeom>
              <a:avLst/>
              <a:gdLst/>
              <a:ahLst/>
              <a:cxnLst/>
              <a:rect r="r" b="b" t="t" l="l"/>
              <a:pathLst>
                <a:path h="397944" w="3682024">
                  <a:moveTo>
                    <a:pt x="0" y="0"/>
                  </a:moveTo>
                  <a:lnTo>
                    <a:pt x="3682024" y="0"/>
                  </a:lnTo>
                  <a:lnTo>
                    <a:pt x="3682024" y="397944"/>
                  </a:lnTo>
                  <a:lnTo>
                    <a:pt x="0" y="397944"/>
                  </a:lnTo>
                  <a:close/>
                </a:path>
              </a:pathLst>
            </a:custGeom>
            <a:solidFill>
              <a:srgbClr val="EFEFEF"/>
            </a:solidFill>
          </p:spPr>
        </p:sp>
        <p:sp>
          <p:nvSpPr>
            <p:cNvPr name="TextBox 8" id="8"/>
            <p:cNvSpPr txBox="true"/>
            <p:nvPr/>
          </p:nvSpPr>
          <p:spPr>
            <a:xfrm>
              <a:off x="0" y="-28575"/>
              <a:ext cx="3682024" cy="426519"/>
            </a:xfrm>
            <a:prstGeom prst="rect">
              <a:avLst/>
            </a:prstGeom>
          </p:spPr>
          <p:txBody>
            <a:bodyPr anchor="ctr" rtlCol="false" tIns="50800" lIns="50800" bIns="50800" rIns="50800"/>
            <a:lstStyle/>
            <a:p>
              <a:pPr algn="ctr" marL="518160" indent="-259080" lvl="1">
                <a:lnSpc>
                  <a:spcPts val="3120"/>
                </a:lnSpc>
                <a:buFont typeface="Arial"/>
                <a:buChar char="•"/>
              </a:pPr>
              <a:r>
                <a:rPr lang="en-US" sz="2400">
                  <a:solidFill>
                    <a:srgbClr val="000000"/>
                  </a:solidFill>
                  <a:latin typeface="Open Sauce"/>
                </a:rPr>
                <a:t>Limited accessibility to important campus information.                                                       </a:t>
              </a:r>
            </a:p>
          </p:txBody>
        </p:sp>
      </p:grpSp>
      <p:sp>
        <p:nvSpPr>
          <p:cNvPr name="Freeform 9" id="9"/>
          <p:cNvSpPr/>
          <p:nvPr/>
        </p:nvSpPr>
        <p:spPr>
          <a:xfrm flipH="false" flipV="false" rot="0">
            <a:off x="-2779578" y="7341318"/>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338978" y="6822643"/>
            <a:ext cx="9610044" cy="1037351"/>
            <a:chOff x="0" y="0"/>
            <a:chExt cx="3682024" cy="397454"/>
          </a:xfrm>
        </p:grpSpPr>
        <p:sp>
          <p:nvSpPr>
            <p:cNvPr name="Freeform 11" id="11"/>
            <p:cNvSpPr/>
            <p:nvPr/>
          </p:nvSpPr>
          <p:spPr>
            <a:xfrm flipH="false" flipV="false" rot="0">
              <a:off x="0" y="0"/>
              <a:ext cx="3682024" cy="397454"/>
            </a:xfrm>
            <a:custGeom>
              <a:avLst/>
              <a:gdLst/>
              <a:ahLst/>
              <a:cxnLst/>
              <a:rect r="r" b="b" t="t" l="l"/>
              <a:pathLst>
                <a:path h="397454" w="3682024">
                  <a:moveTo>
                    <a:pt x="0" y="0"/>
                  </a:moveTo>
                  <a:lnTo>
                    <a:pt x="3682024" y="0"/>
                  </a:lnTo>
                  <a:lnTo>
                    <a:pt x="3682024" y="397454"/>
                  </a:lnTo>
                  <a:lnTo>
                    <a:pt x="0" y="397454"/>
                  </a:lnTo>
                  <a:close/>
                </a:path>
              </a:pathLst>
            </a:custGeom>
            <a:solidFill>
              <a:srgbClr val="EFEFEF"/>
            </a:solidFill>
          </p:spPr>
        </p:sp>
        <p:sp>
          <p:nvSpPr>
            <p:cNvPr name="TextBox 12" id="12"/>
            <p:cNvSpPr txBox="true"/>
            <p:nvPr/>
          </p:nvSpPr>
          <p:spPr>
            <a:xfrm>
              <a:off x="0" y="-28575"/>
              <a:ext cx="3682024" cy="426029"/>
            </a:xfrm>
            <a:prstGeom prst="rect">
              <a:avLst/>
            </a:prstGeom>
          </p:spPr>
          <p:txBody>
            <a:bodyPr anchor="ctr" rtlCol="false" tIns="50800" lIns="50800" bIns="50800" rIns="50800"/>
            <a:lstStyle/>
            <a:p>
              <a:pPr algn="ctr" marL="518160" indent="-259080" lvl="1">
                <a:lnSpc>
                  <a:spcPts val="3120"/>
                </a:lnSpc>
                <a:buFont typeface="Arial"/>
                <a:buChar char="•"/>
              </a:pPr>
              <a:r>
                <a:rPr lang="en-US" sz="2400">
                  <a:solidFill>
                    <a:srgbClr val="000000"/>
                  </a:solidFill>
                  <a:latin typeface="Open Sauce"/>
                </a:rPr>
                <a:t>Growing administrative workload with increasing student                                       numbers.                                                                                                                            </a:t>
              </a:r>
            </a:p>
          </p:txBody>
        </p:sp>
      </p:grpSp>
      <p:grpSp>
        <p:nvGrpSpPr>
          <p:cNvPr name="Group 13" id="13"/>
          <p:cNvGrpSpPr/>
          <p:nvPr/>
        </p:nvGrpSpPr>
        <p:grpSpPr>
          <a:xfrm rot="0">
            <a:off x="4338978" y="1888363"/>
            <a:ext cx="9610044" cy="1079317"/>
            <a:chOff x="0" y="0"/>
            <a:chExt cx="3682024" cy="413533"/>
          </a:xfrm>
        </p:grpSpPr>
        <p:sp>
          <p:nvSpPr>
            <p:cNvPr name="Freeform 14" id="14"/>
            <p:cNvSpPr/>
            <p:nvPr/>
          </p:nvSpPr>
          <p:spPr>
            <a:xfrm flipH="false" flipV="false" rot="0">
              <a:off x="0" y="0"/>
              <a:ext cx="3682024" cy="413533"/>
            </a:xfrm>
            <a:custGeom>
              <a:avLst/>
              <a:gdLst/>
              <a:ahLst/>
              <a:cxnLst/>
              <a:rect r="r" b="b" t="t" l="l"/>
              <a:pathLst>
                <a:path h="413533" w="3682024">
                  <a:moveTo>
                    <a:pt x="0" y="0"/>
                  </a:moveTo>
                  <a:lnTo>
                    <a:pt x="3682024" y="0"/>
                  </a:lnTo>
                  <a:lnTo>
                    <a:pt x="3682024" y="413533"/>
                  </a:lnTo>
                  <a:lnTo>
                    <a:pt x="0" y="413533"/>
                  </a:lnTo>
                  <a:close/>
                </a:path>
              </a:pathLst>
            </a:custGeom>
            <a:solidFill>
              <a:srgbClr val="EFEFEF"/>
            </a:solidFill>
          </p:spPr>
        </p:sp>
        <p:sp>
          <p:nvSpPr>
            <p:cNvPr name="TextBox 15" id="15"/>
            <p:cNvSpPr txBox="true"/>
            <p:nvPr/>
          </p:nvSpPr>
          <p:spPr>
            <a:xfrm>
              <a:off x="0" y="-28575"/>
              <a:ext cx="3682024" cy="442108"/>
            </a:xfrm>
            <a:prstGeom prst="rect">
              <a:avLst/>
            </a:prstGeom>
          </p:spPr>
          <p:txBody>
            <a:bodyPr anchor="ctr" rtlCol="false" tIns="50800" lIns="50800" bIns="50800" rIns="50800"/>
            <a:lstStyle/>
            <a:p>
              <a:pPr algn="just" marL="518160" indent="-259080" lvl="1">
                <a:lnSpc>
                  <a:spcPts val="3120"/>
                </a:lnSpc>
                <a:buFont typeface="Arial"/>
                <a:buChar char="•"/>
              </a:pPr>
              <a:r>
                <a:rPr lang="en-US" sz="2400">
                  <a:solidFill>
                    <a:srgbClr val="000000"/>
                  </a:solidFill>
                  <a:latin typeface="Open Sauce"/>
                </a:rPr>
                <a:t>Manual and time-consuming administrative tasks.                                                                                 </a:t>
              </a:r>
            </a:p>
          </p:txBody>
        </p:sp>
      </p:grpSp>
      <p:sp>
        <p:nvSpPr>
          <p:cNvPr name="TextBox 16" id="16"/>
          <p:cNvSpPr txBox="true"/>
          <p:nvPr/>
        </p:nvSpPr>
        <p:spPr>
          <a:xfrm rot="0">
            <a:off x="2886494" y="441960"/>
            <a:ext cx="7416941" cy="586740"/>
          </a:xfrm>
          <a:prstGeom prst="rect">
            <a:avLst/>
          </a:prstGeom>
        </p:spPr>
        <p:txBody>
          <a:bodyPr anchor="t" rtlCol="false" tIns="0" lIns="0" bIns="0" rIns="0">
            <a:spAutoFit/>
          </a:bodyPr>
          <a:lstStyle/>
          <a:p>
            <a:pPr>
              <a:lnSpc>
                <a:spcPts val="4830"/>
              </a:lnSpc>
            </a:pPr>
            <a:r>
              <a:rPr lang="en-US" sz="3500" spc="343">
                <a:solidFill>
                  <a:srgbClr val="231F20"/>
                </a:solidFill>
                <a:latin typeface="Oswald Bold"/>
              </a:rPr>
              <a:t>NEED FOR THE APPLICATION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8326" y="1767605"/>
            <a:ext cx="10951206" cy="5125213"/>
          </a:xfrm>
          <a:prstGeom prst="rect">
            <a:avLst/>
          </a:prstGeom>
        </p:spPr>
        <p:txBody>
          <a:bodyPr anchor="t" rtlCol="false" tIns="0" lIns="0" bIns="0" rIns="0">
            <a:spAutoFit/>
          </a:bodyPr>
          <a:lstStyle/>
          <a:p>
            <a:pPr marL="690876" indent="-345438" lvl="1">
              <a:lnSpc>
                <a:spcPts val="7295"/>
              </a:lnSpc>
              <a:buFont typeface="Arial"/>
              <a:buChar char="•"/>
            </a:pPr>
            <a:r>
              <a:rPr lang="en-US" sz="3199" spc="313">
                <a:solidFill>
                  <a:srgbClr val="F5FFF5"/>
                </a:solidFill>
                <a:latin typeface="DM Sans Semi-Bold"/>
              </a:rPr>
              <a:t>Notice Upload:</a:t>
            </a:r>
          </a:p>
          <a:p>
            <a:pPr marL="690876" indent="-345438" lvl="1">
              <a:lnSpc>
                <a:spcPts val="7295"/>
              </a:lnSpc>
              <a:buFont typeface="Arial"/>
              <a:buChar char="•"/>
            </a:pPr>
            <a:r>
              <a:rPr lang="en-US" sz="3199" spc="313">
                <a:solidFill>
                  <a:srgbClr val="F5FFF5"/>
                </a:solidFill>
                <a:latin typeface="DM Sans Semi-Bold"/>
              </a:rPr>
              <a:t>Image Upload:</a:t>
            </a:r>
          </a:p>
          <a:p>
            <a:pPr marL="690876" indent="-345438" lvl="1">
              <a:lnSpc>
                <a:spcPts val="7295"/>
              </a:lnSpc>
              <a:buFont typeface="Arial"/>
              <a:buChar char="•"/>
            </a:pPr>
            <a:r>
              <a:rPr lang="en-US" sz="3199" spc="313">
                <a:solidFill>
                  <a:srgbClr val="F5FFF5"/>
                </a:solidFill>
                <a:latin typeface="DM Sans Semi-Bold"/>
              </a:rPr>
              <a:t>Ebook Upload:</a:t>
            </a:r>
          </a:p>
          <a:p>
            <a:pPr marL="690876" indent="-345438" lvl="1">
              <a:lnSpc>
                <a:spcPts val="7295"/>
              </a:lnSpc>
              <a:buFont typeface="Arial"/>
              <a:buChar char="•"/>
            </a:pPr>
            <a:r>
              <a:rPr lang="en-US" sz="3199" spc="313">
                <a:solidFill>
                  <a:srgbClr val="F5FFF5"/>
                </a:solidFill>
                <a:latin typeface="DM Sans Semi-Bold"/>
              </a:rPr>
              <a:t>Faculty Management:</a:t>
            </a:r>
          </a:p>
          <a:p>
            <a:pPr marL="690876" indent="-345438" lvl="1">
              <a:lnSpc>
                <a:spcPts val="7295"/>
              </a:lnSpc>
              <a:buFont typeface="Arial"/>
              <a:buChar char="•"/>
            </a:pPr>
            <a:r>
              <a:rPr lang="en-US" sz="3199" spc="313">
                <a:solidFill>
                  <a:srgbClr val="F5FFF5"/>
                </a:solidFill>
                <a:latin typeface="DM Sans Semi-Bold"/>
              </a:rPr>
              <a:t>Notice Deletion:</a:t>
            </a:r>
          </a:p>
          <a:p>
            <a:pPr algn="l">
              <a:lnSpc>
                <a:spcPts val="3311"/>
              </a:lnSpc>
            </a:pPr>
          </a:p>
        </p:txBody>
      </p:sp>
      <p:sp>
        <p:nvSpPr>
          <p:cNvPr name="Freeform 4" id="4"/>
          <p:cNvSpPr/>
          <p:nvPr/>
        </p:nvSpPr>
        <p:spPr>
          <a:xfrm flipH="false" flipV="false" rot="0">
            <a:off x="13447294" y="1820354"/>
            <a:ext cx="3206482" cy="7027382"/>
          </a:xfrm>
          <a:custGeom>
            <a:avLst/>
            <a:gdLst/>
            <a:ahLst/>
            <a:cxnLst/>
            <a:rect r="r" b="b" t="t" l="l"/>
            <a:pathLst>
              <a:path h="7027382" w="3206482">
                <a:moveTo>
                  <a:pt x="0" y="0"/>
                </a:moveTo>
                <a:lnTo>
                  <a:pt x="3206482" y="0"/>
                </a:lnTo>
                <a:lnTo>
                  <a:pt x="3206482" y="7027383"/>
                </a:lnTo>
                <a:lnTo>
                  <a:pt x="0" y="7027383"/>
                </a:lnTo>
                <a:lnTo>
                  <a:pt x="0" y="0"/>
                </a:lnTo>
                <a:close/>
              </a:path>
            </a:pathLst>
          </a:custGeom>
          <a:blipFill>
            <a:blip r:embed="rId4"/>
            <a:stretch>
              <a:fillRect l="0" t="0" r="-1088" b="0"/>
            </a:stretch>
          </a:blipFill>
        </p:spPr>
      </p:sp>
      <p:sp>
        <p:nvSpPr>
          <p:cNvPr name="TextBox 5" id="5"/>
          <p:cNvSpPr txBox="true"/>
          <p:nvPr/>
        </p:nvSpPr>
        <p:spPr>
          <a:xfrm rot="0">
            <a:off x="1028700" y="205293"/>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FEATURES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499693" y="1215542"/>
            <a:ext cx="3394744" cy="7359879"/>
          </a:xfrm>
          <a:custGeom>
            <a:avLst/>
            <a:gdLst/>
            <a:ahLst/>
            <a:cxnLst/>
            <a:rect r="r" b="b" t="t" l="l"/>
            <a:pathLst>
              <a:path h="7359879" w="3394744">
                <a:moveTo>
                  <a:pt x="0" y="0"/>
                </a:moveTo>
                <a:lnTo>
                  <a:pt x="3394744" y="0"/>
                </a:lnTo>
                <a:lnTo>
                  <a:pt x="3394744" y="7359880"/>
                </a:lnTo>
                <a:lnTo>
                  <a:pt x="0" y="7359880"/>
                </a:lnTo>
                <a:lnTo>
                  <a:pt x="0" y="0"/>
                </a:lnTo>
                <a:close/>
              </a:path>
            </a:pathLst>
          </a:custGeom>
          <a:blipFill>
            <a:blip r:embed="rId4"/>
            <a:stretch>
              <a:fillRect l="0" t="0" r="0" b="0"/>
            </a:stretch>
          </a:blipFill>
        </p:spPr>
      </p:sp>
      <p:sp>
        <p:nvSpPr>
          <p:cNvPr name="TextBox 4" id="4"/>
          <p:cNvSpPr txBox="true"/>
          <p:nvPr/>
        </p:nvSpPr>
        <p:spPr>
          <a:xfrm rot="0">
            <a:off x="1028700" y="2011795"/>
            <a:ext cx="10951206" cy="2666238"/>
          </a:xfrm>
          <a:prstGeom prst="rect">
            <a:avLst/>
          </a:prstGeom>
        </p:spPr>
        <p:txBody>
          <a:bodyPr anchor="t" rtlCol="false" tIns="0" lIns="0" bIns="0" rIns="0">
            <a:spAutoFit/>
          </a:bodyPr>
          <a:lstStyle/>
          <a:p>
            <a:pPr marL="755644" indent="-377822" lvl="1">
              <a:lnSpc>
                <a:spcPts val="4829"/>
              </a:lnSpc>
              <a:buFont typeface="Arial"/>
              <a:buChar char="•"/>
            </a:pPr>
            <a:r>
              <a:rPr lang="en-US" sz="3499" spc="342">
                <a:solidFill>
                  <a:srgbClr val="F5FFF5"/>
                </a:solidFill>
                <a:latin typeface="DM Sans"/>
              </a:rPr>
              <a:t>Admins can upload important notices, announcements, and updates to inform users about events and news.</a:t>
            </a:r>
          </a:p>
          <a:p>
            <a:pPr>
              <a:lnSpc>
                <a:spcPts val="3311"/>
              </a:lnSpc>
            </a:pPr>
          </a:p>
          <a:p>
            <a:pPr algn="l">
              <a:lnSpc>
                <a:spcPts val="3311"/>
              </a:lnSpc>
            </a:pPr>
          </a:p>
        </p:txBody>
      </p:sp>
      <p:sp>
        <p:nvSpPr>
          <p:cNvPr name="TextBox 5" id="5"/>
          <p:cNvSpPr txBox="true"/>
          <p:nvPr/>
        </p:nvSpPr>
        <p:spPr>
          <a:xfrm rot="0">
            <a:off x="1028700" y="205293"/>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UPLOAD NOTICE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86053" y="648050"/>
            <a:ext cx="3971478" cy="8610250"/>
          </a:xfrm>
          <a:custGeom>
            <a:avLst/>
            <a:gdLst/>
            <a:ahLst/>
            <a:cxnLst/>
            <a:rect r="r" b="b" t="t" l="l"/>
            <a:pathLst>
              <a:path h="8610250" w="3971478">
                <a:moveTo>
                  <a:pt x="0" y="0"/>
                </a:moveTo>
                <a:lnTo>
                  <a:pt x="3971477" y="0"/>
                </a:lnTo>
                <a:lnTo>
                  <a:pt x="3971477" y="8610250"/>
                </a:lnTo>
                <a:lnTo>
                  <a:pt x="0" y="8610250"/>
                </a:lnTo>
                <a:lnTo>
                  <a:pt x="0" y="0"/>
                </a:lnTo>
                <a:close/>
              </a:path>
            </a:pathLst>
          </a:custGeom>
          <a:blipFill>
            <a:blip r:embed="rId4"/>
            <a:stretch>
              <a:fillRect l="0" t="0" r="0" b="0"/>
            </a:stretch>
          </a:blipFill>
        </p:spPr>
      </p:sp>
      <p:sp>
        <p:nvSpPr>
          <p:cNvPr name="TextBox 4" id="4"/>
          <p:cNvSpPr txBox="true"/>
          <p:nvPr/>
        </p:nvSpPr>
        <p:spPr>
          <a:xfrm rot="0">
            <a:off x="1028700" y="2011795"/>
            <a:ext cx="10951206" cy="3275838"/>
          </a:xfrm>
          <a:prstGeom prst="rect">
            <a:avLst/>
          </a:prstGeom>
        </p:spPr>
        <p:txBody>
          <a:bodyPr anchor="t" rtlCol="false" tIns="0" lIns="0" bIns="0" rIns="0">
            <a:spAutoFit/>
          </a:bodyPr>
          <a:lstStyle/>
          <a:p>
            <a:pPr marL="755644" indent="-377822" lvl="1">
              <a:lnSpc>
                <a:spcPts val="4829"/>
              </a:lnSpc>
              <a:buFont typeface="Arial"/>
              <a:buChar char="•"/>
            </a:pPr>
            <a:r>
              <a:rPr lang="en-US" sz="3499" spc="342">
                <a:solidFill>
                  <a:srgbClr val="F5FFF5"/>
                </a:solidFill>
                <a:latin typeface="DM Sans"/>
              </a:rPr>
              <a:t>Administrators can upload images for various purposes, such as event promotions and visual content for the user app.</a:t>
            </a:r>
          </a:p>
          <a:p>
            <a:pPr>
              <a:lnSpc>
                <a:spcPts val="3311"/>
              </a:lnSpc>
            </a:pPr>
          </a:p>
          <a:p>
            <a:pPr algn="l">
              <a:lnSpc>
                <a:spcPts val="3311"/>
              </a:lnSpc>
            </a:pPr>
          </a:p>
        </p:txBody>
      </p:sp>
      <p:sp>
        <p:nvSpPr>
          <p:cNvPr name="TextBox 5" id="5"/>
          <p:cNvSpPr txBox="true"/>
          <p:nvPr/>
        </p:nvSpPr>
        <p:spPr>
          <a:xfrm rot="0">
            <a:off x="1028700" y="205293"/>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IMAGE UPLOAD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18498" y="1898421"/>
            <a:ext cx="3394744" cy="7359879"/>
          </a:xfrm>
          <a:custGeom>
            <a:avLst/>
            <a:gdLst/>
            <a:ahLst/>
            <a:cxnLst/>
            <a:rect r="r" b="b" t="t" l="l"/>
            <a:pathLst>
              <a:path h="7359879" w="3394744">
                <a:moveTo>
                  <a:pt x="0" y="0"/>
                </a:moveTo>
                <a:lnTo>
                  <a:pt x="3394744" y="0"/>
                </a:lnTo>
                <a:lnTo>
                  <a:pt x="3394744" y="7359879"/>
                </a:lnTo>
                <a:lnTo>
                  <a:pt x="0" y="7359879"/>
                </a:lnTo>
                <a:lnTo>
                  <a:pt x="0" y="0"/>
                </a:lnTo>
                <a:close/>
              </a:path>
            </a:pathLst>
          </a:custGeom>
          <a:blipFill>
            <a:blip r:embed="rId4"/>
            <a:stretch>
              <a:fillRect l="0" t="0" r="0" b="0"/>
            </a:stretch>
          </a:blipFill>
        </p:spPr>
      </p:sp>
      <p:sp>
        <p:nvSpPr>
          <p:cNvPr name="Freeform 4" id="4"/>
          <p:cNvSpPr/>
          <p:nvPr/>
        </p:nvSpPr>
        <p:spPr>
          <a:xfrm flipH="false" flipV="false" rot="0">
            <a:off x="13447294" y="1898421"/>
            <a:ext cx="3394744" cy="7359879"/>
          </a:xfrm>
          <a:custGeom>
            <a:avLst/>
            <a:gdLst/>
            <a:ahLst/>
            <a:cxnLst/>
            <a:rect r="r" b="b" t="t" l="l"/>
            <a:pathLst>
              <a:path h="7359879" w="3394744">
                <a:moveTo>
                  <a:pt x="0" y="0"/>
                </a:moveTo>
                <a:lnTo>
                  <a:pt x="3394745" y="0"/>
                </a:lnTo>
                <a:lnTo>
                  <a:pt x="3394745" y="7359879"/>
                </a:lnTo>
                <a:lnTo>
                  <a:pt x="0" y="7359879"/>
                </a:lnTo>
                <a:lnTo>
                  <a:pt x="0" y="0"/>
                </a:lnTo>
                <a:close/>
              </a:path>
            </a:pathLst>
          </a:custGeom>
          <a:blipFill>
            <a:blip r:embed="rId5"/>
            <a:stretch>
              <a:fillRect l="0" t="0" r="0" b="0"/>
            </a:stretch>
          </a:blipFill>
        </p:spPr>
      </p:sp>
      <p:sp>
        <p:nvSpPr>
          <p:cNvPr name="TextBox 5" id="5"/>
          <p:cNvSpPr txBox="true"/>
          <p:nvPr/>
        </p:nvSpPr>
        <p:spPr>
          <a:xfrm rot="0">
            <a:off x="1028700" y="2233435"/>
            <a:ext cx="5659295" cy="4719018"/>
          </a:xfrm>
          <a:prstGeom prst="rect">
            <a:avLst/>
          </a:prstGeom>
        </p:spPr>
        <p:txBody>
          <a:bodyPr anchor="t" rtlCol="false" tIns="0" lIns="0" bIns="0" rIns="0">
            <a:spAutoFit/>
          </a:bodyPr>
          <a:lstStyle/>
          <a:p>
            <a:pPr>
              <a:lnSpc>
                <a:spcPts val="3995"/>
              </a:lnSpc>
            </a:pPr>
          </a:p>
          <a:p>
            <a:pPr marL="625032" indent="-312516" lvl="1">
              <a:lnSpc>
                <a:spcPts val="3995"/>
              </a:lnSpc>
              <a:buFont typeface="Arial"/>
              <a:buChar char="•"/>
            </a:pPr>
            <a:r>
              <a:rPr lang="en-US" sz="2895" spc="283">
                <a:solidFill>
                  <a:srgbClr val="F5FFF5"/>
                </a:solidFill>
                <a:latin typeface="DM Sans"/>
              </a:rPr>
              <a:t>Admins can add new faculty members and update existing faculty details, ensuring accurate information in the user app.</a:t>
            </a:r>
          </a:p>
          <a:p>
            <a:pPr>
              <a:lnSpc>
                <a:spcPts val="3995"/>
              </a:lnSpc>
            </a:pPr>
          </a:p>
          <a:p>
            <a:pPr>
              <a:lnSpc>
                <a:spcPts val="2739"/>
              </a:lnSpc>
            </a:pPr>
          </a:p>
          <a:p>
            <a:pPr algn="l">
              <a:lnSpc>
                <a:spcPts val="2739"/>
              </a:lnSpc>
            </a:pPr>
          </a:p>
        </p:txBody>
      </p:sp>
      <p:sp>
        <p:nvSpPr>
          <p:cNvPr name="TextBox 6" id="6"/>
          <p:cNvSpPr txBox="true"/>
          <p:nvPr/>
        </p:nvSpPr>
        <p:spPr>
          <a:xfrm rot="0">
            <a:off x="1028700" y="205293"/>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FACULTY MANAGEMENT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69411" y="877892"/>
            <a:ext cx="3710786" cy="8045064"/>
          </a:xfrm>
          <a:custGeom>
            <a:avLst/>
            <a:gdLst/>
            <a:ahLst/>
            <a:cxnLst/>
            <a:rect r="r" b="b" t="t" l="l"/>
            <a:pathLst>
              <a:path h="8045064" w="3710786">
                <a:moveTo>
                  <a:pt x="0" y="0"/>
                </a:moveTo>
                <a:lnTo>
                  <a:pt x="3710786" y="0"/>
                </a:lnTo>
                <a:lnTo>
                  <a:pt x="3710786" y="8045063"/>
                </a:lnTo>
                <a:lnTo>
                  <a:pt x="0" y="8045063"/>
                </a:lnTo>
                <a:lnTo>
                  <a:pt x="0" y="0"/>
                </a:lnTo>
                <a:close/>
              </a:path>
            </a:pathLst>
          </a:custGeom>
          <a:blipFill>
            <a:blip r:embed="rId4"/>
            <a:stretch>
              <a:fillRect l="0" t="0" r="0" b="0"/>
            </a:stretch>
          </a:blipFill>
        </p:spPr>
      </p:sp>
      <p:sp>
        <p:nvSpPr>
          <p:cNvPr name="TextBox 4" id="4"/>
          <p:cNvSpPr txBox="true"/>
          <p:nvPr/>
        </p:nvSpPr>
        <p:spPr>
          <a:xfrm rot="0">
            <a:off x="1028700" y="2214385"/>
            <a:ext cx="10951206" cy="3885438"/>
          </a:xfrm>
          <a:prstGeom prst="rect">
            <a:avLst/>
          </a:prstGeom>
        </p:spPr>
        <p:txBody>
          <a:bodyPr anchor="t" rtlCol="false" tIns="0" lIns="0" bIns="0" rIns="0">
            <a:spAutoFit/>
          </a:bodyPr>
          <a:lstStyle/>
          <a:p>
            <a:pPr>
              <a:lnSpc>
                <a:spcPts val="4829"/>
              </a:lnSpc>
            </a:pPr>
          </a:p>
          <a:p>
            <a:pPr marL="755644" indent="-377822" lvl="1">
              <a:lnSpc>
                <a:spcPts val="4829"/>
              </a:lnSpc>
              <a:buFont typeface="Arial"/>
              <a:buChar char="•"/>
            </a:pPr>
            <a:r>
              <a:rPr lang="en-US" sz="3499" spc="342">
                <a:solidFill>
                  <a:srgbClr val="F5FFF5"/>
                </a:solidFill>
                <a:latin typeface="DM Sans"/>
              </a:rPr>
              <a:t>Admins can remove outdated or expired notices, keeping the app's content relevant and up-to-date</a:t>
            </a:r>
          </a:p>
          <a:p>
            <a:pPr>
              <a:lnSpc>
                <a:spcPts val="4829"/>
              </a:lnSpc>
            </a:pPr>
          </a:p>
          <a:p>
            <a:pPr>
              <a:lnSpc>
                <a:spcPts val="3311"/>
              </a:lnSpc>
            </a:pPr>
          </a:p>
          <a:p>
            <a:pPr algn="l">
              <a:lnSpc>
                <a:spcPts val="3311"/>
              </a:lnSpc>
            </a:pPr>
          </a:p>
        </p:txBody>
      </p:sp>
      <p:sp>
        <p:nvSpPr>
          <p:cNvPr name="TextBox 5" id="5"/>
          <p:cNvSpPr txBox="true"/>
          <p:nvPr/>
        </p:nvSpPr>
        <p:spPr>
          <a:xfrm rot="0">
            <a:off x="1028700" y="205293"/>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NOTICE DELETION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TextBox 2" id="2"/>
          <p:cNvSpPr txBox="true"/>
          <p:nvPr/>
        </p:nvSpPr>
        <p:spPr>
          <a:xfrm rot="0">
            <a:off x="1028700" y="721169"/>
            <a:ext cx="12057353" cy="1099185"/>
          </a:xfrm>
          <a:prstGeom prst="rect">
            <a:avLst/>
          </a:prstGeom>
        </p:spPr>
        <p:txBody>
          <a:bodyPr anchor="t" rtlCol="false" tIns="0" lIns="0" bIns="0" rIns="0">
            <a:spAutoFit/>
          </a:bodyPr>
          <a:lstStyle/>
          <a:p>
            <a:pPr>
              <a:lnSpc>
                <a:spcPts val="8970"/>
              </a:lnSpc>
            </a:pPr>
            <a:r>
              <a:rPr lang="en-US" sz="6500" spc="637">
                <a:solidFill>
                  <a:srgbClr val="FFFFFF"/>
                </a:solidFill>
                <a:latin typeface="Oswald Bold"/>
              </a:rPr>
              <a:t>COMPONENTS USED</a:t>
            </a:r>
          </a:p>
        </p:txBody>
      </p:sp>
      <p:sp>
        <p:nvSpPr>
          <p:cNvPr name="Freeform 3" id="3"/>
          <p:cNvSpPr/>
          <p:nvPr/>
        </p:nvSpPr>
        <p:spPr>
          <a:xfrm flipH="false" flipV="false" rot="0">
            <a:off x="13447294" y="-3843198"/>
            <a:ext cx="15841853" cy="16255633"/>
          </a:xfrm>
          <a:custGeom>
            <a:avLst/>
            <a:gdLst/>
            <a:ahLst/>
            <a:cxnLst/>
            <a:rect r="r" b="b" t="t" l="l"/>
            <a:pathLst>
              <a:path h="16255633" w="15841853">
                <a:moveTo>
                  <a:pt x="0" y="0"/>
                </a:moveTo>
                <a:lnTo>
                  <a:pt x="15841853" y="0"/>
                </a:lnTo>
                <a:lnTo>
                  <a:pt x="15841853" y="16255632"/>
                </a:lnTo>
                <a:lnTo>
                  <a:pt x="0" y="1625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2559393"/>
            <a:ext cx="10951206" cy="6335398"/>
          </a:xfrm>
          <a:prstGeom prst="rect">
            <a:avLst/>
          </a:prstGeom>
        </p:spPr>
        <p:txBody>
          <a:bodyPr anchor="t" rtlCol="false" tIns="0" lIns="0" bIns="0" rIns="0">
            <a:spAutoFit/>
          </a:bodyPr>
          <a:lstStyle/>
          <a:p>
            <a:pPr marL="625699" indent="-312850" lvl="1">
              <a:lnSpc>
                <a:spcPts val="5042"/>
              </a:lnSpc>
              <a:buFont typeface="Arial"/>
              <a:buChar char="•"/>
            </a:pPr>
            <a:r>
              <a:rPr lang="en-US" sz="2898" spc="284">
                <a:solidFill>
                  <a:srgbClr val="F5FFF5"/>
                </a:solidFill>
                <a:latin typeface="DM Sans"/>
              </a:rPr>
              <a:t>Firebase</a:t>
            </a:r>
          </a:p>
          <a:p>
            <a:pPr marL="625699" indent="-312850" lvl="1">
              <a:lnSpc>
                <a:spcPts val="5042"/>
              </a:lnSpc>
              <a:buFont typeface="Arial"/>
              <a:buChar char="•"/>
            </a:pPr>
            <a:r>
              <a:rPr lang="en-US" sz="2898" spc="284">
                <a:solidFill>
                  <a:srgbClr val="F5FFF5"/>
                </a:solidFill>
                <a:latin typeface="DM Sans"/>
              </a:rPr>
              <a:t>Intent</a:t>
            </a:r>
          </a:p>
          <a:p>
            <a:pPr marL="625699" indent="-312850" lvl="1">
              <a:lnSpc>
                <a:spcPts val="5042"/>
              </a:lnSpc>
              <a:buFont typeface="Arial"/>
              <a:buChar char="•"/>
            </a:pPr>
            <a:r>
              <a:rPr lang="en-US" sz="2898" spc="284">
                <a:solidFill>
                  <a:srgbClr val="F5FFF5"/>
                </a:solidFill>
                <a:latin typeface="DM Sans"/>
              </a:rPr>
              <a:t>Spinner</a:t>
            </a:r>
          </a:p>
          <a:p>
            <a:pPr marL="625699" indent="-312850" lvl="1">
              <a:lnSpc>
                <a:spcPts val="5042"/>
              </a:lnSpc>
              <a:buFont typeface="Arial"/>
              <a:buChar char="•"/>
            </a:pPr>
            <a:r>
              <a:rPr lang="en-US" sz="2898" spc="284">
                <a:solidFill>
                  <a:srgbClr val="F5FFF5"/>
                </a:solidFill>
                <a:latin typeface="DM Sans"/>
              </a:rPr>
              <a:t>Adapter</a:t>
            </a:r>
          </a:p>
          <a:p>
            <a:pPr marL="625699" indent="-312850" lvl="1">
              <a:lnSpc>
                <a:spcPts val="5042"/>
              </a:lnSpc>
              <a:buFont typeface="Arial"/>
              <a:buChar char="•"/>
            </a:pPr>
            <a:r>
              <a:rPr lang="en-US" sz="2898" spc="284">
                <a:solidFill>
                  <a:srgbClr val="F5FFF5"/>
                </a:solidFill>
                <a:latin typeface="DM Sans"/>
              </a:rPr>
              <a:t>Fragments</a:t>
            </a:r>
          </a:p>
          <a:p>
            <a:pPr marL="625699" indent="-312850" lvl="1">
              <a:lnSpc>
                <a:spcPts val="5042"/>
              </a:lnSpc>
              <a:buFont typeface="Arial"/>
              <a:buChar char="•"/>
            </a:pPr>
            <a:r>
              <a:rPr lang="en-US" sz="2898" spc="284">
                <a:solidFill>
                  <a:srgbClr val="F5FFF5"/>
                </a:solidFill>
                <a:latin typeface="DM Sans"/>
              </a:rPr>
              <a:t>Layouts</a:t>
            </a:r>
          </a:p>
          <a:p>
            <a:pPr marL="625699" indent="-312850" lvl="1">
              <a:lnSpc>
                <a:spcPts val="5042"/>
              </a:lnSpc>
              <a:buFont typeface="Arial"/>
              <a:buChar char="•"/>
            </a:pPr>
            <a:r>
              <a:rPr lang="en-US" sz="2898" spc="284">
                <a:solidFill>
                  <a:srgbClr val="F5FFF5"/>
                </a:solidFill>
                <a:latin typeface="DM Sans"/>
              </a:rPr>
              <a:t>Navigation Bar</a:t>
            </a:r>
          </a:p>
          <a:p>
            <a:pPr marL="625699" indent="-312850" lvl="1">
              <a:lnSpc>
                <a:spcPts val="5042"/>
              </a:lnSpc>
              <a:buFont typeface="Arial"/>
              <a:buChar char="•"/>
            </a:pPr>
            <a:r>
              <a:rPr lang="en-US" sz="2898" spc="284">
                <a:solidFill>
                  <a:srgbClr val="F5FFF5"/>
                </a:solidFill>
                <a:latin typeface="DM Sans"/>
              </a:rPr>
              <a:t>Media Store</a:t>
            </a:r>
          </a:p>
          <a:p>
            <a:pPr marL="625699" indent="-312850" lvl="1">
              <a:lnSpc>
                <a:spcPts val="5042"/>
              </a:lnSpc>
              <a:buFont typeface="Arial"/>
              <a:buChar char="•"/>
            </a:pPr>
            <a:r>
              <a:rPr lang="en-US" sz="2898" spc="284">
                <a:solidFill>
                  <a:srgbClr val="F5FFF5"/>
                </a:solidFill>
                <a:latin typeface="DM Sans"/>
              </a:rPr>
              <a:t>Permissions</a:t>
            </a:r>
          </a:p>
          <a:p>
            <a:pPr algn="l" marL="625699" indent="-312850" lvl="1">
              <a:lnSpc>
                <a:spcPts val="5042"/>
              </a:lnSpc>
              <a:buFont typeface="Arial"/>
              <a:buChar char="•"/>
            </a:pPr>
            <a:r>
              <a:rPr lang="en-US" sz="2898" spc="284">
                <a:solidFill>
                  <a:srgbClr val="F5FFF5"/>
                </a:solidFill>
                <a:latin typeface="DM Sans"/>
              </a:rPr>
              <a:t>Mapview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DAFyqmGlZ28</dc:identifier>
  <dcterms:modified xsi:type="dcterms:W3CDTF">2011-08-01T06:04:30Z</dcterms:modified>
  <cp:revision>1</cp:revision>
  <dc:title>Business</dc:title>
</cp:coreProperties>
</file>