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3786-0A47-47CA-B1A2-4289E7F86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353D20-6F71-417A-BBBC-AA2687395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A02D5A-CB6C-4893-B3D4-126A47AB2705}"/>
              </a:ext>
            </a:extLst>
          </p:cNvPr>
          <p:cNvSpPr>
            <a:spLocks noGrp="1"/>
          </p:cNvSpPr>
          <p:nvPr>
            <p:ph type="dt" sz="half" idx="10"/>
          </p:nvPr>
        </p:nvSpPr>
        <p:spPr/>
        <p:txBody>
          <a:bodyPr/>
          <a:lstStyle/>
          <a:p>
            <a:fld id="{86FE3D02-673E-4315-A533-F0952903C60C}" type="datetimeFigureOut">
              <a:rPr lang="en-IN" smtClean="0"/>
              <a:t>10-08-2023</a:t>
            </a:fld>
            <a:endParaRPr lang="en-IN"/>
          </a:p>
        </p:txBody>
      </p:sp>
      <p:sp>
        <p:nvSpPr>
          <p:cNvPr id="5" name="Footer Placeholder 4">
            <a:extLst>
              <a:ext uri="{FF2B5EF4-FFF2-40B4-BE49-F238E27FC236}">
                <a16:creationId xmlns:a16="http://schemas.microsoft.com/office/drawing/2014/main" id="{0D4066B1-A476-434D-86CB-0308DFEB09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D56EEE-0EED-4401-AAB9-B6D71D3EBF8E}"/>
              </a:ext>
            </a:extLst>
          </p:cNvPr>
          <p:cNvSpPr>
            <a:spLocks noGrp="1"/>
          </p:cNvSpPr>
          <p:nvPr>
            <p:ph type="sldNum" sz="quarter" idx="12"/>
          </p:nvPr>
        </p:nvSpPr>
        <p:spPr/>
        <p:txBody>
          <a:bodyPr/>
          <a:lstStyle/>
          <a:p>
            <a:fld id="{27672218-FA61-435D-9E32-F2C5D72532AB}" type="slidenum">
              <a:rPr lang="en-IN" smtClean="0"/>
              <a:t>‹#›</a:t>
            </a:fld>
            <a:endParaRPr lang="en-IN"/>
          </a:p>
        </p:txBody>
      </p:sp>
    </p:spTree>
    <p:extLst>
      <p:ext uri="{BB962C8B-B14F-4D97-AF65-F5344CB8AC3E}">
        <p14:creationId xmlns:p14="http://schemas.microsoft.com/office/powerpoint/2010/main" val="19111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CB66-47B6-4794-8B18-D5D49F9B7C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6EF903-625E-42BD-8D95-32A465B79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693A1D-62F7-4C26-A109-0D75C315FBC7}"/>
              </a:ext>
            </a:extLst>
          </p:cNvPr>
          <p:cNvSpPr>
            <a:spLocks noGrp="1"/>
          </p:cNvSpPr>
          <p:nvPr>
            <p:ph type="dt" sz="half" idx="10"/>
          </p:nvPr>
        </p:nvSpPr>
        <p:spPr/>
        <p:txBody>
          <a:bodyPr/>
          <a:lstStyle/>
          <a:p>
            <a:fld id="{86FE3D02-673E-4315-A533-F0952903C60C}" type="datetimeFigureOut">
              <a:rPr lang="en-IN" smtClean="0"/>
              <a:t>10-08-2023</a:t>
            </a:fld>
            <a:endParaRPr lang="en-IN"/>
          </a:p>
        </p:txBody>
      </p:sp>
      <p:sp>
        <p:nvSpPr>
          <p:cNvPr id="5" name="Footer Placeholder 4">
            <a:extLst>
              <a:ext uri="{FF2B5EF4-FFF2-40B4-BE49-F238E27FC236}">
                <a16:creationId xmlns:a16="http://schemas.microsoft.com/office/drawing/2014/main" id="{6CD7998E-CFD6-4EB7-9888-B914E680B1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46C8E4-A0C2-4B6C-A000-32463BA167E4}"/>
              </a:ext>
            </a:extLst>
          </p:cNvPr>
          <p:cNvSpPr>
            <a:spLocks noGrp="1"/>
          </p:cNvSpPr>
          <p:nvPr>
            <p:ph type="sldNum" sz="quarter" idx="12"/>
          </p:nvPr>
        </p:nvSpPr>
        <p:spPr/>
        <p:txBody>
          <a:bodyPr/>
          <a:lstStyle/>
          <a:p>
            <a:fld id="{27672218-FA61-435D-9E32-F2C5D72532AB}" type="slidenum">
              <a:rPr lang="en-IN" smtClean="0"/>
              <a:t>‹#›</a:t>
            </a:fld>
            <a:endParaRPr lang="en-IN"/>
          </a:p>
        </p:txBody>
      </p:sp>
    </p:spTree>
    <p:extLst>
      <p:ext uri="{BB962C8B-B14F-4D97-AF65-F5344CB8AC3E}">
        <p14:creationId xmlns:p14="http://schemas.microsoft.com/office/powerpoint/2010/main" val="95806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4B6045-CD2C-4BA4-890C-A24FF5B136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8C0D77-75E5-42E5-8936-13C44A189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0E0C7-4802-4C45-854E-24151D3451F0}"/>
              </a:ext>
            </a:extLst>
          </p:cNvPr>
          <p:cNvSpPr>
            <a:spLocks noGrp="1"/>
          </p:cNvSpPr>
          <p:nvPr>
            <p:ph type="dt" sz="half" idx="10"/>
          </p:nvPr>
        </p:nvSpPr>
        <p:spPr/>
        <p:txBody>
          <a:bodyPr/>
          <a:lstStyle/>
          <a:p>
            <a:fld id="{86FE3D02-673E-4315-A533-F0952903C60C}" type="datetimeFigureOut">
              <a:rPr lang="en-IN" smtClean="0"/>
              <a:t>10-08-2023</a:t>
            </a:fld>
            <a:endParaRPr lang="en-IN"/>
          </a:p>
        </p:txBody>
      </p:sp>
      <p:sp>
        <p:nvSpPr>
          <p:cNvPr id="5" name="Footer Placeholder 4">
            <a:extLst>
              <a:ext uri="{FF2B5EF4-FFF2-40B4-BE49-F238E27FC236}">
                <a16:creationId xmlns:a16="http://schemas.microsoft.com/office/drawing/2014/main" id="{8801641E-3952-4A2D-A92E-DD857F45D1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55FBE-8F7F-4027-8D96-6BA8390D89F4}"/>
              </a:ext>
            </a:extLst>
          </p:cNvPr>
          <p:cNvSpPr>
            <a:spLocks noGrp="1"/>
          </p:cNvSpPr>
          <p:nvPr>
            <p:ph type="sldNum" sz="quarter" idx="12"/>
          </p:nvPr>
        </p:nvSpPr>
        <p:spPr/>
        <p:txBody>
          <a:bodyPr/>
          <a:lstStyle/>
          <a:p>
            <a:fld id="{27672218-FA61-435D-9E32-F2C5D72532AB}" type="slidenum">
              <a:rPr lang="en-IN" smtClean="0"/>
              <a:t>‹#›</a:t>
            </a:fld>
            <a:endParaRPr lang="en-IN"/>
          </a:p>
        </p:txBody>
      </p:sp>
    </p:spTree>
    <p:extLst>
      <p:ext uri="{BB962C8B-B14F-4D97-AF65-F5344CB8AC3E}">
        <p14:creationId xmlns:p14="http://schemas.microsoft.com/office/powerpoint/2010/main" val="390959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5BD3-6A8A-47F7-951F-AC5F5A837B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A3B264-DF9F-434A-A658-DCE670E700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79692-CC89-4B76-90D9-CB2718912EFB}"/>
              </a:ext>
            </a:extLst>
          </p:cNvPr>
          <p:cNvSpPr>
            <a:spLocks noGrp="1"/>
          </p:cNvSpPr>
          <p:nvPr>
            <p:ph type="dt" sz="half" idx="10"/>
          </p:nvPr>
        </p:nvSpPr>
        <p:spPr/>
        <p:txBody>
          <a:bodyPr/>
          <a:lstStyle/>
          <a:p>
            <a:fld id="{86FE3D02-673E-4315-A533-F0952903C60C}" type="datetimeFigureOut">
              <a:rPr lang="en-IN" smtClean="0"/>
              <a:t>10-08-2023</a:t>
            </a:fld>
            <a:endParaRPr lang="en-IN"/>
          </a:p>
        </p:txBody>
      </p:sp>
      <p:sp>
        <p:nvSpPr>
          <p:cNvPr id="5" name="Footer Placeholder 4">
            <a:extLst>
              <a:ext uri="{FF2B5EF4-FFF2-40B4-BE49-F238E27FC236}">
                <a16:creationId xmlns:a16="http://schemas.microsoft.com/office/drawing/2014/main" id="{3A2A0A3B-42E3-498F-B8BA-5193666AD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542BF-EC5D-4C54-812F-51EBA7573038}"/>
              </a:ext>
            </a:extLst>
          </p:cNvPr>
          <p:cNvSpPr>
            <a:spLocks noGrp="1"/>
          </p:cNvSpPr>
          <p:nvPr>
            <p:ph type="sldNum" sz="quarter" idx="12"/>
          </p:nvPr>
        </p:nvSpPr>
        <p:spPr/>
        <p:txBody>
          <a:bodyPr/>
          <a:lstStyle/>
          <a:p>
            <a:fld id="{27672218-FA61-435D-9E32-F2C5D72532AB}" type="slidenum">
              <a:rPr lang="en-IN" smtClean="0"/>
              <a:t>‹#›</a:t>
            </a:fld>
            <a:endParaRPr lang="en-IN"/>
          </a:p>
        </p:txBody>
      </p:sp>
    </p:spTree>
    <p:extLst>
      <p:ext uri="{BB962C8B-B14F-4D97-AF65-F5344CB8AC3E}">
        <p14:creationId xmlns:p14="http://schemas.microsoft.com/office/powerpoint/2010/main" val="411547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45B3-BDC5-44FF-83CE-B5B9E31C25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FD5AD6-748D-4BC3-8BF2-522212297F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06C06C-4C89-41D8-855E-CF72166CED30}"/>
              </a:ext>
            </a:extLst>
          </p:cNvPr>
          <p:cNvSpPr>
            <a:spLocks noGrp="1"/>
          </p:cNvSpPr>
          <p:nvPr>
            <p:ph type="dt" sz="half" idx="10"/>
          </p:nvPr>
        </p:nvSpPr>
        <p:spPr/>
        <p:txBody>
          <a:bodyPr/>
          <a:lstStyle/>
          <a:p>
            <a:fld id="{86FE3D02-673E-4315-A533-F0952903C60C}" type="datetimeFigureOut">
              <a:rPr lang="en-IN" smtClean="0"/>
              <a:t>10-08-2023</a:t>
            </a:fld>
            <a:endParaRPr lang="en-IN"/>
          </a:p>
        </p:txBody>
      </p:sp>
      <p:sp>
        <p:nvSpPr>
          <p:cNvPr id="5" name="Footer Placeholder 4">
            <a:extLst>
              <a:ext uri="{FF2B5EF4-FFF2-40B4-BE49-F238E27FC236}">
                <a16:creationId xmlns:a16="http://schemas.microsoft.com/office/drawing/2014/main" id="{4D553920-4528-49C6-8C36-7A199943D9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5778E-4968-4BC8-AF78-28EA62D1F9E2}"/>
              </a:ext>
            </a:extLst>
          </p:cNvPr>
          <p:cNvSpPr>
            <a:spLocks noGrp="1"/>
          </p:cNvSpPr>
          <p:nvPr>
            <p:ph type="sldNum" sz="quarter" idx="12"/>
          </p:nvPr>
        </p:nvSpPr>
        <p:spPr/>
        <p:txBody>
          <a:bodyPr/>
          <a:lstStyle/>
          <a:p>
            <a:fld id="{27672218-FA61-435D-9E32-F2C5D72532AB}" type="slidenum">
              <a:rPr lang="en-IN" smtClean="0"/>
              <a:t>‹#›</a:t>
            </a:fld>
            <a:endParaRPr lang="en-IN"/>
          </a:p>
        </p:txBody>
      </p:sp>
    </p:spTree>
    <p:extLst>
      <p:ext uri="{BB962C8B-B14F-4D97-AF65-F5344CB8AC3E}">
        <p14:creationId xmlns:p14="http://schemas.microsoft.com/office/powerpoint/2010/main" val="88222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F856-A2A6-490B-96AA-2AC88F41B2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5E645E-07B6-4C6F-8781-7A8C7D521C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F78789-C3C5-41FC-A113-C885D9BDBD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D7BD7F-F4A8-47F3-98D7-77DC7802F29D}"/>
              </a:ext>
            </a:extLst>
          </p:cNvPr>
          <p:cNvSpPr>
            <a:spLocks noGrp="1"/>
          </p:cNvSpPr>
          <p:nvPr>
            <p:ph type="dt" sz="half" idx="10"/>
          </p:nvPr>
        </p:nvSpPr>
        <p:spPr/>
        <p:txBody>
          <a:bodyPr/>
          <a:lstStyle/>
          <a:p>
            <a:fld id="{86FE3D02-673E-4315-A533-F0952903C60C}" type="datetimeFigureOut">
              <a:rPr lang="en-IN" smtClean="0"/>
              <a:t>10-08-2023</a:t>
            </a:fld>
            <a:endParaRPr lang="en-IN"/>
          </a:p>
        </p:txBody>
      </p:sp>
      <p:sp>
        <p:nvSpPr>
          <p:cNvPr id="6" name="Footer Placeholder 5">
            <a:extLst>
              <a:ext uri="{FF2B5EF4-FFF2-40B4-BE49-F238E27FC236}">
                <a16:creationId xmlns:a16="http://schemas.microsoft.com/office/drawing/2014/main" id="{74EF345F-F732-40A9-B7D7-7C58ED8578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D28764-0EFC-42D1-A6D7-C7C29F42A937}"/>
              </a:ext>
            </a:extLst>
          </p:cNvPr>
          <p:cNvSpPr>
            <a:spLocks noGrp="1"/>
          </p:cNvSpPr>
          <p:nvPr>
            <p:ph type="sldNum" sz="quarter" idx="12"/>
          </p:nvPr>
        </p:nvSpPr>
        <p:spPr/>
        <p:txBody>
          <a:bodyPr/>
          <a:lstStyle/>
          <a:p>
            <a:fld id="{27672218-FA61-435D-9E32-F2C5D72532AB}" type="slidenum">
              <a:rPr lang="en-IN" smtClean="0"/>
              <a:t>‹#›</a:t>
            </a:fld>
            <a:endParaRPr lang="en-IN"/>
          </a:p>
        </p:txBody>
      </p:sp>
    </p:spTree>
    <p:extLst>
      <p:ext uri="{BB962C8B-B14F-4D97-AF65-F5344CB8AC3E}">
        <p14:creationId xmlns:p14="http://schemas.microsoft.com/office/powerpoint/2010/main" val="371923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91833-B1BA-4DEA-A6AC-7621673916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1421A0-5A0E-4007-B3C8-772753DE24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9D5180-3CDD-4502-B71C-D83D77067B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D74CB1-8E86-43D7-857D-D328481C0D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A2FAED-435F-4DE7-9D82-A9A697DCB1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FF0A7D-8267-4F69-BABA-A0613C0E2583}"/>
              </a:ext>
            </a:extLst>
          </p:cNvPr>
          <p:cNvSpPr>
            <a:spLocks noGrp="1"/>
          </p:cNvSpPr>
          <p:nvPr>
            <p:ph type="dt" sz="half" idx="10"/>
          </p:nvPr>
        </p:nvSpPr>
        <p:spPr/>
        <p:txBody>
          <a:bodyPr/>
          <a:lstStyle/>
          <a:p>
            <a:fld id="{86FE3D02-673E-4315-A533-F0952903C60C}" type="datetimeFigureOut">
              <a:rPr lang="en-IN" smtClean="0"/>
              <a:t>10-08-2023</a:t>
            </a:fld>
            <a:endParaRPr lang="en-IN"/>
          </a:p>
        </p:txBody>
      </p:sp>
      <p:sp>
        <p:nvSpPr>
          <p:cNvPr id="8" name="Footer Placeholder 7">
            <a:extLst>
              <a:ext uri="{FF2B5EF4-FFF2-40B4-BE49-F238E27FC236}">
                <a16:creationId xmlns:a16="http://schemas.microsoft.com/office/drawing/2014/main" id="{0F930D41-00A7-400E-B31E-7732630F99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2403B4-4A5F-4519-BCAF-6786816ACB54}"/>
              </a:ext>
            </a:extLst>
          </p:cNvPr>
          <p:cNvSpPr>
            <a:spLocks noGrp="1"/>
          </p:cNvSpPr>
          <p:nvPr>
            <p:ph type="sldNum" sz="quarter" idx="12"/>
          </p:nvPr>
        </p:nvSpPr>
        <p:spPr/>
        <p:txBody>
          <a:bodyPr/>
          <a:lstStyle/>
          <a:p>
            <a:fld id="{27672218-FA61-435D-9E32-F2C5D72532AB}" type="slidenum">
              <a:rPr lang="en-IN" smtClean="0"/>
              <a:t>‹#›</a:t>
            </a:fld>
            <a:endParaRPr lang="en-IN"/>
          </a:p>
        </p:txBody>
      </p:sp>
    </p:spTree>
    <p:extLst>
      <p:ext uri="{BB962C8B-B14F-4D97-AF65-F5344CB8AC3E}">
        <p14:creationId xmlns:p14="http://schemas.microsoft.com/office/powerpoint/2010/main" val="337728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F4445-0E7A-4C0C-A310-81CFA7BEE8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363CF2-0AF2-4FC0-A88B-5A7D3AEA393A}"/>
              </a:ext>
            </a:extLst>
          </p:cNvPr>
          <p:cNvSpPr>
            <a:spLocks noGrp="1"/>
          </p:cNvSpPr>
          <p:nvPr>
            <p:ph type="dt" sz="half" idx="10"/>
          </p:nvPr>
        </p:nvSpPr>
        <p:spPr/>
        <p:txBody>
          <a:bodyPr/>
          <a:lstStyle/>
          <a:p>
            <a:fld id="{86FE3D02-673E-4315-A533-F0952903C60C}" type="datetimeFigureOut">
              <a:rPr lang="en-IN" smtClean="0"/>
              <a:t>10-08-2023</a:t>
            </a:fld>
            <a:endParaRPr lang="en-IN"/>
          </a:p>
        </p:txBody>
      </p:sp>
      <p:sp>
        <p:nvSpPr>
          <p:cNvPr id="4" name="Footer Placeholder 3">
            <a:extLst>
              <a:ext uri="{FF2B5EF4-FFF2-40B4-BE49-F238E27FC236}">
                <a16:creationId xmlns:a16="http://schemas.microsoft.com/office/drawing/2014/main" id="{ECD7B4C6-20F6-4453-B58C-F7B8A2E6FB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165810-9DBF-4A78-8054-EF2ED814F832}"/>
              </a:ext>
            </a:extLst>
          </p:cNvPr>
          <p:cNvSpPr>
            <a:spLocks noGrp="1"/>
          </p:cNvSpPr>
          <p:nvPr>
            <p:ph type="sldNum" sz="quarter" idx="12"/>
          </p:nvPr>
        </p:nvSpPr>
        <p:spPr/>
        <p:txBody>
          <a:bodyPr/>
          <a:lstStyle/>
          <a:p>
            <a:fld id="{27672218-FA61-435D-9E32-F2C5D72532AB}" type="slidenum">
              <a:rPr lang="en-IN" smtClean="0"/>
              <a:t>‹#›</a:t>
            </a:fld>
            <a:endParaRPr lang="en-IN"/>
          </a:p>
        </p:txBody>
      </p:sp>
    </p:spTree>
    <p:extLst>
      <p:ext uri="{BB962C8B-B14F-4D97-AF65-F5344CB8AC3E}">
        <p14:creationId xmlns:p14="http://schemas.microsoft.com/office/powerpoint/2010/main" val="73319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DEEF4D-F914-45A6-91A2-CAB74B486066}"/>
              </a:ext>
            </a:extLst>
          </p:cNvPr>
          <p:cNvSpPr>
            <a:spLocks noGrp="1"/>
          </p:cNvSpPr>
          <p:nvPr>
            <p:ph type="dt" sz="half" idx="10"/>
          </p:nvPr>
        </p:nvSpPr>
        <p:spPr/>
        <p:txBody>
          <a:bodyPr/>
          <a:lstStyle/>
          <a:p>
            <a:fld id="{86FE3D02-673E-4315-A533-F0952903C60C}" type="datetimeFigureOut">
              <a:rPr lang="en-IN" smtClean="0"/>
              <a:t>10-08-2023</a:t>
            </a:fld>
            <a:endParaRPr lang="en-IN"/>
          </a:p>
        </p:txBody>
      </p:sp>
      <p:sp>
        <p:nvSpPr>
          <p:cNvPr id="3" name="Footer Placeholder 2">
            <a:extLst>
              <a:ext uri="{FF2B5EF4-FFF2-40B4-BE49-F238E27FC236}">
                <a16:creationId xmlns:a16="http://schemas.microsoft.com/office/drawing/2014/main" id="{5E36A074-852F-4C78-8FEA-E74EC36CC4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15B1D3-0055-4894-A074-1A3CF752692B}"/>
              </a:ext>
            </a:extLst>
          </p:cNvPr>
          <p:cNvSpPr>
            <a:spLocks noGrp="1"/>
          </p:cNvSpPr>
          <p:nvPr>
            <p:ph type="sldNum" sz="quarter" idx="12"/>
          </p:nvPr>
        </p:nvSpPr>
        <p:spPr/>
        <p:txBody>
          <a:bodyPr/>
          <a:lstStyle/>
          <a:p>
            <a:fld id="{27672218-FA61-435D-9E32-F2C5D72532AB}" type="slidenum">
              <a:rPr lang="en-IN" smtClean="0"/>
              <a:t>‹#›</a:t>
            </a:fld>
            <a:endParaRPr lang="en-IN"/>
          </a:p>
        </p:txBody>
      </p:sp>
    </p:spTree>
    <p:extLst>
      <p:ext uri="{BB962C8B-B14F-4D97-AF65-F5344CB8AC3E}">
        <p14:creationId xmlns:p14="http://schemas.microsoft.com/office/powerpoint/2010/main" val="141383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395F-D532-4C36-80A9-83F06BA80C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4A8201-F226-4258-BD7F-1A59B85926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F588BE-4C7B-45B5-B2C9-8BADF9D69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E49B6-86B9-4AEB-BCD2-D7750B768963}"/>
              </a:ext>
            </a:extLst>
          </p:cNvPr>
          <p:cNvSpPr>
            <a:spLocks noGrp="1"/>
          </p:cNvSpPr>
          <p:nvPr>
            <p:ph type="dt" sz="half" idx="10"/>
          </p:nvPr>
        </p:nvSpPr>
        <p:spPr/>
        <p:txBody>
          <a:bodyPr/>
          <a:lstStyle/>
          <a:p>
            <a:fld id="{86FE3D02-673E-4315-A533-F0952903C60C}" type="datetimeFigureOut">
              <a:rPr lang="en-IN" smtClean="0"/>
              <a:t>10-08-2023</a:t>
            </a:fld>
            <a:endParaRPr lang="en-IN"/>
          </a:p>
        </p:txBody>
      </p:sp>
      <p:sp>
        <p:nvSpPr>
          <p:cNvPr id="6" name="Footer Placeholder 5">
            <a:extLst>
              <a:ext uri="{FF2B5EF4-FFF2-40B4-BE49-F238E27FC236}">
                <a16:creationId xmlns:a16="http://schemas.microsoft.com/office/drawing/2014/main" id="{2AC46B00-BB04-4309-A5B2-D4481696F7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22F2C1-F327-4713-B8C8-3D25AD318184}"/>
              </a:ext>
            </a:extLst>
          </p:cNvPr>
          <p:cNvSpPr>
            <a:spLocks noGrp="1"/>
          </p:cNvSpPr>
          <p:nvPr>
            <p:ph type="sldNum" sz="quarter" idx="12"/>
          </p:nvPr>
        </p:nvSpPr>
        <p:spPr/>
        <p:txBody>
          <a:bodyPr/>
          <a:lstStyle/>
          <a:p>
            <a:fld id="{27672218-FA61-435D-9E32-F2C5D72532AB}" type="slidenum">
              <a:rPr lang="en-IN" smtClean="0"/>
              <a:t>‹#›</a:t>
            </a:fld>
            <a:endParaRPr lang="en-IN"/>
          </a:p>
        </p:txBody>
      </p:sp>
    </p:spTree>
    <p:extLst>
      <p:ext uri="{BB962C8B-B14F-4D97-AF65-F5344CB8AC3E}">
        <p14:creationId xmlns:p14="http://schemas.microsoft.com/office/powerpoint/2010/main" val="118750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20AE-B83A-4517-AB82-D71A5A255C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AF7784-E2D3-44D9-9458-60A8521153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5A31CA-CE92-452D-AB29-D16FF2895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231D8-3447-42BD-8B93-328BF8AB57AE}"/>
              </a:ext>
            </a:extLst>
          </p:cNvPr>
          <p:cNvSpPr>
            <a:spLocks noGrp="1"/>
          </p:cNvSpPr>
          <p:nvPr>
            <p:ph type="dt" sz="half" idx="10"/>
          </p:nvPr>
        </p:nvSpPr>
        <p:spPr/>
        <p:txBody>
          <a:bodyPr/>
          <a:lstStyle/>
          <a:p>
            <a:fld id="{86FE3D02-673E-4315-A533-F0952903C60C}" type="datetimeFigureOut">
              <a:rPr lang="en-IN" smtClean="0"/>
              <a:t>10-08-2023</a:t>
            </a:fld>
            <a:endParaRPr lang="en-IN"/>
          </a:p>
        </p:txBody>
      </p:sp>
      <p:sp>
        <p:nvSpPr>
          <p:cNvPr id="6" name="Footer Placeholder 5">
            <a:extLst>
              <a:ext uri="{FF2B5EF4-FFF2-40B4-BE49-F238E27FC236}">
                <a16:creationId xmlns:a16="http://schemas.microsoft.com/office/drawing/2014/main" id="{61D2B1F9-E824-48C9-B8B6-047B21994F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640531-D9AF-4889-BD98-1173CE031B07}"/>
              </a:ext>
            </a:extLst>
          </p:cNvPr>
          <p:cNvSpPr>
            <a:spLocks noGrp="1"/>
          </p:cNvSpPr>
          <p:nvPr>
            <p:ph type="sldNum" sz="quarter" idx="12"/>
          </p:nvPr>
        </p:nvSpPr>
        <p:spPr/>
        <p:txBody>
          <a:bodyPr/>
          <a:lstStyle/>
          <a:p>
            <a:fld id="{27672218-FA61-435D-9E32-F2C5D72532AB}" type="slidenum">
              <a:rPr lang="en-IN" smtClean="0"/>
              <a:t>‹#›</a:t>
            </a:fld>
            <a:endParaRPr lang="en-IN"/>
          </a:p>
        </p:txBody>
      </p:sp>
    </p:spTree>
    <p:extLst>
      <p:ext uri="{BB962C8B-B14F-4D97-AF65-F5344CB8AC3E}">
        <p14:creationId xmlns:p14="http://schemas.microsoft.com/office/powerpoint/2010/main" val="332508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3E6A9F-04EC-4117-8A4A-B137F9F52F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42B617-212C-4150-B0EB-7215D9E8C0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EDB79E-9886-41E5-82A6-65BB489386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E3D02-673E-4315-A533-F0952903C60C}" type="datetimeFigureOut">
              <a:rPr lang="en-IN" smtClean="0"/>
              <a:t>10-08-2023</a:t>
            </a:fld>
            <a:endParaRPr lang="en-IN"/>
          </a:p>
        </p:txBody>
      </p:sp>
      <p:sp>
        <p:nvSpPr>
          <p:cNvPr id="5" name="Footer Placeholder 4">
            <a:extLst>
              <a:ext uri="{FF2B5EF4-FFF2-40B4-BE49-F238E27FC236}">
                <a16:creationId xmlns:a16="http://schemas.microsoft.com/office/drawing/2014/main" id="{1C575B3F-B813-49FF-9E7E-D2B2760E6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3C7230-2127-4281-B453-4F7545295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72218-FA61-435D-9E32-F2C5D72532AB}" type="slidenum">
              <a:rPr lang="en-IN" smtClean="0"/>
              <a:t>‹#›</a:t>
            </a:fld>
            <a:endParaRPr lang="en-IN"/>
          </a:p>
        </p:txBody>
      </p:sp>
    </p:spTree>
    <p:extLst>
      <p:ext uri="{BB962C8B-B14F-4D97-AF65-F5344CB8AC3E}">
        <p14:creationId xmlns:p14="http://schemas.microsoft.com/office/powerpoint/2010/main" val="1193421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ooglesamples/android-testdpc/" TargetMode="External"/><Relationship Id="rId2" Type="http://schemas.openxmlformats.org/officeDocument/2006/relationships/hyperlink" Target="https://play.google.com/store/apps/details?id=com.afwsamples.testdpc&amp;hl=en"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circleci.com/blog/testing-methods-all-developers-should-kno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EFC1-C547-48F5-8048-272C64951772}"/>
              </a:ext>
            </a:extLst>
          </p:cNvPr>
          <p:cNvSpPr>
            <a:spLocks noGrp="1"/>
          </p:cNvSpPr>
          <p:nvPr>
            <p:ph type="ctrTitle"/>
          </p:nvPr>
        </p:nvSpPr>
        <p:spPr/>
        <p:txBody>
          <a:bodyPr/>
          <a:lstStyle/>
          <a:p>
            <a:r>
              <a:rPr lang="en-IN" b="0" i="0" dirty="0">
                <a:solidFill>
                  <a:srgbClr val="343434"/>
                </a:solidFill>
                <a:effectLst/>
                <a:latin typeface="Roboto" panose="02000000000000000000" pitchFamily="2" charset="0"/>
              </a:rPr>
              <a:t>End-to-</a:t>
            </a:r>
            <a:r>
              <a:rPr lang="en-IN" dirty="0">
                <a:solidFill>
                  <a:srgbClr val="343434"/>
                </a:solidFill>
                <a:latin typeface="Roboto" panose="02000000000000000000" pitchFamily="2" charset="0"/>
              </a:rPr>
              <a:t>E</a:t>
            </a:r>
            <a:r>
              <a:rPr lang="en-IN" b="0" i="0" dirty="0">
                <a:solidFill>
                  <a:srgbClr val="343434"/>
                </a:solidFill>
                <a:effectLst/>
                <a:latin typeface="Roboto" panose="02000000000000000000" pitchFamily="2" charset="0"/>
              </a:rPr>
              <a:t>nd testing</a:t>
            </a:r>
            <a:br>
              <a:rPr lang="en-IN" b="0" i="0" dirty="0">
                <a:solidFill>
                  <a:srgbClr val="343434"/>
                </a:solidFill>
                <a:effectLst/>
                <a:latin typeface="Roboto" panose="02000000000000000000" pitchFamily="2" charset="0"/>
              </a:rPr>
            </a:br>
            <a:endParaRPr lang="en-IN" dirty="0"/>
          </a:p>
        </p:txBody>
      </p:sp>
      <p:sp>
        <p:nvSpPr>
          <p:cNvPr id="3" name="Subtitle 2">
            <a:extLst>
              <a:ext uri="{FF2B5EF4-FFF2-40B4-BE49-F238E27FC236}">
                <a16:creationId xmlns:a16="http://schemas.microsoft.com/office/drawing/2014/main" id="{01D27BF7-6F2F-4954-BDDC-767B0E660A5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387359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969988"/>
            <a:ext cx="9144000" cy="4918024"/>
          </a:xfrm>
        </p:spPr>
        <p:txBody>
          <a:bodyPr>
            <a:normAutofit/>
          </a:bodyPr>
          <a:lstStyle/>
          <a:p>
            <a:pPr algn="just"/>
            <a:r>
              <a:rPr lang="en-US" b="1" i="0" dirty="0">
                <a:effectLst/>
                <a:latin typeface="Times New Roman" panose="02020603050405020304" pitchFamily="18" charset="0"/>
                <a:cs typeface="Times New Roman" panose="02020603050405020304" pitchFamily="18" charset="0"/>
              </a:rPr>
              <a:t>How to implement end-to-end testing</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Now that you know that you want to add some end-to-end tests to your development process, where do you start?</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Designing the end-to-end test cases is a good first step. Then, you can begin by testing manually until it makes sense to start automating your end-to-end tests.</a:t>
            </a:r>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31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1020763"/>
            <a:ext cx="9144000" cy="4918024"/>
          </a:xfrm>
        </p:spPr>
        <p:txBody>
          <a:bodyPr>
            <a:normAutofit/>
          </a:bodyPr>
          <a:lstStyle/>
          <a:p>
            <a:pPr algn="just"/>
            <a:r>
              <a:rPr lang="en-US" b="1" i="0" dirty="0">
                <a:effectLst/>
                <a:latin typeface="Times New Roman" panose="02020603050405020304" pitchFamily="18" charset="0"/>
                <a:cs typeface="Times New Roman" panose="02020603050405020304" pitchFamily="18" charset="0"/>
              </a:rPr>
              <a:t>Designing end-to-end test cases</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End-to-end testing requires some preparation, it’s good to be familiar with the steps needed to implement them. Here are the steps for a typical end-to-end testing procedure:</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1. Review the requirements to validate the end-to-end testing results.</a:t>
            </a:r>
          </a:p>
          <a:p>
            <a:pPr algn="just"/>
            <a:r>
              <a:rPr lang="en-US" b="0" i="0" dirty="0">
                <a:effectLst/>
                <a:latin typeface="Times New Roman" panose="02020603050405020304" pitchFamily="18" charset="0"/>
                <a:cs typeface="Times New Roman" panose="02020603050405020304" pitchFamily="18" charset="0"/>
              </a:rPr>
              <a:t>2. Set up test environments and requirements.</a:t>
            </a:r>
          </a:p>
          <a:p>
            <a:pPr algn="just"/>
            <a:r>
              <a:rPr lang="en-US" b="0" i="0" dirty="0">
                <a:effectLst/>
                <a:latin typeface="Times New Roman" panose="02020603050405020304" pitchFamily="18" charset="0"/>
                <a:cs typeface="Times New Roman" panose="02020603050405020304" pitchFamily="18" charset="0"/>
              </a:rPr>
              <a:t>3. Define all the processes of systems and subsystems.</a:t>
            </a:r>
          </a:p>
        </p:txBody>
      </p:sp>
    </p:spTree>
    <p:extLst>
      <p:ext uri="{BB962C8B-B14F-4D97-AF65-F5344CB8AC3E}">
        <p14:creationId xmlns:p14="http://schemas.microsoft.com/office/powerpoint/2010/main" val="367131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1020763"/>
            <a:ext cx="9144000" cy="4918024"/>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4. Describe the roles and responsibilities of each system and the subsystems.</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5. Outline the testing tools and frameworks</a:t>
            </a:r>
          </a:p>
          <a:p>
            <a:pPr algn="l"/>
            <a:endParaRPr lang="en-US" dirty="0">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6. List the requirements for designing test cases.</a:t>
            </a:r>
          </a:p>
          <a:p>
            <a:pPr algn="l"/>
            <a:endParaRPr lang="en-US" dirty="0">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7. List the input and output data for each system.</a:t>
            </a:r>
          </a:p>
          <a:p>
            <a:pPr algn="just"/>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105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1020763"/>
            <a:ext cx="9144000" cy="4918024"/>
          </a:xfrm>
        </p:spPr>
        <p:txBody>
          <a:bodyPr>
            <a:normAutofit/>
          </a:bodyPr>
          <a:lstStyle/>
          <a:p>
            <a:pPr algn="just"/>
            <a:r>
              <a:rPr lang="en-IN" b="1" i="0" dirty="0">
                <a:effectLst/>
                <a:latin typeface="Times New Roman" panose="02020603050405020304" pitchFamily="18" charset="0"/>
                <a:cs typeface="Times New Roman" panose="02020603050405020304" pitchFamily="18" charset="0"/>
              </a:rPr>
              <a:t>Manual end-to-end testing</a:t>
            </a:r>
          </a:p>
          <a:p>
            <a:pPr algn="just"/>
            <a:endParaRPr lang="en-IN"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Manual testing is performed by a human tester directly interacting with the testing software. These testers can quickly learn what works and what doesn’t when writing a test plan.</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Manual testing helps identify test cases and helps testers uncover hidden user interaction paths in the system. That gives testers the information they need to start automating test cases in the future. The test plans and test cases built manually can become automated tests.</a:t>
            </a:r>
          </a:p>
          <a:p>
            <a:pPr algn="just"/>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6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1020763"/>
            <a:ext cx="9144000" cy="4918024"/>
          </a:xfrm>
        </p:spPr>
        <p:txBody>
          <a:bodyPr>
            <a:normAutofit/>
          </a:bodyPr>
          <a:lstStyle/>
          <a:p>
            <a:pPr algn="just"/>
            <a:r>
              <a:rPr lang="en-US" b="1" i="0" dirty="0">
                <a:effectLst/>
                <a:latin typeface="Times New Roman" panose="02020603050405020304" pitchFamily="18" charset="0"/>
                <a:cs typeface="Times New Roman" panose="02020603050405020304" pitchFamily="18" charset="0"/>
              </a:rPr>
              <a:t>There are two ways to do manual testing: horizontal and vertical.</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Horizontal end-to-end testing covers the entire application. It requires software development teams to have well-defined workflows and established test environments. A single test workflow can span multiple subsystems.</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 plan for simultaneously testing UI, a database, and email integration is an example of a horizontal end-to-end test.</a:t>
            </a:r>
          </a:p>
        </p:txBody>
      </p:sp>
    </p:spTree>
    <p:extLst>
      <p:ext uri="{BB962C8B-B14F-4D97-AF65-F5344CB8AC3E}">
        <p14:creationId xmlns:p14="http://schemas.microsoft.com/office/powerpoint/2010/main" val="250227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1020763"/>
            <a:ext cx="9144000" cy="4918024"/>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Vertical end-to-end testing breaks down the application into layers that you can test individually. Vertical end-to-end tests often precede their horizontal counterparts because of this granularity.</a:t>
            </a:r>
          </a:p>
          <a:p>
            <a:pPr algn="just"/>
            <a:endParaRPr lang="en-US" dirty="0">
              <a:solidFill>
                <a:srgbClr val="555555"/>
              </a:solidFill>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For example, performing a vertical end-to-end test with user interface subsystems allows you to easily identify and fix bugs.</a:t>
            </a:r>
          </a:p>
        </p:txBody>
      </p:sp>
    </p:spTree>
    <p:extLst>
      <p:ext uri="{BB962C8B-B14F-4D97-AF65-F5344CB8AC3E}">
        <p14:creationId xmlns:p14="http://schemas.microsoft.com/office/powerpoint/2010/main" val="2185257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1020763"/>
            <a:ext cx="9144000" cy="4918024"/>
          </a:xfrm>
        </p:spPr>
        <p:txBody>
          <a:bodyPr>
            <a:normAutofit/>
          </a:bodyPr>
          <a:lstStyle/>
          <a:p>
            <a:pPr algn="just"/>
            <a:r>
              <a:rPr lang="en-US" b="1" i="0" dirty="0">
                <a:effectLst/>
                <a:latin typeface="Times New Roman" panose="02020603050405020304" pitchFamily="18" charset="0"/>
                <a:cs typeface="Times New Roman" panose="02020603050405020304" pitchFamily="18" charset="0"/>
              </a:rPr>
              <a:t>Automated end-to-end testing</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As your project grows, manual end-to-end testing will become less manageable. This is especially true of testing user interfaces, because a single action in a UI can lead to many other actions. </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This complexity makes automating tests essential. End-to-end tests can help automate user-interaction testing, saving valuable time.</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Once you’ve decided on the test cases, you can write them as code and integrate them with an automated testing tool. For example, you can use a CI/CD pipeline to automate the end-to-end testing of software.</a:t>
            </a:r>
          </a:p>
        </p:txBody>
      </p:sp>
    </p:spTree>
    <p:extLst>
      <p:ext uri="{BB962C8B-B14F-4D97-AF65-F5344CB8AC3E}">
        <p14:creationId xmlns:p14="http://schemas.microsoft.com/office/powerpoint/2010/main" val="191106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1020763"/>
            <a:ext cx="9144000" cy="4918024"/>
          </a:xfrm>
        </p:spPr>
        <p:txBody>
          <a:bodyPr>
            <a:normAutofit/>
          </a:bodyPr>
          <a:lstStyle/>
          <a:p>
            <a:pPr algn="just"/>
            <a:r>
              <a:rPr lang="en-IN" b="1" i="0" dirty="0">
                <a:solidFill>
                  <a:srgbClr val="000000"/>
                </a:solidFill>
                <a:effectLst/>
                <a:latin typeface="Times New Roman" panose="02020603050405020304" pitchFamily="18" charset="0"/>
                <a:cs typeface="Times New Roman" panose="02020603050405020304" pitchFamily="18" charset="0"/>
              </a:rPr>
              <a:t>Testing Device Management</a:t>
            </a:r>
          </a:p>
          <a:p>
            <a:pPr algn="just"/>
            <a:endParaRPr lang="en-IN" dirty="0">
              <a:solidFill>
                <a:srgbClr val="000000"/>
              </a:solidFill>
              <a:latin typeface="Times New Roman" panose="02020603050405020304" pitchFamily="18" charset="0"/>
              <a:cs typeface="Times New Roman" panose="02020603050405020304" pitchFamily="18" charset="0"/>
            </a:endParaRPr>
          </a:p>
          <a:p>
            <a:pPr algn="just"/>
            <a:r>
              <a:rPr lang="en-US" i="0" dirty="0">
                <a:effectLst/>
                <a:latin typeface="Times New Roman" panose="02020603050405020304" pitchFamily="18" charset="0"/>
                <a:cs typeface="Times New Roman" panose="02020603050405020304" pitchFamily="18" charset="0"/>
              </a:rPr>
              <a:t>Set up device owner for testing</a:t>
            </a:r>
          </a:p>
          <a:p>
            <a:pPr algn="just"/>
            <a:endParaRPr lang="en-US" dirty="0">
              <a:latin typeface="Times New Roman" panose="02020603050405020304" pitchFamily="18" charset="0"/>
              <a:cs typeface="Times New Roman" panose="02020603050405020304" pitchFamily="18" charset="0"/>
            </a:endParaRPr>
          </a:p>
          <a:p>
            <a:pPr algn="just"/>
            <a:r>
              <a:rPr lang="en-US" i="0" dirty="0">
                <a:effectLst/>
                <a:latin typeface="Times New Roman" panose="02020603050405020304" pitchFamily="18" charset="0"/>
                <a:cs typeface="Times New Roman" panose="02020603050405020304" pitchFamily="18" charset="0"/>
              </a:rPr>
              <a:t>Verify device owner setup</a:t>
            </a:r>
          </a:p>
          <a:p>
            <a:pPr algn="just"/>
            <a:endParaRPr lang="en-US" dirty="0">
              <a:latin typeface="Times New Roman" panose="02020603050405020304" pitchFamily="18" charset="0"/>
              <a:cs typeface="Times New Roman" panose="02020603050405020304" pitchFamily="18" charset="0"/>
            </a:endParaRPr>
          </a:p>
          <a:p>
            <a:pPr algn="just"/>
            <a:r>
              <a:rPr lang="en-US" i="0" dirty="0">
                <a:effectLst/>
                <a:latin typeface="Times New Roman" panose="02020603050405020304" pitchFamily="18" charset="0"/>
                <a:cs typeface="Times New Roman" panose="02020603050405020304" pitchFamily="18" charset="0"/>
              </a:rPr>
              <a:t>Automated provisioning testing</a:t>
            </a:r>
          </a:p>
          <a:p>
            <a:pPr algn="just"/>
            <a:endParaRPr lang="en-US" dirty="0">
              <a:latin typeface="Times New Roman" panose="02020603050405020304" pitchFamily="18" charset="0"/>
              <a:cs typeface="Times New Roman" panose="02020603050405020304" pitchFamily="18" charset="0"/>
            </a:endParaRPr>
          </a:p>
          <a:p>
            <a:pPr algn="just"/>
            <a:r>
              <a:rPr lang="en-US" i="0" dirty="0">
                <a:effectLst/>
                <a:latin typeface="Times New Roman" panose="02020603050405020304" pitchFamily="18" charset="0"/>
                <a:cs typeface="Times New Roman" panose="02020603050405020304" pitchFamily="18" charset="0"/>
              </a:rPr>
              <a:t>Bug reports and logs</a:t>
            </a:r>
          </a:p>
        </p:txBody>
      </p:sp>
    </p:spTree>
    <p:extLst>
      <p:ext uri="{BB962C8B-B14F-4D97-AF65-F5344CB8AC3E}">
        <p14:creationId xmlns:p14="http://schemas.microsoft.com/office/powerpoint/2010/main" val="2302471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969988"/>
            <a:ext cx="9144000" cy="4918024"/>
          </a:xfrm>
        </p:spPr>
        <p:txBody>
          <a:bodyPr>
            <a:normAutofit/>
          </a:bodyPr>
          <a:lstStyle/>
          <a:p>
            <a:pPr algn="just"/>
            <a:r>
              <a:rPr lang="en-US" b="1" i="0" dirty="0">
                <a:effectLst/>
                <a:latin typeface="Times New Roman" panose="02020603050405020304" pitchFamily="18" charset="0"/>
                <a:cs typeface="Times New Roman" panose="02020603050405020304" pitchFamily="18" charset="0"/>
              </a:rPr>
              <a:t>Set up device owner for testing</a:t>
            </a:r>
          </a:p>
          <a:p>
            <a:pPr algn="just"/>
            <a:endParaRPr lang="en-US" i="0" dirty="0">
              <a:effectLst/>
              <a:latin typeface="Times New Roman" panose="02020603050405020304" pitchFamily="18" charset="0"/>
              <a:cs typeface="Times New Roman" panose="02020603050405020304" pitchFamily="18" charset="0"/>
            </a:endParaRPr>
          </a:p>
          <a:p>
            <a:pPr marL="457200" indent="-457200" algn="just">
              <a:buAutoNum type="arabicPeriod"/>
            </a:pPr>
            <a:r>
              <a:rPr lang="en-US" i="0" dirty="0">
                <a:effectLst/>
                <a:latin typeface="Times New Roman" panose="02020603050405020304" pitchFamily="18" charset="0"/>
                <a:cs typeface="Times New Roman" panose="02020603050405020304" pitchFamily="18" charset="0"/>
              </a:rPr>
              <a:t>Factory reset the target device.</a:t>
            </a:r>
          </a:p>
          <a:p>
            <a:pPr marL="457200" indent="-457200" algn="just">
              <a:buAutoNum type="arabicPeriod"/>
            </a:pPr>
            <a:r>
              <a:rPr lang="en-US" i="0" dirty="0">
                <a:effectLst/>
                <a:latin typeface="Times New Roman" panose="02020603050405020304" pitchFamily="18" charset="0"/>
                <a:cs typeface="Times New Roman" panose="02020603050405020304" pitchFamily="18" charset="0"/>
              </a:rPr>
              <a:t>Ensure the device does not contain any user accounts (e.g. those used to log into online services). To verify, check Settings &gt; Accounts.</a:t>
            </a:r>
          </a:p>
          <a:p>
            <a:pPr marL="457200" indent="-457200" algn="just">
              <a:buAutoNum type="arabicPeriod"/>
            </a:pPr>
            <a:r>
              <a:rPr lang="en-US" i="0" dirty="0">
                <a:effectLst/>
                <a:latin typeface="Times New Roman" panose="02020603050405020304" pitchFamily="18" charset="0"/>
                <a:cs typeface="Times New Roman" panose="02020603050405020304" pitchFamily="18" charset="0"/>
              </a:rPr>
              <a:t>Set up the testing application using one of the following methods</a:t>
            </a:r>
          </a:p>
          <a:p>
            <a:pPr algn="just"/>
            <a:endParaRPr lang="en-US"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hlinkClick r:id="rId2"/>
              </a:rPr>
              <a:t>Download the </a:t>
            </a:r>
            <a:r>
              <a:rPr lang="en-US" b="0" i="0" dirty="0" err="1">
                <a:solidFill>
                  <a:srgbClr val="202124"/>
                </a:solidFill>
                <a:effectLst/>
                <a:latin typeface="Times New Roman" panose="02020603050405020304" pitchFamily="18" charset="0"/>
                <a:cs typeface="Times New Roman" panose="02020603050405020304" pitchFamily="18" charset="0"/>
                <a:hlinkClick r:id="rId2"/>
              </a:rPr>
              <a:t>TestDPC</a:t>
            </a:r>
            <a:r>
              <a:rPr lang="en-US" b="0" i="0" dirty="0">
                <a:solidFill>
                  <a:srgbClr val="202124"/>
                </a:solidFill>
                <a:effectLst/>
                <a:latin typeface="Times New Roman" panose="02020603050405020304" pitchFamily="18" charset="0"/>
                <a:cs typeface="Times New Roman" panose="02020603050405020304" pitchFamily="18" charset="0"/>
                <a:hlinkClick r:id="rId2"/>
              </a:rPr>
              <a:t> application</a:t>
            </a:r>
            <a:r>
              <a:rPr lang="en-US" b="0" i="0" dirty="0">
                <a:solidFill>
                  <a:srgbClr val="202124"/>
                </a:solidFill>
                <a:effectLst/>
                <a:latin typeface="Times New Roman" panose="02020603050405020304" pitchFamily="18" charset="0"/>
                <a:cs typeface="Times New Roman" panose="02020603050405020304" pitchFamily="18" charset="0"/>
              </a:rPr>
              <a:t> (available from Google Play).</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hlinkClick r:id="rId3"/>
              </a:rPr>
              <a:t>Build the </a:t>
            </a:r>
            <a:r>
              <a:rPr lang="en-US" b="0" i="0" dirty="0" err="1">
                <a:solidFill>
                  <a:srgbClr val="202124"/>
                </a:solidFill>
                <a:effectLst/>
                <a:latin typeface="Times New Roman" panose="02020603050405020304" pitchFamily="18" charset="0"/>
                <a:cs typeface="Times New Roman" panose="02020603050405020304" pitchFamily="18" charset="0"/>
                <a:hlinkClick r:id="rId3"/>
              </a:rPr>
              <a:t>TestDPC</a:t>
            </a:r>
            <a:r>
              <a:rPr lang="en-US" b="0" i="0" dirty="0">
                <a:solidFill>
                  <a:srgbClr val="202124"/>
                </a:solidFill>
                <a:effectLst/>
                <a:latin typeface="Times New Roman" panose="02020603050405020304" pitchFamily="18" charset="0"/>
                <a:cs typeface="Times New Roman" panose="02020603050405020304" pitchFamily="18" charset="0"/>
                <a:hlinkClick r:id="rId3"/>
              </a:rPr>
              <a:t> application</a:t>
            </a:r>
            <a:r>
              <a:rPr lang="en-US" b="0" i="0" dirty="0">
                <a:solidFill>
                  <a:srgbClr val="202124"/>
                </a:solidFill>
                <a:effectLst/>
                <a:latin typeface="Times New Roman" panose="02020603050405020304" pitchFamily="18" charset="0"/>
                <a:cs typeface="Times New Roman" panose="02020603050405020304" pitchFamily="18" charset="0"/>
              </a:rPr>
              <a:t> (available from github.com).</a:t>
            </a:r>
          </a:p>
          <a:p>
            <a:pPr algn="just"/>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00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969988"/>
            <a:ext cx="9144000" cy="4918024"/>
          </a:xfrm>
        </p:spPr>
        <p:txBody>
          <a:bodyPr>
            <a:normAutofit/>
          </a:bodyPr>
          <a:lstStyle/>
          <a:p>
            <a:pPr algn="just"/>
            <a:r>
              <a:rPr lang="en-US" i="0" dirty="0">
                <a:effectLst/>
                <a:latin typeface="Times New Roman" panose="02020603050405020304" pitchFamily="18" charset="0"/>
                <a:cs typeface="Times New Roman" panose="02020603050405020304" pitchFamily="18" charset="0"/>
              </a:rPr>
              <a:t>4. Set the </a:t>
            </a:r>
            <a:r>
              <a:rPr lang="en-US" i="0" dirty="0" err="1">
                <a:effectLst/>
                <a:latin typeface="Times New Roman" panose="02020603050405020304" pitchFamily="18" charset="0"/>
                <a:cs typeface="Times New Roman" panose="02020603050405020304" pitchFamily="18" charset="0"/>
              </a:rPr>
              <a:t>TestDPC</a:t>
            </a:r>
            <a:r>
              <a:rPr lang="en-US" i="0" dirty="0">
                <a:effectLst/>
                <a:latin typeface="Times New Roman" panose="02020603050405020304" pitchFamily="18" charset="0"/>
                <a:cs typeface="Times New Roman" panose="02020603050405020304" pitchFamily="18" charset="0"/>
              </a:rPr>
              <a:t> app as the device owner using the following command:</a:t>
            </a:r>
          </a:p>
          <a:p>
            <a:pPr algn="just"/>
            <a:endParaRPr lang="en-US" dirty="0">
              <a:latin typeface="Times New Roman" panose="02020603050405020304" pitchFamily="18" charset="0"/>
              <a:cs typeface="Times New Roman" panose="02020603050405020304" pitchFamily="18" charset="0"/>
            </a:endParaRPr>
          </a:p>
          <a:p>
            <a:pPr algn="just"/>
            <a:r>
              <a:rPr lang="en-US" i="0" dirty="0" err="1">
                <a:effectLst/>
                <a:latin typeface="Times New Roman" panose="02020603050405020304" pitchFamily="18" charset="0"/>
                <a:cs typeface="Times New Roman" panose="02020603050405020304" pitchFamily="18" charset="0"/>
              </a:rPr>
              <a:t>adb</a:t>
            </a:r>
            <a:r>
              <a:rPr lang="en-US" i="0" dirty="0">
                <a:effectLst/>
                <a:latin typeface="Times New Roman" panose="02020603050405020304" pitchFamily="18" charset="0"/>
                <a:cs typeface="Times New Roman" panose="02020603050405020304" pitchFamily="18" charset="0"/>
              </a:rPr>
              <a:t> shell </a:t>
            </a:r>
            <a:r>
              <a:rPr lang="en-US" i="0" dirty="0" err="1">
                <a:effectLst/>
                <a:latin typeface="Times New Roman" panose="02020603050405020304" pitchFamily="18" charset="0"/>
                <a:cs typeface="Times New Roman" panose="02020603050405020304" pitchFamily="18" charset="0"/>
              </a:rPr>
              <a:t>dpm</a:t>
            </a:r>
            <a:r>
              <a:rPr lang="en-US" i="0" dirty="0">
                <a:effectLst/>
                <a:latin typeface="Times New Roman" panose="02020603050405020304" pitchFamily="18" charset="0"/>
                <a:cs typeface="Times New Roman" panose="02020603050405020304" pitchFamily="18" charset="0"/>
              </a:rPr>
              <a:t> set-device-owner "</a:t>
            </a:r>
            <a:r>
              <a:rPr lang="en-US" i="0" dirty="0" err="1">
                <a:effectLst/>
                <a:latin typeface="Times New Roman" panose="02020603050405020304" pitchFamily="18" charset="0"/>
                <a:cs typeface="Times New Roman" panose="02020603050405020304" pitchFamily="18" charset="0"/>
              </a:rPr>
              <a:t>com.afwsamples.testdpc</a:t>
            </a:r>
            <a:r>
              <a:rPr lang="en-US" i="0" dirty="0">
                <a:effectLst/>
                <a:latin typeface="Times New Roman" panose="02020603050405020304" pitchFamily="18" charset="0"/>
                <a:cs typeface="Times New Roman" panose="02020603050405020304" pitchFamily="18" charset="0"/>
              </a:rPr>
              <a:t>/.</a:t>
            </a:r>
            <a:r>
              <a:rPr lang="en-US" i="0" dirty="0" err="1">
                <a:effectLst/>
                <a:latin typeface="Times New Roman" panose="02020603050405020304" pitchFamily="18" charset="0"/>
                <a:cs typeface="Times New Roman" panose="02020603050405020304" pitchFamily="18" charset="0"/>
              </a:rPr>
              <a:t>DeviceAdminReceiver</a:t>
            </a:r>
            <a:r>
              <a:rPr lang="en-US"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endParaRPr lang="en-US" i="0" dirty="0">
              <a:effectLst/>
              <a:latin typeface="Times New Roman" panose="02020603050405020304" pitchFamily="18" charset="0"/>
              <a:cs typeface="Times New Roman" panose="02020603050405020304" pitchFamily="18" charset="0"/>
            </a:endParaRPr>
          </a:p>
          <a:p>
            <a:pPr algn="just"/>
            <a:r>
              <a:rPr lang="en-US" b="0" i="0" dirty="0">
                <a:solidFill>
                  <a:srgbClr val="202124"/>
                </a:solidFill>
                <a:effectLst/>
                <a:latin typeface="Times New Roman" panose="02020603050405020304" pitchFamily="18" charset="0"/>
                <a:cs typeface="Times New Roman" panose="02020603050405020304" pitchFamily="18" charset="0"/>
              </a:rPr>
              <a:t>5. Go through device owner setup on the device (encrypt, select Wi-Fi, etc.).</a:t>
            </a:r>
          </a:p>
          <a:p>
            <a:pPr algn="just"/>
            <a:endParaRPr lang="en-US"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i="0" dirty="0">
              <a:effectLst/>
              <a:latin typeface="Times New Roman" panose="02020603050405020304" pitchFamily="18" charset="0"/>
              <a:cs typeface="Times New Roman" panose="02020603050405020304" pitchFamily="18" charset="0"/>
            </a:endParaRPr>
          </a:p>
          <a:p>
            <a:pPr algn="just"/>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06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442762"/>
            <a:ext cx="9144000" cy="6294921"/>
          </a:xfrm>
        </p:spPr>
        <p:txBody>
          <a:bodyPr>
            <a:normAutofit fontScale="47500" lnSpcReduction="20000"/>
          </a:bodyPr>
          <a:lstStyle/>
          <a:p>
            <a:pPr algn="just">
              <a:lnSpc>
                <a:spcPct val="170000"/>
              </a:lnSpc>
              <a:spcBef>
                <a:spcPts val="0"/>
              </a:spcBef>
            </a:pPr>
            <a:r>
              <a:rPr lang="en-US" sz="4800" b="0" i="0" dirty="0">
                <a:effectLst/>
                <a:latin typeface="Times New Roman" panose="02020603050405020304" pitchFamily="18" charset="0"/>
                <a:cs typeface="Times New Roman" panose="02020603050405020304" pitchFamily="18" charset="0"/>
              </a:rPr>
              <a:t>End-to-end testing, also known as E2E testing, is a way to make sure that applications behave as expected and that the flow of data is maintained for all kinds of user tasks and processes. This type of testing approach starts from the end user’s perspective and simulates a real-world scenario.</a:t>
            </a:r>
          </a:p>
          <a:p>
            <a:pPr algn="just"/>
            <a:endParaRPr lang="en-US" sz="4800" dirty="0">
              <a:latin typeface="Times New Roman" panose="02020603050405020304" pitchFamily="18" charset="0"/>
              <a:cs typeface="Times New Roman" panose="02020603050405020304" pitchFamily="18" charset="0"/>
            </a:endParaRPr>
          </a:p>
          <a:p>
            <a:pPr algn="l"/>
            <a:r>
              <a:rPr lang="en-US" sz="4800" b="0" i="0" dirty="0">
                <a:effectLst/>
                <a:latin typeface="Times New Roman" panose="02020603050405020304" pitchFamily="18" charset="0"/>
                <a:cs typeface="Times New Roman" panose="02020603050405020304" pitchFamily="18" charset="0"/>
              </a:rPr>
              <a:t>Here’s an example. On a sign-up form, you can expect a user to perform one or more of these actions:</a:t>
            </a:r>
          </a:p>
          <a:p>
            <a:pPr algn="l">
              <a:lnSpc>
                <a:spcPct val="170000"/>
              </a:lnSpc>
              <a:spcBef>
                <a:spcPts val="0"/>
              </a:spcBef>
              <a:buFont typeface="Arial" panose="020B0604020202020204" pitchFamily="34" charset="0"/>
              <a:buChar char="•"/>
            </a:pPr>
            <a:r>
              <a:rPr lang="en-US" sz="4800" b="0" i="0" dirty="0">
                <a:effectLst/>
                <a:latin typeface="Times New Roman" panose="02020603050405020304" pitchFamily="18" charset="0"/>
                <a:cs typeface="Times New Roman" panose="02020603050405020304" pitchFamily="18" charset="0"/>
              </a:rPr>
              <a:t>Enter a blank email and password</a:t>
            </a:r>
          </a:p>
          <a:p>
            <a:pPr algn="l">
              <a:lnSpc>
                <a:spcPct val="170000"/>
              </a:lnSpc>
              <a:spcBef>
                <a:spcPts val="0"/>
              </a:spcBef>
              <a:buFont typeface="Arial" panose="020B0604020202020204" pitchFamily="34" charset="0"/>
              <a:buChar char="•"/>
            </a:pPr>
            <a:r>
              <a:rPr lang="en-US" sz="4800" b="0" i="0" dirty="0">
                <a:effectLst/>
                <a:latin typeface="Times New Roman" panose="02020603050405020304" pitchFamily="18" charset="0"/>
                <a:cs typeface="Times New Roman" panose="02020603050405020304" pitchFamily="18" charset="0"/>
              </a:rPr>
              <a:t>Enter a valid email and password</a:t>
            </a:r>
          </a:p>
          <a:p>
            <a:pPr algn="l">
              <a:lnSpc>
                <a:spcPct val="170000"/>
              </a:lnSpc>
              <a:spcBef>
                <a:spcPts val="0"/>
              </a:spcBef>
              <a:buFont typeface="Arial" panose="020B0604020202020204" pitchFamily="34" charset="0"/>
              <a:buChar char="•"/>
            </a:pPr>
            <a:r>
              <a:rPr lang="en-US" sz="4800" b="0" i="0" dirty="0">
                <a:effectLst/>
                <a:latin typeface="Times New Roman" panose="02020603050405020304" pitchFamily="18" charset="0"/>
                <a:cs typeface="Times New Roman" panose="02020603050405020304" pitchFamily="18" charset="0"/>
              </a:rPr>
              <a:t>Enter an invalid email and password</a:t>
            </a:r>
          </a:p>
          <a:p>
            <a:pPr algn="l">
              <a:lnSpc>
                <a:spcPct val="170000"/>
              </a:lnSpc>
              <a:spcBef>
                <a:spcPts val="0"/>
              </a:spcBef>
              <a:buFont typeface="Arial" panose="020B0604020202020204" pitchFamily="34" charset="0"/>
              <a:buChar char="•"/>
            </a:pPr>
            <a:r>
              <a:rPr lang="en-US" sz="4800" b="0" i="0" dirty="0">
                <a:effectLst/>
                <a:latin typeface="Times New Roman" panose="02020603050405020304" pitchFamily="18" charset="0"/>
                <a:cs typeface="Times New Roman" panose="02020603050405020304" pitchFamily="18" charset="0"/>
              </a:rPr>
              <a:t>Click a sign-up button</a:t>
            </a:r>
          </a:p>
          <a:p>
            <a:pPr algn="just"/>
            <a:endParaRPr lang="en-US" b="0" i="0" dirty="0">
              <a:effectLst/>
              <a:latin typeface="Times New Roman" panose="02020603050405020304" pitchFamily="18" charset="0"/>
              <a:cs typeface="Times New Roman" panose="02020603050405020304" pitchFamily="18" charset="0"/>
            </a:endParaRPr>
          </a:p>
          <a:p>
            <a:pPr algn="just"/>
            <a:br>
              <a:rPr lang="en-US" dirty="0"/>
            </a:br>
            <a:endParaRPr lang="en-IN" dirty="0"/>
          </a:p>
        </p:txBody>
      </p:sp>
    </p:spTree>
    <p:extLst>
      <p:ext uri="{BB962C8B-B14F-4D97-AF65-F5344CB8AC3E}">
        <p14:creationId xmlns:p14="http://schemas.microsoft.com/office/powerpoint/2010/main" val="2178262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969988"/>
            <a:ext cx="9144000" cy="4918024"/>
          </a:xfrm>
        </p:spPr>
        <p:txBody>
          <a:bodyPr>
            <a:normAutofit/>
          </a:bodyPr>
          <a:lstStyle/>
          <a:p>
            <a:pPr algn="just"/>
            <a:r>
              <a:rPr lang="en-US" b="1" i="0" dirty="0">
                <a:effectLst/>
                <a:latin typeface="Times New Roman" panose="02020603050405020304" pitchFamily="18" charset="0"/>
                <a:cs typeface="Times New Roman" panose="02020603050405020304" pitchFamily="18" charset="0"/>
              </a:rPr>
              <a:t>Verify device owner setup</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o verify the device owner was correctly setup, go to </a:t>
            </a:r>
            <a:r>
              <a:rPr lang="en-US" b="0" i="1" dirty="0">
                <a:effectLst/>
                <a:latin typeface="Times New Roman" panose="02020603050405020304" pitchFamily="18" charset="0"/>
                <a:cs typeface="Times New Roman" panose="02020603050405020304" pitchFamily="18" charset="0"/>
              </a:rPr>
              <a:t>Settings &gt; Security &gt; Device Administrators</a:t>
            </a:r>
            <a:r>
              <a:rPr lang="en-US" b="0" i="0" dirty="0">
                <a:effectLst/>
                <a:latin typeface="Times New Roman" panose="02020603050405020304" pitchFamily="18" charset="0"/>
                <a:cs typeface="Times New Roman" panose="02020603050405020304" pitchFamily="18" charset="0"/>
              </a:rPr>
              <a:t> and confirm </a:t>
            </a:r>
            <a:r>
              <a:rPr lang="en-US" b="0" i="0" dirty="0" err="1">
                <a:effectLst/>
                <a:latin typeface="Times New Roman" panose="02020603050405020304" pitchFamily="18" charset="0"/>
                <a:cs typeface="Times New Roman" panose="02020603050405020304" pitchFamily="18" charset="0"/>
              </a:rPr>
              <a:t>TestDPC</a:t>
            </a:r>
            <a:r>
              <a:rPr lang="en-US" b="0" i="0" dirty="0">
                <a:effectLst/>
                <a:latin typeface="Times New Roman" panose="02020603050405020304" pitchFamily="18" charset="0"/>
                <a:cs typeface="Times New Roman" panose="02020603050405020304" pitchFamily="18" charset="0"/>
              </a:rPr>
              <a:t> is in the list. Verify it cannot be disabled (this signifies it is a device owner)</a:t>
            </a:r>
            <a:endParaRPr lang="en-US" i="0" dirty="0">
              <a:effectLst/>
              <a:latin typeface="Times New Roman" panose="02020603050405020304" pitchFamily="18" charset="0"/>
              <a:cs typeface="Times New Roman" panose="02020603050405020304" pitchFamily="18" charset="0"/>
            </a:endParaRPr>
          </a:p>
          <a:p>
            <a:pPr algn="just"/>
            <a:endParaRPr lang="en-US"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Automated provisioning testing</a:t>
            </a:r>
          </a:p>
          <a:p>
            <a:pPr algn="just"/>
            <a:r>
              <a:rPr lang="en-US" i="0" dirty="0">
                <a:effectLst/>
                <a:latin typeface="Times New Roman" panose="02020603050405020304" pitchFamily="18" charset="0"/>
                <a:cs typeface="Times New Roman" panose="02020603050405020304" pitchFamily="18" charset="0"/>
              </a:rPr>
              <a:t>To automate the testing of enterprise provisioning processes, use the Android Enterprise Test Harness. For details, see Testing Device Provisioning.</a:t>
            </a:r>
          </a:p>
        </p:txBody>
      </p:sp>
    </p:spTree>
    <p:extLst>
      <p:ext uri="{BB962C8B-B14F-4D97-AF65-F5344CB8AC3E}">
        <p14:creationId xmlns:p14="http://schemas.microsoft.com/office/powerpoint/2010/main" val="988680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969988"/>
            <a:ext cx="9144000" cy="4918024"/>
          </a:xfrm>
        </p:spPr>
        <p:txBody>
          <a:bodyPr>
            <a:normAutofit/>
          </a:bodyPr>
          <a:lstStyle/>
          <a:p>
            <a:pPr algn="just"/>
            <a:r>
              <a:rPr lang="en-US" b="1" i="0" dirty="0">
                <a:effectLst/>
                <a:latin typeface="Times New Roman" panose="02020603050405020304" pitchFamily="18" charset="0"/>
                <a:cs typeface="Times New Roman" panose="02020603050405020304" pitchFamily="18" charset="0"/>
              </a:rPr>
              <a:t>Bug reports and logs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As of Android 7.0, device owner Device Policy Client (DPCs) can get bug reports and view logs for enterprise processes on a managed device.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 trigger a bug report (i.e., the equivalent data collected by </a:t>
            </a:r>
            <a:r>
              <a:rPr lang="en-US" dirty="0" err="1">
                <a:latin typeface="Times New Roman" panose="02020603050405020304" pitchFamily="18" charset="0"/>
                <a:cs typeface="Times New Roman" panose="02020603050405020304" pitchFamily="18" charset="0"/>
              </a:rPr>
              <a:t>adb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bugreport</a:t>
            </a:r>
            <a:r>
              <a:rPr lang="en-US" dirty="0">
                <a:latin typeface="Times New Roman" panose="02020603050405020304" pitchFamily="18" charset="0"/>
                <a:cs typeface="Times New Roman" panose="02020603050405020304" pitchFamily="18" charset="0"/>
              </a:rPr>
              <a:t> containing </a:t>
            </a:r>
            <a:r>
              <a:rPr lang="en-US" dirty="0" err="1">
                <a:latin typeface="Times New Roman" panose="02020603050405020304" pitchFamily="18" charset="0"/>
                <a:cs typeface="Times New Roman" panose="02020603050405020304" pitchFamily="18" charset="0"/>
              </a:rPr>
              <a:t>dumpsys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dumpstate</a:t>
            </a:r>
            <a:r>
              <a:rPr lang="en-US" dirty="0">
                <a:latin typeface="Times New Roman" panose="02020603050405020304" pitchFamily="18" charset="0"/>
                <a:cs typeface="Times New Roman" panose="02020603050405020304" pitchFamily="18" charset="0"/>
              </a:rPr>
              <a:t>, and logcat data), use </a:t>
            </a:r>
            <a:r>
              <a:rPr lang="en-US" dirty="0" err="1">
                <a:latin typeface="Times New Roman" panose="02020603050405020304" pitchFamily="18" charset="0"/>
                <a:cs typeface="Times New Roman" panose="02020603050405020304" pitchFamily="18" charset="0"/>
              </a:rPr>
              <a:t>DevicePolicyController.requestBugReport</a:t>
            </a:r>
            <a:r>
              <a:rPr lang="en-US" dirty="0">
                <a:latin typeface="Times New Roman" panose="02020603050405020304" pitchFamily="18" charset="0"/>
                <a:cs typeface="Times New Roman" panose="02020603050405020304" pitchFamily="18" charset="0"/>
              </a:rPr>
              <a:t>. After the bug report is collected, the user is prompted to give consent to send the bug report data. Results are received by </a:t>
            </a:r>
            <a:r>
              <a:rPr lang="en-US" dirty="0" err="1">
                <a:latin typeface="Times New Roman" panose="02020603050405020304" pitchFamily="18" charset="0"/>
                <a:cs typeface="Times New Roman" panose="02020603050405020304" pitchFamily="18" charset="0"/>
              </a:rPr>
              <a:t>DeviceAdminReceiver.onBugreport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Failed|Shared|SharingDeclined</a:t>
            </a:r>
            <a:r>
              <a:rPr lang="en-US" dirty="0">
                <a:latin typeface="Times New Roman" panose="02020603050405020304" pitchFamily="18" charset="0"/>
                <a:cs typeface="Times New Roman" panose="02020603050405020304" pitchFamily="18" charset="0"/>
              </a:rPr>
              <a:t>]. For details on bug report contents, see Reading bug reports.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38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969988"/>
            <a:ext cx="9144000" cy="4918024"/>
          </a:xfrm>
        </p:spPr>
        <p:txBody>
          <a:bodyPr>
            <a:normAutofit/>
          </a:bodyPr>
          <a:lstStyle/>
          <a:p>
            <a:pPr algn="just"/>
            <a:r>
              <a:rPr lang="en-US" b="1" i="0" dirty="0">
                <a:effectLst/>
                <a:latin typeface="Times New Roman" panose="02020603050405020304" pitchFamily="18" charset="0"/>
                <a:cs typeface="Times New Roman" panose="02020603050405020304" pitchFamily="18" charset="0"/>
              </a:rPr>
              <a:t>Bug reports and logs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As of Android 7.0, device owner Device Policy Client (DPCs) can get bug reports and view logs for enterprise processes on a managed device.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 trigger a bug report (i.e., the equivalent data collected by </a:t>
            </a:r>
            <a:r>
              <a:rPr lang="en-US" dirty="0" err="1">
                <a:latin typeface="Times New Roman" panose="02020603050405020304" pitchFamily="18" charset="0"/>
                <a:cs typeface="Times New Roman" panose="02020603050405020304" pitchFamily="18" charset="0"/>
              </a:rPr>
              <a:t>adb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bugreport</a:t>
            </a:r>
            <a:r>
              <a:rPr lang="en-US" dirty="0">
                <a:latin typeface="Times New Roman" panose="02020603050405020304" pitchFamily="18" charset="0"/>
                <a:cs typeface="Times New Roman" panose="02020603050405020304" pitchFamily="18" charset="0"/>
              </a:rPr>
              <a:t> containing </a:t>
            </a:r>
            <a:r>
              <a:rPr lang="en-US" dirty="0" err="1">
                <a:latin typeface="Times New Roman" panose="02020603050405020304" pitchFamily="18" charset="0"/>
                <a:cs typeface="Times New Roman" panose="02020603050405020304" pitchFamily="18" charset="0"/>
              </a:rPr>
              <a:t>dumpsys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dumpstate</a:t>
            </a:r>
            <a:r>
              <a:rPr lang="en-US" dirty="0">
                <a:latin typeface="Times New Roman" panose="02020603050405020304" pitchFamily="18" charset="0"/>
                <a:cs typeface="Times New Roman" panose="02020603050405020304" pitchFamily="18" charset="0"/>
              </a:rPr>
              <a:t>, and logcat data), use </a:t>
            </a:r>
            <a:r>
              <a:rPr lang="en-US" dirty="0" err="1">
                <a:latin typeface="Times New Roman" panose="02020603050405020304" pitchFamily="18" charset="0"/>
                <a:cs typeface="Times New Roman" panose="02020603050405020304" pitchFamily="18" charset="0"/>
              </a:rPr>
              <a:t>DevicePolicyController.requestBugReport</a:t>
            </a:r>
            <a:r>
              <a:rPr lang="en-US" dirty="0">
                <a:latin typeface="Times New Roman" panose="02020603050405020304" pitchFamily="18" charset="0"/>
                <a:cs typeface="Times New Roman" panose="02020603050405020304" pitchFamily="18" charset="0"/>
              </a:rPr>
              <a:t>. After the bug report is collected, the user is prompted to give consent to send the bug report data. Results are received by </a:t>
            </a:r>
            <a:r>
              <a:rPr lang="en-US" dirty="0" err="1">
                <a:latin typeface="Times New Roman" panose="02020603050405020304" pitchFamily="18" charset="0"/>
                <a:cs typeface="Times New Roman" panose="02020603050405020304" pitchFamily="18" charset="0"/>
              </a:rPr>
              <a:t>DeviceAdminReceiver.onBugreport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Failed|Shared|SharingDeclined</a:t>
            </a:r>
            <a:r>
              <a:rPr lang="en-US" dirty="0">
                <a:latin typeface="Times New Roman" panose="02020603050405020304" pitchFamily="18" charset="0"/>
                <a:cs typeface="Times New Roman" panose="02020603050405020304" pitchFamily="18" charset="0"/>
              </a:rPr>
              <a:t>]. For details on bug report contents, see Reading bug reports.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7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969988"/>
            <a:ext cx="9144000" cy="4918024"/>
          </a:xfrm>
        </p:spPr>
        <p:txBody>
          <a:bodyPr>
            <a:normAutofit/>
          </a:bodyPr>
          <a:lstStyle/>
          <a:p>
            <a:pPr algn="just"/>
            <a:r>
              <a:rPr lang="en-US" b="1" i="0" dirty="0">
                <a:effectLst/>
                <a:latin typeface="Times New Roman" panose="02020603050405020304" pitchFamily="18" charset="0"/>
                <a:cs typeface="Times New Roman" panose="02020603050405020304" pitchFamily="18" charset="0"/>
              </a:rPr>
              <a:t>Bug reports and logs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addition, device owner DPCs can also collect logs related to actions a user has taken on a managed device. Enterprise process logging is required for all devices that report </a:t>
            </a:r>
            <a:r>
              <a:rPr lang="en-US" dirty="0" err="1">
                <a:latin typeface="Times New Roman" panose="02020603050405020304" pitchFamily="18" charset="0"/>
                <a:cs typeface="Times New Roman" panose="02020603050405020304" pitchFamily="18" charset="0"/>
              </a:rPr>
              <a:t>device_admin</a:t>
            </a:r>
            <a:r>
              <a:rPr lang="en-US" dirty="0">
                <a:latin typeface="Times New Roman" panose="02020603050405020304" pitchFamily="18" charset="0"/>
                <a:cs typeface="Times New Roman" panose="02020603050405020304" pitchFamily="18" charset="0"/>
              </a:rPr>
              <a:t> and enabled by a new log security buffer readable only by the system server (i.e., $ </a:t>
            </a:r>
            <a:r>
              <a:rPr lang="en-US" dirty="0" err="1">
                <a:latin typeface="Times New Roman" panose="02020603050405020304" pitchFamily="18" charset="0"/>
                <a:cs typeface="Times New Roman" panose="02020603050405020304" pitchFamily="18" charset="0"/>
              </a:rPr>
              <a:t>adb</a:t>
            </a:r>
            <a:r>
              <a:rPr lang="en-US" dirty="0">
                <a:latin typeface="Times New Roman" panose="02020603050405020304" pitchFamily="18" charset="0"/>
                <a:cs typeface="Times New Roman" panose="02020603050405020304" pitchFamily="18" charset="0"/>
              </a:rPr>
              <a:t> logcat -b security cannot read the buffer). </a:t>
            </a:r>
            <a:r>
              <a:rPr lang="en-US" dirty="0" err="1">
                <a:latin typeface="Times New Roman" panose="02020603050405020304" pitchFamily="18" charset="0"/>
                <a:cs typeface="Times New Roman" panose="02020603050405020304" pitchFamily="18" charset="0"/>
              </a:rPr>
              <a:t>ActivityManager</a:t>
            </a:r>
            <a:r>
              <a:rPr lang="en-US" dirty="0">
                <a:latin typeface="Times New Roman" panose="02020603050405020304" pitchFamily="18" charset="0"/>
                <a:cs typeface="Times New Roman" panose="02020603050405020304" pitchFamily="18" charset="0"/>
              </a:rPr>
              <a:t> service and Keyguard components log the following events to the security buffer: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Application processes starting</a:t>
            </a:r>
          </a:p>
          <a:p>
            <a:pPr algn="just"/>
            <a:r>
              <a:rPr lang="en-US" dirty="0">
                <a:latin typeface="Times New Roman" panose="02020603050405020304" pitchFamily="18" charset="0"/>
                <a:cs typeface="Times New Roman" panose="02020603050405020304" pitchFamily="18" charset="0"/>
              </a:rPr>
              <a:t>Keyguard actions (e.g., unlock failure and success)</a:t>
            </a:r>
          </a:p>
          <a:p>
            <a:pPr algn="just"/>
            <a:r>
              <a:rPr lang="en-US" dirty="0" err="1">
                <a:latin typeface="Times New Roman" panose="02020603050405020304" pitchFamily="18" charset="0"/>
                <a:cs typeface="Times New Roman" panose="02020603050405020304" pitchFamily="18" charset="0"/>
              </a:rPr>
              <a:t>adb</a:t>
            </a:r>
            <a:r>
              <a:rPr lang="en-US" dirty="0">
                <a:latin typeface="Times New Roman" panose="02020603050405020304" pitchFamily="18" charset="0"/>
                <a:cs typeface="Times New Roman" panose="02020603050405020304" pitchFamily="18" charset="0"/>
              </a:rPr>
              <a:t> commands issued to the device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732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969988"/>
            <a:ext cx="9144000" cy="4918024"/>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90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500514"/>
            <a:ext cx="9144000" cy="6357486"/>
          </a:xfrm>
        </p:spPr>
        <p:txBody>
          <a:bodyPr>
            <a:normAutofit fontScale="85000" lnSpcReduction="10000"/>
          </a:bodyPr>
          <a:lstStyle/>
          <a:p>
            <a:pPr algn="just">
              <a:lnSpc>
                <a:spcPct val="150000"/>
              </a:lnSpc>
              <a:spcBef>
                <a:spcPts val="0"/>
              </a:spcBef>
            </a:pPr>
            <a:r>
              <a:rPr lang="en-US" sz="2800" b="0" i="0" dirty="0">
                <a:effectLst/>
                <a:latin typeface="Times New Roman" panose="02020603050405020304" pitchFamily="18" charset="0"/>
                <a:cs typeface="Times New Roman" panose="02020603050405020304" pitchFamily="18" charset="0"/>
              </a:rPr>
              <a:t>End-to-end testing may sound comprehensive, but it’s only one part of a good testing strategy. There are many other </a:t>
            </a:r>
            <a:r>
              <a:rPr lang="en-US" sz="2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testing methods</a:t>
            </a:r>
            <a:r>
              <a:rPr lang="en-US" sz="2800" b="0" i="0" dirty="0">
                <a:effectLst/>
                <a:latin typeface="Times New Roman" panose="02020603050405020304" pitchFamily="18" charset="0"/>
                <a:cs typeface="Times New Roman" panose="02020603050405020304" pitchFamily="18" charset="0"/>
              </a:rPr>
              <a:t> that you should combine with it to create a robust continuous integration practice. Some other testing types you should consider:</a:t>
            </a:r>
          </a:p>
          <a:p>
            <a:pPr algn="just">
              <a:lnSpc>
                <a:spcPct val="150000"/>
              </a:lnSpc>
              <a:spcBef>
                <a:spcPts val="0"/>
              </a:spcBef>
            </a:pPr>
            <a:endParaRPr lang="en-US" sz="28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800" b="0" i="0" dirty="0">
              <a:effectLst/>
              <a:latin typeface="Times New Roman" panose="02020603050405020304" pitchFamily="18" charset="0"/>
              <a:cs typeface="Times New Roman" panose="02020603050405020304" pitchFamily="18" charset="0"/>
            </a:endParaRPr>
          </a:p>
          <a:p>
            <a:pPr algn="just">
              <a:lnSpc>
                <a:spcPct val="150000"/>
              </a:lnSpc>
              <a:spcBef>
                <a:spcPts val="0"/>
              </a:spcBef>
              <a:buFont typeface="Arial" panose="020B0604020202020204" pitchFamily="34" charset="0"/>
              <a:buChar char="•"/>
            </a:pPr>
            <a:r>
              <a:rPr lang="en-US" sz="2800" b="1" i="0" dirty="0">
                <a:solidFill>
                  <a:srgbClr val="343434"/>
                </a:solidFill>
                <a:effectLst/>
                <a:latin typeface="Times New Roman" panose="02020603050405020304" pitchFamily="18" charset="0"/>
                <a:cs typeface="Times New Roman" panose="02020603050405020304" pitchFamily="18" charset="0"/>
              </a:rPr>
              <a:t>Unit testing</a:t>
            </a:r>
            <a:r>
              <a:rPr lang="en-US" sz="2800" b="0" i="0" dirty="0">
                <a:solidFill>
                  <a:srgbClr val="555555"/>
                </a:solidFill>
                <a:effectLst/>
                <a:latin typeface="Times New Roman" panose="02020603050405020304" pitchFamily="18" charset="0"/>
                <a:cs typeface="Times New Roman" panose="02020603050405020304" pitchFamily="18" charset="0"/>
              </a:rPr>
              <a:t> makes sure that every single component in a system works as expected.</a:t>
            </a:r>
          </a:p>
          <a:p>
            <a:pPr algn="just">
              <a:lnSpc>
                <a:spcPct val="150000"/>
              </a:lnSpc>
              <a:spcBef>
                <a:spcPts val="0"/>
              </a:spcBef>
              <a:buFont typeface="Arial" panose="020B0604020202020204" pitchFamily="34" charset="0"/>
              <a:buChar char="•"/>
            </a:pPr>
            <a:r>
              <a:rPr lang="en-US" sz="2800" b="1" i="0" dirty="0">
                <a:solidFill>
                  <a:srgbClr val="343434"/>
                </a:solidFill>
                <a:effectLst/>
                <a:latin typeface="Times New Roman" panose="02020603050405020304" pitchFamily="18" charset="0"/>
                <a:cs typeface="Times New Roman" panose="02020603050405020304" pitchFamily="18" charset="0"/>
              </a:rPr>
              <a:t>Functional testing</a:t>
            </a:r>
            <a:r>
              <a:rPr lang="en-US" sz="2800" b="0" i="0" dirty="0">
                <a:solidFill>
                  <a:srgbClr val="555555"/>
                </a:solidFill>
                <a:effectLst/>
                <a:latin typeface="Times New Roman" panose="02020603050405020304" pitchFamily="18" charset="0"/>
                <a:cs typeface="Times New Roman" panose="02020603050405020304" pitchFamily="18" charset="0"/>
              </a:rPr>
              <a:t> makes sure that the system gives the correct output for a particular input.</a:t>
            </a:r>
          </a:p>
          <a:p>
            <a:pPr algn="just">
              <a:lnSpc>
                <a:spcPct val="150000"/>
              </a:lnSpc>
              <a:spcBef>
                <a:spcPts val="0"/>
              </a:spcBef>
              <a:buFont typeface="Arial" panose="020B0604020202020204" pitchFamily="34" charset="0"/>
              <a:buChar char="•"/>
            </a:pPr>
            <a:r>
              <a:rPr lang="en-US" sz="2800" b="1" i="0" dirty="0">
                <a:solidFill>
                  <a:srgbClr val="343434"/>
                </a:solidFill>
                <a:effectLst/>
                <a:latin typeface="Times New Roman" panose="02020603050405020304" pitchFamily="18" charset="0"/>
                <a:cs typeface="Times New Roman" panose="02020603050405020304" pitchFamily="18" charset="0"/>
              </a:rPr>
              <a:t>Integration testing</a:t>
            </a:r>
            <a:r>
              <a:rPr lang="en-US" sz="2800" b="0" i="0" dirty="0">
                <a:solidFill>
                  <a:srgbClr val="555555"/>
                </a:solidFill>
                <a:effectLst/>
                <a:latin typeface="Times New Roman" panose="02020603050405020304" pitchFamily="18" charset="0"/>
                <a:cs typeface="Times New Roman" panose="02020603050405020304" pitchFamily="18" charset="0"/>
              </a:rPr>
              <a:t> combines individual software modules and tests them as a group.</a:t>
            </a:r>
          </a:p>
          <a:p>
            <a:pPr algn="just"/>
            <a:endParaRPr lang="en-IN" dirty="0"/>
          </a:p>
        </p:txBody>
      </p:sp>
    </p:spTree>
    <p:extLst>
      <p:ext uri="{BB962C8B-B14F-4D97-AF65-F5344CB8AC3E}">
        <p14:creationId xmlns:p14="http://schemas.microsoft.com/office/powerpoint/2010/main" val="71076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1020763"/>
            <a:ext cx="9144000" cy="4918024"/>
          </a:xfrm>
        </p:spPr>
        <p:txBody>
          <a:bodyPr>
            <a:normAutofit fontScale="92500"/>
          </a:bodyPr>
          <a:lstStyle/>
          <a:p>
            <a:pPr algn="just"/>
            <a:r>
              <a:rPr lang="en-US" sz="2600" b="1" i="0" dirty="0">
                <a:effectLst/>
                <a:latin typeface="Times New Roman" panose="02020603050405020304" pitchFamily="18" charset="0"/>
                <a:cs typeface="Times New Roman" panose="02020603050405020304" pitchFamily="18" charset="0"/>
              </a:rPr>
              <a:t>Why is end-to-end testing important?</a:t>
            </a:r>
          </a:p>
          <a:p>
            <a:pPr algn="just">
              <a:lnSpc>
                <a:spcPct val="150000"/>
              </a:lnSpc>
              <a:spcBef>
                <a:spcPts val="0"/>
              </a:spcBef>
            </a:pPr>
            <a:r>
              <a:rPr lang="en-US" dirty="0">
                <a:latin typeface="Times New Roman" panose="02020603050405020304" pitchFamily="18" charset="0"/>
                <a:cs typeface="Times New Roman" panose="02020603050405020304" pitchFamily="18" charset="0"/>
              </a:rPr>
              <a:t>End-to-end testing has been widely adopted because it:</a:t>
            </a:r>
          </a:p>
          <a:p>
            <a:pPr algn="just">
              <a:lnSpc>
                <a:spcPct val="150000"/>
              </a:lnSpc>
              <a:spcBef>
                <a:spcPts val="0"/>
              </a:spcBef>
            </a:pPr>
            <a:r>
              <a:rPr lang="en-US" b="0" i="0" dirty="0">
                <a:effectLst/>
                <a:latin typeface="Times New Roman" panose="02020603050405020304" pitchFamily="18" charset="0"/>
                <a:cs typeface="Times New Roman" panose="02020603050405020304" pitchFamily="18" charset="0"/>
              </a:rPr>
              <a:t>Helps teams expand their test coverage by adding more detailed test cases than` testing methods like unit and functional testing.</a:t>
            </a:r>
          </a:p>
          <a:p>
            <a:pPr algn="just">
              <a:lnSpc>
                <a:spcPct val="150000"/>
              </a:lnSpc>
              <a:spcBef>
                <a:spcPts val="0"/>
              </a:spcBef>
            </a:pPr>
            <a:endParaRPr lang="en-IN"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b="0" i="0" dirty="0">
                <a:effectLst/>
                <a:latin typeface="Times New Roman" panose="02020603050405020304" pitchFamily="18" charset="0"/>
                <a:cs typeface="Times New Roman" panose="02020603050405020304" pitchFamily="18" charset="0"/>
              </a:rPr>
              <a:t>Ensures correct application performance by running test cases based on the end user’s behavior.</a:t>
            </a:r>
          </a:p>
          <a:p>
            <a:pPr algn="just">
              <a:lnSpc>
                <a:spcPct val="150000"/>
              </a:lnSpc>
              <a:spcBef>
                <a:spcPts val="0"/>
              </a:spcBef>
            </a:pPr>
            <a:endParaRPr lang="en-IN"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b="0" i="0" dirty="0">
                <a:effectLst/>
                <a:latin typeface="Times New Roman" panose="02020603050405020304" pitchFamily="18" charset="0"/>
                <a:cs typeface="Times New Roman" panose="02020603050405020304" pitchFamily="18" charset="0"/>
              </a:rPr>
              <a:t>Helps release teams reduce the time to market by automating critical user paths.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55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1020763"/>
            <a:ext cx="9144000" cy="4918024"/>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Reduces the cost of building and maintaining software by decreasing the time it takes to test it.</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Helps predictably and reliably to detect bugs</a:t>
            </a:r>
            <a:r>
              <a:rPr lang="en-US" b="0" i="0" dirty="0">
                <a:effectLst/>
                <a:latin typeface="Roboto" panose="02000000000000000000" pitchFamily="2" charset="0"/>
              </a:rPr>
              <a:t>.</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It is easier for testers to write end-to-end tests because they are based on the user’s behavior, which can be observed during usability testing and documented in tickets.</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End-to-end testing makes it simpler to catch problems before releasing the software to end users.</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By identifying the importance of a workflow to the real-world user, end-to-end testing helps managers prioritize tasks in the development backlog.</a:t>
            </a:r>
          </a:p>
          <a:p>
            <a:pPr algn="just"/>
            <a:endParaRPr lang="en-US" b="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08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1020763"/>
            <a:ext cx="9144000" cy="4918024"/>
          </a:xfrm>
        </p:spPr>
        <p:txBody>
          <a:bodyPr>
            <a:normAutofit/>
          </a:bodyPr>
          <a:lstStyle/>
          <a:p>
            <a:pPr algn="just"/>
            <a:r>
              <a:rPr lang="en-IN" b="1" i="0" dirty="0">
                <a:effectLst/>
                <a:latin typeface="Times New Roman" panose="02020603050405020304" pitchFamily="18" charset="0"/>
                <a:cs typeface="Times New Roman" panose="02020603050405020304" pitchFamily="18" charset="0"/>
              </a:rPr>
              <a:t>Challenges of end-to-end testing</a:t>
            </a:r>
          </a:p>
          <a:p>
            <a:pPr algn="just"/>
            <a:endParaRPr lang="en-US" b="1"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End-to-end testing is a great way to test software, but it comes with some challenges too. Challenges present themselves because end-to-end testing:</a:t>
            </a:r>
          </a:p>
          <a:p>
            <a:pPr algn="just"/>
            <a:endParaRPr lang="en-US" dirty="0">
              <a:latin typeface="Times New Roman" panose="02020603050405020304" pitchFamily="18" charset="0"/>
              <a:cs typeface="Times New Roman" panose="02020603050405020304" pitchFamily="18" charset="0"/>
            </a:endParaRPr>
          </a:p>
          <a:p>
            <a:pPr algn="l">
              <a:lnSpc>
                <a:spcPct val="150000"/>
              </a:lnSpc>
              <a:spcBef>
                <a:spcPts val="0"/>
              </a:spcBef>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Is time-consuming.</a:t>
            </a:r>
          </a:p>
          <a:p>
            <a:pPr algn="l">
              <a:lnSpc>
                <a:spcPct val="150000"/>
              </a:lnSpc>
              <a:spcBef>
                <a:spcPts val="0"/>
              </a:spcBef>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Must be designed to reproduce real-world scenarios.</a:t>
            </a:r>
          </a:p>
          <a:p>
            <a:pPr algn="l">
              <a:lnSpc>
                <a:spcPct val="150000"/>
              </a:lnSpc>
              <a:spcBef>
                <a:spcPts val="0"/>
              </a:spcBef>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Requires a good understanding of user goals.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42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1020763"/>
            <a:ext cx="9144000" cy="4918024"/>
          </a:xfrm>
        </p:spPr>
        <p:txBody>
          <a:bodyPr>
            <a:normAutofit/>
          </a:bodyPr>
          <a:lstStyle/>
          <a:p>
            <a:pPr algn="just"/>
            <a:r>
              <a:rPr lang="en-IN" b="0" i="0" dirty="0">
                <a:effectLst/>
                <a:latin typeface="Roboto" panose="02000000000000000000" pitchFamily="2" charset="0"/>
              </a:rPr>
              <a:t>Time consuming</a:t>
            </a:r>
          </a:p>
          <a:p>
            <a:pPr algn="just"/>
            <a:r>
              <a:rPr lang="en-US" b="0" i="0" dirty="0">
                <a:effectLst/>
                <a:latin typeface="Times New Roman" panose="02020603050405020304" pitchFamily="18" charset="0"/>
                <a:cs typeface="Times New Roman" panose="02020603050405020304" pitchFamily="18" charset="0"/>
              </a:rPr>
              <a:t>End-to-end testing can be time-consuming because it takes a complete understanding of the product to write test cases.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 user can follow many paths in a large software product, and it’s rarely worthwhile to test each of them.</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Companies often rely mostly on unit tests, snapshot tests, and integrations tests, and use end-to-end tests for the only the highest priority user workflows.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83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1020763"/>
            <a:ext cx="9144000" cy="4918024"/>
          </a:xfrm>
        </p:spPr>
        <p:txBody>
          <a:bodyPr>
            <a:normAutofit/>
          </a:bodyPr>
          <a:lstStyle/>
          <a:p>
            <a:pPr algn="just"/>
            <a:r>
              <a:rPr lang="en-IN" b="1" i="0" dirty="0">
                <a:effectLst/>
                <a:latin typeface="Roboto" panose="02000000000000000000" pitchFamily="2" charset="0"/>
              </a:rPr>
              <a:t>Difficult to design tests</a:t>
            </a:r>
          </a:p>
          <a:p>
            <a:pPr algn="just"/>
            <a:r>
              <a:rPr lang="en-US" b="0" i="0" dirty="0">
                <a:effectLst/>
                <a:latin typeface="Times New Roman" panose="02020603050405020304" pitchFamily="18" charset="0"/>
                <a:cs typeface="Times New Roman" panose="02020603050405020304" pitchFamily="18" charset="0"/>
              </a:rPr>
              <a:t>Because end-to-end tests simulate the real-world behavior of users, there are many components to consider while designing these tests.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For example, you can run a web application on many browsers, and each browser has different specifications. This means you have to write tests that are specific to these browsers. This daunting task can lead to budget overruns.</a:t>
            </a:r>
          </a:p>
          <a:p>
            <a:pPr algn="just"/>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60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A30E4-EC65-4655-AA9D-AD1C8B998F1F}"/>
              </a:ext>
            </a:extLst>
          </p:cNvPr>
          <p:cNvSpPr>
            <a:spLocks noGrp="1"/>
          </p:cNvSpPr>
          <p:nvPr>
            <p:ph type="subTitle" idx="1"/>
          </p:nvPr>
        </p:nvSpPr>
        <p:spPr>
          <a:xfrm>
            <a:off x="1524000" y="1020763"/>
            <a:ext cx="9144000" cy="4918024"/>
          </a:xfrm>
        </p:spPr>
        <p:txBody>
          <a:bodyPr>
            <a:normAutofit/>
          </a:bodyPr>
          <a:lstStyle/>
          <a:p>
            <a:pPr algn="just"/>
            <a:r>
              <a:rPr lang="en-IN" b="1" i="0" dirty="0">
                <a:effectLst/>
                <a:latin typeface="Times New Roman" panose="02020603050405020304" pitchFamily="18" charset="0"/>
                <a:cs typeface="Times New Roman" panose="02020603050405020304" pitchFamily="18" charset="0"/>
              </a:rPr>
              <a:t>Understanding user goals</a:t>
            </a:r>
          </a:p>
          <a:p>
            <a:pPr algn="just"/>
            <a:endParaRPr lang="en-IN"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Users aren’t looking for features: they’re looking to solve their specific problems. End-to-end testing should focus on how effectively the app solves its users’ issues.</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The problem is that not all development teams have a detailed understanding of user intentions. So, they must deploy methods early on during software development to gather users’ perspectives on the functioning of the software.</a:t>
            </a:r>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007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1316</TotalTime>
  <Words>1608</Words>
  <Application>Microsoft Office PowerPoint</Application>
  <PresentationFormat>Widescreen</PresentationFormat>
  <Paragraphs>143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Roboto</vt:lpstr>
      <vt:lpstr>Times New Roman</vt:lpstr>
      <vt:lpstr>Office Theme</vt:lpstr>
      <vt:lpstr>End-to-End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End-to-End testing </dc:title>
  <dc:creator>CSE-51</dc:creator>
  <cp:lastModifiedBy>CSE-51</cp:lastModifiedBy>
  <cp:revision>105</cp:revision>
  <dcterms:created xsi:type="dcterms:W3CDTF">2023-08-10T11:16:25Z</dcterms:created>
  <dcterms:modified xsi:type="dcterms:W3CDTF">2023-08-11T09:12:33Z</dcterms:modified>
</cp:coreProperties>
</file>