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1"/>
  </p:notesMasterIdLst>
  <p:handoutMasterIdLst>
    <p:handoutMasterId r:id="rId52"/>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0" r:id="rId47"/>
    <p:sldId id="302" r:id="rId48"/>
    <p:sldId id="303" r:id="rId49"/>
    <p:sldId id="304" r:id="rId50"/>
  </p:sldIdLst>
  <p:sldSz cx="9144000" cy="5143500" type="screen16x9"/>
  <p:notesSz cx="6858000" cy="9144000"/>
  <p:embeddedFontLst>
    <p:embeddedFont>
      <p:font typeface="Average" panose="020B0604020202020204" charset="0"/>
      <p:regular r:id="rId53"/>
    </p:embeddedFont>
    <p:embeddedFont>
      <p:font typeface="Oswald" panose="00000500000000000000" pitchFamily="2" charset="0"/>
      <p:regular r:id="rId54"/>
      <p:bold r:id="rId55"/>
    </p:embeddedFont>
    <p:embeddedFont>
      <p:font typeface="Sitka Small Semibold" pitchFamily="2" charset="0"/>
      <p:bold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j7qvWHbWc2I4m0L/qk2APe4vEI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84"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E6091-398F-4DDC-9090-7C3BB33102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66B87C1-7B27-43DA-9F28-8A831D0696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5CB767-8B4B-4ED1-B7DA-0FC001C4E972}" type="datetimeFigureOut">
              <a:rPr lang="en-IN" smtClean="0"/>
              <a:t>20-07-2023</a:t>
            </a:fld>
            <a:endParaRPr lang="en-IN"/>
          </a:p>
        </p:txBody>
      </p:sp>
      <p:sp>
        <p:nvSpPr>
          <p:cNvPr id="4" name="Footer Placeholder 3">
            <a:extLst>
              <a:ext uri="{FF2B5EF4-FFF2-40B4-BE49-F238E27FC236}">
                <a16:creationId xmlns:a16="http://schemas.microsoft.com/office/drawing/2014/main" id="{78E60A9E-7865-4FF7-AB82-F0C2489C4A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Rachana Mehta</a:t>
            </a:r>
          </a:p>
        </p:txBody>
      </p:sp>
      <p:sp>
        <p:nvSpPr>
          <p:cNvPr id="5" name="Slide Number Placeholder 4">
            <a:extLst>
              <a:ext uri="{FF2B5EF4-FFF2-40B4-BE49-F238E27FC236}">
                <a16:creationId xmlns:a16="http://schemas.microsoft.com/office/drawing/2014/main" id="{54FE00E7-473B-44CE-BDB5-F902DDB736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122C15-2A88-4D8A-B6E7-80A4C847B05B}" type="slidenum">
              <a:rPr lang="en-IN" smtClean="0"/>
              <a:t>‹#›</a:t>
            </a:fld>
            <a:endParaRPr lang="en-IN"/>
          </a:p>
        </p:txBody>
      </p:sp>
    </p:spTree>
    <p:extLst>
      <p:ext uri="{BB962C8B-B14F-4D97-AF65-F5344CB8AC3E}">
        <p14:creationId xmlns:p14="http://schemas.microsoft.com/office/powerpoint/2010/main" val="275982118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sldNum="0"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9713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16791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4"/>
          <p:cNvGrpSpPr/>
          <p:nvPr/>
        </p:nvGrpSpPr>
        <p:grpSpPr>
          <a:xfrm>
            <a:off x="4350279" y="2855377"/>
            <a:ext cx="443589" cy="105632"/>
            <a:chOff x="4137525" y="2915950"/>
            <a:chExt cx="869100" cy="207000"/>
          </a:xfrm>
        </p:grpSpPr>
        <p:sp>
          <p:nvSpPr>
            <p:cNvPr id="11" name="Google Shape;11;p24"/>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4"/>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4"/>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4"/>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24"/>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 name="Google Shape;20;p2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0" name="Google Shape;30;p2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2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8" name="Google Shape;38;p2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1" name="Google Shape;41;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2" name="Google Shape;42;p3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45" name="Google Shape;45;p3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3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3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33"/>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3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2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s.statcounter.com/vendor-market-share/mobil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apple.com/library/archive/documentation/MacOSX/Conceptual/OSX_Technology_Overview/About/About.html#//apple_ref/doc/uid/TP40001067-CH204-TPXREF101"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eveloper.apple.com/library/archive/documentation/MacOSX/Conceptual/OSX_Technology_Overview/About/About.html#//apple_ref/doc/uid/TP40001067-CH204-TPXREF101"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eveloper.apple.com/library/archive/documentation/MacOSX/Conceptual/OSX_Technology_Overview/About/About.html#//apple_ref/doc/uid/TP40001067-CH204-TPXREF101"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eveloper.apple.com/library/archive/documentation/MacOSX/Conceptual/OSX_Technology_Overview/About/About.html#//apple_ref/doc/uid/TP40001067-CH204-TPXREF101"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eveloper.apple.com/documentation/technologi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GB" dirty="0"/>
              <a:t>Unit 1 : Introduction</a:t>
            </a:r>
            <a:endParaRPr dirty="0"/>
          </a:p>
        </p:txBody>
      </p:sp>
      <p:sp>
        <p:nvSpPr>
          <p:cNvPr id="60" name="Google Shape;60;p1"/>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GB" dirty="0">
                <a:latin typeface="Sitka Small Semibold" pitchFamily="2" charset="0"/>
                <a:ea typeface="Times New Roman"/>
                <a:cs typeface="Times New Roman"/>
                <a:sym typeface="Times New Roman"/>
              </a:rPr>
              <a:t>Sunil</a:t>
            </a:r>
            <a:r>
              <a:rPr lang="en-GB" dirty="0">
                <a:latin typeface="Times New Roman"/>
                <a:ea typeface="Times New Roman"/>
                <a:cs typeface="Times New Roman"/>
                <a:sym typeface="Times New Roman"/>
              </a:rPr>
              <a:t> Gautam</a:t>
            </a:r>
          </a:p>
          <a:p>
            <a:pPr marL="0" lvl="0" indent="0" algn="ctr" rtl="0">
              <a:lnSpc>
                <a:spcPct val="100000"/>
              </a:lnSpc>
              <a:spcBef>
                <a:spcPts val="0"/>
              </a:spcBef>
              <a:spcAft>
                <a:spcPts val="0"/>
              </a:spcAft>
              <a:buSzPts val="2100"/>
              <a:buNone/>
            </a:pPr>
            <a:endParaRPr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B75E-5EE4-4CBE-A9C7-567364297B9A}"/>
              </a:ext>
            </a:extLst>
          </p:cNvPr>
          <p:cNvSpPr>
            <a:spLocks noGrp="1"/>
          </p:cNvSpPr>
          <p:nvPr>
            <p:ph type="title"/>
          </p:nvPr>
        </p:nvSpPr>
        <p:spPr/>
        <p:txBody>
          <a:bodyPr/>
          <a:lstStyle/>
          <a:p>
            <a:r>
              <a:rPr lang="en-IN" dirty="0"/>
              <a:t>Mobile Operating System : Types</a:t>
            </a:r>
          </a:p>
        </p:txBody>
      </p:sp>
      <p:sp>
        <p:nvSpPr>
          <p:cNvPr id="3" name="Text Placeholder 2">
            <a:extLst>
              <a:ext uri="{FF2B5EF4-FFF2-40B4-BE49-F238E27FC236}">
                <a16:creationId xmlns:a16="http://schemas.microsoft.com/office/drawing/2014/main" id="{7A6E6F38-5390-4D64-A6CD-106CA077A580}"/>
              </a:ext>
            </a:extLst>
          </p:cNvPr>
          <p:cNvSpPr>
            <a:spLocks noGrp="1"/>
          </p:cNvSpPr>
          <p:nvPr>
            <p:ph type="body" idx="1"/>
          </p:nvPr>
        </p:nvSpPr>
        <p:spPr/>
        <p:txBody>
          <a:bodyPr/>
          <a:lstStyle/>
          <a:p>
            <a:pPr marL="114300" indent="0" algn="just">
              <a:buNone/>
            </a:pPr>
            <a:r>
              <a:rPr lang="en-US" dirty="0"/>
              <a:t>Types of mobile operating are:</a:t>
            </a:r>
          </a:p>
          <a:p>
            <a:pPr algn="just"/>
            <a:r>
              <a:rPr lang="en-US" dirty="0"/>
              <a:t>Open-source operating system</a:t>
            </a:r>
          </a:p>
          <a:p>
            <a:pPr algn="just"/>
            <a:r>
              <a:rPr lang="en-US" dirty="0"/>
              <a:t>Manufacturer built proprietary operating system</a:t>
            </a:r>
          </a:p>
          <a:p>
            <a:pPr algn="just"/>
            <a:r>
              <a:rPr lang="en-US" dirty="0"/>
              <a:t>Third-party proprietary operating system</a:t>
            </a:r>
          </a:p>
          <a:p>
            <a:pPr algn="just"/>
            <a:endParaRPr lang="en-IN" dirty="0"/>
          </a:p>
        </p:txBody>
      </p:sp>
    </p:spTree>
    <p:extLst>
      <p:ext uri="{BB962C8B-B14F-4D97-AF65-F5344CB8AC3E}">
        <p14:creationId xmlns:p14="http://schemas.microsoft.com/office/powerpoint/2010/main" val="2110736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B75E-5EE4-4CBE-A9C7-567364297B9A}"/>
              </a:ext>
            </a:extLst>
          </p:cNvPr>
          <p:cNvSpPr>
            <a:spLocks noGrp="1"/>
          </p:cNvSpPr>
          <p:nvPr>
            <p:ph type="title"/>
          </p:nvPr>
        </p:nvSpPr>
        <p:spPr/>
        <p:txBody>
          <a:bodyPr/>
          <a:lstStyle/>
          <a:p>
            <a:r>
              <a:rPr lang="en-IN" dirty="0"/>
              <a:t>Mobile Operating System : Types</a:t>
            </a:r>
          </a:p>
        </p:txBody>
      </p:sp>
      <p:sp>
        <p:nvSpPr>
          <p:cNvPr id="3" name="Text Placeholder 2">
            <a:extLst>
              <a:ext uri="{FF2B5EF4-FFF2-40B4-BE49-F238E27FC236}">
                <a16:creationId xmlns:a16="http://schemas.microsoft.com/office/drawing/2014/main" id="{7A6E6F38-5390-4D64-A6CD-106CA077A580}"/>
              </a:ext>
            </a:extLst>
          </p:cNvPr>
          <p:cNvSpPr>
            <a:spLocks noGrp="1"/>
          </p:cNvSpPr>
          <p:nvPr>
            <p:ph type="body" idx="1"/>
          </p:nvPr>
        </p:nvSpPr>
        <p:spPr/>
        <p:txBody>
          <a:bodyPr/>
          <a:lstStyle/>
          <a:p>
            <a:pPr marL="114300" indent="0" algn="just">
              <a:buNone/>
            </a:pPr>
            <a:r>
              <a:rPr lang="en-US" dirty="0"/>
              <a:t>Types of mobile operating are:</a:t>
            </a:r>
          </a:p>
          <a:p>
            <a:pPr algn="just"/>
            <a:r>
              <a:rPr lang="en-US" dirty="0"/>
              <a:t>Open-source operating system : </a:t>
            </a:r>
          </a:p>
          <a:p>
            <a:pPr algn="just"/>
            <a:r>
              <a:rPr lang="en-US" dirty="0"/>
              <a:t>An open-source operating system is one in which the source code of the operating system and its other components are accessible to anyone who wants it. </a:t>
            </a:r>
          </a:p>
          <a:p>
            <a:pPr algn="just"/>
            <a:r>
              <a:rPr lang="en-US" dirty="0"/>
              <a:t>Anyone can download that source code, edit and update it, and develop their operating system. Mobile companies mostly use these operating systems.</a:t>
            </a:r>
          </a:p>
          <a:p>
            <a:pPr algn="just"/>
            <a:r>
              <a:rPr lang="en-US" dirty="0"/>
              <a:t>Example : Android</a:t>
            </a:r>
          </a:p>
        </p:txBody>
      </p:sp>
      <p:pic>
        <p:nvPicPr>
          <p:cNvPr id="1026" name="Picture 2" descr="See the source image">
            <a:extLst>
              <a:ext uri="{FF2B5EF4-FFF2-40B4-BE49-F238E27FC236}">
                <a16:creationId xmlns:a16="http://schemas.microsoft.com/office/drawing/2014/main" id="{69E80C46-0B2F-4BA8-B38A-F6F314A89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920" y="3211445"/>
            <a:ext cx="1837844" cy="18339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41F3C68E-6B9D-4083-AC95-FDCEB4505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0757" y="4340327"/>
            <a:ext cx="1440506" cy="57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351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B75E-5EE4-4CBE-A9C7-567364297B9A}"/>
              </a:ext>
            </a:extLst>
          </p:cNvPr>
          <p:cNvSpPr>
            <a:spLocks noGrp="1"/>
          </p:cNvSpPr>
          <p:nvPr>
            <p:ph type="title"/>
          </p:nvPr>
        </p:nvSpPr>
        <p:spPr/>
        <p:txBody>
          <a:bodyPr/>
          <a:lstStyle/>
          <a:p>
            <a:r>
              <a:rPr lang="en-IN" dirty="0"/>
              <a:t>Mobile Operating System : Types</a:t>
            </a:r>
          </a:p>
        </p:txBody>
      </p:sp>
      <p:sp>
        <p:nvSpPr>
          <p:cNvPr id="3" name="Text Placeholder 2">
            <a:extLst>
              <a:ext uri="{FF2B5EF4-FFF2-40B4-BE49-F238E27FC236}">
                <a16:creationId xmlns:a16="http://schemas.microsoft.com/office/drawing/2014/main" id="{7A6E6F38-5390-4D64-A6CD-106CA077A580}"/>
              </a:ext>
            </a:extLst>
          </p:cNvPr>
          <p:cNvSpPr>
            <a:spLocks noGrp="1"/>
          </p:cNvSpPr>
          <p:nvPr>
            <p:ph type="body" idx="1"/>
          </p:nvPr>
        </p:nvSpPr>
        <p:spPr/>
        <p:txBody>
          <a:bodyPr/>
          <a:lstStyle/>
          <a:p>
            <a:pPr marL="114300" indent="0" algn="just">
              <a:buNone/>
            </a:pPr>
            <a:r>
              <a:rPr lang="en-US" dirty="0"/>
              <a:t>Types of mobile operating are:</a:t>
            </a:r>
          </a:p>
          <a:p>
            <a:pPr algn="just"/>
            <a:r>
              <a:rPr lang="en-US" dirty="0"/>
              <a:t>Manufacturer built proprietary operating system</a:t>
            </a:r>
          </a:p>
          <a:p>
            <a:pPr algn="just"/>
            <a:r>
              <a:rPr lang="en-US" dirty="0"/>
              <a:t> A manufacturer built proprietary operating system is a mobile operating system developed only for some particular mobile devices. Unlike open-source, their source code is not accessible to anyone.</a:t>
            </a:r>
          </a:p>
          <a:p>
            <a:pPr algn="just"/>
            <a:r>
              <a:rPr lang="en-US" dirty="0"/>
              <a:t>The examples of manufacturer built proprietary operating systems are iOS, BlackBerry OS, Bada, Harmony OS, Palm OS and HP WebOS.</a:t>
            </a:r>
          </a:p>
          <a:p>
            <a:pPr marL="114300" indent="0" algn="just">
              <a:buNone/>
            </a:pPr>
            <a:endParaRPr lang="en-US" dirty="0"/>
          </a:p>
        </p:txBody>
      </p:sp>
      <p:pic>
        <p:nvPicPr>
          <p:cNvPr id="2052" name="Picture 4" descr="See the source image">
            <a:extLst>
              <a:ext uri="{FF2B5EF4-FFF2-40B4-BE49-F238E27FC236}">
                <a16:creationId xmlns:a16="http://schemas.microsoft.com/office/drawing/2014/main" id="{7E5D3010-8971-4C3F-BFC2-E9664DA2A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2527" y="3336993"/>
            <a:ext cx="1971473" cy="197147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blackberry symbol">
            <a:extLst>
              <a:ext uri="{FF2B5EF4-FFF2-40B4-BE49-F238E27FC236}">
                <a16:creationId xmlns:a16="http://schemas.microsoft.com/office/drawing/2014/main" id="{2C8DC24A-077A-41B5-9408-C7ED35DB9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524" y="3619910"/>
            <a:ext cx="1718003" cy="140563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ee the source image">
            <a:extLst>
              <a:ext uri="{FF2B5EF4-FFF2-40B4-BE49-F238E27FC236}">
                <a16:creationId xmlns:a16="http://schemas.microsoft.com/office/drawing/2014/main" id="{D4E711A0-B01E-4A57-B46B-BB06456E03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950" y="3619910"/>
            <a:ext cx="1739874" cy="133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064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B75E-5EE4-4CBE-A9C7-567364297B9A}"/>
              </a:ext>
            </a:extLst>
          </p:cNvPr>
          <p:cNvSpPr>
            <a:spLocks noGrp="1"/>
          </p:cNvSpPr>
          <p:nvPr>
            <p:ph type="title"/>
          </p:nvPr>
        </p:nvSpPr>
        <p:spPr/>
        <p:txBody>
          <a:bodyPr/>
          <a:lstStyle/>
          <a:p>
            <a:r>
              <a:rPr lang="en-IN" dirty="0"/>
              <a:t>Mobile Operating System : Types</a:t>
            </a:r>
          </a:p>
        </p:txBody>
      </p:sp>
      <p:sp>
        <p:nvSpPr>
          <p:cNvPr id="3" name="Text Placeholder 2">
            <a:extLst>
              <a:ext uri="{FF2B5EF4-FFF2-40B4-BE49-F238E27FC236}">
                <a16:creationId xmlns:a16="http://schemas.microsoft.com/office/drawing/2014/main" id="{7A6E6F38-5390-4D64-A6CD-106CA077A580}"/>
              </a:ext>
            </a:extLst>
          </p:cNvPr>
          <p:cNvSpPr>
            <a:spLocks noGrp="1"/>
          </p:cNvSpPr>
          <p:nvPr>
            <p:ph type="body" idx="1"/>
          </p:nvPr>
        </p:nvSpPr>
        <p:spPr/>
        <p:txBody>
          <a:bodyPr/>
          <a:lstStyle/>
          <a:p>
            <a:pPr marL="114300" indent="0" algn="just">
              <a:buNone/>
            </a:pPr>
            <a:r>
              <a:rPr lang="en-US" dirty="0"/>
              <a:t>Types of mobile operating are:</a:t>
            </a:r>
          </a:p>
          <a:p>
            <a:pPr algn="just"/>
            <a:r>
              <a:rPr lang="en-US" dirty="0"/>
              <a:t>Third-party proprietary operating system</a:t>
            </a:r>
          </a:p>
          <a:p>
            <a:pPr algn="just"/>
            <a:r>
              <a:rPr lang="en-US" dirty="0"/>
              <a:t>The third-party proprietary operating system is designed by those firms which do not manufacture devices. However, they license their software to the mobile companies to run that operating system on their mobile devices. </a:t>
            </a:r>
          </a:p>
          <a:p>
            <a:pPr algn="just"/>
            <a:r>
              <a:rPr lang="en-US" dirty="0"/>
              <a:t>An example of a third party proprietary operating system is Windows Mobile OS.</a:t>
            </a:r>
          </a:p>
          <a:p>
            <a:pPr marL="114300" indent="0" algn="just">
              <a:buNone/>
            </a:pPr>
            <a:endParaRPr lang="en-US" dirty="0"/>
          </a:p>
        </p:txBody>
      </p:sp>
      <p:pic>
        <p:nvPicPr>
          <p:cNvPr id="3076" name="Picture 4" descr="See the source image">
            <a:extLst>
              <a:ext uri="{FF2B5EF4-FFF2-40B4-BE49-F238E27FC236}">
                <a16:creationId xmlns:a16="http://schemas.microsoft.com/office/drawing/2014/main" id="{3F8710EE-E2BA-43DF-AA26-19AF99D41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509" y="3505318"/>
            <a:ext cx="2345957" cy="131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649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76DC-6AE2-4E4F-8CEB-A1052703D83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C83E519-37BA-4F3B-8D04-B8E1B421998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AB65DAE-7B29-4087-9C13-92DCECC0C5A5}"/>
              </a:ext>
            </a:extLst>
          </p:cNvPr>
          <p:cNvPicPr>
            <a:picLocks noChangeAspect="1"/>
          </p:cNvPicPr>
          <p:nvPr/>
        </p:nvPicPr>
        <p:blipFill>
          <a:blip r:embed="rId2"/>
          <a:stretch>
            <a:fillRect/>
          </a:stretch>
        </p:blipFill>
        <p:spPr>
          <a:xfrm>
            <a:off x="392349" y="220696"/>
            <a:ext cx="8359302" cy="4702107"/>
          </a:xfrm>
          <a:prstGeom prst="rect">
            <a:avLst/>
          </a:prstGeom>
        </p:spPr>
      </p:pic>
      <p:sp>
        <p:nvSpPr>
          <p:cNvPr id="7" name="TextBox 6">
            <a:extLst>
              <a:ext uri="{FF2B5EF4-FFF2-40B4-BE49-F238E27FC236}">
                <a16:creationId xmlns:a16="http://schemas.microsoft.com/office/drawing/2014/main" id="{14051F05-1F15-486F-AF80-A7D604B5BD07}"/>
              </a:ext>
            </a:extLst>
          </p:cNvPr>
          <p:cNvSpPr txBox="1"/>
          <p:nvPr/>
        </p:nvSpPr>
        <p:spPr>
          <a:xfrm>
            <a:off x="3200400" y="4835723"/>
            <a:ext cx="6858000" cy="307777"/>
          </a:xfrm>
          <a:prstGeom prst="rect">
            <a:avLst/>
          </a:prstGeom>
          <a:noFill/>
        </p:spPr>
        <p:txBody>
          <a:bodyPr wrap="square">
            <a:spAutoFit/>
          </a:bodyPr>
          <a:lstStyle/>
          <a:p>
            <a:r>
              <a:rPr lang="en-US" dirty="0">
                <a:hlinkClick r:id="rId3"/>
              </a:rPr>
              <a:t>Mobile Vendor Market Share Worldwide | </a:t>
            </a:r>
            <a:r>
              <a:rPr lang="en-US" dirty="0" err="1">
                <a:hlinkClick r:id="rId3"/>
              </a:rPr>
              <a:t>Statcounter</a:t>
            </a:r>
            <a:r>
              <a:rPr lang="en-US" dirty="0">
                <a:hlinkClick r:id="rId3"/>
              </a:rPr>
              <a:t> Global Stats</a:t>
            </a:r>
            <a:endParaRPr lang="en-IN" dirty="0"/>
          </a:p>
        </p:txBody>
      </p:sp>
    </p:spTree>
    <p:extLst>
      <p:ext uri="{BB962C8B-B14F-4D97-AF65-F5344CB8AC3E}">
        <p14:creationId xmlns:p14="http://schemas.microsoft.com/office/powerpoint/2010/main" val="1856791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A407-4D09-4163-8808-DE55537FBF93}"/>
              </a:ext>
            </a:extLst>
          </p:cNvPr>
          <p:cNvSpPr>
            <a:spLocks noGrp="1"/>
          </p:cNvSpPr>
          <p:nvPr>
            <p:ph type="title"/>
          </p:nvPr>
        </p:nvSpPr>
        <p:spPr/>
        <p:txBody>
          <a:bodyPr/>
          <a:lstStyle/>
          <a:p>
            <a:r>
              <a:rPr lang="en-IN" dirty="0"/>
              <a:t>OS Zoo</a:t>
            </a:r>
          </a:p>
        </p:txBody>
      </p:sp>
      <p:sp>
        <p:nvSpPr>
          <p:cNvPr id="3" name="Text Placeholder 2">
            <a:extLst>
              <a:ext uri="{FF2B5EF4-FFF2-40B4-BE49-F238E27FC236}">
                <a16:creationId xmlns:a16="http://schemas.microsoft.com/office/drawing/2014/main" id="{9A68608C-8BC1-4386-B116-FAEA93AC631D}"/>
              </a:ext>
            </a:extLst>
          </p:cNvPr>
          <p:cNvSpPr>
            <a:spLocks noGrp="1"/>
          </p:cNvSpPr>
          <p:nvPr>
            <p:ph type="body" idx="1"/>
          </p:nvPr>
        </p:nvSpPr>
        <p:spPr/>
        <p:txBody>
          <a:bodyPr/>
          <a:lstStyle/>
          <a:p>
            <a:r>
              <a:rPr lang="en-US" dirty="0"/>
              <a:t>Mainframe operating systems</a:t>
            </a:r>
          </a:p>
          <a:p>
            <a:pPr lvl="1"/>
            <a:r>
              <a:rPr lang="en-US" dirty="0"/>
              <a:t>Thousands of Disk </a:t>
            </a:r>
          </a:p>
          <a:p>
            <a:pPr lvl="1"/>
            <a:r>
              <a:rPr lang="en-US" dirty="0"/>
              <a:t>Processing multiple jobs at a time</a:t>
            </a:r>
          </a:p>
          <a:p>
            <a:pPr lvl="1"/>
            <a:r>
              <a:rPr lang="en-US" dirty="0"/>
              <a:t>Services : Batch, Transaction Processing and Time Sharing Tasks</a:t>
            </a:r>
            <a:endParaRPr lang="en-IN" dirty="0"/>
          </a:p>
          <a:p>
            <a:pPr lvl="1"/>
            <a:r>
              <a:rPr lang="en-IN" dirty="0"/>
              <a:t>Linux operated mainframes</a:t>
            </a:r>
            <a:endParaRPr lang="en-US" dirty="0"/>
          </a:p>
        </p:txBody>
      </p:sp>
    </p:spTree>
    <p:extLst>
      <p:ext uri="{BB962C8B-B14F-4D97-AF65-F5344CB8AC3E}">
        <p14:creationId xmlns:p14="http://schemas.microsoft.com/office/powerpoint/2010/main" val="11872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A407-4D09-4163-8808-DE55537FBF93}"/>
              </a:ext>
            </a:extLst>
          </p:cNvPr>
          <p:cNvSpPr>
            <a:spLocks noGrp="1"/>
          </p:cNvSpPr>
          <p:nvPr>
            <p:ph type="title"/>
          </p:nvPr>
        </p:nvSpPr>
        <p:spPr/>
        <p:txBody>
          <a:bodyPr/>
          <a:lstStyle/>
          <a:p>
            <a:r>
              <a:rPr lang="en-IN" dirty="0"/>
              <a:t>OS Zoo</a:t>
            </a:r>
          </a:p>
        </p:txBody>
      </p:sp>
      <p:sp>
        <p:nvSpPr>
          <p:cNvPr id="3" name="Text Placeholder 2">
            <a:extLst>
              <a:ext uri="{FF2B5EF4-FFF2-40B4-BE49-F238E27FC236}">
                <a16:creationId xmlns:a16="http://schemas.microsoft.com/office/drawing/2014/main" id="{9A68608C-8BC1-4386-B116-FAEA93AC631D}"/>
              </a:ext>
            </a:extLst>
          </p:cNvPr>
          <p:cNvSpPr>
            <a:spLocks noGrp="1"/>
          </p:cNvSpPr>
          <p:nvPr>
            <p:ph type="body" idx="1"/>
          </p:nvPr>
        </p:nvSpPr>
        <p:spPr/>
        <p:txBody>
          <a:bodyPr/>
          <a:lstStyle/>
          <a:p>
            <a:r>
              <a:rPr lang="en-US" dirty="0"/>
              <a:t>Server OS</a:t>
            </a:r>
          </a:p>
          <a:p>
            <a:pPr lvl="1"/>
            <a:r>
              <a:rPr lang="en-US" dirty="0"/>
              <a:t>A level below mainframes</a:t>
            </a:r>
          </a:p>
          <a:p>
            <a:pPr lvl="1"/>
            <a:r>
              <a:rPr lang="en-US" b="0" i="0" u="none" strike="noStrike" baseline="0" dirty="0">
                <a:latin typeface="Times-Roman"/>
              </a:rPr>
              <a:t>They run on servers, which are either very large personal computers, workstations, or even mainframes. </a:t>
            </a:r>
          </a:p>
          <a:p>
            <a:pPr lvl="1"/>
            <a:r>
              <a:rPr lang="en-US" b="0" i="0" u="none" strike="noStrike" baseline="0" dirty="0">
                <a:latin typeface="Times-Roman"/>
              </a:rPr>
              <a:t>They</a:t>
            </a:r>
            <a:r>
              <a:rPr lang="en-US" dirty="0">
                <a:latin typeface="Times-Roman"/>
              </a:rPr>
              <a:t> </a:t>
            </a:r>
            <a:r>
              <a:rPr lang="en-US" b="0" i="0" u="none" strike="noStrike" baseline="0" dirty="0">
                <a:latin typeface="Times-Roman"/>
              </a:rPr>
              <a:t>serve multiple users at once over a network and allow the users to share hardware </a:t>
            </a:r>
            <a:r>
              <a:rPr lang="en-IN" b="0" i="0" u="none" strike="noStrike" baseline="0" dirty="0">
                <a:latin typeface="Times-Roman"/>
              </a:rPr>
              <a:t>and software resources.</a:t>
            </a:r>
          </a:p>
          <a:p>
            <a:pPr lvl="1"/>
            <a:r>
              <a:rPr lang="en-US" b="0" i="0" u="none" strike="noStrike" baseline="0" dirty="0">
                <a:latin typeface="Times-Roman"/>
              </a:rPr>
              <a:t>Servers can provide print service, file service, or Web</a:t>
            </a:r>
            <a:r>
              <a:rPr lang="en-IN" dirty="0">
                <a:latin typeface="Times-Roman"/>
              </a:rPr>
              <a:t> </a:t>
            </a:r>
            <a:r>
              <a:rPr lang="en-IN" b="0" i="0" u="none" strike="noStrike" baseline="0" dirty="0">
                <a:latin typeface="Times-Roman"/>
              </a:rPr>
              <a:t>service.</a:t>
            </a:r>
            <a:endParaRPr lang="en-IN" dirty="0">
              <a:latin typeface="Times-Roman"/>
            </a:endParaRPr>
          </a:p>
          <a:p>
            <a:pPr lvl="1"/>
            <a:r>
              <a:rPr lang="en-IN" dirty="0">
                <a:latin typeface="Times-Roman"/>
              </a:rPr>
              <a:t>Windows, Linux, Solaris, etc.</a:t>
            </a:r>
            <a:endParaRPr lang="en-US" dirty="0"/>
          </a:p>
        </p:txBody>
      </p:sp>
    </p:spTree>
    <p:extLst>
      <p:ext uri="{BB962C8B-B14F-4D97-AF65-F5344CB8AC3E}">
        <p14:creationId xmlns:p14="http://schemas.microsoft.com/office/powerpoint/2010/main" val="1680299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21AC-C31B-46E0-9BC4-10484CDFA12D}"/>
              </a:ext>
            </a:extLst>
          </p:cNvPr>
          <p:cNvSpPr>
            <a:spLocks noGrp="1"/>
          </p:cNvSpPr>
          <p:nvPr>
            <p:ph type="title"/>
          </p:nvPr>
        </p:nvSpPr>
        <p:spPr/>
        <p:txBody>
          <a:bodyPr/>
          <a:lstStyle/>
          <a:p>
            <a:r>
              <a:rPr lang="en-IN" dirty="0"/>
              <a:t>OS Zoo</a:t>
            </a:r>
          </a:p>
        </p:txBody>
      </p:sp>
      <p:sp>
        <p:nvSpPr>
          <p:cNvPr id="3" name="Text Placeholder 2">
            <a:extLst>
              <a:ext uri="{FF2B5EF4-FFF2-40B4-BE49-F238E27FC236}">
                <a16:creationId xmlns:a16="http://schemas.microsoft.com/office/drawing/2014/main" id="{F7DDB330-A50F-4280-ADD2-A5E19C08B629}"/>
              </a:ext>
            </a:extLst>
          </p:cNvPr>
          <p:cNvSpPr>
            <a:spLocks noGrp="1"/>
          </p:cNvSpPr>
          <p:nvPr>
            <p:ph type="body" idx="1"/>
          </p:nvPr>
        </p:nvSpPr>
        <p:spPr>
          <a:xfrm>
            <a:off x="311700" y="1152475"/>
            <a:ext cx="8520600" cy="3703304"/>
          </a:xfrm>
        </p:spPr>
        <p:txBody>
          <a:bodyPr/>
          <a:lstStyle/>
          <a:p>
            <a:r>
              <a:rPr lang="en-IN" dirty="0"/>
              <a:t>Multiprocessor OS</a:t>
            </a:r>
          </a:p>
          <a:p>
            <a:pPr lvl="1"/>
            <a:r>
              <a:rPr lang="en-IN" dirty="0"/>
              <a:t>Uses multiple cores</a:t>
            </a:r>
          </a:p>
          <a:p>
            <a:pPr lvl="1" algn="just"/>
            <a:r>
              <a:rPr lang="en-IN" b="0" i="0" u="none" strike="noStrike" baseline="0" dirty="0">
                <a:latin typeface="Times-Roman"/>
              </a:rPr>
              <a:t>Connects </a:t>
            </a:r>
            <a:r>
              <a:rPr lang="en-US" b="0" i="0" u="none" strike="noStrike" baseline="0" dirty="0">
                <a:latin typeface="Times-Roman"/>
              </a:rPr>
              <a:t>multiple CPUs into a single system. Depending on precisely how they are connected and what is shared, these systems are called parallel computers, multi computers, </a:t>
            </a:r>
            <a:r>
              <a:rPr lang="en-IN" b="0" i="0" u="none" strike="noStrike" baseline="0" dirty="0">
                <a:latin typeface="Times-Roman"/>
              </a:rPr>
              <a:t>or multiprocessors.</a:t>
            </a:r>
          </a:p>
          <a:p>
            <a:pPr marL="596900" lvl="1" indent="0" algn="just">
              <a:buNone/>
            </a:pPr>
            <a:endParaRPr lang="en-IN" dirty="0"/>
          </a:p>
          <a:p>
            <a:r>
              <a:rPr lang="en-IN" dirty="0"/>
              <a:t>Personal Computer OS</a:t>
            </a:r>
          </a:p>
          <a:p>
            <a:pPr lvl="1"/>
            <a:r>
              <a:rPr lang="en-US" dirty="0">
                <a:latin typeface="Times-Roman"/>
              </a:rPr>
              <a:t>S</a:t>
            </a:r>
            <a:r>
              <a:rPr lang="en-US" b="0" i="0" u="none" strike="noStrike" baseline="0" dirty="0">
                <a:latin typeface="Times-Roman"/>
              </a:rPr>
              <a:t>upport multiprogramming, often with dozens of programs started up at boot time.</a:t>
            </a:r>
          </a:p>
          <a:p>
            <a:pPr lvl="1"/>
            <a:r>
              <a:rPr lang="en-US" dirty="0">
                <a:latin typeface="Times-Roman"/>
              </a:rPr>
              <a:t>Their job is to provide good support to a single user.</a:t>
            </a:r>
          </a:p>
          <a:p>
            <a:pPr lvl="1"/>
            <a:r>
              <a:rPr lang="en-US" dirty="0">
                <a:latin typeface="Times-Roman"/>
              </a:rPr>
              <a:t>Linux, Mac, Windows</a:t>
            </a:r>
            <a:endParaRPr lang="en-IN" dirty="0">
              <a:latin typeface="Times-Roman"/>
            </a:endParaRPr>
          </a:p>
          <a:p>
            <a:endParaRPr lang="en-IN" dirty="0"/>
          </a:p>
        </p:txBody>
      </p:sp>
    </p:spTree>
    <p:extLst>
      <p:ext uri="{BB962C8B-B14F-4D97-AF65-F5344CB8AC3E}">
        <p14:creationId xmlns:p14="http://schemas.microsoft.com/office/powerpoint/2010/main" val="4056575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E13D-0C5E-4B7D-99EF-6CFFA3527F07}"/>
              </a:ext>
            </a:extLst>
          </p:cNvPr>
          <p:cNvSpPr>
            <a:spLocks noGrp="1"/>
          </p:cNvSpPr>
          <p:nvPr>
            <p:ph type="title"/>
          </p:nvPr>
        </p:nvSpPr>
        <p:spPr/>
        <p:txBody>
          <a:bodyPr/>
          <a:lstStyle/>
          <a:p>
            <a:r>
              <a:rPr lang="en-IN" dirty="0"/>
              <a:t>OS Zoo</a:t>
            </a:r>
          </a:p>
        </p:txBody>
      </p:sp>
      <p:sp>
        <p:nvSpPr>
          <p:cNvPr id="3" name="Text Placeholder 2">
            <a:extLst>
              <a:ext uri="{FF2B5EF4-FFF2-40B4-BE49-F238E27FC236}">
                <a16:creationId xmlns:a16="http://schemas.microsoft.com/office/drawing/2014/main" id="{5D39C40B-5316-463E-8521-E767DEAF2FD5}"/>
              </a:ext>
            </a:extLst>
          </p:cNvPr>
          <p:cNvSpPr>
            <a:spLocks noGrp="1"/>
          </p:cNvSpPr>
          <p:nvPr>
            <p:ph type="body" idx="1"/>
          </p:nvPr>
        </p:nvSpPr>
        <p:spPr/>
        <p:txBody>
          <a:bodyPr/>
          <a:lstStyle/>
          <a:p>
            <a:r>
              <a:rPr lang="en-IN" dirty="0"/>
              <a:t>Handheld Computer OS</a:t>
            </a:r>
          </a:p>
          <a:p>
            <a:pPr lvl="1"/>
            <a:r>
              <a:rPr lang="en-IN" dirty="0"/>
              <a:t>Tablets, Smartphones and Handheld Computers</a:t>
            </a:r>
          </a:p>
          <a:p>
            <a:pPr lvl="1"/>
            <a:r>
              <a:rPr lang="en-IN" dirty="0" err="1"/>
              <a:t>Eg</a:t>
            </a:r>
            <a:r>
              <a:rPr lang="en-IN" dirty="0"/>
              <a:t> : </a:t>
            </a:r>
            <a:r>
              <a:rPr lang="en-US" dirty="0"/>
              <a:t>Google’s Android and Apple’s iOS</a:t>
            </a:r>
          </a:p>
          <a:p>
            <a:pPr lvl="1"/>
            <a:r>
              <a:rPr lang="en-IN" sz="1600" b="0" i="0" u="none" strike="noStrike" baseline="0" dirty="0">
                <a:latin typeface="Times-Roman"/>
              </a:rPr>
              <a:t>These </a:t>
            </a:r>
            <a:r>
              <a:rPr lang="en-US" sz="1600" b="0" i="0" u="none" strike="noStrike" baseline="0" dirty="0">
                <a:latin typeface="Times-Roman"/>
              </a:rPr>
              <a:t>devices boast multicore CPUs, GPS, cameras and other sensors, copious amounts of memory, and sophisticated operating systems. </a:t>
            </a:r>
          </a:p>
          <a:p>
            <a:pPr lvl="1"/>
            <a:r>
              <a:rPr lang="en-US" dirty="0"/>
              <a:t>They have more third-party applications (‘‘apps’’)</a:t>
            </a:r>
            <a:endParaRPr lang="en-IN" dirty="0"/>
          </a:p>
        </p:txBody>
      </p:sp>
    </p:spTree>
    <p:extLst>
      <p:ext uri="{BB962C8B-B14F-4D97-AF65-F5344CB8AC3E}">
        <p14:creationId xmlns:p14="http://schemas.microsoft.com/office/powerpoint/2010/main" val="3058704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B579B-2988-4740-A999-F73D566347E4}"/>
              </a:ext>
            </a:extLst>
          </p:cNvPr>
          <p:cNvSpPr>
            <a:spLocks noGrp="1"/>
          </p:cNvSpPr>
          <p:nvPr>
            <p:ph type="title"/>
          </p:nvPr>
        </p:nvSpPr>
        <p:spPr/>
        <p:txBody>
          <a:bodyPr/>
          <a:lstStyle/>
          <a:p>
            <a:r>
              <a:rPr lang="en-IN" dirty="0"/>
              <a:t>OS Zoo</a:t>
            </a:r>
          </a:p>
        </p:txBody>
      </p:sp>
      <p:sp>
        <p:nvSpPr>
          <p:cNvPr id="3" name="Text Placeholder 2">
            <a:extLst>
              <a:ext uri="{FF2B5EF4-FFF2-40B4-BE49-F238E27FC236}">
                <a16:creationId xmlns:a16="http://schemas.microsoft.com/office/drawing/2014/main" id="{3FB2CDB0-42AC-4369-B625-FDD46C7F4431}"/>
              </a:ext>
            </a:extLst>
          </p:cNvPr>
          <p:cNvSpPr>
            <a:spLocks noGrp="1"/>
          </p:cNvSpPr>
          <p:nvPr>
            <p:ph type="body" idx="1"/>
          </p:nvPr>
        </p:nvSpPr>
        <p:spPr/>
        <p:txBody>
          <a:bodyPr/>
          <a:lstStyle/>
          <a:p>
            <a:r>
              <a:rPr lang="en-US" dirty="0"/>
              <a:t>Embedded operating systems-TV sets, cars, DVDs, MP3s</a:t>
            </a:r>
          </a:p>
          <a:p>
            <a:pPr lvl="1"/>
            <a:r>
              <a:rPr lang="en-US" b="0" i="0" u="none" strike="noStrike" baseline="0" dirty="0">
                <a:latin typeface="Times-Roman"/>
              </a:rPr>
              <a:t>Embedded systems run on the computers that control devices that are not generally thought of as computers and which do not accept user-installed software.</a:t>
            </a:r>
            <a:endParaRPr lang="en-US" dirty="0"/>
          </a:p>
          <a:p>
            <a:pPr lvl="1"/>
            <a:r>
              <a:rPr lang="en-US" dirty="0"/>
              <a:t>No untrusted software will ever run on it, No new downloaded applications.</a:t>
            </a:r>
          </a:p>
          <a:p>
            <a:pPr lvl="1"/>
            <a:r>
              <a:rPr lang="en-US" dirty="0"/>
              <a:t>All software's are present in ROM</a:t>
            </a:r>
          </a:p>
          <a:p>
            <a:pPr marL="596900" lvl="1" indent="0">
              <a:buNone/>
            </a:pPr>
            <a:endParaRPr lang="en-US" dirty="0"/>
          </a:p>
        </p:txBody>
      </p:sp>
    </p:spTree>
    <p:extLst>
      <p:ext uri="{BB962C8B-B14F-4D97-AF65-F5344CB8AC3E}">
        <p14:creationId xmlns:p14="http://schemas.microsoft.com/office/powerpoint/2010/main" val="117593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Introduction : Operating System</a:t>
            </a:r>
            <a:endParaRPr dirty="0"/>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t>What is Operating System ?</a:t>
            </a:r>
          </a:p>
          <a:p>
            <a:pPr marL="0" lvl="0" indent="0" algn="l" rtl="0">
              <a:lnSpc>
                <a:spcPct val="115000"/>
              </a:lnSpc>
              <a:spcBef>
                <a:spcPts val="1600"/>
              </a:spcBef>
              <a:spcAft>
                <a:spcPts val="1600"/>
              </a:spcAft>
              <a:buSzPts val="1800"/>
              <a:buNone/>
            </a:pPr>
            <a:endParaRPr dirty="0"/>
          </a:p>
        </p:txBody>
      </p:sp>
    </p:spTree>
    <p:extLst>
      <p:ext uri="{BB962C8B-B14F-4D97-AF65-F5344CB8AC3E}">
        <p14:creationId xmlns:p14="http://schemas.microsoft.com/office/powerpoint/2010/main" val="1003728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69CC-5614-40C5-9D6D-A86EC682EF23}"/>
              </a:ext>
            </a:extLst>
          </p:cNvPr>
          <p:cNvSpPr>
            <a:spLocks noGrp="1"/>
          </p:cNvSpPr>
          <p:nvPr>
            <p:ph type="title"/>
          </p:nvPr>
        </p:nvSpPr>
        <p:spPr/>
        <p:txBody>
          <a:bodyPr/>
          <a:lstStyle/>
          <a:p>
            <a:r>
              <a:rPr lang="en-IN" dirty="0"/>
              <a:t>OS Zoo</a:t>
            </a:r>
          </a:p>
        </p:txBody>
      </p:sp>
      <p:sp>
        <p:nvSpPr>
          <p:cNvPr id="3" name="Text Placeholder 2">
            <a:extLst>
              <a:ext uri="{FF2B5EF4-FFF2-40B4-BE49-F238E27FC236}">
                <a16:creationId xmlns:a16="http://schemas.microsoft.com/office/drawing/2014/main" id="{54F64FB0-7AF1-4B12-BBA6-0FD3BD583EFF}"/>
              </a:ext>
            </a:extLst>
          </p:cNvPr>
          <p:cNvSpPr>
            <a:spLocks noGrp="1"/>
          </p:cNvSpPr>
          <p:nvPr>
            <p:ph type="body" idx="1"/>
          </p:nvPr>
        </p:nvSpPr>
        <p:spPr/>
        <p:txBody>
          <a:bodyPr/>
          <a:lstStyle/>
          <a:p>
            <a:r>
              <a:rPr lang="en-IN" dirty="0"/>
              <a:t>Sensor Node OS</a:t>
            </a:r>
          </a:p>
          <a:p>
            <a:pPr lvl="1"/>
            <a:r>
              <a:rPr lang="en-US" b="0" i="0" u="none" strike="noStrike" baseline="0" dirty="0">
                <a:latin typeface="Times-Roman"/>
              </a:rPr>
              <a:t>Networks of tiny sensor nodes are being deployed for numerous purposes. These nodes are tiny computers that communicate with each other and with a base </a:t>
            </a:r>
            <a:r>
              <a:rPr lang="en-IN" b="0" i="0" u="none" strike="noStrike" baseline="0" dirty="0">
                <a:latin typeface="Times-Roman"/>
              </a:rPr>
              <a:t>station using wireless communication.</a:t>
            </a:r>
          </a:p>
          <a:p>
            <a:pPr lvl="1"/>
            <a:r>
              <a:rPr lang="en-US" b="0" i="0" u="none" strike="noStrike" baseline="0" dirty="0">
                <a:latin typeface="Times-Roman"/>
              </a:rPr>
              <a:t>The sensors are small battery-powered computers with built-in radios. </a:t>
            </a:r>
          </a:p>
          <a:p>
            <a:pPr lvl="1"/>
            <a:r>
              <a:rPr lang="en-US" b="0" i="0" u="none" strike="noStrike" baseline="0" dirty="0">
                <a:latin typeface="Times-Roman"/>
              </a:rPr>
              <a:t>They have limited power and must work for long periods of time unattended outdoors, frequently in environmentally harsh conditions</a:t>
            </a:r>
          </a:p>
          <a:p>
            <a:pPr lvl="1"/>
            <a:r>
              <a:rPr lang="en-US" sz="1100" dirty="0" err="1">
                <a:latin typeface="Times-Roman"/>
              </a:rPr>
              <a:t>Eg</a:t>
            </a:r>
            <a:r>
              <a:rPr lang="en-US" sz="1100" dirty="0">
                <a:latin typeface="Times-Roman"/>
              </a:rPr>
              <a:t>: </a:t>
            </a:r>
            <a:r>
              <a:rPr lang="en-US" sz="1100" dirty="0" err="1">
                <a:latin typeface="Times-Roman"/>
              </a:rPr>
              <a:t>TinyOS</a:t>
            </a:r>
            <a:endParaRPr lang="en-IN" sz="1100" dirty="0"/>
          </a:p>
        </p:txBody>
      </p:sp>
    </p:spTree>
    <p:extLst>
      <p:ext uri="{BB962C8B-B14F-4D97-AF65-F5344CB8AC3E}">
        <p14:creationId xmlns:p14="http://schemas.microsoft.com/office/powerpoint/2010/main" val="911913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5EC7-24E2-47F0-9227-1EE5E2681924}"/>
              </a:ext>
            </a:extLst>
          </p:cNvPr>
          <p:cNvSpPr>
            <a:spLocks noGrp="1"/>
          </p:cNvSpPr>
          <p:nvPr>
            <p:ph type="title"/>
          </p:nvPr>
        </p:nvSpPr>
        <p:spPr/>
        <p:txBody>
          <a:bodyPr/>
          <a:lstStyle/>
          <a:p>
            <a:r>
              <a:rPr lang="en-IN" dirty="0"/>
              <a:t>OS Zoo</a:t>
            </a:r>
          </a:p>
        </p:txBody>
      </p:sp>
      <p:sp>
        <p:nvSpPr>
          <p:cNvPr id="3" name="Text Placeholder 2">
            <a:extLst>
              <a:ext uri="{FF2B5EF4-FFF2-40B4-BE49-F238E27FC236}">
                <a16:creationId xmlns:a16="http://schemas.microsoft.com/office/drawing/2014/main" id="{A073B776-B4D1-4414-872C-8AC86C547E4C}"/>
              </a:ext>
            </a:extLst>
          </p:cNvPr>
          <p:cNvSpPr>
            <a:spLocks noGrp="1"/>
          </p:cNvSpPr>
          <p:nvPr>
            <p:ph type="body" idx="1"/>
          </p:nvPr>
        </p:nvSpPr>
        <p:spPr/>
        <p:txBody>
          <a:bodyPr/>
          <a:lstStyle/>
          <a:p>
            <a:r>
              <a:rPr lang="en-IN" dirty="0"/>
              <a:t>Real Time OS</a:t>
            </a:r>
          </a:p>
          <a:p>
            <a:pPr lvl="1"/>
            <a:r>
              <a:rPr lang="en-IN" sz="1200" b="1" dirty="0">
                <a:latin typeface="Times-Bold"/>
              </a:rPr>
              <a:t>H</a:t>
            </a:r>
            <a:r>
              <a:rPr lang="en-IN" sz="1200" b="1" i="0" u="none" strike="noStrike" baseline="0" dirty="0">
                <a:latin typeface="Times-Bold"/>
              </a:rPr>
              <a:t>ard real-time </a:t>
            </a:r>
            <a:r>
              <a:rPr lang="en-US" sz="1200" b="1" i="0" u="none" strike="noStrike" baseline="0" dirty="0">
                <a:latin typeface="Times-Bold"/>
              </a:rPr>
              <a:t>system</a:t>
            </a:r>
            <a:r>
              <a:rPr lang="en-US" sz="1200" b="0" i="0" u="none" strike="noStrike" baseline="0" dirty="0">
                <a:latin typeface="Times-Roman"/>
              </a:rPr>
              <a:t>. </a:t>
            </a:r>
          </a:p>
          <a:p>
            <a:pPr lvl="1"/>
            <a:r>
              <a:rPr lang="en-US" sz="1200" dirty="0">
                <a:latin typeface="Times-Roman"/>
              </a:rPr>
              <a:t>F</a:t>
            </a:r>
            <a:r>
              <a:rPr lang="en-US" sz="1200" b="0" i="0" u="none" strike="noStrike" baseline="0" dirty="0">
                <a:latin typeface="Times-Roman"/>
              </a:rPr>
              <a:t>ound in industrial process control, avionics, military, and similar application areas. These systems must provide absolute guarantees that a certain action will occur by a certain time.</a:t>
            </a:r>
          </a:p>
          <a:p>
            <a:pPr lvl="1"/>
            <a:r>
              <a:rPr lang="en-US" sz="1200" dirty="0">
                <a:latin typeface="Times-Roman"/>
              </a:rPr>
              <a:t>S</a:t>
            </a:r>
            <a:r>
              <a:rPr lang="en-US" sz="1200" b="1" i="0" u="none" strike="noStrike" baseline="0" dirty="0">
                <a:latin typeface="Times-Bold"/>
              </a:rPr>
              <a:t>oft real-time system</a:t>
            </a:r>
            <a:endParaRPr lang="en-US" sz="1200" dirty="0">
              <a:latin typeface="Times-Roman"/>
            </a:endParaRPr>
          </a:p>
          <a:p>
            <a:pPr lvl="1"/>
            <a:r>
              <a:rPr lang="en-US" sz="1200" dirty="0">
                <a:latin typeface="Times-Roman"/>
              </a:rPr>
              <a:t>M</a:t>
            </a:r>
            <a:r>
              <a:rPr lang="en-US" sz="1200" b="0" i="0" u="none" strike="noStrike" baseline="0" dirty="0">
                <a:latin typeface="Times-Roman"/>
              </a:rPr>
              <a:t>issing an occasional deadline, but not desirable, is acceptable and does not cause any permanent damage. </a:t>
            </a:r>
            <a:endParaRPr lang="en-IN" sz="1400" dirty="0"/>
          </a:p>
          <a:p>
            <a:r>
              <a:rPr lang="en-IN" dirty="0"/>
              <a:t>Smart Card OS</a:t>
            </a:r>
          </a:p>
          <a:p>
            <a:pPr lvl="1"/>
            <a:r>
              <a:rPr lang="en-US" b="0" i="0" u="none" strike="noStrike" baseline="0" dirty="0">
                <a:latin typeface="Times-Roman"/>
              </a:rPr>
              <a:t>The smallest operating systems run on smart cards, which are credit-card-sized </a:t>
            </a:r>
            <a:r>
              <a:rPr lang="en-IN" b="0" i="0" u="none" strike="noStrike" baseline="0" dirty="0">
                <a:latin typeface="Times-Roman"/>
              </a:rPr>
              <a:t>devices containing a CPU chip.</a:t>
            </a:r>
          </a:p>
          <a:p>
            <a:pPr lvl="1"/>
            <a:r>
              <a:rPr lang="en-IN" sz="1600" b="0" i="0" u="none" strike="noStrike" baseline="0" dirty="0">
                <a:latin typeface="Times-Roman"/>
              </a:rPr>
              <a:t>ROM on the smart </a:t>
            </a:r>
            <a:r>
              <a:rPr lang="en-US" sz="1600" b="0" i="0" u="none" strike="noStrike" baseline="0" dirty="0">
                <a:latin typeface="Times-Roman"/>
              </a:rPr>
              <a:t>card holds an interpreter for the Java Virtual Machine (JVM).</a:t>
            </a:r>
            <a:endParaRPr lang="en-IN" sz="1200" dirty="0"/>
          </a:p>
        </p:txBody>
      </p:sp>
    </p:spTree>
    <p:extLst>
      <p:ext uri="{BB962C8B-B14F-4D97-AF65-F5344CB8AC3E}">
        <p14:creationId xmlns:p14="http://schemas.microsoft.com/office/powerpoint/2010/main" val="408073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337E-C82B-4B90-87DF-57052EF4BD5E}"/>
              </a:ext>
            </a:extLst>
          </p:cNvPr>
          <p:cNvSpPr>
            <a:spLocks noGrp="1"/>
          </p:cNvSpPr>
          <p:nvPr>
            <p:ph type="title"/>
          </p:nvPr>
        </p:nvSpPr>
        <p:spPr/>
        <p:txBody>
          <a:bodyPr/>
          <a:lstStyle/>
          <a:p>
            <a:r>
              <a:rPr lang="en-IN" dirty="0"/>
              <a:t>Server OS</a:t>
            </a:r>
          </a:p>
        </p:txBody>
      </p:sp>
      <p:sp>
        <p:nvSpPr>
          <p:cNvPr id="3" name="Text Placeholder 2">
            <a:extLst>
              <a:ext uri="{FF2B5EF4-FFF2-40B4-BE49-F238E27FC236}">
                <a16:creationId xmlns:a16="http://schemas.microsoft.com/office/drawing/2014/main" id="{78C6BECE-A626-45C0-B351-968FC2F0FD12}"/>
              </a:ext>
            </a:extLst>
          </p:cNvPr>
          <p:cNvSpPr>
            <a:spLocks noGrp="1"/>
          </p:cNvSpPr>
          <p:nvPr>
            <p:ph type="body" idx="1"/>
          </p:nvPr>
        </p:nvSpPr>
        <p:spPr/>
        <p:txBody>
          <a:bodyPr/>
          <a:lstStyle/>
          <a:p>
            <a:pPr algn="just"/>
            <a:r>
              <a:rPr lang="en-US" dirty="0"/>
              <a:t>It is an operating system specifically designed to run on servers, </a:t>
            </a:r>
          </a:p>
          <a:p>
            <a:pPr algn="just"/>
            <a:r>
              <a:rPr lang="en-US" dirty="0"/>
              <a:t>Servers are specialized computers that operate within a client/server architecture to serve the requests of client computers on the network.</a:t>
            </a:r>
          </a:p>
          <a:p>
            <a:pPr algn="just"/>
            <a:r>
              <a:rPr lang="en-US" dirty="0"/>
              <a:t>It is the software layer on top of which other software programs, or applications, can run on the server hardware. </a:t>
            </a:r>
          </a:p>
          <a:p>
            <a:pPr algn="just"/>
            <a:r>
              <a:rPr lang="en-US" dirty="0" err="1"/>
              <a:t>Eg</a:t>
            </a:r>
            <a:r>
              <a:rPr lang="en-US" dirty="0"/>
              <a:t> :</a:t>
            </a:r>
          </a:p>
          <a:p>
            <a:pPr lvl="1" algn="just"/>
            <a:r>
              <a:rPr lang="en-IN" dirty="0"/>
              <a:t>Red Hat Enterprise Linux</a:t>
            </a:r>
          </a:p>
          <a:p>
            <a:pPr lvl="1" algn="just"/>
            <a:r>
              <a:rPr lang="en-IN" dirty="0"/>
              <a:t>Windows Server</a:t>
            </a:r>
          </a:p>
          <a:p>
            <a:pPr lvl="1" algn="just"/>
            <a:r>
              <a:rPr lang="en-IN" dirty="0"/>
              <a:t>Mac OS X Server</a:t>
            </a:r>
          </a:p>
        </p:txBody>
      </p:sp>
    </p:spTree>
    <p:extLst>
      <p:ext uri="{BB962C8B-B14F-4D97-AF65-F5344CB8AC3E}">
        <p14:creationId xmlns:p14="http://schemas.microsoft.com/office/powerpoint/2010/main" val="3858379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7BFF-CEB3-4C9F-8280-7CE84491DE8F}"/>
              </a:ext>
            </a:extLst>
          </p:cNvPr>
          <p:cNvSpPr>
            <a:spLocks noGrp="1"/>
          </p:cNvSpPr>
          <p:nvPr>
            <p:ph type="title"/>
          </p:nvPr>
        </p:nvSpPr>
        <p:spPr/>
        <p:txBody>
          <a:bodyPr/>
          <a:lstStyle/>
          <a:p>
            <a:r>
              <a:rPr lang="en-IN" dirty="0"/>
              <a:t>Server OS</a:t>
            </a:r>
          </a:p>
        </p:txBody>
      </p:sp>
      <p:sp>
        <p:nvSpPr>
          <p:cNvPr id="3" name="Text Placeholder 2">
            <a:extLst>
              <a:ext uri="{FF2B5EF4-FFF2-40B4-BE49-F238E27FC236}">
                <a16:creationId xmlns:a16="http://schemas.microsoft.com/office/drawing/2014/main" id="{F17D242F-C8E8-47D8-8FF2-EEE05E65C8AF}"/>
              </a:ext>
            </a:extLst>
          </p:cNvPr>
          <p:cNvSpPr>
            <a:spLocks noGrp="1"/>
          </p:cNvSpPr>
          <p:nvPr>
            <p:ph type="body" idx="1"/>
          </p:nvPr>
        </p:nvSpPr>
        <p:spPr/>
        <p:txBody>
          <a:bodyPr/>
          <a:lstStyle/>
          <a:p>
            <a:r>
              <a:rPr lang="en-IN" dirty="0"/>
              <a:t>Features of a Server OS :</a:t>
            </a:r>
          </a:p>
          <a:p>
            <a:pPr lvl="1"/>
            <a:r>
              <a:rPr lang="en-IN" dirty="0"/>
              <a:t>GUI/CLI Support</a:t>
            </a:r>
          </a:p>
          <a:p>
            <a:pPr lvl="1"/>
            <a:r>
              <a:rPr lang="en-IN" dirty="0"/>
              <a:t>Command Execution through OS Commands</a:t>
            </a:r>
          </a:p>
          <a:p>
            <a:pPr lvl="1"/>
            <a:r>
              <a:rPr lang="en-IN" dirty="0"/>
              <a:t>Advanced level H/W, S/W and Network Configuration Services</a:t>
            </a:r>
          </a:p>
          <a:p>
            <a:pPr lvl="1"/>
            <a:r>
              <a:rPr lang="en-IN" dirty="0"/>
              <a:t>Support to install/ deploy web, business applications</a:t>
            </a:r>
          </a:p>
          <a:p>
            <a:pPr lvl="1"/>
            <a:r>
              <a:rPr lang="en-US" dirty="0"/>
              <a:t>Provision of central interface to manage users, implement security and other administrative processes</a:t>
            </a:r>
          </a:p>
          <a:p>
            <a:pPr lvl="1"/>
            <a:r>
              <a:rPr lang="en-US" dirty="0"/>
              <a:t>Manages clients or multiple OS</a:t>
            </a:r>
            <a:endParaRPr lang="en-IN" dirty="0"/>
          </a:p>
        </p:txBody>
      </p:sp>
    </p:spTree>
    <p:extLst>
      <p:ext uri="{BB962C8B-B14F-4D97-AF65-F5344CB8AC3E}">
        <p14:creationId xmlns:p14="http://schemas.microsoft.com/office/powerpoint/2010/main" val="2651374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C3AD-8AE7-43EC-A4BC-03385AF1400F}"/>
              </a:ext>
            </a:extLst>
          </p:cNvPr>
          <p:cNvSpPr>
            <a:spLocks noGrp="1"/>
          </p:cNvSpPr>
          <p:nvPr>
            <p:ph type="title"/>
          </p:nvPr>
        </p:nvSpPr>
        <p:spPr/>
        <p:txBody>
          <a:bodyPr/>
          <a:lstStyle/>
          <a:p>
            <a:r>
              <a:rPr lang="en-IN" dirty="0"/>
              <a:t>Server OS</a:t>
            </a:r>
          </a:p>
        </p:txBody>
      </p:sp>
      <p:sp>
        <p:nvSpPr>
          <p:cNvPr id="3" name="Text Placeholder 2">
            <a:extLst>
              <a:ext uri="{FF2B5EF4-FFF2-40B4-BE49-F238E27FC236}">
                <a16:creationId xmlns:a16="http://schemas.microsoft.com/office/drawing/2014/main" id="{DB825E8A-1BAA-47A4-A4BA-061DD3AAAA54}"/>
              </a:ext>
            </a:extLst>
          </p:cNvPr>
          <p:cNvSpPr>
            <a:spLocks noGrp="1"/>
          </p:cNvSpPr>
          <p:nvPr>
            <p:ph type="body" idx="1"/>
          </p:nvPr>
        </p:nvSpPr>
        <p:spPr/>
        <p:txBody>
          <a:bodyPr/>
          <a:lstStyle/>
          <a:p>
            <a:r>
              <a:rPr lang="en-IN" dirty="0"/>
              <a:t>Factors :</a:t>
            </a:r>
          </a:p>
          <a:p>
            <a:pPr lvl="1"/>
            <a:r>
              <a:rPr lang="en-IN" dirty="0"/>
              <a:t>Administration </a:t>
            </a:r>
          </a:p>
          <a:p>
            <a:pPr lvl="1"/>
            <a:r>
              <a:rPr lang="en-IN" dirty="0"/>
              <a:t>Security</a:t>
            </a:r>
          </a:p>
          <a:p>
            <a:pPr lvl="1"/>
            <a:r>
              <a:rPr lang="en-IN" dirty="0"/>
              <a:t>Features/Supports</a:t>
            </a:r>
          </a:p>
          <a:p>
            <a:pPr lvl="1"/>
            <a:r>
              <a:rPr lang="en-IN" dirty="0"/>
              <a:t>Performance</a:t>
            </a:r>
          </a:p>
          <a:p>
            <a:pPr lvl="1"/>
            <a:r>
              <a:rPr lang="en-IN"/>
              <a:t>Scalability</a:t>
            </a:r>
            <a:endParaRPr lang="en-IN" dirty="0"/>
          </a:p>
        </p:txBody>
      </p:sp>
    </p:spTree>
    <p:extLst>
      <p:ext uri="{BB962C8B-B14F-4D97-AF65-F5344CB8AC3E}">
        <p14:creationId xmlns:p14="http://schemas.microsoft.com/office/powerpoint/2010/main" val="1814258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EB67-87C7-45F2-90C6-C96F97F016C4}"/>
              </a:ext>
            </a:extLst>
          </p:cNvPr>
          <p:cNvSpPr>
            <a:spLocks noGrp="1"/>
          </p:cNvSpPr>
          <p:nvPr>
            <p:ph type="title"/>
          </p:nvPr>
        </p:nvSpPr>
        <p:spPr/>
        <p:txBody>
          <a:bodyPr/>
          <a:lstStyle/>
          <a:p>
            <a:r>
              <a:rPr lang="en-IN" dirty="0"/>
              <a:t>Windows Server OS</a:t>
            </a:r>
          </a:p>
        </p:txBody>
      </p:sp>
      <p:sp>
        <p:nvSpPr>
          <p:cNvPr id="3" name="Text Placeholder 2">
            <a:extLst>
              <a:ext uri="{FF2B5EF4-FFF2-40B4-BE49-F238E27FC236}">
                <a16:creationId xmlns:a16="http://schemas.microsoft.com/office/drawing/2014/main" id="{1114EED0-7924-4468-8258-A0943F6BF844}"/>
              </a:ext>
            </a:extLst>
          </p:cNvPr>
          <p:cNvSpPr>
            <a:spLocks noGrp="1"/>
          </p:cNvSpPr>
          <p:nvPr>
            <p:ph type="body" idx="1"/>
          </p:nvPr>
        </p:nvSpPr>
        <p:spPr/>
        <p:txBody>
          <a:bodyPr/>
          <a:lstStyle/>
          <a:p>
            <a:r>
              <a:rPr lang="en-US" dirty="0"/>
              <a:t>Windows Server is the platform for building an infrastructure of connected applications, networks and web services.</a:t>
            </a:r>
          </a:p>
          <a:p>
            <a:pPr lvl="1"/>
            <a:r>
              <a:rPr lang="en-US" dirty="0"/>
              <a:t>Windows Server on Cloud – Azure</a:t>
            </a:r>
          </a:p>
          <a:p>
            <a:pPr lvl="1"/>
            <a:r>
              <a:rPr lang="en-US" dirty="0"/>
              <a:t>Windows Server Standard – For Business Critical Works</a:t>
            </a:r>
          </a:p>
          <a:p>
            <a:pPr lvl="1"/>
            <a:r>
              <a:rPr lang="en-US" dirty="0"/>
              <a:t>Windows Server &amp; Azure Arc – </a:t>
            </a:r>
            <a:r>
              <a:rPr lang="en-US" dirty="0" err="1"/>
              <a:t>DataCenter</a:t>
            </a:r>
            <a:r>
              <a:rPr lang="en-US" dirty="0"/>
              <a:t> Support with Azure</a:t>
            </a:r>
            <a:endParaRPr lang="en-IN" dirty="0"/>
          </a:p>
        </p:txBody>
      </p:sp>
      <p:pic>
        <p:nvPicPr>
          <p:cNvPr id="1028" name="Picture 4" descr="Large server room">
            <a:extLst>
              <a:ext uri="{FF2B5EF4-FFF2-40B4-BE49-F238E27FC236}">
                <a16:creationId xmlns:a16="http://schemas.microsoft.com/office/drawing/2014/main" id="{7E4A6275-6F53-452B-BA5B-6D6983833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594" y="3498647"/>
            <a:ext cx="2522706" cy="1417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280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EB67-87C7-45F2-90C6-C96F97F016C4}"/>
              </a:ext>
            </a:extLst>
          </p:cNvPr>
          <p:cNvSpPr>
            <a:spLocks noGrp="1"/>
          </p:cNvSpPr>
          <p:nvPr>
            <p:ph type="title"/>
          </p:nvPr>
        </p:nvSpPr>
        <p:spPr/>
        <p:txBody>
          <a:bodyPr/>
          <a:lstStyle/>
          <a:p>
            <a:r>
              <a:rPr lang="en-IN" dirty="0"/>
              <a:t>Windows Server OS</a:t>
            </a:r>
          </a:p>
        </p:txBody>
      </p:sp>
      <p:sp>
        <p:nvSpPr>
          <p:cNvPr id="3" name="Text Placeholder 2">
            <a:extLst>
              <a:ext uri="{FF2B5EF4-FFF2-40B4-BE49-F238E27FC236}">
                <a16:creationId xmlns:a16="http://schemas.microsoft.com/office/drawing/2014/main" id="{1114EED0-7924-4468-8258-A0943F6BF844}"/>
              </a:ext>
            </a:extLst>
          </p:cNvPr>
          <p:cNvSpPr>
            <a:spLocks noGrp="1"/>
          </p:cNvSpPr>
          <p:nvPr>
            <p:ph type="body" idx="1"/>
          </p:nvPr>
        </p:nvSpPr>
        <p:spPr>
          <a:xfrm>
            <a:off x="311700" y="1160358"/>
            <a:ext cx="8520600" cy="3416400"/>
          </a:xfrm>
        </p:spPr>
        <p:txBody>
          <a:bodyPr/>
          <a:lstStyle/>
          <a:p>
            <a:r>
              <a:rPr lang="en-US" dirty="0"/>
              <a:t>Windows File Server : Windows Server File Servers host billions of files across million of customers for storage and retrieval of files with built-in scale. </a:t>
            </a:r>
          </a:p>
          <a:p>
            <a:r>
              <a:rPr lang="en-US" dirty="0"/>
              <a:t>Security, quotas, backup, replication and recovery are all built into the operating system.</a:t>
            </a:r>
            <a:endParaRPr lang="en-IN" dirty="0"/>
          </a:p>
        </p:txBody>
      </p:sp>
      <p:pic>
        <p:nvPicPr>
          <p:cNvPr id="1028" name="Picture 4" descr="Large server room">
            <a:extLst>
              <a:ext uri="{FF2B5EF4-FFF2-40B4-BE49-F238E27FC236}">
                <a16:creationId xmlns:a16="http://schemas.microsoft.com/office/drawing/2014/main" id="{7E4A6275-6F53-452B-BA5B-6D6983833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594" y="3498647"/>
            <a:ext cx="2522706" cy="1417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212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AA6F-DBB2-47F7-A626-629AE9B65412}"/>
              </a:ext>
            </a:extLst>
          </p:cNvPr>
          <p:cNvSpPr>
            <a:spLocks noGrp="1"/>
          </p:cNvSpPr>
          <p:nvPr>
            <p:ph type="title"/>
          </p:nvPr>
        </p:nvSpPr>
        <p:spPr/>
        <p:txBody>
          <a:bodyPr/>
          <a:lstStyle/>
          <a:p>
            <a:r>
              <a:rPr lang="en-IN" dirty="0"/>
              <a:t>Windows Server or Desktop : Which you should use ?</a:t>
            </a:r>
          </a:p>
        </p:txBody>
      </p:sp>
      <p:sp>
        <p:nvSpPr>
          <p:cNvPr id="3" name="Text Placeholder 2">
            <a:extLst>
              <a:ext uri="{FF2B5EF4-FFF2-40B4-BE49-F238E27FC236}">
                <a16:creationId xmlns:a16="http://schemas.microsoft.com/office/drawing/2014/main" id="{5BF1CBFB-020A-43F9-A88D-3AA8EF25027A}"/>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Client Access License</a:t>
            </a:r>
          </a:p>
        </p:txBody>
      </p:sp>
      <p:pic>
        <p:nvPicPr>
          <p:cNvPr id="5" name="Picture 4">
            <a:extLst>
              <a:ext uri="{FF2B5EF4-FFF2-40B4-BE49-F238E27FC236}">
                <a16:creationId xmlns:a16="http://schemas.microsoft.com/office/drawing/2014/main" id="{62D8E856-5138-4CE7-8001-F935CE1E22D8}"/>
              </a:ext>
            </a:extLst>
          </p:cNvPr>
          <p:cNvPicPr>
            <a:picLocks noChangeAspect="1"/>
          </p:cNvPicPr>
          <p:nvPr/>
        </p:nvPicPr>
        <p:blipFill>
          <a:blip r:embed="rId2"/>
          <a:stretch>
            <a:fillRect/>
          </a:stretch>
        </p:blipFill>
        <p:spPr>
          <a:xfrm>
            <a:off x="845477" y="1363165"/>
            <a:ext cx="7453045" cy="2741908"/>
          </a:xfrm>
          <a:prstGeom prst="rect">
            <a:avLst/>
          </a:prstGeom>
        </p:spPr>
      </p:pic>
    </p:spTree>
    <p:extLst>
      <p:ext uri="{BB962C8B-B14F-4D97-AF65-F5344CB8AC3E}">
        <p14:creationId xmlns:p14="http://schemas.microsoft.com/office/powerpoint/2010/main" val="1259607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6EF2-F22E-404E-A7BC-61CEF817656C}"/>
              </a:ext>
            </a:extLst>
          </p:cNvPr>
          <p:cNvSpPr>
            <a:spLocks noGrp="1"/>
          </p:cNvSpPr>
          <p:nvPr>
            <p:ph type="title"/>
          </p:nvPr>
        </p:nvSpPr>
        <p:spPr/>
        <p:txBody>
          <a:bodyPr/>
          <a:lstStyle/>
          <a:p>
            <a:r>
              <a:rPr lang="en-IN" dirty="0"/>
              <a:t>Windows Server vs Desktop</a:t>
            </a:r>
          </a:p>
        </p:txBody>
      </p:sp>
      <p:sp>
        <p:nvSpPr>
          <p:cNvPr id="3" name="Text Placeholder 2">
            <a:extLst>
              <a:ext uri="{FF2B5EF4-FFF2-40B4-BE49-F238E27FC236}">
                <a16:creationId xmlns:a16="http://schemas.microsoft.com/office/drawing/2014/main" id="{EFD7B74F-4A4A-410B-9259-D8A4E57C73EA}"/>
              </a:ext>
            </a:extLst>
          </p:cNvPr>
          <p:cNvSpPr>
            <a:spLocks noGrp="1"/>
          </p:cNvSpPr>
          <p:nvPr>
            <p:ph type="body" idx="1"/>
          </p:nvPr>
        </p:nvSpPr>
        <p:spPr/>
        <p:txBody>
          <a:bodyPr/>
          <a:lstStyle/>
          <a:p>
            <a:r>
              <a:rPr lang="en-IN" dirty="0"/>
              <a:t>Memory</a:t>
            </a:r>
          </a:p>
          <a:p>
            <a:r>
              <a:rPr lang="en-IN" dirty="0"/>
              <a:t>Efficiency</a:t>
            </a:r>
          </a:p>
          <a:p>
            <a:r>
              <a:rPr lang="en-IN" dirty="0"/>
              <a:t>Connections</a:t>
            </a:r>
          </a:p>
          <a:p>
            <a:r>
              <a:rPr lang="en-IN" dirty="0"/>
              <a:t>Management of tasks</a:t>
            </a:r>
          </a:p>
          <a:p>
            <a:endParaRPr lang="en-IN" dirty="0"/>
          </a:p>
        </p:txBody>
      </p:sp>
    </p:spTree>
    <p:extLst>
      <p:ext uri="{BB962C8B-B14F-4D97-AF65-F5344CB8AC3E}">
        <p14:creationId xmlns:p14="http://schemas.microsoft.com/office/powerpoint/2010/main" val="1502755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A136-57DB-486C-9BD3-6997F6B83BFE}"/>
              </a:ext>
            </a:extLst>
          </p:cNvPr>
          <p:cNvSpPr>
            <a:spLocks noGrp="1"/>
          </p:cNvSpPr>
          <p:nvPr>
            <p:ph type="title"/>
          </p:nvPr>
        </p:nvSpPr>
        <p:spPr/>
        <p:txBody>
          <a:bodyPr/>
          <a:lstStyle/>
          <a:p>
            <a:r>
              <a:rPr lang="en-IN" dirty="0"/>
              <a:t>Android Platform Architecture</a:t>
            </a:r>
          </a:p>
        </p:txBody>
      </p:sp>
      <p:sp>
        <p:nvSpPr>
          <p:cNvPr id="3" name="Text Placeholder 2">
            <a:extLst>
              <a:ext uri="{FF2B5EF4-FFF2-40B4-BE49-F238E27FC236}">
                <a16:creationId xmlns:a16="http://schemas.microsoft.com/office/drawing/2014/main" id="{7E4E608F-9F59-4E4F-A3BB-EC9F7A84375F}"/>
              </a:ext>
            </a:extLst>
          </p:cNvPr>
          <p:cNvSpPr>
            <a:spLocks noGrp="1"/>
          </p:cNvSpPr>
          <p:nvPr>
            <p:ph type="body" idx="1"/>
          </p:nvPr>
        </p:nvSpPr>
        <p:spPr>
          <a:xfrm>
            <a:off x="311700" y="1152475"/>
            <a:ext cx="4532674" cy="3546000"/>
          </a:xfrm>
        </p:spPr>
        <p:txBody>
          <a:bodyPr/>
          <a:lstStyle/>
          <a:p>
            <a:r>
              <a:rPr lang="en-US" dirty="0"/>
              <a:t>Android is an open source, Linux-based software stack created for a wide array of devices and form factors. </a:t>
            </a:r>
          </a:p>
          <a:p>
            <a:endParaRPr lang="en-US" dirty="0"/>
          </a:p>
          <a:p>
            <a:r>
              <a:rPr lang="en-US" dirty="0"/>
              <a:t>The major components of the Android platform is shown in the diagram.</a:t>
            </a:r>
            <a:endParaRPr lang="en-IN" dirty="0"/>
          </a:p>
        </p:txBody>
      </p:sp>
      <p:pic>
        <p:nvPicPr>
          <p:cNvPr id="2050" name="Picture 2" descr="The Android software stack">
            <a:extLst>
              <a:ext uri="{FF2B5EF4-FFF2-40B4-BE49-F238E27FC236}">
                <a16:creationId xmlns:a16="http://schemas.microsoft.com/office/drawing/2014/main" id="{27A50BDB-E8E0-4934-BA33-85CB00371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481" y="58365"/>
            <a:ext cx="3415164" cy="502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76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Introduction : Operating System</a:t>
            </a:r>
            <a:endParaRPr dirty="0"/>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t>What is Operating System ?</a:t>
            </a:r>
          </a:p>
          <a:p>
            <a:pPr marL="0" indent="0">
              <a:buNone/>
            </a:pPr>
            <a:r>
              <a:rPr lang="en-US" dirty="0"/>
              <a:t>Lots of hardware !!</a:t>
            </a:r>
          </a:p>
          <a:p>
            <a:pPr marL="285750" indent="-285750"/>
            <a:r>
              <a:rPr lang="en-US" sz="1400" dirty="0"/>
              <a:t>One or more processors</a:t>
            </a:r>
          </a:p>
          <a:p>
            <a:pPr marL="285750" indent="-285750"/>
            <a:r>
              <a:rPr lang="en-US" sz="1400" dirty="0"/>
              <a:t>Main memory</a:t>
            </a:r>
          </a:p>
          <a:p>
            <a:pPr marL="285750" indent="-285750"/>
            <a:r>
              <a:rPr lang="en-US" sz="1400" dirty="0"/>
              <a:t>Disks</a:t>
            </a:r>
          </a:p>
          <a:p>
            <a:pPr marL="285750" indent="-285750"/>
            <a:r>
              <a:rPr lang="en-US" sz="1400" dirty="0"/>
              <a:t>Printers</a:t>
            </a:r>
          </a:p>
          <a:p>
            <a:pPr marL="285750" indent="-285750"/>
            <a:r>
              <a:rPr lang="en-US" sz="1400" dirty="0"/>
              <a:t>Various input/output devices</a:t>
            </a:r>
          </a:p>
          <a:p>
            <a:pPr marL="0" lvl="0" indent="0" algn="l" rtl="0">
              <a:lnSpc>
                <a:spcPct val="115000"/>
              </a:lnSpc>
              <a:spcBef>
                <a:spcPts val="0"/>
              </a:spcBef>
              <a:spcAft>
                <a:spcPts val="0"/>
              </a:spcAft>
              <a:buSzPts val="1800"/>
              <a:buNone/>
            </a:pPr>
            <a:endParaRPr lang="en-US" sz="1400" dirty="0"/>
          </a:p>
          <a:p>
            <a:pPr marL="0" lvl="0" indent="0" algn="l" rtl="0">
              <a:lnSpc>
                <a:spcPct val="115000"/>
              </a:lnSpc>
              <a:spcBef>
                <a:spcPts val="0"/>
              </a:spcBef>
              <a:spcAft>
                <a:spcPts val="0"/>
              </a:spcAft>
              <a:buSzPts val="1800"/>
              <a:buNone/>
            </a:pPr>
            <a:r>
              <a:rPr lang="en-US" sz="1400" dirty="0"/>
              <a:t>Managing all these components requires a layer of software – the operating system</a:t>
            </a:r>
          </a:p>
          <a:p>
            <a:pPr marL="0" lvl="0" indent="0" algn="l" rtl="0">
              <a:lnSpc>
                <a:spcPct val="115000"/>
              </a:lnSpc>
              <a:spcBef>
                <a:spcPts val="1600"/>
              </a:spcBef>
              <a:spcAft>
                <a:spcPts val="1600"/>
              </a:spcAft>
              <a:buSzPts val="180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A136-57DB-486C-9BD3-6997F6B83BFE}"/>
              </a:ext>
            </a:extLst>
          </p:cNvPr>
          <p:cNvSpPr>
            <a:spLocks noGrp="1"/>
          </p:cNvSpPr>
          <p:nvPr>
            <p:ph type="title"/>
          </p:nvPr>
        </p:nvSpPr>
        <p:spPr/>
        <p:txBody>
          <a:bodyPr/>
          <a:lstStyle/>
          <a:p>
            <a:r>
              <a:rPr lang="en-IN" dirty="0"/>
              <a:t>Android Platform Architecture</a:t>
            </a:r>
          </a:p>
        </p:txBody>
      </p:sp>
      <p:sp>
        <p:nvSpPr>
          <p:cNvPr id="3" name="Text Placeholder 2">
            <a:extLst>
              <a:ext uri="{FF2B5EF4-FFF2-40B4-BE49-F238E27FC236}">
                <a16:creationId xmlns:a16="http://schemas.microsoft.com/office/drawing/2014/main" id="{7E4E608F-9F59-4E4F-A3BB-EC9F7A84375F}"/>
              </a:ext>
            </a:extLst>
          </p:cNvPr>
          <p:cNvSpPr>
            <a:spLocks noGrp="1"/>
          </p:cNvSpPr>
          <p:nvPr>
            <p:ph type="body" idx="1"/>
          </p:nvPr>
        </p:nvSpPr>
        <p:spPr>
          <a:xfrm>
            <a:off x="311700" y="1152475"/>
            <a:ext cx="4532674" cy="3546000"/>
          </a:xfrm>
        </p:spPr>
        <p:txBody>
          <a:bodyPr/>
          <a:lstStyle/>
          <a:p>
            <a:pPr algn="just"/>
            <a:r>
              <a:rPr lang="en-US" dirty="0"/>
              <a:t>Linux Kernel :  Foundation of the Android platform</a:t>
            </a:r>
          </a:p>
          <a:p>
            <a:pPr algn="just"/>
            <a:r>
              <a:rPr lang="en-US" dirty="0"/>
              <a:t>Supplies management of security, memory process, network, and drivers </a:t>
            </a:r>
          </a:p>
          <a:p>
            <a:pPr algn="just"/>
            <a:r>
              <a:rPr lang="en-US" dirty="0"/>
              <a:t>Acts as an abstraction layer between the hardware and the rest of the Android software stack</a:t>
            </a:r>
          </a:p>
          <a:p>
            <a:pPr algn="just"/>
            <a:r>
              <a:rPr lang="en-US" dirty="0"/>
              <a:t> Linux kernel allows Android to take advantage of key security features and allows device manufacturers to develop hardware drivers for a well-known kernel.</a:t>
            </a:r>
          </a:p>
          <a:p>
            <a:endParaRPr lang="en-IN" dirty="0"/>
          </a:p>
        </p:txBody>
      </p:sp>
      <p:pic>
        <p:nvPicPr>
          <p:cNvPr id="2050" name="Picture 2" descr="The Android software stack">
            <a:extLst>
              <a:ext uri="{FF2B5EF4-FFF2-40B4-BE49-F238E27FC236}">
                <a16:creationId xmlns:a16="http://schemas.microsoft.com/office/drawing/2014/main" id="{27A50BDB-E8E0-4934-BA33-85CB00371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481" y="58365"/>
            <a:ext cx="3415164" cy="502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036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A136-57DB-486C-9BD3-6997F6B83BFE}"/>
              </a:ext>
            </a:extLst>
          </p:cNvPr>
          <p:cNvSpPr>
            <a:spLocks noGrp="1"/>
          </p:cNvSpPr>
          <p:nvPr>
            <p:ph type="title"/>
          </p:nvPr>
        </p:nvSpPr>
        <p:spPr/>
        <p:txBody>
          <a:bodyPr/>
          <a:lstStyle/>
          <a:p>
            <a:r>
              <a:rPr lang="en-IN" dirty="0"/>
              <a:t>Android Platform Architecture</a:t>
            </a:r>
          </a:p>
        </p:txBody>
      </p:sp>
      <p:sp>
        <p:nvSpPr>
          <p:cNvPr id="3" name="Text Placeholder 2">
            <a:extLst>
              <a:ext uri="{FF2B5EF4-FFF2-40B4-BE49-F238E27FC236}">
                <a16:creationId xmlns:a16="http://schemas.microsoft.com/office/drawing/2014/main" id="{7E4E608F-9F59-4E4F-A3BB-EC9F7A84375F}"/>
              </a:ext>
            </a:extLst>
          </p:cNvPr>
          <p:cNvSpPr>
            <a:spLocks noGrp="1"/>
          </p:cNvSpPr>
          <p:nvPr>
            <p:ph type="body" idx="1"/>
          </p:nvPr>
        </p:nvSpPr>
        <p:spPr>
          <a:xfrm>
            <a:off x="311700" y="1152475"/>
            <a:ext cx="4532674" cy="3546000"/>
          </a:xfrm>
        </p:spPr>
        <p:txBody>
          <a:bodyPr/>
          <a:lstStyle/>
          <a:p>
            <a:pPr algn="just"/>
            <a:r>
              <a:rPr lang="en-US" dirty="0"/>
              <a:t>Hardware Abstraction Layer : </a:t>
            </a:r>
          </a:p>
          <a:p>
            <a:pPr algn="just"/>
            <a:r>
              <a:rPr lang="en-US" dirty="0"/>
              <a:t>It provides standard interfaces that expose device hardware capabilities to the higher-level Java API framework.</a:t>
            </a:r>
          </a:p>
          <a:p>
            <a:pPr algn="just"/>
            <a:r>
              <a:rPr lang="en-US" dirty="0"/>
              <a:t>It consists of multiple library modules, each of which implements an interface for a specific type of hardware component like camera or audio.</a:t>
            </a:r>
          </a:p>
          <a:p>
            <a:pPr algn="just"/>
            <a:r>
              <a:rPr lang="en-US" dirty="0"/>
              <a:t>Library of  the specific hardware is loaded when a call from framework API is received. </a:t>
            </a:r>
          </a:p>
        </p:txBody>
      </p:sp>
      <p:pic>
        <p:nvPicPr>
          <p:cNvPr id="2050" name="Picture 2" descr="The Android software stack">
            <a:extLst>
              <a:ext uri="{FF2B5EF4-FFF2-40B4-BE49-F238E27FC236}">
                <a16:creationId xmlns:a16="http://schemas.microsoft.com/office/drawing/2014/main" id="{27A50BDB-E8E0-4934-BA33-85CB00371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481" y="58365"/>
            <a:ext cx="3415164" cy="502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012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A136-57DB-486C-9BD3-6997F6B83BFE}"/>
              </a:ext>
            </a:extLst>
          </p:cNvPr>
          <p:cNvSpPr>
            <a:spLocks noGrp="1"/>
          </p:cNvSpPr>
          <p:nvPr>
            <p:ph type="title"/>
          </p:nvPr>
        </p:nvSpPr>
        <p:spPr/>
        <p:txBody>
          <a:bodyPr/>
          <a:lstStyle/>
          <a:p>
            <a:r>
              <a:rPr lang="en-IN" dirty="0"/>
              <a:t>Android Platform Architecture</a:t>
            </a:r>
          </a:p>
        </p:txBody>
      </p:sp>
      <p:sp>
        <p:nvSpPr>
          <p:cNvPr id="3" name="Text Placeholder 2">
            <a:extLst>
              <a:ext uri="{FF2B5EF4-FFF2-40B4-BE49-F238E27FC236}">
                <a16:creationId xmlns:a16="http://schemas.microsoft.com/office/drawing/2014/main" id="{7E4E608F-9F59-4E4F-A3BB-EC9F7A84375F}"/>
              </a:ext>
            </a:extLst>
          </p:cNvPr>
          <p:cNvSpPr>
            <a:spLocks noGrp="1"/>
          </p:cNvSpPr>
          <p:nvPr>
            <p:ph type="body" idx="1"/>
          </p:nvPr>
        </p:nvSpPr>
        <p:spPr>
          <a:xfrm>
            <a:off x="311700" y="1152475"/>
            <a:ext cx="4532674" cy="3546000"/>
          </a:xfrm>
        </p:spPr>
        <p:txBody>
          <a:bodyPr/>
          <a:lstStyle/>
          <a:p>
            <a:pPr algn="just"/>
            <a:r>
              <a:rPr lang="en-US" dirty="0"/>
              <a:t>Android Runtime (ART) : </a:t>
            </a:r>
          </a:p>
          <a:p>
            <a:pPr algn="just"/>
            <a:r>
              <a:rPr lang="en-US" dirty="0"/>
              <a:t>Android runtime (ART) is the managed runtime used by applications and some system services on Android in order to carry out their execution and work. </a:t>
            </a:r>
          </a:p>
          <a:p>
            <a:pPr algn="just"/>
            <a:r>
              <a:rPr lang="en-US" dirty="0"/>
              <a:t>ART as the runtime executes the Dalvik Executable format and </a:t>
            </a:r>
            <a:r>
              <a:rPr lang="en-US" dirty="0" err="1"/>
              <a:t>Dex</a:t>
            </a:r>
            <a:r>
              <a:rPr lang="en-US" dirty="0"/>
              <a:t> bytecode specification.</a:t>
            </a:r>
          </a:p>
          <a:p>
            <a:pPr algn="just"/>
            <a:r>
              <a:rPr lang="en-US" dirty="0"/>
              <a:t>Dalvik based runtime is predecessor of ART.</a:t>
            </a:r>
          </a:p>
          <a:p>
            <a:pPr marL="114300" indent="0" algn="just">
              <a:buNone/>
            </a:pPr>
            <a:endParaRPr lang="en-US" dirty="0"/>
          </a:p>
        </p:txBody>
      </p:sp>
      <p:pic>
        <p:nvPicPr>
          <p:cNvPr id="2050" name="Picture 2" descr="The Android software stack">
            <a:extLst>
              <a:ext uri="{FF2B5EF4-FFF2-40B4-BE49-F238E27FC236}">
                <a16:creationId xmlns:a16="http://schemas.microsoft.com/office/drawing/2014/main" id="{27A50BDB-E8E0-4934-BA33-85CB00371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481" y="58365"/>
            <a:ext cx="3415164" cy="502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060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A136-57DB-486C-9BD3-6997F6B83BFE}"/>
              </a:ext>
            </a:extLst>
          </p:cNvPr>
          <p:cNvSpPr>
            <a:spLocks noGrp="1"/>
          </p:cNvSpPr>
          <p:nvPr>
            <p:ph type="title"/>
          </p:nvPr>
        </p:nvSpPr>
        <p:spPr/>
        <p:txBody>
          <a:bodyPr/>
          <a:lstStyle/>
          <a:p>
            <a:r>
              <a:rPr lang="en-IN" dirty="0"/>
              <a:t>Android Platform Architecture</a:t>
            </a:r>
          </a:p>
        </p:txBody>
      </p:sp>
      <p:sp>
        <p:nvSpPr>
          <p:cNvPr id="3" name="Text Placeholder 2">
            <a:extLst>
              <a:ext uri="{FF2B5EF4-FFF2-40B4-BE49-F238E27FC236}">
                <a16:creationId xmlns:a16="http://schemas.microsoft.com/office/drawing/2014/main" id="{7E4E608F-9F59-4E4F-A3BB-EC9F7A84375F}"/>
              </a:ext>
            </a:extLst>
          </p:cNvPr>
          <p:cNvSpPr>
            <a:spLocks noGrp="1"/>
          </p:cNvSpPr>
          <p:nvPr>
            <p:ph type="body" idx="1"/>
          </p:nvPr>
        </p:nvSpPr>
        <p:spPr>
          <a:xfrm>
            <a:off x="311700" y="1152475"/>
            <a:ext cx="4532674" cy="3546000"/>
          </a:xfrm>
        </p:spPr>
        <p:txBody>
          <a:bodyPr/>
          <a:lstStyle/>
          <a:p>
            <a:pPr algn="just"/>
            <a:r>
              <a:rPr lang="en-US" dirty="0"/>
              <a:t>ART Features : </a:t>
            </a:r>
          </a:p>
          <a:p>
            <a:pPr algn="just"/>
            <a:r>
              <a:rPr lang="en-US" dirty="0"/>
              <a:t>Ahead of Time Compilation :</a:t>
            </a:r>
          </a:p>
          <a:p>
            <a:pPr algn="just"/>
            <a:r>
              <a:rPr lang="en-US" dirty="0"/>
              <a:t>During the App Installation, ART compiles them using the dex2oat tool. </a:t>
            </a:r>
          </a:p>
          <a:p>
            <a:pPr algn="just"/>
            <a:r>
              <a:rPr lang="en-US" dirty="0"/>
              <a:t>Dex2oat : takes </a:t>
            </a:r>
            <a:r>
              <a:rPr lang="en-US" dirty="0" err="1"/>
              <a:t>dex</a:t>
            </a:r>
            <a:r>
              <a:rPr lang="en-US" dirty="0"/>
              <a:t> files as input and provides the compiled app executable for the target device. </a:t>
            </a:r>
          </a:p>
          <a:p>
            <a:pPr algn="just"/>
            <a:r>
              <a:rPr lang="en-US" dirty="0"/>
              <a:t>Improving the app performance</a:t>
            </a:r>
          </a:p>
          <a:p>
            <a:pPr algn="just"/>
            <a:r>
              <a:rPr lang="en-US" dirty="0"/>
              <a:t>Tighter install-time verification </a:t>
            </a:r>
          </a:p>
        </p:txBody>
      </p:sp>
      <p:pic>
        <p:nvPicPr>
          <p:cNvPr id="2050" name="Picture 2" descr="The Android software stack">
            <a:extLst>
              <a:ext uri="{FF2B5EF4-FFF2-40B4-BE49-F238E27FC236}">
                <a16:creationId xmlns:a16="http://schemas.microsoft.com/office/drawing/2014/main" id="{27A50BDB-E8E0-4934-BA33-85CB00371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481" y="58365"/>
            <a:ext cx="3415164" cy="502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712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A136-57DB-486C-9BD3-6997F6B83BFE}"/>
              </a:ext>
            </a:extLst>
          </p:cNvPr>
          <p:cNvSpPr>
            <a:spLocks noGrp="1"/>
          </p:cNvSpPr>
          <p:nvPr>
            <p:ph type="title"/>
          </p:nvPr>
        </p:nvSpPr>
        <p:spPr/>
        <p:txBody>
          <a:bodyPr/>
          <a:lstStyle/>
          <a:p>
            <a:r>
              <a:rPr lang="en-IN" dirty="0"/>
              <a:t>Android Platform Architecture</a:t>
            </a:r>
          </a:p>
        </p:txBody>
      </p:sp>
      <p:sp>
        <p:nvSpPr>
          <p:cNvPr id="3" name="Text Placeholder 2">
            <a:extLst>
              <a:ext uri="{FF2B5EF4-FFF2-40B4-BE49-F238E27FC236}">
                <a16:creationId xmlns:a16="http://schemas.microsoft.com/office/drawing/2014/main" id="{7E4E608F-9F59-4E4F-A3BB-EC9F7A84375F}"/>
              </a:ext>
            </a:extLst>
          </p:cNvPr>
          <p:cNvSpPr>
            <a:spLocks noGrp="1"/>
          </p:cNvSpPr>
          <p:nvPr>
            <p:ph type="body" idx="1"/>
          </p:nvPr>
        </p:nvSpPr>
        <p:spPr>
          <a:xfrm>
            <a:off x="311700" y="1152475"/>
            <a:ext cx="4532674" cy="3546000"/>
          </a:xfrm>
        </p:spPr>
        <p:txBody>
          <a:bodyPr/>
          <a:lstStyle/>
          <a:p>
            <a:pPr algn="just"/>
            <a:r>
              <a:rPr lang="en-US" dirty="0"/>
              <a:t>ART Features : </a:t>
            </a:r>
          </a:p>
          <a:p>
            <a:pPr algn="just"/>
            <a:r>
              <a:rPr lang="en-US" dirty="0"/>
              <a:t>Improved Garbage Collection :</a:t>
            </a:r>
          </a:p>
          <a:p>
            <a:pPr algn="just"/>
            <a:r>
              <a:rPr lang="en-US" dirty="0"/>
              <a:t>It not done properly then may lead to poor UI, choppy display and several other problems.</a:t>
            </a:r>
          </a:p>
          <a:p>
            <a:pPr algn="just"/>
            <a:r>
              <a:rPr lang="en-US" dirty="0"/>
              <a:t>Concurrent design</a:t>
            </a:r>
          </a:p>
          <a:p>
            <a:pPr algn="just"/>
            <a:r>
              <a:rPr lang="en-US" dirty="0"/>
              <a:t>Single GC Pause</a:t>
            </a:r>
          </a:p>
          <a:p>
            <a:pPr algn="just"/>
            <a:r>
              <a:rPr lang="en-US" dirty="0"/>
              <a:t>Less memory usage</a:t>
            </a:r>
          </a:p>
          <a:p>
            <a:pPr algn="just"/>
            <a:r>
              <a:rPr lang="en-US" dirty="0"/>
              <a:t>Timely GC</a:t>
            </a:r>
          </a:p>
          <a:p>
            <a:pPr algn="just"/>
            <a:r>
              <a:rPr lang="en-US" dirty="0"/>
              <a:t>Independent GC Pause</a:t>
            </a:r>
          </a:p>
        </p:txBody>
      </p:sp>
      <p:pic>
        <p:nvPicPr>
          <p:cNvPr id="2050" name="Picture 2" descr="The Android software stack">
            <a:extLst>
              <a:ext uri="{FF2B5EF4-FFF2-40B4-BE49-F238E27FC236}">
                <a16:creationId xmlns:a16="http://schemas.microsoft.com/office/drawing/2014/main" id="{27A50BDB-E8E0-4934-BA33-85CB00371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481" y="58365"/>
            <a:ext cx="3415164" cy="502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544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A136-57DB-486C-9BD3-6997F6B83BFE}"/>
              </a:ext>
            </a:extLst>
          </p:cNvPr>
          <p:cNvSpPr>
            <a:spLocks noGrp="1"/>
          </p:cNvSpPr>
          <p:nvPr>
            <p:ph type="title"/>
          </p:nvPr>
        </p:nvSpPr>
        <p:spPr/>
        <p:txBody>
          <a:bodyPr/>
          <a:lstStyle/>
          <a:p>
            <a:r>
              <a:rPr lang="en-IN" dirty="0"/>
              <a:t>Android Platform Architecture</a:t>
            </a:r>
          </a:p>
        </p:txBody>
      </p:sp>
      <p:sp>
        <p:nvSpPr>
          <p:cNvPr id="3" name="Text Placeholder 2">
            <a:extLst>
              <a:ext uri="{FF2B5EF4-FFF2-40B4-BE49-F238E27FC236}">
                <a16:creationId xmlns:a16="http://schemas.microsoft.com/office/drawing/2014/main" id="{7E4E608F-9F59-4E4F-A3BB-EC9F7A84375F}"/>
              </a:ext>
            </a:extLst>
          </p:cNvPr>
          <p:cNvSpPr>
            <a:spLocks noGrp="1"/>
          </p:cNvSpPr>
          <p:nvPr>
            <p:ph type="body" idx="1"/>
          </p:nvPr>
        </p:nvSpPr>
        <p:spPr>
          <a:xfrm>
            <a:off x="311700" y="1152475"/>
            <a:ext cx="4532674" cy="3546000"/>
          </a:xfrm>
        </p:spPr>
        <p:txBody>
          <a:bodyPr/>
          <a:lstStyle/>
          <a:p>
            <a:pPr algn="just"/>
            <a:r>
              <a:rPr lang="en-US" dirty="0"/>
              <a:t>ART Features : </a:t>
            </a:r>
          </a:p>
          <a:p>
            <a:pPr algn="just"/>
            <a:r>
              <a:rPr lang="en-US" dirty="0"/>
              <a:t>Development and debugging Improvement : </a:t>
            </a:r>
          </a:p>
          <a:p>
            <a:pPr algn="just"/>
            <a:r>
              <a:rPr lang="en-US" dirty="0"/>
              <a:t>Support for sampling profile to provide accurate view of app execution </a:t>
            </a:r>
          </a:p>
          <a:p>
            <a:pPr algn="just"/>
            <a:r>
              <a:rPr lang="en-US" dirty="0"/>
              <a:t>Monitoring and GC related supports</a:t>
            </a:r>
          </a:p>
          <a:p>
            <a:pPr algn="just"/>
            <a:r>
              <a:rPr lang="en-US" dirty="0"/>
              <a:t>Diagnostic and Crash Report </a:t>
            </a:r>
          </a:p>
          <a:p>
            <a:pPr algn="just"/>
            <a:r>
              <a:rPr lang="en-US" dirty="0"/>
              <a:t>Watch points for monitoring, Breakpoints, method exits, stack traces and others. </a:t>
            </a:r>
          </a:p>
        </p:txBody>
      </p:sp>
      <p:pic>
        <p:nvPicPr>
          <p:cNvPr id="2050" name="Picture 2" descr="The Android software stack">
            <a:extLst>
              <a:ext uri="{FF2B5EF4-FFF2-40B4-BE49-F238E27FC236}">
                <a16:creationId xmlns:a16="http://schemas.microsoft.com/office/drawing/2014/main" id="{27A50BDB-E8E0-4934-BA33-85CB00371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481" y="58365"/>
            <a:ext cx="3415164" cy="502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402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A136-57DB-486C-9BD3-6997F6B83BFE}"/>
              </a:ext>
            </a:extLst>
          </p:cNvPr>
          <p:cNvSpPr>
            <a:spLocks noGrp="1"/>
          </p:cNvSpPr>
          <p:nvPr>
            <p:ph type="title"/>
          </p:nvPr>
        </p:nvSpPr>
        <p:spPr/>
        <p:txBody>
          <a:bodyPr/>
          <a:lstStyle/>
          <a:p>
            <a:r>
              <a:rPr lang="en-IN" dirty="0"/>
              <a:t>Android Platform Architecture</a:t>
            </a:r>
          </a:p>
        </p:txBody>
      </p:sp>
      <p:sp>
        <p:nvSpPr>
          <p:cNvPr id="3" name="Text Placeholder 2">
            <a:extLst>
              <a:ext uri="{FF2B5EF4-FFF2-40B4-BE49-F238E27FC236}">
                <a16:creationId xmlns:a16="http://schemas.microsoft.com/office/drawing/2014/main" id="{7E4E608F-9F59-4E4F-A3BB-EC9F7A84375F}"/>
              </a:ext>
            </a:extLst>
          </p:cNvPr>
          <p:cNvSpPr>
            <a:spLocks noGrp="1"/>
          </p:cNvSpPr>
          <p:nvPr>
            <p:ph type="body" idx="1"/>
          </p:nvPr>
        </p:nvSpPr>
        <p:spPr>
          <a:xfrm>
            <a:off x="311700" y="1152475"/>
            <a:ext cx="4532674" cy="3546000"/>
          </a:xfrm>
        </p:spPr>
        <p:txBody>
          <a:bodyPr/>
          <a:lstStyle/>
          <a:p>
            <a:pPr algn="just"/>
            <a:r>
              <a:rPr lang="en-US" dirty="0"/>
              <a:t>Native C/C++ Libraries : </a:t>
            </a:r>
          </a:p>
          <a:p>
            <a:pPr algn="just"/>
            <a:r>
              <a:rPr lang="en-US" dirty="0"/>
              <a:t>Java Framework API are used for using these native libraries</a:t>
            </a:r>
          </a:p>
          <a:p>
            <a:pPr algn="just"/>
            <a:endParaRPr lang="en-US" dirty="0"/>
          </a:p>
        </p:txBody>
      </p:sp>
      <p:pic>
        <p:nvPicPr>
          <p:cNvPr id="2050" name="Picture 2" descr="The Android software stack">
            <a:extLst>
              <a:ext uri="{FF2B5EF4-FFF2-40B4-BE49-F238E27FC236}">
                <a16:creationId xmlns:a16="http://schemas.microsoft.com/office/drawing/2014/main" id="{27A50BDB-E8E0-4934-BA33-85CB00371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481" y="58365"/>
            <a:ext cx="3415164" cy="502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016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A136-57DB-486C-9BD3-6997F6B83BFE}"/>
              </a:ext>
            </a:extLst>
          </p:cNvPr>
          <p:cNvSpPr>
            <a:spLocks noGrp="1"/>
          </p:cNvSpPr>
          <p:nvPr>
            <p:ph type="title"/>
          </p:nvPr>
        </p:nvSpPr>
        <p:spPr/>
        <p:txBody>
          <a:bodyPr/>
          <a:lstStyle/>
          <a:p>
            <a:r>
              <a:rPr lang="en-IN" dirty="0"/>
              <a:t>Android Platform Architecture</a:t>
            </a:r>
          </a:p>
        </p:txBody>
      </p:sp>
      <p:sp>
        <p:nvSpPr>
          <p:cNvPr id="3" name="Text Placeholder 2">
            <a:extLst>
              <a:ext uri="{FF2B5EF4-FFF2-40B4-BE49-F238E27FC236}">
                <a16:creationId xmlns:a16="http://schemas.microsoft.com/office/drawing/2014/main" id="{7E4E608F-9F59-4E4F-A3BB-EC9F7A84375F}"/>
              </a:ext>
            </a:extLst>
          </p:cNvPr>
          <p:cNvSpPr>
            <a:spLocks noGrp="1"/>
          </p:cNvSpPr>
          <p:nvPr>
            <p:ph type="body" idx="1"/>
          </p:nvPr>
        </p:nvSpPr>
        <p:spPr>
          <a:xfrm>
            <a:off x="311700" y="1152475"/>
            <a:ext cx="4532674" cy="3546000"/>
          </a:xfrm>
        </p:spPr>
        <p:txBody>
          <a:bodyPr/>
          <a:lstStyle/>
          <a:p>
            <a:pPr algn="just"/>
            <a:r>
              <a:rPr lang="en-US" dirty="0"/>
              <a:t>Java API Framework </a:t>
            </a:r>
          </a:p>
          <a:p>
            <a:pPr algn="just"/>
            <a:r>
              <a:rPr lang="en-US" dirty="0"/>
              <a:t>The entire feature-set of the Android OS is available to you through APIs written in the Java language.</a:t>
            </a:r>
          </a:p>
          <a:p>
            <a:pPr algn="just"/>
            <a:r>
              <a:rPr lang="en-US" dirty="0"/>
              <a:t>These APIs form the building blocks you need to create Android apps by simplifying the reuse of core, modular system components and services</a:t>
            </a:r>
          </a:p>
        </p:txBody>
      </p:sp>
      <p:pic>
        <p:nvPicPr>
          <p:cNvPr id="2050" name="Picture 2" descr="The Android software stack">
            <a:extLst>
              <a:ext uri="{FF2B5EF4-FFF2-40B4-BE49-F238E27FC236}">
                <a16:creationId xmlns:a16="http://schemas.microsoft.com/office/drawing/2014/main" id="{27A50BDB-E8E0-4934-BA33-85CB00371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481" y="58365"/>
            <a:ext cx="3415164" cy="502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454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A136-57DB-486C-9BD3-6997F6B83BFE}"/>
              </a:ext>
            </a:extLst>
          </p:cNvPr>
          <p:cNvSpPr>
            <a:spLocks noGrp="1"/>
          </p:cNvSpPr>
          <p:nvPr>
            <p:ph type="title"/>
          </p:nvPr>
        </p:nvSpPr>
        <p:spPr/>
        <p:txBody>
          <a:bodyPr/>
          <a:lstStyle/>
          <a:p>
            <a:r>
              <a:rPr lang="en-IN" dirty="0"/>
              <a:t>Android Platform Architecture</a:t>
            </a:r>
          </a:p>
        </p:txBody>
      </p:sp>
      <p:sp>
        <p:nvSpPr>
          <p:cNvPr id="3" name="Text Placeholder 2">
            <a:extLst>
              <a:ext uri="{FF2B5EF4-FFF2-40B4-BE49-F238E27FC236}">
                <a16:creationId xmlns:a16="http://schemas.microsoft.com/office/drawing/2014/main" id="{7E4E608F-9F59-4E4F-A3BB-EC9F7A84375F}"/>
              </a:ext>
            </a:extLst>
          </p:cNvPr>
          <p:cNvSpPr>
            <a:spLocks noGrp="1"/>
          </p:cNvSpPr>
          <p:nvPr>
            <p:ph type="body" idx="1"/>
          </p:nvPr>
        </p:nvSpPr>
        <p:spPr>
          <a:xfrm>
            <a:off x="311700" y="1152475"/>
            <a:ext cx="4532674" cy="3546000"/>
          </a:xfrm>
        </p:spPr>
        <p:txBody>
          <a:bodyPr/>
          <a:lstStyle/>
          <a:p>
            <a:pPr algn="just"/>
            <a:r>
              <a:rPr lang="en-US" dirty="0"/>
              <a:t>Java API Framework </a:t>
            </a:r>
          </a:p>
          <a:p>
            <a:pPr algn="just"/>
            <a:r>
              <a:rPr lang="en-US" dirty="0"/>
              <a:t>View System : For UI</a:t>
            </a:r>
          </a:p>
          <a:p>
            <a:pPr algn="just"/>
            <a:r>
              <a:rPr lang="en-US" dirty="0"/>
              <a:t>Resource Manager : To access non-code resource like string, graphics, layout</a:t>
            </a:r>
          </a:p>
          <a:p>
            <a:pPr algn="just"/>
            <a:r>
              <a:rPr lang="en-US" dirty="0"/>
              <a:t>Notification Manager : Alerts</a:t>
            </a:r>
          </a:p>
          <a:p>
            <a:pPr algn="just"/>
            <a:r>
              <a:rPr lang="en-US" dirty="0"/>
              <a:t>Activity Manager : To manage lifecycle of app</a:t>
            </a:r>
          </a:p>
          <a:p>
            <a:pPr algn="just"/>
            <a:r>
              <a:rPr lang="en-US" dirty="0"/>
              <a:t>Content Providers : To access shared data</a:t>
            </a:r>
          </a:p>
        </p:txBody>
      </p:sp>
      <p:pic>
        <p:nvPicPr>
          <p:cNvPr id="2050" name="Picture 2" descr="The Android software stack">
            <a:extLst>
              <a:ext uri="{FF2B5EF4-FFF2-40B4-BE49-F238E27FC236}">
                <a16:creationId xmlns:a16="http://schemas.microsoft.com/office/drawing/2014/main" id="{27A50BDB-E8E0-4934-BA33-85CB00371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481" y="58365"/>
            <a:ext cx="3415164" cy="502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190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A136-57DB-486C-9BD3-6997F6B83BFE}"/>
              </a:ext>
            </a:extLst>
          </p:cNvPr>
          <p:cNvSpPr>
            <a:spLocks noGrp="1"/>
          </p:cNvSpPr>
          <p:nvPr>
            <p:ph type="title"/>
          </p:nvPr>
        </p:nvSpPr>
        <p:spPr/>
        <p:txBody>
          <a:bodyPr/>
          <a:lstStyle/>
          <a:p>
            <a:r>
              <a:rPr lang="en-IN" dirty="0"/>
              <a:t>Android Platform Architecture</a:t>
            </a:r>
          </a:p>
        </p:txBody>
      </p:sp>
      <p:sp>
        <p:nvSpPr>
          <p:cNvPr id="3" name="Text Placeholder 2">
            <a:extLst>
              <a:ext uri="{FF2B5EF4-FFF2-40B4-BE49-F238E27FC236}">
                <a16:creationId xmlns:a16="http://schemas.microsoft.com/office/drawing/2014/main" id="{7E4E608F-9F59-4E4F-A3BB-EC9F7A84375F}"/>
              </a:ext>
            </a:extLst>
          </p:cNvPr>
          <p:cNvSpPr>
            <a:spLocks noGrp="1"/>
          </p:cNvSpPr>
          <p:nvPr>
            <p:ph type="body" idx="1"/>
          </p:nvPr>
        </p:nvSpPr>
        <p:spPr>
          <a:xfrm>
            <a:off x="311700" y="1152475"/>
            <a:ext cx="4532674" cy="3546000"/>
          </a:xfrm>
        </p:spPr>
        <p:txBody>
          <a:bodyPr/>
          <a:lstStyle/>
          <a:p>
            <a:pPr algn="just"/>
            <a:r>
              <a:rPr lang="en-US" dirty="0"/>
              <a:t>System Apps:</a:t>
            </a:r>
          </a:p>
          <a:p>
            <a:pPr algn="just"/>
            <a:r>
              <a:rPr lang="en-US" dirty="0"/>
              <a:t>Set of core apps for email, SMS messaging, calendars, internet browsing, contacts, and more are pre-installed.</a:t>
            </a:r>
          </a:p>
          <a:p>
            <a:pPr algn="just"/>
            <a:r>
              <a:rPr lang="en-US" dirty="0"/>
              <a:t>The system apps function both as apps for users and to provide key capabilities that developers can access from their own app. </a:t>
            </a:r>
          </a:p>
        </p:txBody>
      </p:sp>
      <p:pic>
        <p:nvPicPr>
          <p:cNvPr id="2050" name="Picture 2" descr="The Android software stack">
            <a:extLst>
              <a:ext uri="{FF2B5EF4-FFF2-40B4-BE49-F238E27FC236}">
                <a16:creationId xmlns:a16="http://schemas.microsoft.com/office/drawing/2014/main" id="{27A50BDB-E8E0-4934-BA33-85CB00371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481" y="58365"/>
            <a:ext cx="3415164" cy="502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270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5201-899E-40A8-885A-C05DAF88CBF8}"/>
              </a:ext>
            </a:extLst>
          </p:cNvPr>
          <p:cNvSpPr>
            <a:spLocks noGrp="1"/>
          </p:cNvSpPr>
          <p:nvPr>
            <p:ph type="title"/>
          </p:nvPr>
        </p:nvSpPr>
        <p:spPr/>
        <p:txBody>
          <a:bodyPr/>
          <a:lstStyle/>
          <a:p>
            <a:r>
              <a:rPr lang="en-IN" dirty="0"/>
              <a:t>Where exactly operating system fits ?</a:t>
            </a:r>
          </a:p>
        </p:txBody>
      </p:sp>
      <p:sp>
        <p:nvSpPr>
          <p:cNvPr id="3" name="Text Placeholder 2">
            <a:extLst>
              <a:ext uri="{FF2B5EF4-FFF2-40B4-BE49-F238E27FC236}">
                <a16:creationId xmlns:a16="http://schemas.microsoft.com/office/drawing/2014/main" id="{C9C824FA-4F5E-4B7E-9184-FB3C3D9F8E3D}"/>
              </a:ext>
            </a:extLst>
          </p:cNvPr>
          <p:cNvSpPr>
            <a:spLocks noGrp="1"/>
          </p:cNvSpPr>
          <p:nvPr>
            <p:ph type="body" idx="1"/>
          </p:nvPr>
        </p:nvSpPr>
        <p:spPr/>
        <p:txBody>
          <a:bodyPr/>
          <a:lstStyle/>
          <a:p>
            <a:endParaRPr lang="en-IN"/>
          </a:p>
        </p:txBody>
      </p:sp>
      <p:pic>
        <p:nvPicPr>
          <p:cNvPr id="6" name="Picture 5">
            <a:extLst>
              <a:ext uri="{FF2B5EF4-FFF2-40B4-BE49-F238E27FC236}">
                <a16:creationId xmlns:a16="http://schemas.microsoft.com/office/drawing/2014/main" id="{7F09EB3C-54F6-4C6B-862C-C439C211F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446" y="1181525"/>
            <a:ext cx="6039863" cy="335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9930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A136-57DB-486C-9BD3-6997F6B83BFE}"/>
              </a:ext>
            </a:extLst>
          </p:cNvPr>
          <p:cNvSpPr>
            <a:spLocks noGrp="1"/>
          </p:cNvSpPr>
          <p:nvPr>
            <p:ph type="title"/>
          </p:nvPr>
        </p:nvSpPr>
        <p:spPr/>
        <p:txBody>
          <a:bodyPr/>
          <a:lstStyle/>
          <a:p>
            <a:r>
              <a:rPr lang="en-IN" dirty="0"/>
              <a:t>Mac Platform Architecture</a:t>
            </a:r>
          </a:p>
        </p:txBody>
      </p:sp>
      <p:sp>
        <p:nvSpPr>
          <p:cNvPr id="3" name="Text Placeholder 2">
            <a:extLst>
              <a:ext uri="{FF2B5EF4-FFF2-40B4-BE49-F238E27FC236}">
                <a16:creationId xmlns:a16="http://schemas.microsoft.com/office/drawing/2014/main" id="{7E4E608F-9F59-4E4F-A3BB-EC9F7A84375F}"/>
              </a:ext>
            </a:extLst>
          </p:cNvPr>
          <p:cNvSpPr>
            <a:spLocks noGrp="1"/>
          </p:cNvSpPr>
          <p:nvPr>
            <p:ph type="body" idx="1"/>
          </p:nvPr>
        </p:nvSpPr>
        <p:spPr>
          <a:xfrm>
            <a:off x="311700" y="1152475"/>
            <a:ext cx="4532674" cy="3546000"/>
          </a:xfrm>
        </p:spPr>
        <p:txBody>
          <a:bodyPr/>
          <a:lstStyle/>
          <a:p>
            <a:pPr algn="just"/>
            <a:r>
              <a:rPr lang="en-US" dirty="0"/>
              <a:t>The OS X operating system combines a stable core with advanced technologies to help you deliver world-class products on the Mac platform.</a:t>
            </a:r>
          </a:p>
          <a:p>
            <a:pPr algn="just"/>
            <a:r>
              <a:rPr lang="en-US" dirty="0"/>
              <a:t>OS X has layered architecture as shown in figure</a:t>
            </a:r>
          </a:p>
          <a:p>
            <a:pPr algn="just"/>
            <a:r>
              <a:rPr lang="en-US" dirty="0"/>
              <a:t>Lower layer provides fundamental service on which all </a:t>
            </a:r>
            <a:r>
              <a:rPr lang="en-US" dirty="0" err="1"/>
              <a:t>softwares</a:t>
            </a:r>
            <a:r>
              <a:rPr lang="en-US" dirty="0"/>
              <a:t> are dependent</a:t>
            </a:r>
          </a:p>
          <a:p>
            <a:pPr algn="just"/>
            <a:endParaRPr lang="en-US" dirty="0"/>
          </a:p>
        </p:txBody>
      </p:sp>
      <p:pic>
        <p:nvPicPr>
          <p:cNvPr id="4" name="Picture 3">
            <a:extLst>
              <a:ext uri="{FF2B5EF4-FFF2-40B4-BE49-F238E27FC236}">
                <a16:creationId xmlns:a16="http://schemas.microsoft.com/office/drawing/2014/main" id="{EDFFC39B-B6FF-4CBB-8ECE-9DBBCD6CE716}"/>
              </a:ext>
            </a:extLst>
          </p:cNvPr>
          <p:cNvPicPr>
            <a:picLocks noChangeAspect="1"/>
          </p:cNvPicPr>
          <p:nvPr/>
        </p:nvPicPr>
        <p:blipFill>
          <a:blip r:embed="rId2"/>
          <a:stretch>
            <a:fillRect/>
          </a:stretch>
        </p:blipFill>
        <p:spPr>
          <a:xfrm>
            <a:off x="5260434" y="1652486"/>
            <a:ext cx="3380862" cy="2666595"/>
          </a:xfrm>
          <a:prstGeom prst="rect">
            <a:avLst/>
          </a:prstGeom>
        </p:spPr>
      </p:pic>
      <p:sp>
        <p:nvSpPr>
          <p:cNvPr id="7" name="TextBox 6">
            <a:extLst>
              <a:ext uri="{FF2B5EF4-FFF2-40B4-BE49-F238E27FC236}">
                <a16:creationId xmlns:a16="http://schemas.microsoft.com/office/drawing/2014/main" id="{15C5C3C9-E27F-4CBB-AF69-B15938682A19}"/>
              </a:ext>
            </a:extLst>
          </p:cNvPr>
          <p:cNvSpPr txBox="1"/>
          <p:nvPr/>
        </p:nvSpPr>
        <p:spPr>
          <a:xfrm>
            <a:off x="7326746" y="4855895"/>
            <a:ext cx="4572000" cy="200055"/>
          </a:xfrm>
          <a:prstGeom prst="rect">
            <a:avLst/>
          </a:prstGeom>
          <a:noFill/>
        </p:spPr>
        <p:txBody>
          <a:bodyPr wrap="square">
            <a:spAutoFit/>
          </a:bodyPr>
          <a:lstStyle/>
          <a:p>
            <a:r>
              <a:rPr lang="en-US" sz="700" dirty="0">
                <a:hlinkClick r:id="rId3"/>
              </a:rPr>
              <a:t>About Developing for Mac (apple.com)</a:t>
            </a:r>
            <a:endParaRPr lang="en-IN" sz="700" dirty="0"/>
          </a:p>
        </p:txBody>
      </p:sp>
    </p:spTree>
    <p:extLst>
      <p:ext uri="{BB962C8B-B14F-4D97-AF65-F5344CB8AC3E}">
        <p14:creationId xmlns:p14="http://schemas.microsoft.com/office/powerpoint/2010/main" val="1705030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A136-57DB-486C-9BD3-6997F6B83BFE}"/>
              </a:ext>
            </a:extLst>
          </p:cNvPr>
          <p:cNvSpPr>
            <a:spLocks noGrp="1"/>
          </p:cNvSpPr>
          <p:nvPr>
            <p:ph type="title"/>
          </p:nvPr>
        </p:nvSpPr>
        <p:spPr/>
        <p:txBody>
          <a:bodyPr/>
          <a:lstStyle/>
          <a:p>
            <a:r>
              <a:rPr lang="en-IN" dirty="0"/>
              <a:t>Mac Platform Architecture</a:t>
            </a:r>
          </a:p>
        </p:txBody>
      </p:sp>
      <p:sp>
        <p:nvSpPr>
          <p:cNvPr id="3" name="Text Placeholder 2">
            <a:extLst>
              <a:ext uri="{FF2B5EF4-FFF2-40B4-BE49-F238E27FC236}">
                <a16:creationId xmlns:a16="http://schemas.microsoft.com/office/drawing/2014/main" id="{7E4E608F-9F59-4E4F-A3BB-EC9F7A84375F}"/>
              </a:ext>
            </a:extLst>
          </p:cNvPr>
          <p:cNvSpPr>
            <a:spLocks noGrp="1"/>
          </p:cNvSpPr>
          <p:nvPr>
            <p:ph type="body" idx="1"/>
          </p:nvPr>
        </p:nvSpPr>
        <p:spPr>
          <a:xfrm>
            <a:off x="311700" y="1152475"/>
            <a:ext cx="4532674" cy="3546000"/>
          </a:xfrm>
        </p:spPr>
        <p:txBody>
          <a:bodyPr/>
          <a:lstStyle/>
          <a:p>
            <a:pPr algn="just"/>
            <a:r>
              <a:rPr lang="en-US" dirty="0"/>
              <a:t>The Kernel and Device Drivers layer consists of the Mach kernel environment, device drivers, BSD library functions (</a:t>
            </a:r>
            <a:r>
              <a:rPr lang="en-US" dirty="0" err="1"/>
              <a:t>libSystem</a:t>
            </a:r>
            <a:r>
              <a:rPr lang="en-US" dirty="0"/>
              <a:t>), and other low-level components. </a:t>
            </a:r>
          </a:p>
          <a:p>
            <a:pPr algn="just"/>
            <a:r>
              <a:rPr lang="en-US" dirty="0"/>
              <a:t>The layer includes support for file systems, networking, security, </a:t>
            </a:r>
            <a:r>
              <a:rPr lang="en-US" dirty="0" err="1"/>
              <a:t>interprocess</a:t>
            </a:r>
            <a:r>
              <a:rPr lang="en-US" dirty="0"/>
              <a:t> communication, programming languages, device drivers, and extensions to the kernel.</a:t>
            </a:r>
          </a:p>
        </p:txBody>
      </p:sp>
      <p:pic>
        <p:nvPicPr>
          <p:cNvPr id="4" name="Picture 3">
            <a:extLst>
              <a:ext uri="{FF2B5EF4-FFF2-40B4-BE49-F238E27FC236}">
                <a16:creationId xmlns:a16="http://schemas.microsoft.com/office/drawing/2014/main" id="{EDFFC39B-B6FF-4CBB-8ECE-9DBBCD6CE716}"/>
              </a:ext>
            </a:extLst>
          </p:cNvPr>
          <p:cNvPicPr>
            <a:picLocks noChangeAspect="1"/>
          </p:cNvPicPr>
          <p:nvPr/>
        </p:nvPicPr>
        <p:blipFill>
          <a:blip r:embed="rId2"/>
          <a:stretch>
            <a:fillRect/>
          </a:stretch>
        </p:blipFill>
        <p:spPr>
          <a:xfrm>
            <a:off x="5260434" y="1652486"/>
            <a:ext cx="3380862" cy="2666595"/>
          </a:xfrm>
          <a:prstGeom prst="rect">
            <a:avLst/>
          </a:prstGeom>
        </p:spPr>
      </p:pic>
      <p:sp>
        <p:nvSpPr>
          <p:cNvPr id="7" name="TextBox 6">
            <a:extLst>
              <a:ext uri="{FF2B5EF4-FFF2-40B4-BE49-F238E27FC236}">
                <a16:creationId xmlns:a16="http://schemas.microsoft.com/office/drawing/2014/main" id="{15C5C3C9-E27F-4CBB-AF69-B15938682A19}"/>
              </a:ext>
            </a:extLst>
          </p:cNvPr>
          <p:cNvSpPr txBox="1"/>
          <p:nvPr/>
        </p:nvSpPr>
        <p:spPr>
          <a:xfrm>
            <a:off x="7326746" y="4855895"/>
            <a:ext cx="4572000" cy="200055"/>
          </a:xfrm>
          <a:prstGeom prst="rect">
            <a:avLst/>
          </a:prstGeom>
          <a:noFill/>
        </p:spPr>
        <p:txBody>
          <a:bodyPr wrap="square">
            <a:spAutoFit/>
          </a:bodyPr>
          <a:lstStyle/>
          <a:p>
            <a:r>
              <a:rPr lang="en-US" sz="700" dirty="0">
                <a:hlinkClick r:id="rId3"/>
              </a:rPr>
              <a:t>About Developing for Mac (apple.com)</a:t>
            </a:r>
            <a:endParaRPr lang="en-IN" sz="700" dirty="0"/>
          </a:p>
        </p:txBody>
      </p:sp>
    </p:spTree>
    <p:extLst>
      <p:ext uri="{BB962C8B-B14F-4D97-AF65-F5344CB8AC3E}">
        <p14:creationId xmlns:p14="http://schemas.microsoft.com/office/powerpoint/2010/main" val="1902537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A136-57DB-486C-9BD3-6997F6B83BFE}"/>
              </a:ext>
            </a:extLst>
          </p:cNvPr>
          <p:cNvSpPr>
            <a:spLocks noGrp="1"/>
          </p:cNvSpPr>
          <p:nvPr>
            <p:ph type="title"/>
          </p:nvPr>
        </p:nvSpPr>
        <p:spPr/>
        <p:txBody>
          <a:bodyPr/>
          <a:lstStyle/>
          <a:p>
            <a:r>
              <a:rPr lang="en-IN" dirty="0"/>
              <a:t>Mac Platform Architecture</a:t>
            </a:r>
          </a:p>
        </p:txBody>
      </p:sp>
      <p:sp>
        <p:nvSpPr>
          <p:cNvPr id="3" name="Text Placeholder 2">
            <a:extLst>
              <a:ext uri="{FF2B5EF4-FFF2-40B4-BE49-F238E27FC236}">
                <a16:creationId xmlns:a16="http://schemas.microsoft.com/office/drawing/2014/main" id="{7E4E608F-9F59-4E4F-A3BB-EC9F7A84375F}"/>
              </a:ext>
            </a:extLst>
          </p:cNvPr>
          <p:cNvSpPr>
            <a:spLocks noGrp="1"/>
          </p:cNvSpPr>
          <p:nvPr>
            <p:ph type="body" idx="1"/>
          </p:nvPr>
        </p:nvSpPr>
        <p:spPr>
          <a:xfrm>
            <a:off x="311700" y="1152475"/>
            <a:ext cx="4532674" cy="3546000"/>
          </a:xfrm>
        </p:spPr>
        <p:txBody>
          <a:bodyPr/>
          <a:lstStyle/>
          <a:p>
            <a:pPr algn="just"/>
            <a:r>
              <a:rPr lang="en-US" dirty="0"/>
              <a:t>Core OS layer defines programming interfaces that are related to hardware and networking, including interfaces for running high-performance computation tasks on a computer’s CPU and GPU.</a:t>
            </a:r>
          </a:p>
          <a:p>
            <a:pPr algn="just"/>
            <a:r>
              <a:rPr lang="en-US" dirty="0"/>
              <a:t>Core Services layer contains many fundamental services and technologies that range from Automatic Reference Counting and low-level network communication to string manipulation and data formatting.</a:t>
            </a:r>
          </a:p>
        </p:txBody>
      </p:sp>
      <p:pic>
        <p:nvPicPr>
          <p:cNvPr id="4" name="Picture 3">
            <a:extLst>
              <a:ext uri="{FF2B5EF4-FFF2-40B4-BE49-F238E27FC236}">
                <a16:creationId xmlns:a16="http://schemas.microsoft.com/office/drawing/2014/main" id="{EDFFC39B-B6FF-4CBB-8ECE-9DBBCD6CE716}"/>
              </a:ext>
            </a:extLst>
          </p:cNvPr>
          <p:cNvPicPr>
            <a:picLocks noChangeAspect="1"/>
          </p:cNvPicPr>
          <p:nvPr/>
        </p:nvPicPr>
        <p:blipFill>
          <a:blip r:embed="rId2"/>
          <a:stretch>
            <a:fillRect/>
          </a:stretch>
        </p:blipFill>
        <p:spPr>
          <a:xfrm>
            <a:off x="5260434" y="1652486"/>
            <a:ext cx="3380862" cy="2666595"/>
          </a:xfrm>
          <a:prstGeom prst="rect">
            <a:avLst/>
          </a:prstGeom>
        </p:spPr>
      </p:pic>
      <p:sp>
        <p:nvSpPr>
          <p:cNvPr id="7" name="TextBox 6">
            <a:extLst>
              <a:ext uri="{FF2B5EF4-FFF2-40B4-BE49-F238E27FC236}">
                <a16:creationId xmlns:a16="http://schemas.microsoft.com/office/drawing/2014/main" id="{15C5C3C9-E27F-4CBB-AF69-B15938682A19}"/>
              </a:ext>
            </a:extLst>
          </p:cNvPr>
          <p:cNvSpPr txBox="1"/>
          <p:nvPr/>
        </p:nvSpPr>
        <p:spPr>
          <a:xfrm>
            <a:off x="7326746" y="4855895"/>
            <a:ext cx="4572000" cy="200055"/>
          </a:xfrm>
          <a:prstGeom prst="rect">
            <a:avLst/>
          </a:prstGeom>
          <a:noFill/>
        </p:spPr>
        <p:txBody>
          <a:bodyPr wrap="square">
            <a:spAutoFit/>
          </a:bodyPr>
          <a:lstStyle/>
          <a:p>
            <a:r>
              <a:rPr lang="en-US" sz="700" dirty="0">
                <a:hlinkClick r:id="rId3"/>
              </a:rPr>
              <a:t>About Developing for Mac (apple.com)</a:t>
            </a:r>
            <a:endParaRPr lang="en-IN" sz="700" dirty="0"/>
          </a:p>
        </p:txBody>
      </p:sp>
    </p:spTree>
    <p:extLst>
      <p:ext uri="{BB962C8B-B14F-4D97-AF65-F5344CB8AC3E}">
        <p14:creationId xmlns:p14="http://schemas.microsoft.com/office/powerpoint/2010/main" val="4202918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A136-57DB-486C-9BD3-6997F6B83BFE}"/>
              </a:ext>
            </a:extLst>
          </p:cNvPr>
          <p:cNvSpPr>
            <a:spLocks noGrp="1"/>
          </p:cNvSpPr>
          <p:nvPr>
            <p:ph type="title"/>
          </p:nvPr>
        </p:nvSpPr>
        <p:spPr/>
        <p:txBody>
          <a:bodyPr/>
          <a:lstStyle/>
          <a:p>
            <a:r>
              <a:rPr lang="en-IN" dirty="0"/>
              <a:t>Mac Platform Architecture</a:t>
            </a:r>
          </a:p>
        </p:txBody>
      </p:sp>
      <p:sp>
        <p:nvSpPr>
          <p:cNvPr id="3" name="Text Placeholder 2">
            <a:extLst>
              <a:ext uri="{FF2B5EF4-FFF2-40B4-BE49-F238E27FC236}">
                <a16:creationId xmlns:a16="http://schemas.microsoft.com/office/drawing/2014/main" id="{7E4E608F-9F59-4E4F-A3BB-EC9F7A84375F}"/>
              </a:ext>
            </a:extLst>
          </p:cNvPr>
          <p:cNvSpPr>
            <a:spLocks noGrp="1"/>
          </p:cNvSpPr>
          <p:nvPr>
            <p:ph type="body" idx="1"/>
          </p:nvPr>
        </p:nvSpPr>
        <p:spPr>
          <a:xfrm>
            <a:off x="311700" y="1152475"/>
            <a:ext cx="4532674" cy="3546000"/>
          </a:xfrm>
        </p:spPr>
        <p:txBody>
          <a:bodyPr/>
          <a:lstStyle/>
          <a:p>
            <a:pPr algn="just"/>
            <a:r>
              <a:rPr lang="en-US" dirty="0"/>
              <a:t>Cocoa (Application) layer includes technologies for building an app’s user interface, for responding to user events, and for managing app behavior.</a:t>
            </a:r>
          </a:p>
          <a:p>
            <a:pPr algn="just"/>
            <a:r>
              <a:rPr lang="en-US" dirty="0"/>
              <a:t>The Media layer encompasses specialized technologies for playing, recording, and editing audiovisual media and for rendering and animating 2D and 3D graphics.</a:t>
            </a:r>
          </a:p>
        </p:txBody>
      </p:sp>
      <p:pic>
        <p:nvPicPr>
          <p:cNvPr id="4" name="Picture 3">
            <a:extLst>
              <a:ext uri="{FF2B5EF4-FFF2-40B4-BE49-F238E27FC236}">
                <a16:creationId xmlns:a16="http://schemas.microsoft.com/office/drawing/2014/main" id="{EDFFC39B-B6FF-4CBB-8ECE-9DBBCD6CE716}"/>
              </a:ext>
            </a:extLst>
          </p:cNvPr>
          <p:cNvPicPr>
            <a:picLocks noChangeAspect="1"/>
          </p:cNvPicPr>
          <p:nvPr/>
        </p:nvPicPr>
        <p:blipFill>
          <a:blip r:embed="rId2"/>
          <a:stretch>
            <a:fillRect/>
          </a:stretch>
        </p:blipFill>
        <p:spPr>
          <a:xfrm>
            <a:off x="5260434" y="1652486"/>
            <a:ext cx="3380862" cy="2666595"/>
          </a:xfrm>
          <a:prstGeom prst="rect">
            <a:avLst/>
          </a:prstGeom>
        </p:spPr>
      </p:pic>
      <p:sp>
        <p:nvSpPr>
          <p:cNvPr id="7" name="TextBox 6">
            <a:extLst>
              <a:ext uri="{FF2B5EF4-FFF2-40B4-BE49-F238E27FC236}">
                <a16:creationId xmlns:a16="http://schemas.microsoft.com/office/drawing/2014/main" id="{15C5C3C9-E27F-4CBB-AF69-B15938682A19}"/>
              </a:ext>
            </a:extLst>
          </p:cNvPr>
          <p:cNvSpPr txBox="1"/>
          <p:nvPr/>
        </p:nvSpPr>
        <p:spPr>
          <a:xfrm>
            <a:off x="7326746" y="4855895"/>
            <a:ext cx="4572000" cy="200055"/>
          </a:xfrm>
          <a:prstGeom prst="rect">
            <a:avLst/>
          </a:prstGeom>
          <a:noFill/>
        </p:spPr>
        <p:txBody>
          <a:bodyPr wrap="square">
            <a:spAutoFit/>
          </a:bodyPr>
          <a:lstStyle/>
          <a:p>
            <a:r>
              <a:rPr lang="en-US" sz="700" dirty="0">
                <a:hlinkClick r:id="rId3"/>
              </a:rPr>
              <a:t>About Developing for Mac (apple.com)</a:t>
            </a:r>
            <a:endParaRPr lang="en-IN" sz="700" dirty="0"/>
          </a:p>
        </p:txBody>
      </p:sp>
    </p:spTree>
    <p:extLst>
      <p:ext uri="{BB962C8B-B14F-4D97-AF65-F5344CB8AC3E}">
        <p14:creationId xmlns:p14="http://schemas.microsoft.com/office/powerpoint/2010/main" val="2441672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59FA-3927-4968-AF83-C4400F65CD4F}"/>
              </a:ext>
            </a:extLst>
          </p:cNvPr>
          <p:cNvSpPr>
            <a:spLocks noGrp="1"/>
          </p:cNvSpPr>
          <p:nvPr>
            <p:ph type="title"/>
          </p:nvPr>
        </p:nvSpPr>
        <p:spPr/>
        <p:txBody>
          <a:bodyPr/>
          <a:lstStyle/>
          <a:p>
            <a:r>
              <a:rPr lang="en-IN" dirty="0"/>
              <a:t>Complete Overview</a:t>
            </a:r>
          </a:p>
        </p:txBody>
      </p:sp>
      <p:sp>
        <p:nvSpPr>
          <p:cNvPr id="3" name="Text Placeholder 2">
            <a:extLst>
              <a:ext uri="{FF2B5EF4-FFF2-40B4-BE49-F238E27FC236}">
                <a16:creationId xmlns:a16="http://schemas.microsoft.com/office/drawing/2014/main" id="{EB91D454-F71C-4FB8-B79A-58AAAA64B260}"/>
              </a:ext>
            </a:extLst>
          </p:cNvPr>
          <p:cNvSpPr>
            <a:spLocks noGrp="1"/>
          </p:cNvSpPr>
          <p:nvPr>
            <p:ph type="body" idx="1"/>
          </p:nvPr>
        </p:nvSpPr>
        <p:spPr/>
        <p:txBody>
          <a:bodyPr/>
          <a:lstStyle/>
          <a:p>
            <a:r>
              <a:rPr lang="en-IN" dirty="0"/>
              <a:t>OS X </a:t>
            </a:r>
          </a:p>
        </p:txBody>
      </p:sp>
      <p:pic>
        <p:nvPicPr>
          <p:cNvPr id="2050" name="Picture 2">
            <a:extLst>
              <a:ext uri="{FF2B5EF4-FFF2-40B4-BE49-F238E27FC236}">
                <a16:creationId xmlns:a16="http://schemas.microsoft.com/office/drawing/2014/main" id="{B3ADFF2E-A428-4526-83FC-2256A1129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398" y="222512"/>
            <a:ext cx="4496904" cy="469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776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59FA-3927-4968-AF83-C4400F65CD4F}"/>
              </a:ext>
            </a:extLst>
          </p:cNvPr>
          <p:cNvSpPr>
            <a:spLocks noGrp="1"/>
          </p:cNvSpPr>
          <p:nvPr>
            <p:ph type="title"/>
          </p:nvPr>
        </p:nvSpPr>
        <p:spPr/>
        <p:txBody>
          <a:bodyPr/>
          <a:lstStyle/>
          <a:p>
            <a:r>
              <a:rPr lang="en-IN" dirty="0"/>
              <a:t>Framework Kit</a:t>
            </a:r>
          </a:p>
        </p:txBody>
      </p:sp>
      <p:sp>
        <p:nvSpPr>
          <p:cNvPr id="4" name="Text Placeholder 3">
            <a:extLst>
              <a:ext uri="{FF2B5EF4-FFF2-40B4-BE49-F238E27FC236}">
                <a16:creationId xmlns:a16="http://schemas.microsoft.com/office/drawing/2014/main" id="{992D3CF7-97CA-4143-BC66-DC1AE81AD5FC}"/>
              </a:ext>
            </a:extLst>
          </p:cNvPr>
          <p:cNvSpPr>
            <a:spLocks noGrp="1"/>
          </p:cNvSpPr>
          <p:nvPr>
            <p:ph type="body" idx="1"/>
          </p:nvPr>
        </p:nvSpPr>
        <p:spPr/>
        <p:txBody>
          <a:bodyPr/>
          <a:lstStyle/>
          <a:p>
            <a:r>
              <a:rPr lang="en-US" dirty="0"/>
              <a:t>Foundation</a:t>
            </a:r>
          </a:p>
          <a:p>
            <a:pPr algn="just"/>
            <a:r>
              <a:rPr lang="en-US" dirty="0"/>
              <a:t>The Foundation framework provides a base layer of functionality for apps and frameworks, including data storage and persistence, text processing, date and time calculations, sorting and filtering, and networking. </a:t>
            </a:r>
          </a:p>
          <a:p>
            <a:endParaRPr lang="en-US" dirty="0"/>
          </a:p>
          <a:p>
            <a:r>
              <a:rPr lang="en-US" dirty="0"/>
              <a:t>The classes, protocols, and data types defined by Foundation are used throughout all Apple OS. </a:t>
            </a:r>
            <a:endParaRPr lang="en-IN" dirty="0"/>
          </a:p>
        </p:txBody>
      </p:sp>
    </p:spTree>
    <p:extLst>
      <p:ext uri="{BB962C8B-B14F-4D97-AF65-F5344CB8AC3E}">
        <p14:creationId xmlns:p14="http://schemas.microsoft.com/office/powerpoint/2010/main" val="59337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59FA-3927-4968-AF83-C4400F65CD4F}"/>
              </a:ext>
            </a:extLst>
          </p:cNvPr>
          <p:cNvSpPr>
            <a:spLocks noGrp="1"/>
          </p:cNvSpPr>
          <p:nvPr>
            <p:ph type="title"/>
          </p:nvPr>
        </p:nvSpPr>
        <p:spPr/>
        <p:txBody>
          <a:bodyPr/>
          <a:lstStyle/>
          <a:p>
            <a:r>
              <a:rPr lang="en-IN" dirty="0"/>
              <a:t>Framework Kit</a:t>
            </a:r>
          </a:p>
        </p:txBody>
      </p:sp>
      <p:sp>
        <p:nvSpPr>
          <p:cNvPr id="3" name="Text Placeholder 2">
            <a:extLst>
              <a:ext uri="{FF2B5EF4-FFF2-40B4-BE49-F238E27FC236}">
                <a16:creationId xmlns:a16="http://schemas.microsoft.com/office/drawing/2014/main" id="{EB91D454-F71C-4FB8-B79A-58AAAA64B260}"/>
              </a:ext>
            </a:extLst>
          </p:cNvPr>
          <p:cNvSpPr>
            <a:spLocks noGrp="1"/>
          </p:cNvSpPr>
          <p:nvPr>
            <p:ph type="body" idx="1"/>
          </p:nvPr>
        </p:nvSpPr>
        <p:spPr>
          <a:xfrm>
            <a:off x="311700" y="1152475"/>
            <a:ext cx="8520600" cy="1824189"/>
          </a:xfrm>
        </p:spPr>
        <p:txBody>
          <a:bodyPr/>
          <a:lstStyle/>
          <a:p>
            <a:r>
              <a:rPr lang="en-IN" dirty="0"/>
              <a:t>Core Audio Types </a:t>
            </a:r>
          </a:p>
          <a:p>
            <a:pPr lvl="1"/>
            <a:r>
              <a:rPr lang="en-US" dirty="0"/>
              <a:t>Use specialized data types to interact with audio streams, complex buffers, and audiovisual timestamps.</a:t>
            </a:r>
          </a:p>
          <a:p>
            <a:r>
              <a:rPr lang="en-IN" dirty="0"/>
              <a:t>Accessibility</a:t>
            </a:r>
          </a:p>
          <a:p>
            <a:pPr lvl="1"/>
            <a:r>
              <a:rPr lang="en-US" dirty="0"/>
              <a:t>Make your apps accessible to everyone who uses Apple devices.</a:t>
            </a:r>
            <a:endParaRPr lang="en-IN" dirty="0"/>
          </a:p>
        </p:txBody>
      </p:sp>
      <p:pic>
        <p:nvPicPr>
          <p:cNvPr id="3074" name="Picture 2" descr="The four accessibility domain symbols for vision, hearing, mobility, and cognitive. From left-to-right, an eye icon, an ear icon, an icon of a hand with an extended index finger, and an icon of a profile of a head that shows the brain.">
            <a:extLst>
              <a:ext uri="{FF2B5EF4-FFF2-40B4-BE49-F238E27FC236}">
                <a16:creationId xmlns:a16="http://schemas.microsoft.com/office/drawing/2014/main" id="{3679F23B-653C-4977-AB04-562775455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762" y="3273222"/>
            <a:ext cx="5181600" cy="1093893"/>
          </a:xfrm>
          <a:prstGeom prst="rect">
            <a:avLst/>
          </a:prstGeom>
          <a:solidFill>
            <a:schemeClr val="tx1"/>
          </a:solidFill>
        </p:spPr>
      </p:pic>
    </p:spTree>
    <p:extLst>
      <p:ext uri="{BB962C8B-B14F-4D97-AF65-F5344CB8AC3E}">
        <p14:creationId xmlns:p14="http://schemas.microsoft.com/office/powerpoint/2010/main" val="3817706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4504-5E76-4F14-835D-73C5D19E6D73}"/>
              </a:ext>
            </a:extLst>
          </p:cNvPr>
          <p:cNvSpPr>
            <a:spLocks noGrp="1"/>
          </p:cNvSpPr>
          <p:nvPr>
            <p:ph type="title"/>
          </p:nvPr>
        </p:nvSpPr>
        <p:spPr/>
        <p:txBody>
          <a:bodyPr/>
          <a:lstStyle/>
          <a:p>
            <a:r>
              <a:rPr lang="en-IN" dirty="0"/>
              <a:t>Framework Kit</a:t>
            </a:r>
          </a:p>
        </p:txBody>
      </p:sp>
      <p:sp>
        <p:nvSpPr>
          <p:cNvPr id="3" name="Text Placeholder 2">
            <a:extLst>
              <a:ext uri="{FF2B5EF4-FFF2-40B4-BE49-F238E27FC236}">
                <a16:creationId xmlns:a16="http://schemas.microsoft.com/office/drawing/2014/main" id="{F8556727-1647-437F-82C0-1E697DD3C457}"/>
              </a:ext>
            </a:extLst>
          </p:cNvPr>
          <p:cNvSpPr>
            <a:spLocks noGrp="1"/>
          </p:cNvSpPr>
          <p:nvPr>
            <p:ph type="body" idx="1"/>
          </p:nvPr>
        </p:nvSpPr>
        <p:spPr/>
        <p:txBody>
          <a:bodyPr/>
          <a:lstStyle/>
          <a:p>
            <a:r>
              <a:rPr lang="en-IN" dirty="0" err="1"/>
              <a:t>WidgetKit</a:t>
            </a:r>
            <a:endParaRPr lang="en-IN" dirty="0"/>
          </a:p>
          <a:p>
            <a:r>
              <a:rPr lang="en-IN" dirty="0" err="1"/>
              <a:t>WebKit</a:t>
            </a:r>
            <a:endParaRPr lang="en-IN" dirty="0"/>
          </a:p>
          <a:p>
            <a:r>
              <a:rPr lang="en-IN" dirty="0" err="1"/>
              <a:t>WeatherKit</a:t>
            </a:r>
            <a:endParaRPr lang="en-IN" dirty="0"/>
          </a:p>
          <a:p>
            <a:r>
              <a:rPr lang="en-IN" dirty="0" err="1"/>
              <a:t>VisionKit</a:t>
            </a:r>
            <a:r>
              <a:rPr lang="en-IN" dirty="0"/>
              <a:t> – Text from live Camera</a:t>
            </a:r>
          </a:p>
          <a:p>
            <a:r>
              <a:rPr lang="en-IN" dirty="0"/>
              <a:t>Video Toolbox – H/W accelerated encode/decode</a:t>
            </a:r>
          </a:p>
          <a:p>
            <a:r>
              <a:rPr lang="en-IN" dirty="0"/>
              <a:t>User Notification UI</a:t>
            </a:r>
          </a:p>
          <a:p>
            <a:r>
              <a:rPr lang="en-IN" dirty="0" err="1"/>
              <a:t>UIKit</a:t>
            </a:r>
            <a:r>
              <a:rPr lang="en-IN" dirty="0"/>
              <a:t> - </a:t>
            </a:r>
            <a:r>
              <a:rPr lang="en-US" dirty="0"/>
              <a:t>Construct and manage a graphical, event-driven user interface</a:t>
            </a:r>
          </a:p>
          <a:p>
            <a:r>
              <a:rPr lang="en-US" dirty="0"/>
              <a:t>System Configuration – Active </a:t>
            </a:r>
            <a:r>
              <a:rPr lang="en-US" dirty="0" err="1"/>
              <a:t>Wifi</a:t>
            </a:r>
            <a:r>
              <a:rPr lang="en-US" dirty="0"/>
              <a:t> or not</a:t>
            </a:r>
          </a:p>
          <a:p>
            <a:r>
              <a:rPr lang="en-US" dirty="0" err="1"/>
              <a:t>SwiftUI</a:t>
            </a:r>
            <a:r>
              <a:rPr lang="en-US" dirty="0"/>
              <a:t> – UI behavior of app on every platform</a:t>
            </a:r>
          </a:p>
          <a:p>
            <a:r>
              <a:rPr lang="en-US" dirty="0" err="1"/>
              <a:t>Storekit</a:t>
            </a:r>
            <a:r>
              <a:rPr lang="en-US" dirty="0"/>
              <a:t> - Support in-app purchases and interactions with the App Store.</a:t>
            </a:r>
          </a:p>
          <a:p>
            <a:r>
              <a:rPr lang="en-US" dirty="0" err="1"/>
              <a:t>SpriteKit</a:t>
            </a:r>
            <a:r>
              <a:rPr lang="en-US" dirty="0"/>
              <a:t> – HP 2D Content</a:t>
            </a:r>
            <a:endParaRPr lang="en-IN" dirty="0"/>
          </a:p>
        </p:txBody>
      </p:sp>
    </p:spTree>
    <p:extLst>
      <p:ext uri="{BB962C8B-B14F-4D97-AF65-F5344CB8AC3E}">
        <p14:creationId xmlns:p14="http://schemas.microsoft.com/office/powerpoint/2010/main" val="3259811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4504-5E76-4F14-835D-73C5D19E6D73}"/>
              </a:ext>
            </a:extLst>
          </p:cNvPr>
          <p:cNvSpPr>
            <a:spLocks noGrp="1"/>
          </p:cNvSpPr>
          <p:nvPr>
            <p:ph type="title"/>
          </p:nvPr>
        </p:nvSpPr>
        <p:spPr/>
        <p:txBody>
          <a:bodyPr/>
          <a:lstStyle/>
          <a:p>
            <a:r>
              <a:rPr lang="en-IN" dirty="0"/>
              <a:t>Framework Kit</a:t>
            </a:r>
          </a:p>
        </p:txBody>
      </p:sp>
      <p:sp>
        <p:nvSpPr>
          <p:cNvPr id="3" name="Text Placeholder 2">
            <a:extLst>
              <a:ext uri="{FF2B5EF4-FFF2-40B4-BE49-F238E27FC236}">
                <a16:creationId xmlns:a16="http://schemas.microsoft.com/office/drawing/2014/main" id="{F8556727-1647-437F-82C0-1E697DD3C457}"/>
              </a:ext>
            </a:extLst>
          </p:cNvPr>
          <p:cNvSpPr>
            <a:spLocks noGrp="1"/>
          </p:cNvSpPr>
          <p:nvPr>
            <p:ph type="body" idx="1"/>
          </p:nvPr>
        </p:nvSpPr>
        <p:spPr/>
        <p:txBody>
          <a:bodyPr/>
          <a:lstStyle/>
          <a:p>
            <a:r>
              <a:rPr lang="en-IN" dirty="0"/>
              <a:t>Speech – For Speech Recognition</a:t>
            </a:r>
          </a:p>
          <a:p>
            <a:r>
              <a:rPr lang="en-IN" dirty="0"/>
              <a:t>Sound Analysis – For Classification of audio</a:t>
            </a:r>
          </a:p>
          <a:p>
            <a:r>
              <a:rPr lang="en-IN" dirty="0"/>
              <a:t>Social – For SN using standard system interfaces</a:t>
            </a:r>
          </a:p>
          <a:p>
            <a:r>
              <a:rPr lang="en-IN" dirty="0" err="1"/>
              <a:t>ShazamKit</a:t>
            </a:r>
            <a:endParaRPr lang="en-IN" dirty="0"/>
          </a:p>
          <a:p>
            <a:r>
              <a:rPr lang="en-US" dirty="0"/>
              <a:t>Service Management- Manage startup items, launch agents, and launch daemons from within an app.</a:t>
            </a:r>
          </a:p>
          <a:p>
            <a:r>
              <a:rPr lang="en-US" dirty="0" err="1"/>
              <a:t>SensorKit</a:t>
            </a:r>
            <a:r>
              <a:rPr lang="en-US" dirty="0"/>
              <a:t> - Retrieve data and derived metrics from an iPhone’s sensors</a:t>
            </a:r>
          </a:p>
          <a:p>
            <a:r>
              <a:rPr lang="en-US" dirty="0" err="1"/>
              <a:t>ARKit</a:t>
            </a:r>
            <a:r>
              <a:rPr lang="en-US" dirty="0"/>
              <a:t> - Integrate iOS device camera and motion features to produce augmented reality experiences in your app or game.</a:t>
            </a:r>
            <a:endParaRPr lang="en-IN" dirty="0"/>
          </a:p>
          <a:p>
            <a:endParaRPr lang="en-IN" dirty="0"/>
          </a:p>
        </p:txBody>
      </p:sp>
    </p:spTree>
    <p:extLst>
      <p:ext uri="{BB962C8B-B14F-4D97-AF65-F5344CB8AC3E}">
        <p14:creationId xmlns:p14="http://schemas.microsoft.com/office/powerpoint/2010/main" val="415602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4504-5E76-4F14-835D-73C5D19E6D73}"/>
              </a:ext>
            </a:extLst>
          </p:cNvPr>
          <p:cNvSpPr>
            <a:spLocks noGrp="1"/>
          </p:cNvSpPr>
          <p:nvPr>
            <p:ph type="title"/>
          </p:nvPr>
        </p:nvSpPr>
        <p:spPr/>
        <p:txBody>
          <a:bodyPr/>
          <a:lstStyle/>
          <a:p>
            <a:r>
              <a:rPr lang="en-IN" dirty="0"/>
              <a:t>Framework Kit</a:t>
            </a:r>
          </a:p>
        </p:txBody>
      </p:sp>
      <p:sp>
        <p:nvSpPr>
          <p:cNvPr id="3" name="Text Placeholder 2">
            <a:extLst>
              <a:ext uri="{FF2B5EF4-FFF2-40B4-BE49-F238E27FC236}">
                <a16:creationId xmlns:a16="http://schemas.microsoft.com/office/drawing/2014/main" id="{F8556727-1647-437F-82C0-1E697DD3C457}"/>
              </a:ext>
            </a:extLst>
          </p:cNvPr>
          <p:cNvSpPr>
            <a:spLocks noGrp="1"/>
          </p:cNvSpPr>
          <p:nvPr>
            <p:ph type="body" idx="1"/>
          </p:nvPr>
        </p:nvSpPr>
        <p:spPr/>
        <p:txBody>
          <a:bodyPr/>
          <a:lstStyle/>
          <a:p>
            <a:r>
              <a:rPr lang="en-US" dirty="0"/>
              <a:t>Contacts UI - Display information about users’ contacts in a graphical interface.</a:t>
            </a:r>
          </a:p>
          <a:p>
            <a:r>
              <a:rPr lang="en-US" dirty="0"/>
              <a:t>Core Graphics – Quartz Library </a:t>
            </a:r>
          </a:p>
          <a:p>
            <a:r>
              <a:rPr lang="en-US" dirty="0"/>
              <a:t>Core Haptics</a:t>
            </a:r>
          </a:p>
          <a:p>
            <a:r>
              <a:rPr lang="en-IN">
                <a:hlinkClick r:id="rId2"/>
              </a:rPr>
              <a:t>Technologies | Apple Developer Documentation</a:t>
            </a:r>
            <a:endParaRPr lang="en-IN" dirty="0"/>
          </a:p>
        </p:txBody>
      </p:sp>
    </p:spTree>
    <p:extLst>
      <p:ext uri="{BB962C8B-B14F-4D97-AF65-F5344CB8AC3E}">
        <p14:creationId xmlns:p14="http://schemas.microsoft.com/office/powerpoint/2010/main" val="3057387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3398-ABFD-4722-AB79-4A3F031E6CC9}"/>
              </a:ext>
            </a:extLst>
          </p:cNvPr>
          <p:cNvSpPr>
            <a:spLocks noGrp="1"/>
          </p:cNvSpPr>
          <p:nvPr>
            <p:ph type="title"/>
          </p:nvPr>
        </p:nvSpPr>
        <p:spPr/>
        <p:txBody>
          <a:bodyPr/>
          <a:lstStyle/>
          <a:p>
            <a:r>
              <a:rPr lang="en-IN" dirty="0"/>
              <a:t>OS : As an Extended version of Machine</a:t>
            </a:r>
          </a:p>
        </p:txBody>
      </p:sp>
      <p:sp>
        <p:nvSpPr>
          <p:cNvPr id="3" name="Text Placeholder 2">
            <a:extLst>
              <a:ext uri="{FF2B5EF4-FFF2-40B4-BE49-F238E27FC236}">
                <a16:creationId xmlns:a16="http://schemas.microsoft.com/office/drawing/2014/main" id="{F1573282-8DCB-4165-9544-C2F8DBACD12E}"/>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A6AA9282-FD92-46B3-8F7A-D55482F53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1126600"/>
            <a:ext cx="59817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532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CD45-19C9-40F3-A81D-32CE65429F55}"/>
              </a:ext>
            </a:extLst>
          </p:cNvPr>
          <p:cNvSpPr>
            <a:spLocks noGrp="1"/>
          </p:cNvSpPr>
          <p:nvPr>
            <p:ph type="title"/>
          </p:nvPr>
        </p:nvSpPr>
        <p:spPr/>
        <p:txBody>
          <a:bodyPr/>
          <a:lstStyle/>
          <a:p>
            <a:r>
              <a:rPr lang="en-IN" dirty="0"/>
              <a:t>OS : As Resource Manager</a:t>
            </a:r>
          </a:p>
        </p:txBody>
      </p:sp>
      <p:sp>
        <p:nvSpPr>
          <p:cNvPr id="3" name="Text Placeholder 2">
            <a:extLst>
              <a:ext uri="{FF2B5EF4-FFF2-40B4-BE49-F238E27FC236}">
                <a16:creationId xmlns:a16="http://schemas.microsoft.com/office/drawing/2014/main" id="{90E655B9-7374-458F-8211-680C2E5746F3}"/>
              </a:ext>
            </a:extLst>
          </p:cNvPr>
          <p:cNvSpPr>
            <a:spLocks noGrp="1"/>
          </p:cNvSpPr>
          <p:nvPr>
            <p:ph type="body" idx="1"/>
          </p:nvPr>
        </p:nvSpPr>
        <p:spPr/>
        <p:txBody>
          <a:bodyPr/>
          <a:lstStyle/>
          <a:p>
            <a:r>
              <a:rPr lang="en-US" dirty="0"/>
              <a:t>Allow multiple programs to run at the same time</a:t>
            </a:r>
          </a:p>
          <a:p>
            <a:r>
              <a:rPr lang="en-US" dirty="0"/>
              <a:t>Manage and protect memory, I/O devices, and other resources</a:t>
            </a:r>
          </a:p>
          <a:p>
            <a:r>
              <a:rPr lang="en-US" dirty="0"/>
              <a:t>Multiplexes (shares) resources in two different ways: </a:t>
            </a:r>
          </a:p>
          <a:p>
            <a:pPr lvl="1"/>
            <a:r>
              <a:rPr lang="en-US" dirty="0"/>
              <a:t>In time</a:t>
            </a:r>
          </a:p>
          <a:p>
            <a:pPr lvl="1"/>
            <a:r>
              <a:rPr lang="en-US" dirty="0"/>
              <a:t>In space</a:t>
            </a:r>
          </a:p>
          <a:p>
            <a:endParaRPr lang="en-IN" dirty="0"/>
          </a:p>
        </p:txBody>
      </p:sp>
    </p:spTree>
    <p:extLst>
      <p:ext uri="{BB962C8B-B14F-4D97-AF65-F5344CB8AC3E}">
        <p14:creationId xmlns:p14="http://schemas.microsoft.com/office/powerpoint/2010/main" val="331094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C81B-9BC0-44AF-88C8-5545208529B3}"/>
              </a:ext>
            </a:extLst>
          </p:cNvPr>
          <p:cNvSpPr>
            <a:spLocks noGrp="1"/>
          </p:cNvSpPr>
          <p:nvPr>
            <p:ph type="title"/>
          </p:nvPr>
        </p:nvSpPr>
        <p:spPr/>
        <p:txBody>
          <a:bodyPr/>
          <a:lstStyle/>
          <a:p>
            <a:r>
              <a:rPr lang="en-IN" dirty="0"/>
              <a:t>History of OS</a:t>
            </a:r>
          </a:p>
        </p:txBody>
      </p:sp>
      <p:sp>
        <p:nvSpPr>
          <p:cNvPr id="3" name="Text Placeholder 2">
            <a:extLst>
              <a:ext uri="{FF2B5EF4-FFF2-40B4-BE49-F238E27FC236}">
                <a16:creationId xmlns:a16="http://schemas.microsoft.com/office/drawing/2014/main" id="{D907436C-E114-48D1-BE2B-F508A46A263F}"/>
              </a:ext>
            </a:extLst>
          </p:cNvPr>
          <p:cNvSpPr>
            <a:spLocks noGrp="1"/>
          </p:cNvSpPr>
          <p:nvPr>
            <p:ph type="body" idx="1"/>
          </p:nvPr>
        </p:nvSpPr>
        <p:spPr/>
        <p:txBody>
          <a:bodyPr/>
          <a:lstStyle/>
          <a:p>
            <a:pPr algn="l" eaLnBrk="1" hangingPunct="1">
              <a:buClrTx/>
              <a:buFontTx/>
              <a:buNone/>
            </a:pPr>
            <a:r>
              <a:rPr lang="en-US" altLang="en-US" dirty="0"/>
              <a:t>Generations:</a:t>
            </a:r>
          </a:p>
          <a:p>
            <a:pPr algn="l" eaLnBrk="1" hangingPunct="1">
              <a:buClrTx/>
              <a:buFontTx/>
              <a:buNone/>
            </a:pPr>
            <a:endParaRPr lang="en-US" altLang="en-US" dirty="0"/>
          </a:p>
          <a:p>
            <a:pPr algn="l" eaLnBrk="1" hangingPunct="1"/>
            <a:r>
              <a:rPr lang="en-US" altLang="en-US" dirty="0"/>
              <a:t>(1945–55) Vacuum Tubes</a:t>
            </a:r>
          </a:p>
          <a:p>
            <a:pPr algn="l" eaLnBrk="1" hangingPunct="1"/>
            <a:r>
              <a:rPr lang="en-US" altLang="en-US" dirty="0"/>
              <a:t>(1955–65) Transistors and Batch Systems</a:t>
            </a:r>
          </a:p>
          <a:p>
            <a:pPr algn="l" eaLnBrk="1" hangingPunct="1"/>
            <a:r>
              <a:rPr lang="en-US" altLang="en-US" dirty="0"/>
              <a:t>(1965–1980) ICs and Multiprogramming</a:t>
            </a:r>
          </a:p>
          <a:p>
            <a:pPr algn="l" eaLnBrk="1" hangingPunct="1"/>
            <a:r>
              <a:rPr lang="en-US" altLang="en-US" dirty="0"/>
              <a:t>(1980–Present) Personal Computers, Tablets, Phones</a:t>
            </a:r>
          </a:p>
          <a:p>
            <a:pPr marL="114300" indent="0">
              <a:buNone/>
            </a:pPr>
            <a:endParaRPr lang="en-IN" dirty="0"/>
          </a:p>
        </p:txBody>
      </p:sp>
    </p:spTree>
    <p:extLst>
      <p:ext uri="{BB962C8B-B14F-4D97-AF65-F5344CB8AC3E}">
        <p14:creationId xmlns:p14="http://schemas.microsoft.com/office/powerpoint/2010/main" val="224805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B75E-5EE4-4CBE-A9C7-567364297B9A}"/>
              </a:ext>
            </a:extLst>
          </p:cNvPr>
          <p:cNvSpPr>
            <a:spLocks noGrp="1"/>
          </p:cNvSpPr>
          <p:nvPr>
            <p:ph type="title"/>
          </p:nvPr>
        </p:nvSpPr>
        <p:spPr/>
        <p:txBody>
          <a:bodyPr/>
          <a:lstStyle/>
          <a:p>
            <a:r>
              <a:rPr lang="en-IN" dirty="0"/>
              <a:t>Mobile Operating System</a:t>
            </a:r>
          </a:p>
        </p:txBody>
      </p:sp>
      <p:sp>
        <p:nvSpPr>
          <p:cNvPr id="3" name="Text Placeholder 2">
            <a:extLst>
              <a:ext uri="{FF2B5EF4-FFF2-40B4-BE49-F238E27FC236}">
                <a16:creationId xmlns:a16="http://schemas.microsoft.com/office/drawing/2014/main" id="{7A6E6F38-5390-4D64-A6CD-106CA077A580}"/>
              </a:ext>
            </a:extLst>
          </p:cNvPr>
          <p:cNvSpPr>
            <a:spLocks noGrp="1"/>
          </p:cNvSpPr>
          <p:nvPr>
            <p:ph type="body" idx="1"/>
          </p:nvPr>
        </p:nvSpPr>
        <p:spPr/>
        <p:txBody>
          <a:bodyPr/>
          <a:lstStyle/>
          <a:p>
            <a:pPr algn="just"/>
            <a:r>
              <a:rPr lang="en-US" dirty="0"/>
              <a:t>An operating system in our computers manages the applications, same way there is also an operating system for managing applications in our mobile. This operating system is known as the mobile operating system. (Layman terms).</a:t>
            </a:r>
          </a:p>
          <a:p>
            <a:pPr marL="114300" indent="0" algn="just">
              <a:buNone/>
            </a:pPr>
            <a:endParaRPr lang="en-US" dirty="0"/>
          </a:p>
          <a:p>
            <a:pPr algn="just"/>
            <a:r>
              <a:rPr lang="en-US" dirty="0"/>
              <a:t>A mobile operating system is built exclusively for mobile devices such as smartphones, personal digital assistants (PDA), or tablets as limitations of power, memory, screen size, etc.</a:t>
            </a:r>
            <a:endParaRPr lang="en-IN" dirty="0"/>
          </a:p>
        </p:txBody>
      </p:sp>
    </p:spTree>
    <p:extLst>
      <p:ext uri="{BB962C8B-B14F-4D97-AF65-F5344CB8AC3E}">
        <p14:creationId xmlns:p14="http://schemas.microsoft.com/office/powerpoint/2010/main" val="727722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B75E-5EE4-4CBE-A9C7-567364297B9A}"/>
              </a:ext>
            </a:extLst>
          </p:cNvPr>
          <p:cNvSpPr>
            <a:spLocks noGrp="1"/>
          </p:cNvSpPr>
          <p:nvPr>
            <p:ph type="title"/>
          </p:nvPr>
        </p:nvSpPr>
        <p:spPr/>
        <p:txBody>
          <a:bodyPr/>
          <a:lstStyle/>
          <a:p>
            <a:r>
              <a:rPr lang="en-IN" dirty="0"/>
              <a:t>Mobile Operating System : Features</a:t>
            </a:r>
          </a:p>
        </p:txBody>
      </p:sp>
      <p:sp>
        <p:nvSpPr>
          <p:cNvPr id="3" name="Text Placeholder 2">
            <a:extLst>
              <a:ext uri="{FF2B5EF4-FFF2-40B4-BE49-F238E27FC236}">
                <a16:creationId xmlns:a16="http://schemas.microsoft.com/office/drawing/2014/main" id="{7A6E6F38-5390-4D64-A6CD-106CA077A580}"/>
              </a:ext>
            </a:extLst>
          </p:cNvPr>
          <p:cNvSpPr>
            <a:spLocks noGrp="1"/>
          </p:cNvSpPr>
          <p:nvPr>
            <p:ph type="body" idx="1"/>
          </p:nvPr>
        </p:nvSpPr>
        <p:spPr/>
        <p:txBody>
          <a:bodyPr/>
          <a:lstStyle/>
          <a:p>
            <a:pPr marL="114300" indent="0" algn="just">
              <a:buNone/>
            </a:pPr>
            <a:r>
              <a:rPr lang="en-US" dirty="0"/>
              <a:t>Some features of mobile operating are:</a:t>
            </a:r>
          </a:p>
          <a:p>
            <a:pPr algn="just"/>
            <a:r>
              <a:rPr lang="en-US" dirty="0"/>
              <a:t>They manage the mobile device's resources and memory while performing multiple tasks.</a:t>
            </a:r>
          </a:p>
          <a:p>
            <a:pPr algn="just"/>
            <a:r>
              <a:rPr lang="en-US" dirty="0"/>
              <a:t>They are relatively simple and light compared to the standard OS (Windows, Linux and Mac).</a:t>
            </a:r>
          </a:p>
          <a:p>
            <a:pPr algn="just"/>
            <a:r>
              <a:rPr lang="en-US" dirty="0"/>
              <a:t>They are responsible for identifying and defining mobile devices features and functions, including keypads, application synchronization, email and text messaging.</a:t>
            </a:r>
          </a:p>
          <a:p>
            <a:pPr algn="just"/>
            <a:r>
              <a:rPr lang="en-US" dirty="0"/>
              <a:t>They also manage mobile multimedia functions and internet connectivity.</a:t>
            </a:r>
          </a:p>
          <a:p>
            <a:pPr algn="just"/>
            <a:endParaRPr lang="en-IN" dirty="0"/>
          </a:p>
        </p:txBody>
      </p:sp>
    </p:spTree>
    <p:extLst>
      <p:ext uri="{BB962C8B-B14F-4D97-AF65-F5344CB8AC3E}">
        <p14:creationId xmlns:p14="http://schemas.microsoft.com/office/powerpoint/2010/main" val="359974384"/>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3269</TotalTime>
  <Words>2270</Words>
  <Application>Microsoft Office PowerPoint</Application>
  <PresentationFormat>On-screen Show (16:9)</PresentationFormat>
  <Paragraphs>270</Paragraphs>
  <Slides>49</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Oswald</vt:lpstr>
      <vt:lpstr>Arial</vt:lpstr>
      <vt:lpstr>Times New Roman</vt:lpstr>
      <vt:lpstr>Times-Bold</vt:lpstr>
      <vt:lpstr>Times-Roman</vt:lpstr>
      <vt:lpstr>Average</vt:lpstr>
      <vt:lpstr>Sitka Small Semibold</vt:lpstr>
      <vt:lpstr>Slate</vt:lpstr>
      <vt:lpstr>Unit 1 : Introduction</vt:lpstr>
      <vt:lpstr>Introduction : Operating System</vt:lpstr>
      <vt:lpstr>Introduction : Operating System</vt:lpstr>
      <vt:lpstr>Where exactly operating system fits ?</vt:lpstr>
      <vt:lpstr>OS : As an Extended version of Machine</vt:lpstr>
      <vt:lpstr>OS : As Resource Manager</vt:lpstr>
      <vt:lpstr>History of OS</vt:lpstr>
      <vt:lpstr>Mobile Operating System</vt:lpstr>
      <vt:lpstr>Mobile Operating System : Features</vt:lpstr>
      <vt:lpstr>Mobile Operating System : Types</vt:lpstr>
      <vt:lpstr>Mobile Operating System : Types</vt:lpstr>
      <vt:lpstr>Mobile Operating System : Types</vt:lpstr>
      <vt:lpstr>Mobile Operating System : Types</vt:lpstr>
      <vt:lpstr>PowerPoint Presentation</vt:lpstr>
      <vt:lpstr>OS Zoo</vt:lpstr>
      <vt:lpstr>OS Zoo</vt:lpstr>
      <vt:lpstr>OS Zoo</vt:lpstr>
      <vt:lpstr>OS Zoo</vt:lpstr>
      <vt:lpstr>OS Zoo</vt:lpstr>
      <vt:lpstr>OS Zoo</vt:lpstr>
      <vt:lpstr>OS Zoo</vt:lpstr>
      <vt:lpstr>Server OS</vt:lpstr>
      <vt:lpstr>Server OS</vt:lpstr>
      <vt:lpstr>Server OS</vt:lpstr>
      <vt:lpstr>Windows Server OS</vt:lpstr>
      <vt:lpstr>Windows Server OS</vt:lpstr>
      <vt:lpstr>Windows Server or Desktop : Which you should use ?</vt:lpstr>
      <vt:lpstr>Windows Server vs Desktop</vt:lpstr>
      <vt:lpstr>Android Platform Architecture</vt:lpstr>
      <vt:lpstr>Android Platform Architecture</vt:lpstr>
      <vt:lpstr>Android Platform Architecture</vt:lpstr>
      <vt:lpstr>Android Platform Architecture</vt:lpstr>
      <vt:lpstr>Android Platform Architecture</vt:lpstr>
      <vt:lpstr>Android Platform Architecture</vt:lpstr>
      <vt:lpstr>Android Platform Architecture</vt:lpstr>
      <vt:lpstr>Android Platform Architecture</vt:lpstr>
      <vt:lpstr>Android Platform Architecture</vt:lpstr>
      <vt:lpstr>Android Platform Architecture</vt:lpstr>
      <vt:lpstr>Android Platform Architecture</vt:lpstr>
      <vt:lpstr>Mac Platform Architecture</vt:lpstr>
      <vt:lpstr>Mac Platform Architecture</vt:lpstr>
      <vt:lpstr>Mac Platform Architecture</vt:lpstr>
      <vt:lpstr>Mac Platform Architecture</vt:lpstr>
      <vt:lpstr>Complete Overview</vt:lpstr>
      <vt:lpstr>Framework Kit</vt:lpstr>
      <vt:lpstr>Framework Kit</vt:lpstr>
      <vt:lpstr>Framework Kit</vt:lpstr>
      <vt:lpstr>Framework Kit</vt:lpstr>
      <vt:lpstr>Framework Kit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 Introduction</dc:title>
  <cp:lastModifiedBy>CSE-51</cp:lastModifiedBy>
  <cp:revision>56</cp:revision>
  <dcterms:modified xsi:type="dcterms:W3CDTF">2023-07-21T08:04:54Z</dcterms:modified>
</cp:coreProperties>
</file>