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handoutMasterIdLst>
    <p:handoutMasterId r:id="rId19"/>
  </p:handoutMasterIdLst>
  <p:sldIdLst>
    <p:sldId id="256" r:id="rId2"/>
    <p:sldId id="259"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60" r:id="rId17"/>
  </p:sldIdLst>
  <p:sldSz cx="9144000" cy="5143500" type="screen16x9"/>
  <p:notesSz cx="6858000" cy="9144000"/>
  <p:embeddedFontLst>
    <p:embeddedFont>
      <p:font typeface="Average" panose="02000503040000020003" pitchFamily="2" charset="77"/>
      <p:regular r:id="rId20"/>
    </p:embeddedFont>
    <p:embeddedFont>
      <p:font typeface="Calibri" panose="020F0502020204030204" pitchFamily="34" charset="0"/>
      <p:regular r:id="rId21"/>
      <p:bold r:id="rId22"/>
      <p:italic r:id="rId23"/>
      <p:boldItalic r:id="rId24"/>
    </p:embeddedFont>
    <p:embeddedFont>
      <p:font typeface="Oswald"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j7qvWHbWc2I4m0L/qk2APe4vEI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90" autoAdjust="0"/>
    <p:restoredTop sz="94629"/>
  </p:normalViewPr>
  <p:slideViewPr>
    <p:cSldViewPr snapToGrid="0">
      <p:cViewPr varScale="1">
        <p:scale>
          <a:sx n="172" d="100"/>
          <a:sy n="172" d="100"/>
        </p:scale>
        <p:origin x="432"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80"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E6091-398F-4DDC-9090-7C3BB33102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6B87C1-7B27-43DA-9F28-8A831D0696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CB767-8B4B-4ED1-B7DA-0FC001C4E972}" type="datetimeFigureOut">
              <a:rPr lang="en-IN" smtClean="0"/>
              <a:t>10/10/23</a:t>
            </a:fld>
            <a:endParaRPr lang="en-IN"/>
          </a:p>
        </p:txBody>
      </p:sp>
      <p:sp>
        <p:nvSpPr>
          <p:cNvPr id="4" name="Footer Placeholder 3">
            <a:extLst>
              <a:ext uri="{FF2B5EF4-FFF2-40B4-BE49-F238E27FC236}">
                <a16:creationId xmlns:a16="http://schemas.microsoft.com/office/drawing/2014/main" id="{78E60A9E-7865-4FF7-AB82-F0C2489C4A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Rachana Mehta</a:t>
            </a:r>
          </a:p>
        </p:txBody>
      </p:sp>
      <p:sp>
        <p:nvSpPr>
          <p:cNvPr id="5" name="Slide Number Placeholder 4">
            <a:extLst>
              <a:ext uri="{FF2B5EF4-FFF2-40B4-BE49-F238E27FC236}">
                <a16:creationId xmlns:a16="http://schemas.microsoft.com/office/drawing/2014/main" id="{54FE00E7-473B-44CE-BDB5-F902DDB73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22C15-2A88-4D8A-B6E7-80A4C847B05B}" type="slidenum">
              <a:rPr lang="en-IN" smtClean="0"/>
              <a:t>‹#›</a:t>
            </a:fld>
            <a:endParaRPr lang="en-IN"/>
          </a:p>
        </p:txBody>
      </p:sp>
    </p:spTree>
    <p:extLst>
      <p:ext uri="{BB962C8B-B14F-4D97-AF65-F5344CB8AC3E}">
        <p14:creationId xmlns:p14="http://schemas.microsoft.com/office/powerpoint/2010/main" val="275982118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038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323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398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561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788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317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392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49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188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804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31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492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055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909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770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4"/>
          <p:cNvGrpSpPr/>
          <p:nvPr/>
        </p:nvGrpSpPr>
        <p:grpSpPr>
          <a:xfrm>
            <a:off x="4350279" y="2855377"/>
            <a:ext cx="443589" cy="105632"/>
            <a:chOff x="4137525" y="2915950"/>
            <a:chExt cx="869100" cy="207000"/>
          </a:xfrm>
        </p:grpSpPr>
        <p:sp>
          <p:nvSpPr>
            <p:cNvPr id="11" name="Google Shape;11;p2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5" name="Google Shape;45;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33"/>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dirty="0"/>
              <a:t>Permission</a:t>
            </a:r>
            <a:endParaRPr dirty="0"/>
          </a:p>
        </p:txBody>
      </p:sp>
      <p:sp>
        <p:nvSpPr>
          <p:cNvPr id="60" name="Google Shape;60;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Workflow Steps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tabLst>
                <a:tab pos="457200"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1 In your app's manifest file, </a:t>
            </a:r>
            <a:r>
              <a:rPr lang="en-IN" dirty="0">
                <a:latin typeface="Times New Roman" panose="02020603050405020304" pitchFamily="18" charset="0"/>
                <a:cs typeface="Shruti" panose="020B0502040204020203" pitchFamily="34" charset="0"/>
              </a:rPr>
              <a:t>declare the permissions that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your app might need to request.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07000"/>
              </a:lnSpc>
              <a:spcAft>
                <a:spcPts val="800"/>
              </a:spcAft>
              <a:buNone/>
              <a:tabLst>
                <a:tab pos="457200"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2 Design your app's UX so that specific actions in your app are associated with specific runtime permissions. Let users know which actions might require them to grant permission for your app to access private user data.</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3 Wait for the user to invoke the task or action in your app that requires access to specific private user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data. At that time, your app can request the runtime permission that's required for accessing that data.</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4 Check whether the user has already granted the runtime permission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that your app requires. If so, your app can access the private user data. If not, continue to the next </a:t>
            </a:r>
            <a:r>
              <a:rPr lang="en-IN" sz="1800" dirty="0" err="1">
                <a:effectLst/>
                <a:latin typeface="Times New Roman" panose="02020603050405020304" pitchFamily="18" charset="0"/>
                <a:ea typeface="Times New Roman" panose="02020603050405020304" pitchFamily="18" charset="0"/>
                <a:cs typeface="Shruti" panose="020B0502040204020203" pitchFamily="34" charset="0"/>
              </a:rPr>
              <a:t>step.You</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 must check whether you have a permission every time you perform an operation that requires that permission.</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algn="just"/>
            <a:endParaRPr lang="en-IN" dirty="0"/>
          </a:p>
        </p:txBody>
      </p:sp>
    </p:spTree>
    <p:extLst>
      <p:ext uri="{BB962C8B-B14F-4D97-AF65-F5344CB8AC3E}">
        <p14:creationId xmlns:p14="http://schemas.microsoft.com/office/powerpoint/2010/main" val="353061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Workflow Steps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5A Check whether your app should show a rationale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to the user, explaining why your app needs the user to grant a particular runtime permission. If the system determines that your app shouldn't show a rationale, continue to the next step directly, without showing a UI element.</a:t>
            </a:r>
            <a:endParaRPr lang="en-IN" dirty="0">
              <a:latin typeface="Calibri" panose="020F0502020204030204" pitchFamily="34" charset="0"/>
              <a:ea typeface="Times New Roman" panose="02020603050405020304" pitchFamily="18" charset="0"/>
              <a:cs typeface="Shruti" panose="020B0502040204020203" pitchFamily="34" charset="0"/>
            </a:endParaRPr>
          </a:p>
          <a:p>
            <a:pPr marL="0" indent="0">
              <a:lnSpc>
                <a:spcPct val="107000"/>
              </a:lnSpc>
              <a:spcAft>
                <a:spcPts val="800"/>
              </a:spcAft>
              <a:buNone/>
              <a:tabLst>
                <a:tab pos="457200" algn="l"/>
              </a:tabLst>
            </a:pPr>
            <a:r>
              <a:rPr lang="en-IN" sz="1800" dirty="0">
                <a:effectLst/>
                <a:latin typeface="Calibri" panose="020F0502020204030204" pitchFamily="34" charset="0"/>
                <a:ea typeface="Times New Roman" panose="02020603050405020304" pitchFamily="18" charset="0"/>
                <a:cs typeface="Shruti" panose="020B0502040204020203" pitchFamily="34" charset="0"/>
              </a:rPr>
              <a:t>5B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If the system determines that your app should show a rationale, however, present the rationale to the user in a UI element. In this rationale, clearly explain what data your app is trying to access and what benefits the app can provide to the user if they grant the runtime permission. After the user acknowledges the rationale, continue to the next step.</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114300" indent="0" algn="just">
              <a:buNone/>
            </a:pPr>
            <a:endParaRPr lang="en-IN" dirty="0"/>
          </a:p>
        </p:txBody>
      </p:sp>
    </p:spTree>
    <p:extLst>
      <p:ext uri="{BB962C8B-B14F-4D97-AF65-F5344CB8AC3E}">
        <p14:creationId xmlns:p14="http://schemas.microsoft.com/office/powerpoint/2010/main" val="249087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Workflow basics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6 Request the runtime permission that your app requires to access the private user data. The system displays a runtime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permission prompt, such as the one shown on the </a:t>
            </a:r>
            <a:r>
              <a:rPr lang="en-IN" dirty="0">
                <a:latin typeface="Times New Roman" panose="02020603050405020304" pitchFamily="18" charset="0"/>
                <a:cs typeface="Shruti" panose="020B0502040204020203" pitchFamily="34" charset="0"/>
              </a:rPr>
              <a:t>permissions overview page.</a:t>
            </a:r>
          </a:p>
          <a:p>
            <a:pPr marL="0" indent="0">
              <a:lnSpc>
                <a:spcPct val="107000"/>
              </a:lnSpc>
              <a:spcAft>
                <a:spcPts val="800"/>
              </a:spcAft>
              <a:buNone/>
              <a:tabLst>
                <a:tab pos="457200"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7 Check the user's response—whether they chose to grant or deny the runtime permission.</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spcAft>
                <a:spcPts val="800"/>
              </a:spcAft>
              <a:buNone/>
              <a:tabLst>
                <a:tab pos="457200" algn="l"/>
              </a:tabLst>
            </a:pPr>
            <a:r>
              <a:rPr lang="en-IN" sz="1800" dirty="0">
                <a:effectLst/>
                <a:latin typeface="Times New Roman" panose="02020603050405020304" pitchFamily="18" charset="0"/>
                <a:ea typeface="Times New Roman" panose="02020603050405020304" pitchFamily="18" charset="0"/>
                <a:cs typeface="Shruti" panose="020B0502040204020203" pitchFamily="34" charset="0"/>
              </a:rPr>
              <a:t>8 If the user granted the permission to </a:t>
            </a:r>
            <a:r>
              <a:rPr lang="en-IN" dirty="0">
                <a:latin typeface="Times New Roman" panose="02020603050405020304" pitchFamily="18" charset="0"/>
                <a:cs typeface="Shruti" panose="020B0502040204020203" pitchFamily="34" charset="0"/>
              </a:rPr>
              <a:t>your app, you can access the private user data. If the user denied the permission instead, gracefully degrade your app experience </a:t>
            </a:r>
            <a:r>
              <a:rPr lang="en-IN" sz="1800" dirty="0">
                <a:effectLst/>
                <a:latin typeface="Times New Roman" panose="02020603050405020304" pitchFamily="18" charset="0"/>
                <a:ea typeface="Times New Roman" panose="02020603050405020304" pitchFamily="18" charset="0"/>
                <a:cs typeface="Shruti" panose="020B0502040204020203" pitchFamily="34" charset="0"/>
              </a:rPr>
              <a:t>so that it provides functionality to the user without the information that's protected by that permission.</a:t>
            </a:r>
          </a:p>
          <a:p>
            <a:pPr marL="0" indent="0">
              <a:lnSpc>
                <a:spcPct val="107000"/>
              </a:lnSpc>
              <a:spcAft>
                <a:spcPts val="800"/>
              </a:spcAft>
              <a:buNone/>
              <a:tabLst>
                <a:tab pos="457200" algn="l"/>
              </a:tabLst>
            </a:pPr>
            <a:endParaRPr lang="en-IN" dirty="0">
              <a:highlight>
                <a:srgbClr val="000000"/>
              </a:highlight>
              <a:latin typeface="Times New Roman" panose="02020603050405020304" pitchFamily="18" charset="0"/>
              <a:ea typeface="Calibri" panose="020F0502020204030204" pitchFamily="34" charset="0"/>
              <a:cs typeface="Shruti" panose="020B0502040204020203" pitchFamily="34" charset="0"/>
            </a:endParaRPr>
          </a:p>
          <a:p>
            <a:pPr marL="0" indent="0">
              <a:lnSpc>
                <a:spcPct val="107000"/>
              </a:lnSpc>
              <a:spcAft>
                <a:spcPts val="800"/>
              </a:spcAft>
              <a:buNone/>
              <a:tabLst>
                <a:tab pos="457200" algn="l"/>
              </a:tabLst>
            </a:pPr>
            <a:r>
              <a:rPr lang="en-IN" sz="1800" dirty="0">
                <a:effectLst/>
                <a:highlight>
                  <a:srgbClr val="000000"/>
                </a:highlight>
                <a:latin typeface="Times New Roman" panose="02020603050405020304" pitchFamily="18" charset="0"/>
                <a:ea typeface="Calibri" panose="020F0502020204030204" pitchFamily="34" charset="0"/>
                <a:cs typeface="Shruti" panose="020B0502040204020203" pitchFamily="34" charset="0"/>
              </a:rPr>
              <a:t>THE CODE FROM </a:t>
            </a:r>
            <a:r>
              <a:rPr lang="en-IN" sz="1800" u="sng" dirty="0">
                <a:effectLst/>
                <a:highlight>
                  <a:srgbClr val="000000"/>
                </a:highlight>
                <a:latin typeface="Times New Roman" panose="02020603050405020304" pitchFamily="18" charset="0"/>
                <a:ea typeface="Calibri" panose="020F0502020204030204" pitchFamily="34" charset="0"/>
                <a:cs typeface="Shruti" panose="020B0502040204020203" pitchFamily="34" charset="0"/>
              </a:rPr>
              <a:t>RUNTIMEPERMISSIONBASIC</a:t>
            </a:r>
            <a:r>
              <a:rPr lang="en-IN" sz="1800" dirty="0">
                <a:effectLst/>
                <a:highlight>
                  <a:srgbClr val="000000"/>
                </a:highlight>
                <a:latin typeface="Times New Roman" panose="02020603050405020304" pitchFamily="18" charset="0"/>
                <a:ea typeface="Calibri" panose="020F0502020204030204" pitchFamily="34" charset="0"/>
                <a:cs typeface="Shruti" panose="020B0502040204020203" pitchFamily="34" charset="0"/>
              </a:rPr>
              <a:t> AND </a:t>
            </a:r>
            <a:r>
              <a:rPr lang="en-IN" sz="1800" u="sng" dirty="0">
                <a:effectLst/>
                <a:highlight>
                  <a:srgbClr val="000000"/>
                </a:highlight>
                <a:latin typeface="Times New Roman" panose="02020603050405020304" pitchFamily="18" charset="0"/>
                <a:ea typeface="Calibri" panose="020F0502020204030204" pitchFamily="34" charset="0"/>
                <a:cs typeface="Shruti" panose="020B0502040204020203" pitchFamily="34" charset="0"/>
              </a:rPr>
              <a:t>IMAGEVIDEO </a:t>
            </a:r>
            <a:r>
              <a:rPr lang="en-IN" sz="1800" dirty="0">
                <a:effectLst/>
                <a:highlight>
                  <a:srgbClr val="000000"/>
                </a:highlight>
                <a:latin typeface="Times New Roman" panose="02020603050405020304" pitchFamily="18" charset="0"/>
                <a:ea typeface="Calibri" panose="020F0502020204030204" pitchFamily="34" charset="0"/>
                <a:cs typeface="Shruti" panose="020B0502040204020203" pitchFamily="34" charset="0"/>
              </a:rPr>
              <a:t>DEMONSTRATION.</a:t>
            </a:r>
            <a:endParaRPr lang="en-IN" sz="1800" dirty="0">
              <a:effectLst/>
              <a:highlight>
                <a:srgbClr val="000000"/>
              </a:highlight>
              <a:latin typeface="Calibri" panose="020F0502020204030204" pitchFamily="34" charset="0"/>
              <a:ea typeface="Calibri" panose="020F0502020204030204" pitchFamily="34" charset="0"/>
              <a:cs typeface="Shruti" panose="020B0502040204020203" pitchFamily="34" charset="0"/>
            </a:endParaRPr>
          </a:p>
          <a:p>
            <a:pPr marL="114300" indent="0" algn="just">
              <a:buNone/>
            </a:pPr>
            <a:endParaRPr lang="en-IN" dirty="0"/>
          </a:p>
        </p:txBody>
      </p:sp>
    </p:spTree>
    <p:extLst>
      <p:ext uri="{BB962C8B-B14F-4D97-AF65-F5344CB8AC3E}">
        <p14:creationId xmlns:p14="http://schemas.microsoft.com/office/powerpoint/2010/main" val="151849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Defining Permissions : </a:t>
            </a:r>
          </a:p>
          <a:p>
            <a:pPr marL="0" indent="0">
              <a:lnSpc>
                <a:spcPct val="107000"/>
              </a:lnSpc>
              <a:spcAft>
                <a:spcPts val="800"/>
              </a:spcAft>
              <a:buNone/>
              <a:tabLst>
                <a:tab pos="457200" algn="l"/>
              </a:tabLst>
            </a:pPr>
            <a:endParaRPr lang="en-IN" dirty="0">
              <a:latin typeface="Times New Roman" panose="02020603050405020304" pitchFamily="18" charset="0"/>
              <a:cs typeface="Shruti" panose="020B0502040204020203" pitchFamily="34" charset="0"/>
            </a:endParaRPr>
          </a:p>
          <a:p>
            <a:pPr marL="0" indent="0">
              <a:lnSpc>
                <a:spcPct val="107000"/>
              </a:lnSpc>
              <a:spcAft>
                <a:spcPts val="800"/>
              </a:spcAft>
              <a:buNone/>
              <a:tabLst>
                <a:tab pos="457200" algn="l"/>
              </a:tabLst>
            </a:pPr>
            <a:r>
              <a:rPr lang="fr-FR" dirty="0"/>
              <a:t>&lt;</a:t>
            </a:r>
            <a:r>
              <a:rPr lang="fr-FR" dirty="0" err="1"/>
              <a:t>manifest</a:t>
            </a:r>
            <a:r>
              <a:rPr lang="fr-FR" dirty="0"/>
              <a:t> ...&gt;</a:t>
            </a:r>
          </a:p>
          <a:p>
            <a:pPr marL="0" indent="0">
              <a:lnSpc>
                <a:spcPct val="107000"/>
              </a:lnSpc>
              <a:spcAft>
                <a:spcPts val="800"/>
              </a:spcAft>
              <a:buNone/>
              <a:tabLst>
                <a:tab pos="457200" algn="l"/>
              </a:tabLst>
            </a:pPr>
            <a:r>
              <a:rPr lang="fr-FR" dirty="0">
                <a:highlight>
                  <a:srgbClr val="808000"/>
                </a:highlight>
              </a:rPr>
              <a:t>    &lt;uses-permission </a:t>
            </a:r>
            <a:r>
              <a:rPr lang="fr-FR" dirty="0" err="1">
                <a:highlight>
                  <a:srgbClr val="808000"/>
                </a:highlight>
              </a:rPr>
              <a:t>android:name</a:t>
            </a:r>
            <a:r>
              <a:rPr lang="fr-FR" dirty="0">
                <a:highlight>
                  <a:srgbClr val="808000"/>
                </a:highlight>
              </a:rPr>
              <a:t>="</a:t>
            </a:r>
            <a:r>
              <a:rPr lang="fr-FR" dirty="0" err="1">
                <a:highlight>
                  <a:srgbClr val="808000"/>
                </a:highlight>
              </a:rPr>
              <a:t>android.permission.CAMERA</a:t>
            </a:r>
            <a:r>
              <a:rPr lang="fr-FR" dirty="0">
                <a:highlight>
                  <a:srgbClr val="808000"/>
                </a:highlight>
              </a:rPr>
              <a:t>"/&gt;</a:t>
            </a:r>
          </a:p>
          <a:p>
            <a:pPr marL="0" indent="0">
              <a:lnSpc>
                <a:spcPct val="107000"/>
              </a:lnSpc>
              <a:spcAft>
                <a:spcPts val="800"/>
              </a:spcAft>
              <a:buNone/>
              <a:tabLst>
                <a:tab pos="457200" algn="l"/>
              </a:tabLst>
            </a:pPr>
            <a:r>
              <a:rPr lang="fr-FR" dirty="0"/>
              <a:t>    &lt;application ...&gt;</a:t>
            </a:r>
          </a:p>
          <a:p>
            <a:pPr marL="0" indent="0">
              <a:lnSpc>
                <a:spcPct val="107000"/>
              </a:lnSpc>
              <a:spcAft>
                <a:spcPts val="800"/>
              </a:spcAft>
              <a:buNone/>
              <a:tabLst>
                <a:tab pos="457200" algn="l"/>
              </a:tabLst>
            </a:pPr>
            <a:r>
              <a:rPr lang="fr-FR" dirty="0"/>
              <a:t>        ...</a:t>
            </a:r>
          </a:p>
          <a:p>
            <a:pPr marL="0" indent="0">
              <a:lnSpc>
                <a:spcPct val="107000"/>
              </a:lnSpc>
              <a:spcAft>
                <a:spcPts val="800"/>
              </a:spcAft>
              <a:buNone/>
              <a:tabLst>
                <a:tab pos="457200" algn="l"/>
              </a:tabLst>
            </a:pPr>
            <a:r>
              <a:rPr lang="fr-FR" dirty="0"/>
              <a:t>    &lt;/application&gt;</a:t>
            </a:r>
          </a:p>
          <a:p>
            <a:pPr marL="0" indent="0">
              <a:lnSpc>
                <a:spcPct val="107000"/>
              </a:lnSpc>
              <a:spcAft>
                <a:spcPts val="800"/>
              </a:spcAft>
              <a:buNone/>
              <a:tabLst>
                <a:tab pos="457200" algn="l"/>
              </a:tabLst>
            </a:pPr>
            <a:r>
              <a:rPr lang="fr-FR" dirty="0"/>
              <a:t>&lt;/</a:t>
            </a:r>
            <a:r>
              <a:rPr lang="fr-FR" dirty="0" err="1"/>
              <a:t>manifest</a:t>
            </a:r>
            <a:r>
              <a:rPr lang="fr-FR" dirty="0"/>
              <a:t>&gt;</a:t>
            </a:r>
            <a:endParaRPr lang="en-IN" dirty="0"/>
          </a:p>
        </p:txBody>
      </p:sp>
    </p:spTree>
    <p:extLst>
      <p:ext uri="{BB962C8B-B14F-4D97-AF65-F5344CB8AC3E}">
        <p14:creationId xmlns:p14="http://schemas.microsoft.com/office/powerpoint/2010/main" val="363992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To check whether, permission is already granted or not</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r>
              <a:rPr lang="en-IN" dirty="0"/>
              <a:t>ActivityCompat.checkSelfPermission(this, Manifest.permission.permission_name)</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r>
              <a:rPr lang="en-IN" dirty="0"/>
              <a:t>To display permission dialog : </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r>
              <a:rPr lang="en-IN" dirty="0" err="1"/>
              <a:t>ActivityCompat.requestPermissions</a:t>
            </a:r>
            <a:r>
              <a:rPr lang="en-IN" dirty="0"/>
              <a:t>(this, new String[]{</a:t>
            </a:r>
            <a:r>
              <a:rPr lang="en-IN" dirty="0" err="1"/>
              <a:t>Manifest.permission.permission_name</a:t>
            </a:r>
            <a:r>
              <a:rPr lang="en-IN" dirty="0"/>
              <a:t>}, </a:t>
            </a:r>
            <a:r>
              <a:rPr lang="en-IN" dirty="0" err="1"/>
              <a:t>permission_code</a:t>
            </a:r>
            <a:r>
              <a:rPr lang="en-IN" dirty="0"/>
              <a:t>);</a:t>
            </a:r>
          </a:p>
          <a:p>
            <a:pPr marL="0" indent="0">
              <a:lnSpc>
                <a:spcPct val="107000"/>
              </a:lnSpc>
              <a:spcAft>
                <a:spcPts val="800"/>
              </a:spcAft>
              <a:buNone/>
              <a:tabLst>
                <a:tab pos="457200" algn="l"/>
              </a:tabLst>
            </a:pPr>
            <a:r>
              <a:rPr lang="en-IN" u="sng" dirty="0">
                <a:solidFill>
                  <a:schemeClr val="accent5">
                    <a:lumMod val="75000"/>
                  </a:schemeClr>
                </a:solidFill>
              </a:rPr>
              <a:t>this</a:t>
            </a:r>
            <a:r>
              <a:rPr lang="en-IN" dirty="0">
                <a:solidFill>
                  <a:schemeClr val="accent5">
                    <a:lumMod val="75000"/>
                  </a:schemeClr>
                </a:solidFill>
              </a:rPr>
              <a:t> : refers context object, </a:t>
            </a:r>
            <a:r>
              <a:rPr lang="en-IN" u="sng" dirty="0" err="1">
                <a:solidFill>
                  <a:schemeClr val="accent5">
                    <a:lumMod val="75000"/>
                  </a:schemeClr>
                </a:solidFill>
              </a:rPr>
              <a:t>permission_name</a:t>
            </a:r>
            <a:r>
              <a:rPr lang="en-IN" u="sng" dirty="0">
                <a:solidFill>
                  <a:schemeClr val="accent5">
                    <a:lumMod val="75000"/>
                  </a:schemeClr>
                </a:solidFill>
              </a:rPr>
              <a:t> </a:t>
            </a:r>
            <a:r>
              <a:rPr lang="en-IN" dirty="0">
                <a:solidFill>
                  <a:schemeClr val="accent5">
                    <a:lumMod val="75000"/>
                  </a:schemeClr>
                </a:solidFill>
              </a:rPr>
              <a:t>: for which you need access, </a:t>
            </a:r>
            <a:r>
              <a:rPr lang="en-IN" u="sng" dirty="0" err="1">
                <a:solidFill>
                  <a:schemeClr val="accent5">
                    <a:lumMod val="75000"/>
                  </a:schemeClr>
                </a:solidFill>
              </a:rPr>
              <a:t>permission_code</a:t>
            </a:r>
            <a:r>
              <a:rPr lang="en-IN" u="sng" dirty="0">
                <a:solidFill>
                  <a:schemeClr val="accent5">
                    <a:lumMod val="75000"/>
                  </a:schemeClr>
                </a:solidFill>
              </a:rPr>
              <a:t> </a:t>
            </a:r>
            <a:r>
              <a:rPr lang="en-IN" dirty="0">
                <a:solidFill>
                  <a:schemeClr val="accent5">
                    <a:lumMod val="75000"/>
                  </a:schemeClr>
                </a:solidFill>
              </a:rPr>
              <a:t>: integer code for permission</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endParaRPr lang="en-IN" dirty="0"/>
          </a:p>
        </p:txBody>
      </p:sp>
    </p:spTree>
    <p:extLst>
      <p:ext uri="{BB962C8B-B14F-4D97-AF65-F5344CB8AC3E}">
        <p14:creationId xmlns:p14="http://schemas.microsoft.com/office/powerpoint/2010/main" val="135475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0">
              <a:lnSpc>
                <a:spcPct val="107000"/>
              </a:lnSpc>
              <a:spcAft>
                <a:spcPts val="800"/>
              </a:spcAft>
              <a:buNone/>
              <a:tabLst>
                <a:tab pos="457200" algn="l"/>
              </a:tabLst>
            </a:pPr>
            <a:r>
              <a:rPr lang="en-IN" dirty="0">
                <a:latin typeface="Times New Roman" panose="02020603050405020304" pitchFamily="18" charset="0"/>
                <a:cs typeface="Shruti" panose="020B0502040204020203" pitchFamily="34" charset="0"/>
              </a:rPr>
              <a:t>To check whether, rationale should be shown or not : </a:t>
            </a:r>
          </a:p>
          <a:p>
            <a:pPr marL="0" indent="0">
              <a:lnSpc>
                <a:spcPct val="107000"/>
              </a:lnSpc>
              <a:spcAft>
                <a:spcPts val="800"/>
              </a:spcAft>
              <a:buNone/>
              <a:tabLst>
                <a:tab pos="457200" algn="l"/>
              </a:tabLst>
            </a:pPr>
            <a:r>
              <a:rPr lang="en-IN" dirty="0" err="1"/>
              <a:t>ActivityCompat.shouldShowRequestPermissionRationale</a:t>
            </a:r>
            <a:r>
              <a:rPr lang="en-IN" dirty="0"/>
              <a:t>(this,</a:t>
            </a:r>
          </a:p>
          <a:p>
            <a:pPr marL="0" indent="0">
              <a:lnSpc>
                <a:spcPct val="107000"/>
              </a:lnSpc>
              <a:spcAft>
                <a:spcPts val="800"/>
              </a:spcAft>
              <a:buNone/>
              <a:tabLst>
                <a:tab pos="457200" algn="l"/>
              </a:tabLst>
            </a:pPr>
            <a:r>
              <a:rPr lang="en-IN" dirty="0"/>
              <a:t>                </a:t>
            </a:r>
            <a:r>
              <a:rPr lang="en-IN" dirty="0" err="1"/>
              <a:t>Manifest.permission.permission_name</a:t>
            </a:r>
            <a:r>
              <a:rPr lang="en-IN" dirty="0"/>
              <a:t>)</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r>
              <a:rPr lang="en-IN" dirty="0" err="1"/>
              <a:t>Overrided</a:t>
            </a:r>
            <a:r>
              <a:rPr lang="en-IN" dirty="0"/>
              <a:t> method, to check permission result and perform action : </a:t>
            </a:r>
          </a:p>
          <a:p>
            <a:pPr marL="0" indent="0">
              <a:lnSpc>
                <a:spcPct val="107000"/>
              </a:lnSpc>
              <a:spcAft>
                <a:spcPts val="800"/>
              </a:spcAft>
              <a:buNone/>
              <a:tabLst>
                <a:tab pos="457200" algn="l"/>
              </a:tabLst>
            </a:pPr>
            <a:r>
              <a:rPr lang="en-IN" dirty="0"/>
              <a:t>public void onRequestPermissionsResult(int </a:t>
            </a:r>
            <a:r>
              <a:rPr lang="en-IN" dirty="0" err="1"/>
              <a:t>requestCode</a:t>
            </a:r>
            <a:r>
              <a:rPr lang="en-IN" dirty="0"/>
              <a:t>, @NonNull String[] permissions,</a:t>
            </a:r>
          </a:p>
          <a:p>
            <a:pPr marL="0" indent="0">
              <a:lnSpc>
                <a:spcPct val="107000"/>
              </a:lnSpc>
              <a:spcAft>
                <a:spcPts val="800"/>
              </a:spcAft>
              <a:buNone/>
              <a:tabLst>
                <a:tab pos="457200" algn="l"/>
              </a:tabLst>
            </a:pPr>
            <a:r>
              <a:rPr lang="en-IN" dirty="0"/>
              <a:t>            @NonNull int[] </a:t>
            </a:r>
            <a:r>
              <a:rPr lang="en-IN" dirty="0" err="1"/>
              <a:t>grantResults</a:t>
            </a:r>
            <a:r>
              <a:rPr lang="en-IN" dirty="0"/>
              <a:t>) {}</a:t>
            </a:r>
          </a:p>
          <a:p>
            <a:pPr marL="0" indent="0">
              <a:lnSpc>
                <a:spcPct val="107000"/>
              </a:lnSpc>
              <a:spcAft>
                <a:spcPts val="800"/>
              </a:spcAft>
              <a:buNone/>
              <a:tabLst>
                <a:tab pos="457200" algn="l"/>
              </a:tabLst>
            </a:pPr>
            <a:endParaRPr lang="en-IN" dirty="0"/>
          </a:p>
          <a:p>
            <a:pPr marL="0" indent="0">
              <a:lnSpc>
                <a:spcPct val="107000"/>
              </a:lnSpc>
              <a:spcAft>
                <a:spcPts val="800"/>
              </a:spcAft>
              <a:buNone/>
              <a:tabLst>
                <a:tab pos="457200" algn="l"/>
              </a:tabLst>
            </a:pPr>
            <a:endParaRPr lang="en-IN" dirty="0"/>
          </a:p>
        </p:txBody>
      </p:sp>
    </p:spTree>
    <p:extLst>
      <p:ext uri="{BB962C8B-B14F-4D97-AF65-F5344CB8AC3E}">
        <p14:creationId xmlns:p14="http://schemas.microsoft.com/office/powerpoint/2010/main" val="277114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Disclaimer	</a:t>
            </a:r>
            <a:br>
              <a:rPr lang="en-GB" dirty="0"/>
            </a:br>
            <a:endParaRPr dirty="0"/>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indent="-285750" algn="just">
              <a:spcBef>
                <a:spcPts val="1600"/>
              </a:spcBef>
              <a:spcAft>
                <a:spcPts val="1600"/>
              </a:spcAft>
            </a:pPr>
            <a:r>
              <a:rPr lang="en-US" dirty="0"/>
              <a:t>All the content is curated from Android Documentation and Google Developer Fundamentals.</a:t>
            </a:r>
          </a:p>
          <a:p>
            <a:pPr marL="285750" indent="-285750" algn="just">
              <a:spcBef>
                <a:spcPts val="1600"/>
              </a:spcBef>
              <a:spcAft>
                <a:spcPts val="1600"/>
              </a:spcAft>
            </a:pPr>
            <a:r>
              <a:rPr lang="en-US" dirty="0"/>
              <a:t>Refer Code Demonstration for details </a:t>
            </a:r>
            <a:endParaRPr lang="en-IN" dirty="0"/>
          </a:p>
        </p:txBody>
      </p:sp>
    </p:spTree>
    <p:extLst>
      <p:ext uri="{BB962C8B-B14F-4D97-AF65-F5344CB8AC3E}">
        <p14:creationId xmlns:p14="http://schemas.microsoft.com/office/powerpoint/2010/main" val="270705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App permissions help support user privacy by protecting access to the following:</a:t>
            </a:r>
          </a:p>
          <a:p>
            <a:pPr marL="0" indent="-285750" algn="just">
              <a:spcAft>
                <a:spcPts val="600"/>
              </a:spcAft>
            </a:pPr>
            <a:endParaRPr lang="en-US" dirty="0"/>
          </a:p>
          <a:p>
            <a:pPr marL="0" indent="-285750" algn="just">
              <a:spcAft>
                <a:spcPts val="600"/>
              </a:spcAft>
            </a:pPr>
            <a:r>
              <a:rPr lang="en-US" dirty="0"/>
              <a:t>    Restricted data, such as system state and users' contact information</a:t>
            </a:r>
          </a:p>
          <a:p>
            <a:pPr marL="0" indent="-285750" algn="just">
              <a:spcAft>
                <a:spcPts val="600"/>
              </a:spcAft>
            </a:pPr>
            <a:r>
              <a:rPr lang="en-US" dirty="0"/>
              <a:t>    Restricted actions, such as connecting to a paired device and recording audio</a:t>
            </a:r>
          </a:p>
          <a:p>
            <a:pPr marL="0" indent="-285750" algn="just">
              <a:spcAft>
                <a:spcPts val="600"/>
              </a:spcAft>
            </a:pPr>
            <a:endParaRPr lang="en-IN" dirty="0"/>
          </a:p>
        </p:txBody>
      </p:sp>
    </p:spTree>
    <p:extLst>
      <p:ext uri="{BB962C8B-B14F-4D97-AF65-F5344CB8AC3E}">
        <p14:creationId xmlns:p14="http://schemas.microsoft.com/office/powerpoint/2010/main" val="326395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Overview</a:t>
            </a:r>
            <a:br>
              <a:rPr lang="en-GB" dirty="0"/>
            </a:br>
            <a:br>
              <a:rPr lang="en-GB" dirty="0"/>
            </a:br>
            <a:endParaRPr dirty="0"/>
          </a:p>
        </p:txBody>
      </p:sp>
      <p:pic>
        <p:nvPicPr>
          <p:cNvPr id="6" name="Graphic 5">
            <a:extLst>
              <a:ext uri="{FF2B5EF4-FFF2-40B4-BE49-F238E27FC236}">
                <a16:creationId xmlns:a16="http://schemas.microsoft.com/office/drawing/2014/main" id="{BB40EFD3-86F6-4778-B839-1DE262AB90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534" y="1181632"/>
            <a:ext cx="8016766" cy="3472897"/>
          </a:xfrm>
          <a:prstGeom prst="rect">
            <a:avLst/>
          </a:prstGeom>
        </p:spPr>
      </p:pic>
    </p:spTree>
    <p:extLst>
      <p:ext uri="{BB962C8B-B14F-4D97-AF65-F5344CB8AC3E}">
        <p14:creationId xmlns:p14="http://schemas.microsoft.com/office/powerpoint/2010/main" val="411652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Types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marL="0" indent="-285750" algn="just">
              <a:spcAft>
                <a:spcPts val="600"/>
              </a:spcAft>
            </a:pPr>
            <a:r>
              <a:rPr lang="en-US" dirty="0"/>
              <a:t>Android categorizes permissions into different types, including install-time permissions, runtime permissions, and special permissions. </a:t>
            </a:r>
          </a:p>
          <a:p>
            <a:pPr marL="0" indent="-285750" algn="just">
              <a:spcAft>
                <a:spcPts val="600"/>
              </a:spcAft>
            </a:pPr>
            <a:r>
              <a:rPr lang="en-US" dirty="0"/>
              <a:t>Each permission's type indicates the scope of restricted data that your app can access, and the scope of restricted actions that your app can perform, when the system grants your app that permission.</a:t>
            </a:r>
            <a:endParaRPr lang="en-IN" dirty="0"/>
          </a:p>
        </p:txBody>
      </p:sp>
    </p:spTree>
    <p:extLst>
      <p:ext uri="{BB962C8B-B14F-4D97-AF65-F5344CB8AC3E}">
        <p14:creationId xmlns:p14="http://schemas.microsoft.com/office/powerpoint/2010/main" val="48948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Types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r>
              <a:rPr lang="en-US" dirty="0"/>
              <a:t>Install-time permissions give your app limited access to restricted data or let your app perform restricted actions that minimally affect the system or other apps.</a:t>
            </a:r>
          </a:p>
          <a:p>
            <a:r>
              <a:rPr lang="en-US" dirty="0"/>
              <a:t>When you declare install-time permissions in your app, an app store presents an install-time permission notice to the user when they view an app's details page.</a:t>
            </a:r>
          </a:p>
          <a:p>
            <a:r>
              <a:rPr lang="en-US" dirty="0"/>
              <a:t>The system automatically grants your app the permissions when the user installs your app.</a:t>
            </a:r>
          </a:p>
          <a:p>
            <a:r>
              <a:rPr lang="en-US" dirty="0"/>
              <a:t>Android includes several sub-types of install-time permissions, including normal permissions and signature permissions.</a:t>
            </a:r>
          </a:p>
          <a:p>
            <a:pPr marL="0" indent="-285750" algn="just">
              <a:spcAft>
                <a:spcPts val="600"/>
              </a:spcAft>
            </a:pPr>
            <a:endParaRPr lang="en-IN" dirty="0"/>
          </a:p>
        </p:txBody>
      </p:sp>
    </p:spTree>
    <p:extLst>
      <p:ext uri="{BB962C8B-B14F-4D97-AF65-F5344CB8AC3E}">
        <p14:creationId xmlns:p14="http://schemas.microsoft.com/office/powerpoint/2010/main" val="420944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Types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r>
              <a:rPr lang="en-US" dirty="0"/>
              <a:t>Normal Permission : These permissions allow access to data and actions that extend beyond your app's sandbox but present very little risk to the user's privacy and the operation of other apps.</a:t>
            </a:r>
          </a:p>
          <a:p>
            <a:r>
              <a:rPr lang="en-US" dirty="0"/>
              <a:t>Signature Permission : The system grants a signature permission to an app only when the app is signed by the same certificate as the app or the OS that defines the permission.</a:t>
            </a:r>
          </a:p>
          <a:p>
            <a:r>
              <a:rPr lang="en-US" dirty="0"/>
              <a:t>Applications that implement privileged services, such as autofill or VPN services, also make use of signature permissions. These apps require service-binding signature permissions so that only the system can bind to the services</a:t>
            </a:r>
          </a:p>
          <a:p>
            <a:endParaRPr lang="en-IN" dirty="0"/>
          </a:p>
        </p:txBody>
      </p:sp>
    </p:spTree>
    <p:extLst>
      <p:ext uri="{BB962C8B-B14F-4D97-AF65-F5344CB8AC3E}">
        <p14:creationId xmlns:p14="http://schemas.microsoft.com/office/powerpoint/2010/main" val="325905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Types</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algn="just"/>
            <a:r>
              <a:rPr lang="en-US" dirty="0"/>
              <a:t>Runtime permissions, also known as dangerous permissions, give your app additional access to restricted data or let your app perform restricted actions that more substantially affect the system and other apps. </a:t>
            </a:r>
          </a:p>
          <a:p>
            <a:pPr algn="just"/>
            <a:r>
              <a:rPr lang="en-US" dirty="0"/>
              <a:t>Therefore, you need to request runtime permissions in your app before you can access the restricted data or perform restricted actions. </a:t>
            </a:r>
          </a:p>
          <a:p>
            <a:pPr algn="just"/>
            <a:r>
              <a:rPr lang="en-US" dirty="0"/>
              <a:t>Don't assume that these permissions have been previously granted—check them and, if needed, request them before each access.</a:t>
            </a:r>
          </a:p>
          <a:p>
            <a:pPr algn="just"/>
            <a:r>
              <a:rPr lang="en-US" dirty="0"/>
              <a:t>Many runtime permissions access </a:t>
            </a:r>
            <a:r>
              <a:rPr lang="en-US" i="1" dirty="0"/>
              <a:t>private user data</a:t>
            </a:r>
            <a:r>
              <a:rPr lang="en-US" dirty="0"/>
              <a:t>, a special type of restricted data that includes potentially sensitive information. Examples of private user data include location and contact information.</a:t>
            </a:r>
            <a:endParaRPr lang="en-IN" dirty="0"/>
          </a:p>
        </p:txBody>
      </p:sp>
    </p:spTree>
    <p:extLst>
      <p:ext uri="{BB962C8B-B14F-4D97-AF65-F5344CB8AC3E}">
        <p14:creationId xmlns:p14="http://schemas.microsoft.com/office/powerpoint/2010/main" val="394988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algn="just"/>
            <a:r>
              <a:rPr lang="en-US" dirty="0"/>
              <a:t>Special permissions correspond to particular app operations. Only the platform and OEMs can define special permissions. Additionally, the platform and OEMs usually define special permissions when they want to protect access to particularly powerful actions, such as drawing over other apps.</a:t>
            </a:r>
          </a:p>
          <a:p>
            <a:pPr algn="just"/>
            <a:r>
              <a:rPr lang="en-US" dirty="0"/>
              <a:t>The </a:t>
            </a:r>
            <a:r>
              <a:rPr lang="en-US" b="1" dirty="0"/>
              <a:t>Special app access</a:t>
            </a:r>
            <a:r>
              <a:rPr lang="en-US" dirty="0"/>
              <a:t> page in system settings contains a set of user-toggleable operations. Many of these operations are implemented as special permissions.</a:t>
            </a:r>
          </a:p>
          <a:p>
            <a:pPr algn="just"/>
            <a:endParaRPr lang="en-IN" dirty="0"/>
          </a:p>
        </p:txBody>
      </p:sp>
    </p:spTree>
    <p:extLst>
      <p:ext uri="{BB962C8B-B14F-4D97-AF65-F5344CB8AC3E}">
        <p14:creationId xmlns:p14="http://schemas.microsoft.com/office/powerpoint/2010/main" val="252452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Permission Workflow</a:t>
            </a:r>
            <a:br>
              <a:rPr lang="en-GB" dirty="0"/>
            </a:br>
            <a:br>
              <a:rPr lang="en-GB" dirty="0"/>
            </a:br>
            <a:endParaRPr dirty="0"/>
          </a:p>
        </p:txBody>
      </p:sp>
      <p:sp>
        <p:nvSpPr>
          <p:cNvPr id="66" name="Google Shape;66;p2"/>
          <p:cNvSpPr txBox="1">
            <a:spLocks noGrp="1"/>
          </p:cNvSpPr>
          <p:nvPr>
            <p:ph type="body" idx="1"/>
          </p:nvPr>
        </p:nvSpPr>
        <p:spPr>
          <a:xfrm>
            <a:off x="311700" y="1152475"/>
            <a:ext cx="8520600" cy="3348000"/>
          </a:xfrm>
          <a:prstGeom prst="rect">
            <a:avLst/>
          </a:prstGeom>
          <a:noFill/>
          <a:ln>
            <a:noFill/>
          </a:ln>
        </p:spPr>
        <p:txBody>
          <a:bodyPr spcFirstLastPara="1" wrap="square" lIns="91425" tIns="91425" rIns="91425" bIns="91425" anchor="t" anchorCtr="0">
            <a:noAutofit/>
          </a:bodyPr>
          <a:lstStyle/>
          <a:p>
            <a:pPr algn="just"/>
            <a:endParaRPr lang="en-IN" dirty="0"/>
          </a:p>
        </p:txBody>
      </p:sp>
      <p:pic>
        <p:nvPicPr>
          <p:cNvPr id="4" name="Graphic 3">
            <a:extLst>
              <a:ext uri="{FF2B5EF4-FFF2-40B4-BE49-F238E27FC236}">
                <a16:creationId xmlns:a16="http://schemas.microsoft.com/office/drawing/2014/main" id="{46705A64-887D-4BD7-B599-528393BDE6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0720" y="1017725"/>
            <a:ext cx="6282559" cy="3300515"/>
          </a:xfrm>
          <a:prstGeom prst="rect">
            <a:avLst/>
          </a:prstGeom>
        </p:spPr>
      </p:pic>
    </p:spTree>
    <p:extLst>
      <p:ext uri="{BB962C8B-B14F-4D97-AF65-F5344CB8AC3E}">
        <p14:creationId xmlns:p14="http://schemas.microsoft.com/office/powerpoint/2010/main" val="194055415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5499</TotalTime>
  <Words>1087</Words>
  <Application>Microsoft Macintosh PowerPoint</Application>
  <PresentationFormat>On-screen Show (16:9)</PresentationFormat>
  <Paragraphs>72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Oswald</vt:lpstr>
      <vt:lpstr>Arial</vt:lpstr>
      <vt:lpstr>Times New Roman</vt:lpstr>
      <vt:lpstr>Average</vt:lpstr>
      <vt:lpstr>Slate</vt:lpstr>
      <vt:lpstr>Permission</vt:lpstr>
      <vt:lpstr>Permission  </vt:lpstr>
      <vt:lpstr>Permission Overview  </vt:lpstr>
      <vt:lpstr>Permission Types  </vt:lpstr>
      <vt:lpstr>Permission Types  </vt:lpstr>
      <vt:lpstr>Permission Types  </vt:lpstr>
      <vt:lpstr>Permission Types  </vt:lpstr>
      <vt:lpstr>Permission  </vt:lpstr>
      <vt:lpstr>Permission Workflow  </vt:lpstr>
      <vt:lpstr>Permission Workflow Steps  </vt:lpstr>
      <vt:lpstr>Permission Workflow Steps  </vt:lpstr>
      <vt:lpstr>Permission Workflow basics  </vt:lpstr>
      <vt:lpstr>Permission  </vt:lpstr>
      <vt:lpstr>Permission  </vt:lpstr>
      <vt:lpstr>Permission  </vt:lpstr>
      <vt:lpstr>Disclaimer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Introduction</dc:title>
  <cp:lastModifiedBy>Dhyan Patel</cp:lastModifiedBy>
  <cp:revision>112</cp:revision>
  <dcterms:modified xsi:type="dcterms:W3CDTF">2023-10-10T00:38:35Z</dcterms:modified>
</cp:coreProperties>
</file>