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handoutMasterIdLst>
    <p:handoutMasterId r:id="rId24"/>
  </p:handoutMasterIdLst>
  <p:sldIdLst>
    <p:sldId id="256" r:id="rId2"/>
    <p:sldId id="259" r:id="rId3"/>
    <p:sldId id="261" r:id="rId4"/>
    <p:sldId id="267" r:id="rId5"/>
    <p:sldId id="265" r:id="rId6"/>
    <p:sldId id="263" r:id="rId7"/>
    <p:sldId id="264" r:id="rId8"/>
    <p:sldId id="266" r:id="rId9"/>
    <p:sldId id="268" r:id="rId10"/>
    <p:sldId id="269" r:id="rId11"/>
    <p:sldId id="270" r:id="rId12"/>
    <p:sldId id="271" r:id="rId13"/>
    <p:sldId id="262" r:id="rId14"/>
    <p:sldId id="272" r:id="rId15"/>
    <p:sldId id="273" r:id="rId16"/>
    <p:sldId id="274" r:id="rId17"/>
    <p:sldId id="278" r:id="rId18"/>
    <p:sldId id="279" r:id="rId19"/>
    <p:sldId id="277" r:id="rId20"/>
    <p:sldId id="280" r:id="rId21"/>
    <p:sldId id="260" r:id="rId22"/>
  </p:sldIdLst>
  <p:sldSz cx="9144000" cy="5143500" type="screen16x9"/>
  <p:notesSz cx="6858000" cy="9144000"/>
  <p:embeddedFontLst>
    <p:embeddedFont>
      <p:font typeface="Average" panose="020B0604020202020204" charset="0"/>
      <p:regular r:id="rId25"/>
    </p:embeddedFont>
    <p:embeddedFont>
      <p:font typeface="Oswald" panose="00000500000000000000"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j7qvWHbWc2I4m0L/qk2APe4vEI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88" autoAdjust="0"/>
    <p:restoredTop sz="94660"/>
  </p:normalViewPr>
  <p:slideViewPr>
    <p:cSldViewPr snapToGrid="0">
      <p:cViewPr varScale="1">
        <p:scale>
          <a:sx n="81" d="100"/>
          <a:sy n="81" d="100"/>
        </p:scale>
        <p:origin x="12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80"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E6091-398F-4DDC-9090-7C3BB33102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6B87C1-7B27-43DA-9F28-8A831D0696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CB767-8B4B-4ED1-B7DA-0FC001C4E972}" type="datetimeFigureOut">
              <a:rPr lang="en-IN" smtClean="0"/>
              <a:t>18-09-2023</a:t>
            </a:fld>
            <a:endParaRPr lang="en-IN"/>
          </a:p>
        </p:txBody>
      </p:sp>
      <p:sp>
        <p:nvSpPr>
          <p:cNvPr id="4" name="Footer Placeholder 3">
            <a:extLst>
              <a:ext uri="{FF2B5EF4-FFF2-40B4-BE49-F238E27FC236}">
                <a16:creationId xmlns:a16="http://schemas.microsoft.com/office/drawing/2014/main" id="{78E60A9E-7865-4FF7-AB82-F0C2489C4A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Rachana Mehta</a:t>
            </a:r>
          </a:p>
        </p:txBody>
      </p:sp>
      <p:sp>
        <p:nvSpPr>
          <p:cNvPr id="5" name="Slide Number Placeholder 4">
            <a:extLst>
              <a:ext uri="{FF2B5EF4-FFF2-40B4-BE49-F238E27FC236}">
                <a16:creationId xmlns:a16="http://schemas.microsoft.com/office/drawing/2014/main" id="{54FE00E7-473B-44CE-BDB5-F902DDB736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122C15-2A88-4D8A-B6E7-80A4C847B05B}" type="slidenum">
              <a:rPr lang="en-IN" smtClean="0"/>
              <a:t>‹#›</a:t>
            </a:fld>
            <a:endParaRPr lang="en-IN"/>
          </a:p>
        </p:txBody>
      </p:sp>
    </p:spTree>
    <p:extLst>
      <p:ext uri="{BB962C8B-B14F-4D97-AF65-F5344CB8AC3E}">
        <p14:creationId xmlns:p14="http://schemas.microsoft.com/office/powerpoint/2010/main" val="275982118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494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644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83680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392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4"/>
          <p:cNvGrpSpPr/>
          <p:nvPr/>
        </p:nvGrpSpPr>
        <p:grpSpPr>
          <a:xfrm>
            <a:off x="4350279" y="2855377"/>
            <a:ext cx="443589" cy="105632"/>
            <a:chOff x="4137525" y="2915950"/>
            <a:chExt cx="869100" cy="207000"/>
          </a:xfrm>
        </p:grpSpPr>
        <p:sp>
          <p:nvSpPr>
            <p:cNvPr id="11" name="Google Shape;11;p2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4"/>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4"/>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458F46-FEDF-4D81-A879-D1F63A6A62DC}"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DEBF8-4008-455C-9FA0-3BD74358CFF3}" type="slidenum">
              <a:rPr lang="en-US" smtClean="0"/>
              <a:t>‹#›</a:t>
            </a:fld>
            <a:endParaRPr lang="en-US"/>
          </a:p>
        </p:txBody>
      </p:sp>
    </p:spTree>
    <p:extLst>
      <p:ext uri="{BB962C8B-B14F-4D97-AF65-F5344CB8AC3E}">
        <p14:creationId xmlns:p14="http://schemas.microsoft.com/office/powerpoint/2010/main" val="159061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5" name="Google Shape;45;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33"/>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GB" dirty="0"/>
              <a:t>Security</a:t>
            </a:r>
            <a:endParaRPr dirty="0"/>
          </a:p>
        </p:txBody>
      </p:sp>
      <p:sp>
        <p:nvSpPr>
          <p:cNvPr id="60" name="Google Shape;60;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Security Threat</a:t>
            </a:r>
          </a:p>
        </p:txBody>
      </p:sp>
      <p:sp>
        <p:nvSpPr>
          <p:cNvPr id="3" name="Content Placeholder 2"/>
          <p:cNvSpPr>
            <a:spLocks noGrp="1"/>
          </p:cNvSpPr>
          <p:nvPr>
            <p:ph idx="1"/>
          </p:nvPr>
        </p:nvSpPr>
        <p:spPr>
          <a:xfrm>
            <a:off x="311700" y="1152474"/>
            <a:ext cx="8520600" cy="3711187"/>
          </a:xfrm>
        </p:spPr>
        <p:txBody>
          <a:bodyPr>
            <a:normAutofit/>
          </a:bodyPr>
          <a:lstStyle/>
          <a:p>
            <a:pPr marL="114300" indent="0" algn="just">
              <a:buNone/>
            </a:pPr>
            <a:endParaRPr lang="en-US" dirty="0"/>
          </a:p>
          <a:p>
            <a:pPr algn="l"/>
            <a:r>
              <a:rPr lang="en-US" sz="1400" dirty="0"/>
              <a:t>Quick Response (QR) codes</a:t>
            </a:r>
          </a:p>
          <a:p>
            <a:pPr lvl="1"/>
            <a:r>
              <a:rPr lang="en-US" dirty="0"/>
              <a:t> </a:t>
            </a:r>
            <a:r>
              <a:rPr lang="en-US" sz="1300" dirty="0"/>
              <a:t>You could accidentally download a malicious application</a:t>
            </a:r>
          </a:p>
          <a:p>
            <a:pPr lvl="1"/>
            <a:r>
              <a:rPr lang="en-US" sz="1300" dirty="0"/>
              <a:t>Your personal information could be compromised, or your device </a:t>
            </a:r>
            <a:r>
              <a:rPr lang="en-US" sz="1400" dirty="0"/>
              <a:t>could cease to function properly</a:t>
            </a:r>
          </a:p>
          <a:p>
            <a:pPr marL="596900" lvl="1" indent="0">
              <a:buNone/>
            </a:pPr>
            <a:endParaRPr lang="en-US" sz="1400" dirty="0"/>
          </a:p>
          <a:p>
            <a:pPr algn="l"/>
            <a:r>
              <a:rPr lang="en-US" sz="1400" dirty="0"/>
              <a:t>Wi-Fi networks </a:t>
            </a:r>
          </a:p>
          <a:p>
            <a:pPr lvl="1"/>
            <a:r>
              <a:rPr lang="en-US" sz="1300" dirty="0"/>
              <a:t>Device could connect to an unsecured network, and the data you send, including sensitive information such as passwords and account numbers, could potentially be intercepted</a:t>
            </a:r>
          </a:p>
        </p:txBody>
      </p:sp>
    </p:spTree>
    <p:extLst>
      <p:ext uri="{BB962C8B-B14F-4D97-AF65-F5344CB8AC3E}">
        <p14:creationId xmlns:p14="http://schemas.microsoft.com/office/powerpoint/2010/main" val="395139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Security Threat</a:t>
            </a:r>
          </a:p>
        </p:txBody>
      </p:sp>
      <p:sp>
        <p:nvSpPr>
          <p:cNvPr id="3" name="Content Placeholder 2"/>
          <p:cNvSpPr>
            <a:spLocks noGrp="1"/>
          </p:cNvSpPr>
          <p:nvPr>
            <p:ph idx="1"/>
          </p:nvPr>
        </p:nvSpPr>
        <p:spPr>
          <a:xfrm>
            <a:off x="311700" y="1152474"/>
            <a:ext cx="8520600" cy="3711187"/>
          </a:xfrm>
        </p:spPr>
        <p:txBody>
          <a:bodyPr>
            <a:normAutofit/>
          </a:bodyPr>
          <a:lstStyle/>
          <a:p>
            <a:pPr marL="114300" indent="0" algn="just">
              <a:buNone/>
            </a:pPr>
            <a:endParaRPr lang="en-US" dirty="0"/>
          </a:p>
          <a:p>
            <a:pPr algn="l"/>
            <a:r>
              <a:rPr lang="en-US" sz="1400" dirty="0"/>
              <a:t>Quick Response (QR) codes</a:t>
            </a:r>
          </a:p>
          <a:p>
            <a:pPr lvl="1"/>
            <a:r>
              <a:rPr lang="en-US" dirty="0"/>
              <a:t> </a:t>
            </a:r>
            <a:r>
              <a:rPr lang="en-US" sz="1300" dirty="0"/>
              <a:t>You could accidentally download a malicious application</a:t>
            </a:r>
          </a:p>
          <a:p>
            <a:pPr lvl="1"/>
            <a:r>
              <a:rPr lang="en-US" sz="1300" dirty="0"/>
              <a:t>Your personal information could be compromised, or your device </a:t>
            </a:r>
            <a:r>
              <a:rPr lang="en-US" sz="1400" dirty="0"/>
              <a:t>could cease to function properly</a:t>
            </a:r>
          </a:p>
          <a:p>
            <a:pPr marL="596900" lvl="1" indent="0">
              <a:buNone/>
            </a:pPr>
            <a:endParaRPr lang="en-US" sz="1400" dirty="0"/>
          </a:p>
          <a:p>
            <a:pPr algn="l"/>
            <a:r>
              <a:rPr lang="en-US" sz="1400" dirty="0"/>
              <a:t>Wi-Fi networks </a:t>
            </a:r>
          </a:p>
          <a:p>
            <a:pPr lvl="1"/>
            <a:r>
              <a:rPr lang="en-US" sz="1300" dirty="0"/>
              <a:t>Device could connect to an unsecured network, and the data you send, including sensitive information such as passwords and account numbers, could potentially be intercepted</a:t>
            </a:r>
          </a:p>
        </p:txBody>
      </p:sp>
    </p:spTree>
    <p:extLst>
      <p:ext uri="{BB962C8B-B14F-4D97-AF65-F5344CB8AC3E}">
        <p14:creationId xmlns:p14="http://schemas.microsoft.com/office/powerpoint/2010/main" val="390561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Security Risk Mitigation</a:t>
            </a:r>
          </a:p>
        </p:txBody>
      </p:sp>
      <p:sp>
        <p:nvSpPr>
          <p:cNvPr id="3" name="Content Placeholder 2"/>
          <p:cNvSpPr>
            <a:spLocks noGrp="1"/>
          </p:cNvSpPr>
          <p:nvPr>
            <p:ph idx="1"/>
          </p:nvPr>
        </p:nvSpPr>
        <p:spPr/>
        <p:txBody>
          <a:bodyPr>
            <a:noAutofit/>
          </a:bodyPr>
          <a:lstStyle/>
          <a:p>
            <a:pPr algn="just"/>
            <a:r>
              <a:rPr lang="en-US" sz="1200" dirty="0">
                <a:latin typeface="Times New Roman" panose="02020603050405020304" pitchFamily="18" charset="0"/>
                <a:cs typeface="Times New Roman" panose="02020603050405020304" pitchFamily="18" charset="0"/>
              </a:rPr>
              <a:t>Security threats to the mobile device can be largely mitigated with the implementation of mobile device management tools (MDM). The following is a sample of some of the controls provided by MDM.</a:t>
            </a:r>
          </a:p>
          <a:p>
            <a:pPr marL="114300" indent="0" algn="just">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ability to:</a:t>
            </a:r>
          </a:p>
          <a:p>
            <a:pPr lvl="1">
              <a:spcBef>
                <a:spcPts val="0"/>
              </a:spcBef>
            </a:pPr>
            <a:r>
              <a:rPr lang="en-US" sz="1200" dirty="0">
                <a:latin typeface="Times New Roman" panose="02020603050405020304" pitchFamily="18" charset="0"/>
                <a:cs typeface="Times New Roman" panose="02020603050405020304" pitchFamily="18" charset="0"/>
              </a:rPr>
              <a:t>Remotely lock a mobile device or erase data from a lost or stolen mobile device.</a:t>
            </a:r>
          </a:p>
          <a:p>
            <a:pPr lvl="1">
              <a:spcBef>
                <a:spcPts val="0"/>
              </a:spcBef>
            </a:pPr>
            <a:r>
              <a:rPr lang="en-US" sz="1200" dirty="0">
                <a:latin typeface="Times New Roman" panose="02020603050405020304" pitchFamily="18" charset="0"/>
                <a:cs typeface="Times New Roman" panose="02020603050405020304" pitchFamily="18" charset="0"/>
              </a:rPr>
              <a:t>Configure or disable Wi-Fi and VPN.</a:t>
            </a:r>
          </a:p>
          <a:p>
            <a:pPr lvl="1">
              <a:spcBef>
                <a:spcPts val="0"/>
              </a:spcBef>
            </a:pPr>
            <a:r>
              <a:rPr lang="en-US" sz="1200" dirty="0">
                <a:latin typeface="Times New Roman" panose="02020603050405020304" pitchFamily="18" charset="0"/>
                <a:cs typeface="Times New Roman" panose="02020603050405020304" pitchFamily="18" charset="0"/>
              </a:rPr>
              <a:t>Enforce folder, device or email encryption settings.</a:t>
            </a:r>
          </a:p>
          <a:p>
            <a:pPr lvl="1">
              <a:spcBef>
                <a:spcPts val="0"/>
              </a:spcBef>
            </a:pPr>
            <a:r>
              <a:rPr lang="en-US" sz="1200" dirty="0">
                <a:latin typeface="Times New Roman" panose="02020603050405020304" pitchFamily="18" charset="0"/>
                <a:cs typeface="Times New Roman" panose="02020603050405020304" pitchFamily="18" charset="0"/>
              </a:rPr>
              <a:t>Use geo-fencing or time-fencing rules to enforce location or time related compliances.</a:t>
            </a:r>
          </a:p>
          <a:p>
            <a:pPr lvl="1">
              <a:spcBef>
                <a:spcPts val="0"/>
              </a:spcBef>
            </a:pPr>
            <a:r>
              <a:rPr lang="en-US" sz="1200" dirty="0">
                <a:latin typeface="Times New Roman" panose="02020603050405020304" pitchFamily="18" charset="0"/>
                <a:cs typeface="Times New Roman" panose="02020603050405020304" pitchFamily="18" charset="0"/>
              </a:rPr>
              <a:t>Detect and restrict jail broken and rooted devices.</a:t>
            </a:r>
          </a:p>
          <a:p>
            <a:pPr lvl="1">
              <a:spcBef>
                <a:spcPts val="0"/>
              </a:spcBef>
            </a:pPr>
            <a:r>
              <a:rPr lang="en-US" sz="1200" dirty="0">
                <a:latin typeface="Times New Roman" panose="02020603050405020304" pitchFamily="18" charset="0"/>
                <a:cs typeface="Times New Roman" panose="02020603050405020304" pitchFamily="18" charset="0"/>
              </a:rPr>
              <a:t>Enforce password policies.</a:t>
            </a:r>
          </a:p>
          <a:p>
            <a:pPr lvl="1">
              <a:spcBef>
                <a:spcPts val="0"/>
              </a:spcBef>
            </a:pPr>
            <a:r>
              <a:rPr lang="en-US" sz="1200" dirty="0">
                <a:latin typeface="Times New Roman" panose="02020603050405020304" pitchFamily="18" charset="0"/>
                <a:cs typeface="Times New Roman" panose="02020603050405020304" pitchFamily="18" charset="0"/>
              </a:rPr>
              <a:t>Blacklist/ Whitelist applications.</a:t>
            </a:r>
          </a:p>
          <a:p>
            <a:pPr lvl="1">
              <a:spcBef>
                <a:spcPts val="0"/>
              </a:spcBef>
            </a:pPr>
            <a:r>
              <a:rPr lang="en-US" sz="1200" dirty="0">
                <a:latin typeface="Times New Roman" panose="02020603050405020304" pitchFamily="18" charset="0"/>
                <a:cs typeface="Times New Roman" panose="02020603050405020304" pitchFamily="18" charset="0"/>
              </a:rPr>
              <a:t>Disable risky interfaces on the device.</a:t>
            </a:r>
          </a:p>
        </p:txBody>
      </p:sp>
    </p:spTree>
    <p:extLst>
      <p:ext uri="{BB962C8B-B14F-4D97-AF65-F5344CB8AC3E}">
        <p14:creationId xmlns:p14="http://schemas.microsoft.com/office/powerpoint/2010/main" val="418937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Application Security Vulnerabilities</a:t>
            </a:r>
          </a:p>
        </p:txBody>
      </p:sp>
      <p:sp>
        <p:nvSpPr>
          <p:cNvPr id="3" name="Content Placeholder 2"/>
          <p:cNvSpPr>
            <a:spLocks noGrp="1"/>
          </p:cNvSpPr>
          <p:nvPr>
            <p:ph idx="1"/>
          </p:nvPr>
        </p:nvSpPr>
        <p:spPr/>
        <p:txBody>
          <a:bodyPr>
            <a:normAutofit/>
          </a:bodyPr>
          <a:lstStyle/>
          <a:p>
            <a:pPr algn="just"/>
            <a:r>
              <a:rPr lang="en-US" sz="1200" dirty="0">
                <a:latin typeface="Times New Roman" panose="02020603050405020304" pitchFamily="18" charset="0"/>
                <a:cs typeface="Times New Roman" panose="02020603050405020304" pitchFamily="18" charset="0"/>
              </a:rPr>
              <a:t>Insecure data storage</a:t>
            </a:r>
          </a:p>
          <a:p>
            <a:pPr lvl="1" algn="just"/>
            <a:r>
              <a:rPr lang="en-US" sz="1200" dirty="0">
                <a:latin typeface="Times New Roman" panose="02020603050405020304" pitchFamily="18" charset="0"/>
                <a:cs typeface="Times New Roman" panose="02020603050405020304" pitchFamily="18" charset="0"/>
              </a:rPr>
              <a:t>This can result in stolen user data from an application that is improperly secured. </a:t>
            </a:r>
          </a:p>
          <a:p>
            <a:pPr lvl="1" algn="just"/>
            <a:r>
              <a:rPr lang="en-US" sz="1200" dirty="0">
                <a:latin typeface="Times New Roman" panose="02020603050405020304" pitchFamily="18" charset="0"/>
                <a:cs typeface="Times New Roman" panose="02020603050405020304" pitchFamily="18" charset="0"/>
              </a:rPr>
              <a:t>Examples of data that are at risk are - usernames, passwords, authentication tokens, location data, personal information or application data.</a:t>
            </a:r>
          </a:p>
          <a:p>
            <a:pPr algn="just"/>
            <a:r>
              <a:rPr lang="en-US" sz="1200" dirty="0">
                <a:latin typeface="Times New Roman" panose="02020603050405020304" pitchFamily="18" charset="0"/>
                <a:cs typeface="Times New Roman" panose="02020603050405020304" pitchFamily="18" charset="0"/>
              </a:rPr>
              <a:t>No encryption or weak encryption</a:t>
            </a:r>
          </a:p>
          <a:p>
            <a:pPr lvl="1" algn="just"/>
            <a:r>
              <a:rPr lang="en-US" sz="1200" dirty="0">
                <a:latin typeface="Times New Roman" panose="02020603050405020304" pitchFamily="18" charset="0"/>
                <a:cs typeface="Times New Roman" panose="02020603050405020304" pitchFamily="18" charset="0"/>
              </a:rPr>
              <a:t>Encryption systems are constantly evolving because they are constantly being “solved” or broken. Apps that allow the transmission of unencrypted or weakly encrypted data are vulnerable to attack.</a:t>
            </a:r>
          </a:p>
          <a:p>
            <a:pPr algn="just"/>
            <a:r>
              <a:rPr lang="en-US" sz="1200" dirty="0">
                <a:latin typeface="Times New Roman" panose="02020603050405020304" pitchFamily="18" charset="0"/>
                <a:cs typeface="Times New Roman" panose="02020603050405020304" pitchFamily="18" charset="0"/>
              </a:rPr>
              <a:t>Poor Authorization and authentication</a:t>
            </a:r>
          </a:p>
          <a:p>
            <a:pPr lvl="1" algn="just"/>
            <a:r>
              <a:rPr lang="en-US" sz="1200" dirty="0">
                <a:latin typeface="Times New Roman" panose="02020603050405020304" pitchFamily="18" charset="0"/>
                <a:cs typeface="Times New Roman" panose="02020603050405020304" pitchFamily="18" charset="0"/>
              </a:rPr>
              <a:t>Apps and the systems they connect with should be properly protected with authorization and authentication best practices. This ensures that un-authorized devices, users and scripts are identified and blocked.</a:t>
            </a:r>
          </a:p>
        </p:txBody>
      </p:sp>
    </p:spTree>
    <p:extLst>
      <p:ext uri="{BB962C8B-B14F-4D97-AF65-F5344CB8AC3E}">
        <p14:creationId xmlns:p14="http://schemas.microsoft.com/office/powerpoint/2010/main" val="803645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Application Security Vulnerabilities</a:t>
            </a:r>
          </a:p>
        </p:txBody>
      </p:sp>
      <p:sp>
        <p:nvSpPr>
          <p:cNvPr id="3" name="Content Placeholder 2"/>
          <p:cNvSpPr>
            <a:spLocks noGrp="1"/>
          </p:cNvSpPr>
          <p:nvPr>
            <p:ph idx="1"/>
          </p:nvPr>
        </p:nvSpPr>
        <p:spPr/>
        <p:txBody>
          <a:bodyPr>
            <a:normAutofit/>
          </a:bodyPr>
          <a:lstStyle/>
          <a:p>
            <a:pPr algn="just">
              <a:lnSpc>
                <a:spcPct val="135000"/>
              </a:lnSpc>
            </a:pPr>
            <a:r>
              <a:rPr lang="en-US" sz="1200" dirty="0">
                <a:latin typeface="Times New Roman" panose="02020603050405020304" pitchFamily="18" charset="0"/>
                <a:cs typeface="Times New Roman" panose="02020603050405020304" pitchFamily="18" charset="0"/>
              </a:rPr>
              <a:t>Improper or insufficient transport layer protection</a:t>
            </a:r>
          </a:p>
          <a:p>
            <a:pPr lvl="1" algn="just">
              <a:lnSpc>
                <a:spcPct val="135000"/>
              </a:lnSpc>
            </a:pPr>
            <a:r>
              <a:rPr lang="en-US" sz="1200" dirty="0">
                <a:latin typeface="Times New Roman" panose="02020603050405020304" pitchFamily="18" charset="0"/>
                <a:cs typeface="Times New Roman" panose="02020603050405020304" pitchFamily="18" charset="0"/>
              </a:rPr>
              <a:t>If the application is coded poorly, and not secured, “threat agents” can use techniques to view sensitive data while it’s traveling across the network. </a:t>
            </a:r>
          </a:p>
          <a:p>
            <a:pPr lvl="1" algn="just">
              <a:lnSpc>
                <a:spcPct val="135000"/>
              </a:lnSpc>
            </a:pPr>
            <a:r>
              <a:rPr lang="en-US" sz="1200" dirty="0">
                <a:latin typeface="Times New Roman" panose="02020603050405020304" pitchFamily="18" charset="0"/>
                <a:cs typeface="Times New Roman" panose="02020603050405020304" pitchFamily="18" charset="0"/>
              </a:rPr>
              <a:t>These threat agents can be users or entities on a network; or they may be malware that pre-exist on the user’s mobile device</a:t>
            </a:r>
          </a:p>
          <a:p>
            <a:pPr algn="just">
              <a:lnSpc>
                <a:spcPct val="135000"/>
              </a:lnSpc>
            </a:pPr>
            <a:r>
              <a:rPr lang="en-US" sz="1200" dirty="0">
                <a:latin typeface="Times New Roman" panose="02020603050405020304" pitchFamily="18" charset="0"/>
                <a:cs typeface="Times New Roman" panose="02020603050405020304" pitchFamily="18" charset="0"/>
              </a:rPr>
              <a:t>Client side injection : If an app is improperly coded, attackers can mount simple text-based attacks that target almost any source of data including resource files or the application itself.</a:t>
            </a:r>
          </a:p>
          <a:p>
            <a:pPr algn="just">
              <a:lnSpc>
                <a:spcPct val="135000"/>
              </a:lnSpc>
            </a:pPr>
            <a:r>
              <a:rPr lang="en-US" sz="1200" dirty="0">
                <a:latin typeface="Times New Roman" panose="02020603050405020304" pitchFamily="18" charset="0"/>
                <a:cs typeface="Times New Roman" panose="02020603050405020304" pitchFamily="18" charset="0"/>
              </a:rPr>
              <a:t>Unintended permissions : Misconfigured apps can sometimes open the door to attackers by granting unintended permissions.</a:t>
            </a:r>
          </a:p>
          <a:p>
            <a:pPr algn="just">
              <a:lnSpc>
                <a:spcPct val="135000"/>
              </a:lnSpc>
            </a:pPr>
            <a:r>
              <a:rPr lang="en-US" sz="1200" dirty="0">
                <a:latin typeface="Times New Roman" panose="02020603050405020304" pitchFamily="18" charset="0"/>
                <a:cs typeface="Times New Roman" panose="02020603050405020304" pitchFamily="18" charset="0"/>
              </a:rPr>
              <a:t>Escalated privileges : A hacker could exploit a bug, design flaw or configuration oversight in an app to gain access to resources normally protected from an application or user.</a:t>
            </a:r>
          </a:p>
        </p:txBody>
      </p:sp>
    </p:spTree>
    <p:extLst>
      <p:ext uri="{BB962C8B-B14F-4D97-AF65-F5344CB8AC3E}">
        <p14:creationId xmlns:p14="http://schemas.microsoft.com/office/powerpoint/2010/main" val="224061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Application Security Risk Mitigation</a:t>
            </a:r>
          </a:p>
        </p:txBody>
      </p:sp>
      <p:sp>
        <p:nvSpPr>
          <p:cNvPr id="3" name="Content Placeholder 2"/>
          <p:cNvSpPr>
            <a:spLocks noGrp="1"/>
          </p:cNvSpPr>
          <p:nvPr>
            <p:ph idx="1"/>
          </p:nvPr>
        </p:nvSpPr>
        <p:spPr/>
        <p:txBody>
          <a:bodyPr>
            <a:normAutofit fontScale="70000" lnSpcReduction="20000"/>
          </a:bodyPr>
          <a:lstStyle/>
          <a:p>
            <a:r>
              <a:rPr lang="en-US" dirty="0"/>
              <a:t>Security threats can be mitigated with strong, well-understood solutions. The following list encompasses some of the most commonly used measures designed to protect data and systems from a variety of different attack methods.</a:t>
            </a:r>
          </a:p>
          <a:p>
            <a:pPr lvl="1">
              <a:lnSpc>
                <a:spcPct val="135000"/>
              </a:lnSpc>
              <a:spcBef>
                <a:spcPts val="0"/>
              </a:spcBef>
            </a:pPr>
            <a:r>
              <a:rPr lang="en-US" sz="2200" dirty="0">
                <a:latin typeface="Times New Roman" panose="02020603050405020304" pitchFamily="18" charset="0"/>
                <a:cs typeface="Times New Roman" panose="02020603050405020304" pitchFamily="18" charset="0"/>
              </a:rPr>
              <a:t>Storing sensitive data securely, or not at all.</a:t>
            </a:r>
          </a:p>
          <a:p>
            <a:pPr lvl="1">
              <a:lnSpc>
                <a:spcPct val="135000"/>
              </a:lnSpc>
              <a:spcBef>
                <a:spcPts val="0"/>
              </a:spcBef>
            </a:pPr>
            <a:r>
              <a:rPr lang="en-US" sz="2200" dirty="0">
                <a:latin typeface="Times New Roman" panose="02020603050405020304" pitchFamily="18" charset="0"/>
                <a:cs typeface="Times New Roman" panose="02020603050405020304" pitchFamily="18" charset="0"/>
              </a:rPr>
              <a:t>Handling authentication and sessions properly.</a:t>
            </a:r>
          </a:p>
          <a:p>
            <a:pPr lvl="1">
              <a:lnSpc>
                <a:spcPct val="135000"/>
              </a:lnSpc>
              <a:spcBef>
                <a:spcPts val="0"/>
              </a:spcBef>
            </a:pPr>
            <a:r>
              <a:rPr lang="en-US" sz="2200" dirty="0">
                <a:latin typeface="Times New Roman" panose="02020603050405020304" pitchFamily="18" charset="0"/>
                <a:cs typeface="Times New Roman" panose="02020603050405020304" pitchFamily="18" charset="0"/>
              </a:rPr>
              <a:t>The correct use of security and encryption tools.</a:t>
            </a:r>
          </a:p>
          <a:p>
            <a:pPr lvl="1">
              <a:lnSpc>
                <a:spcPct val="135000"/>
              </a:lnSpc>
              <a:spcBef>
                <a:spcPts val="0"/>
              </a:spcBef>
            </a:pPr>
            <a:r>
              <a:rPr lang="en-US" sz="2200" dirty="0">
                <a:latin typeface="Times New Roman" panose="02020603050405020304" pitchFamily="18" charset="0"/>
                <a:cs typeface="Times New Roman" panose="02020603050405020304" pitchFamily="18" charset="0"/>
              </a:rPr>
              <a:t>Avoiding unintended information leakage.</a:t>
            </a:r>
          </a:p>
          <a:p>
            <a:pPr lvl="1">
              <a:lnSpc>
                <a:spcPct val="135000"/>
              </a:lnSpc>
              <a:spcBef>
                <a:spcPts val="0"/>
              </a:spcBef>
            </a:pPr>
            <a:r>
              <a:rPr lang="en-US" sz="2200" dirty="0">
                <a:latin typeface="Times New Roman" panose="02020603050405020304" pitchFamily="18" charset="0"/>
                <a:cs typeface="Times New Roman" panose="02020603050405020304" pitchFamily="18" charset="0"/>
              </a:rPr>
              <a:t>Resisting runtime manipulation.</a:t>
            </a:r>
          </a:p>
          <a:p>
            <a:pPr lvl="1">
              <a:lnSpc>
                <a:spcPct val="135000"/>
              </a:lnSpc>
              <a:spcBef>
                <a:spcPts val="0"/>
              </a:spcBef>
            </a:pPr>
            <a:r>
              <a:rPr lang="en-US" sz="2200" dirty="0">
                <a:latin typeface="Times New Roman" panose="02020603050405020304" pitchFamily="18" charset="0"/>
                <a:cs typeface="Times New Roman" panose="02020603050405020304" pitchFamily="18" charset="0"/>
              </a:rPr>
              <a:t>Anti-tampering to prevent reverse engineering.</a:t>
            </a:r>
          </a:p>
          <a:p>
            <a:pPr lvl="1">
              <a:lnSpc>
                <a:spcPct val="135000"/>
              </a:lnSpc>
              <a:spcBef>
                <a:spcPts val="0"/>
              </a:spcBef>
            </a:pPr>
            <a:r>
              <a:rPr lang="en-US" sz="2200" dirty="0">
                <a:latin typeface="Times New Roman" panose="02020603050405020304" pitchFamily="18" charset="0"/>
                <a:cs typeface="Times New Roman" panose="02020603050405020304" pitchFamily="18" charset="0"/>
              </a:rPr>
              <a:t>Validating the security/authenticity of 3rd party code/libraries.</a:t>
            </a:r>
          </a:p>
          <a:p>
            <a:pPr lvl="1">
              <a:lnSpc>
                <a:spcPct val="135000"/>
              </a:lnSpc>
              <a:spcBef>
                <a:spcPts val="0"/>
              </a:spcBef>
            </a:pPr>
            <a:r>
              <a:rPr lang="en-US" sz="2200" dirty="0">
                <a:latin typeface="Times New Roman" panose="02020603050405020304" pitchFamily="18" charset="0"/>
                <a:cs typeface="Times New Roman" panose="02020603050405020304" pitchFamily="18" charset="0"/>
              </a:rPr>
              <a:t>Using tools to perform security tests and security code scans.</a:t>
            </a:r>
          </a:p>
          <a:p>
            <a:pPr lvl="1">
              <a:lnSpc>
                <a:spcPct val="135000"/>
              </a:lnSpc>
              <a:spcBef>
                <a:spcPts val="0"/>
              </a:spcBef>
            </a:pPr>
            <a:r>
              <a:rPr lang="en-US" sz="2200" dirty="0">
                <a:latin typeface="Times New Roman" panose="02020603050405020304" pitchFamily="18" charset="0"/>
                <a:cs typeface="Times New Roman" panose="02020603050405020304" pitchFamily="18" charset="0"/>
              </a:rPr>
              <a:t>Following the Open Web Application Security Project (OWASP) mobile security project to keep you updated with evolving mobile security risks and ways to protect yourself.</a:t>
            </a:r>
          </a:p>
        </p:txBody>
      </p:sp>
    </p:spTree>
    <p:extLst>
      <p:ext uri="{BB962C8B-B14F-4D97-AF65-F5344CB8AC3E}">
        <p14:creationId xmlns:p14="http://schemas.microsoft.com/office/powerpoint/2010/main" val="11631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Secure-SDLC (S-SDLC)</a:t>
            </a:r>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757348" y="1180873"/>
            <a:ext cx="7629303" cy="3359604"/>
          </a:xfrm>
          <a:prstGeom prst="rect">
            <a:avLst/>
          </a:prstGeom>
        </p:spPr>
      </p:pic>
    </p:spTree>
    <p:extLst>
      <p:ext uri="{BB962C8B-B14F-4D97-AF65-F5344CB8AC3E}">
        <p14:creationId xmlns:p14="http://schemas.microsoft.com/office/powerpoint/2010/main" val="872550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S-SDLC</a:t>
            </a:r>
          </a:p>
        </p:txBody>
      </p:sp>
      <p:sp>
        <p:nvSpPr>
          <p:cNvPr id="3" name="Content Placeholder 2"/>
          <p:cNvSpPr>
            <a:spLocks noGrp="1"/>
          </p:cNvSpPr>
          <p:nvPr>
            <p:ph idx="1"/>
          </p:nvPr>
        </p:nvSpPr>
        <p:spPr/>
        <p:txBody>
          <a:bodyPr>
            <a:normAutofit fontScale="92500"/>
          </a:bodyPr>
          <a:lstStyle/>
          <a:p>
            <a:pPr algn="just"/>
            <a:r>
              <a:rPr lang="en-US" sz="2200" b="1" u="sng" dirty="0">
                <a:solidFill>
                  <a:schemeClr val="accent5">
                    <a:lumMod val="75000"/>
                  </a:schemeClr>
                </a:solidFill>
                <a:latin typeface="Times New Roman" panose="02020603050405020304" pitchFamily="18" charset="0"/>
                <a:cs typeface="Times New Roman" panose="02020603050405020304" pitchFamily="18" charset="0"/>
              </a:rPr>
              <a:t>Security Requirement Definition </a:t>
            </a:r>
            <a:r>
              <a:rPr lang="en-US" sz="2200" dirty="0">
                <a:latin typeface="Times New Roman" panose="02020603050405020304" pitchFamily="18" charset="0"/>
                <a:cs typeface="Times New Roman" panose="02020603050405020304" pitchFamily="18" charset="0"/>
              </a:rPr>
              <a:t>is focused on specifying the behavior of an application with respect to security. Organizations must ensure that the requirements are specific, measurable and reasonable and that they conform to their security, risk and compliance strategy.</a:t>
            </a:r>
          </a:p>
          <a:p>
            <a:pPr algn="just"/>
            <a:r>
              <a:rPr lang="en-US" sz="2200" b="1" u="sng" dirty="0">
                <a:solidFill>
                  <a:schemeClr val="accent5">
                    <a:lumMod val="75000"/>
                  </a:schemeClr>
                </a:solidFill>
                <a:latin typeface="Times New Roman" panose="02020603050405020304" pitchFamily="18" charset="0"/>
                <a:cs typeface="Times New Roman" panose="02020603050405020304" pitchFamily="18" charset="0"/>
              </a:rPr>
              <a:t>Secure Architecture Design</a:t>
            </a:r>
            <a:r>
              <a:rPr lang="en-US" sz="2200" dirty="0">
                <a:latin typeface="Times New Roman" panose="02020603050405020304" pitchFamily="18" charset="0"/>
                <a:cs typeface="Times New Roman" panose="02020603050405020304" pitchFamily="18" charset="0"/>
              </a:rPr>
              <a:t> is focused on proactive steps for an organization to design and build a secure application. By enhancing the design process with reusable secure services and components, the subsequently developed application will be more secure, whilst the time and effort will be dramatically reduced.</a:t>
            </a:r>
          </a:p>
        </p:txBody>
      </p:sp>
    </p:spTree>
    <p:extLst>
      <p:ext uri="{BB962C8B-B14F-4D97-AF65-F5344CB8AC3E}">
        <p14:creationId xmlns:p14="http://schemas.microsoft.com/office/powerpoint/2010/main" val="1675486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S-SDLC</a:t>
            </a:r>
          </a:p>
        </p:txBody>
      </p:sp>
      <p:sp>
        <p:nvSpPr>
          <p:cNvPr id="3" name="Content Placeholder 2"/>
          <p:cNvSpPr>
            <a:spLocks noGrp="1"/>
          </p:cNvSpPr>
          <p:nvPr>
            <p:ph idx="1"/>
          </p:nvPr>
        </p:nvSpPr>
        <p:spPr/>
        <p:txBody>
          <a:bodyPr>
            <a:normAutofit fontScale="77500" lnSpcReduction="20000"/>
          </a:bodyPr>
          <a:lstStyle/>
          <a:p>
            <a:pPr algn="just"/>
            <a:r>
              <a:rPr lang="en-US" sz="2200" b="1" u="sng" dirty="0">
                <a:solidFill>
                  <a:schemeClr val="accent5">
                    <a:lumMod val="75000"/>
                  </a:schemeClr>
                </a:solidFill>
                <a:latin typeface="Times New Roman" panose="02020603050405020304" pitchFamily="18" charset="0"/>
                <a:cs typeface="Times New Roman" panose="02020603050405020304" pitchFamily="18" charset="0"/>
              </a:rPr>
              <a:t>Code Review </a:t>
            </a:r>
            <a:r>
              <a:rPr lang="en-US" sz="2200" dirty="0">
                <a:latin typeface="Times New Roman" panose="02020603050405020304" pitchFamily="18" charset="0"/>
                <a:cs typeface="Times New Roman" panose="02020603050405020304" pitchFamily="18" charset="0"/>
              </a:rPr>
              <a:t>is focused on the inspection of the application at the source code level in order to find security vulnerabilities. Organizations should use lightweight checklists for common problem and also use automation technology to improve coverage and efficacy of code review activities.</a:t>
            </a:r>
          </a:p>
          <a:p>
            <a:pPr algn="just"/>
            <a:r>
              <a:rPr lang="en-US" sz="2200" b="1" u="sng" dirty="0">
                <a:solidFill>
                  <a:schemeClr val="accent5">
                    <a:lumMod val="75000"/>
                  </a:schemeClr>
                </a:solidFill>
                <a:latin typeface="Times New Roman" panose="02020603050405020304" pitchFamily="18" charset="0"/>
                <a:cs typeface="Times New Roman" panose="02020603050405020304" pitchFamily="18" charset="0"/>
              </a:rPr>
              <a:t>Security Testing </a:t>
            </a:r>
            <a:r>
              <a:rPr lang="en-US" sz="2200" dirty="0">
                <a:latin typeface="Times New Roman" panose="02020603050405020304" pitchFamily="18" charset="0"/>
                <a:cs typeface="Times New Roman" panose="02020603050405020304" pitchFamily="18" charset="0"/>
              </a:rPr>
              <a:t>is focused on the inspection of the application in the runtime environment in order to find security problems. Organizations should specify security test cases based on known requirements and common vulnerabilities, and also perform application penetration testing before each major release.</a:t>
            </a:r>
          </a:p>
          <a:p>
            <a:pPr algn="just"/>
            <a:r>
              <a:rPr lang="en-US" sz="2200" b="1" u="sng" dirty="0">
                <a:solidFill>
                  <a:schemeClr val="accent5">
                    <a:lumMod val="75000"/>
                  </a:schemeClr>
                </a:solidFill>
                <a:latin typeface="Times New Roman" panose="02020603050405020304" pitchFamily="18" charset="0"/>
                <a:cs typeface="Times New Roman" panose="02020603050405020304" pitchFamily="18" charset="0"/>
              </a:rPr>
              <a:t>Vulnerability Management </a:t>
            </a:r>
            <a:r>
              <a:rPr lang="en-US" sz="2200" dirty="0">
                <a:latin typeface="Times New Roman" panose="02020603050405020304" pitchFamily="18" charset="0"/>
                <a:cs typeface="Times New Roman" panose="02020603050405020304" pitchFamily="18" charset="0"/>
              </a:rPr>
              <a:t>is focused on the processes within an organization that handle vulnerability reports and operational incidents related to security. To effectively implement these processes, an organization should define a security point of contact for the application and also create an informal security response team to handle security incidents.</a:t>
            </a:r>
          </a:p>
        </p:txBody>
      </p:sp>
    </p:spTree>
    <p:extLst>
      <p:ext uri="{BB962C8B-B14F-4D97-AF65-F5344CB8AC3E}">
        <p14:creationId xmlns:p14="http://schemas.microsoft.com/office/powerpoint/2010/main" val="248920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Secure-SDLC</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Save time from re-engineering the application as security leaks discovered during testing</a:t>
            </a:r>
          </a:p>
          <a:p>
            <a:r>
              <a:rPr lang="en-US" sz="1600" dirty="0">
                <a:latin typeface="Times New Roman" panose="02020603050405020304" pitchFamily="18" charset="0"/>
                <a:cs typeface="Times New Roman" panose="02020603050405020304" pitchFamily="18" charset="0"/>
              </a:rPr>
              <a:t>Development time can be reduced by leveraging secure, reusable application components and through the use of automation tools for scan, test and delivery processes.</a:t>
            </a:r>
          </a:p>
          <a:p>
            <a:r>
              <a:rPr lang="en-US" sz="1600" dirty="0">
                <a:latin typeface="Times New Roman" panose="02020603050405020304" pitchFamily="18" charset="0"/>
                <a:cs typeface="Times New Roman" panose="02020603050405020304" pitchFamily="18" charset="0"/>
              </a:rPr>
              <a:t>Using S-SDLC, mobile application vulnerabilities can be identified and eliminated well in advance of deploying the application</a:t>
            </a:r>
          </a:p>
        </p:txBody>
      </p:sp>
    </p:spTree>
    <p:extLst>
      <p:ext uri="{BB962C8B-B14F-4D97-AF65-F5344CB8AC3E}">
        <p14:creationId xmlns:p14="http://schemas.microsoft.com/office/powerpoint/2010/main" val="70494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Mobile Application Security</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algn="just"/>
            <a:r>
              <a:rPr lang="en-US" dirty="0"/>
              <a:t>Variety of security threats that can affect mobile devices.</a:t>
            </a:r>
          </a:p>
          <a:p>
            <a:pPr algn="just"/>
            <a:r>
              <a:rPr lang="en-US" dirty="0"/>
              <a:t>Mobile threats are ever evolving with the advancement in technologies. </a:t>
            </a:r>
          </a:p>
          <a:p>
            <a:pPr algn="just"/>
            <a:r>
              <a:rPr lang="en-US" dirty="0"/>
              <a:t>It can be physical or software based and can target mobile applications, the mobile device, the network, the data center or any combination of these</a:t>
            </a:r>
          </a:p>
          <a:p>
            <a:pPr algn="just"/>
            <a:r>
              <a:rPr lang="en-US" dirty="0"/>
              <a:t>Building security in development process</a:t>
            </a:r>
          </a:p>
          <a:p>
            <a:pPr algn="just"/>
            <a:r>
              <a:rPr lang="en-US" dirty="0"/>
              <a:t>Secure applications by integrating security very early into the SDLC</a:t>
            </a:r>
          </a:p>
          <a:p>
            <a:pPr algn="just"/>
            <a:r>
              <a:rPr lang="en-US" b="1" u="sng" dirty="0"/>
              <a:t>Mobile device security </a:t>
            </a:r>
            <a:r>
              <a:rPr lang="en-US" dirty="0"/>
              <a:t>refers to being free from danger or risk of an asset loss or data loss using mobile computers and communication hardware. </a:t>
            </a:r>
          </a:p>
          <a:p>
            <a:pPr marL="0" indent="-285750" algn="just">
              <a:spcAft>
                <a:spcPts val="600"/>
              </a:spcAft>
            </a:pPr>
            <a:endParaRPr lang="en-US" dirty="0"/>
          </a:p>
          <a:p>
            <a:pPr marL="0" indent="-285750" algn="just">
              <a:spcAft>
                <a:spcPts val="600"/>
              </a:spcAft>
            </a:pPr>
            <a:endParaRPr lang="en-IN" dirty="0"/>
          </a:p>
        </p:txBody>
      </p:sp>
    </p:spTree>
    <p:extLst>
      <p:ext uri="{BB962C8B-B14F-4D97-AF65-F5344CB8AC3E}">
        <p14:creationId xmlns:p14="http://schemas.microsoft.com/office/powerpoint/2010/main" val="3263958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Tips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Lock device with password or pin</a:t>
            </a:r>
          </a:p>
          <a:p>
            <a:r>
              <a:rPr lang="en-US" sz="1600" dirty="0">
                <a:latin typeface="Times New Roman" panose="02020603050405020304" pitchFamily="18" charset="0"/>
                <a:cs typeface="Times New Roman" panose="02020603050405020304" pitchFamily="18" charset="0"/>
              </a:rPr>
              <a:t>Only install apps from trusted sources</a:t>
            </a:r>
          </a:p>
          <a:p>
            <a:r>
              <a:rPr lang="en-US" sz="1600" dirty="0">
                <a:latin typeface="Times New Roman" panose="02020603050405020304" pitchFamily="18" charset="0"/>
                <a:cs typeface="Times New Roman" panose="02020603050405020304" pitchFamily="18" charset="0"/>
              </a:rPr>
              <a:t>Data Backup in timely fashion</a:t>
            </a:r>
          </a:p>
          <a:p>
            <a:r>
              <a:rPr lang="en-US" sz="1600" dirty="0">
                <a:latin typeface="Times New Roman" panose="02020603050405020304" pitchFamily="18" charset="0"/>
                <a:cs typeface="Times New Roman" panose="02020603050405020304" pitchFamily="18" charset="0"/>
              </a:rPr>
              <a:t>Keep the system updated</a:t>
            </a:r>
          </a:p>
          <a:p>
            <a:r>
              <a:rPr lang="en-US" sz="1600" dirty="0">
                <a:latin typeface="Times New Roman" panose="02020603050405020304" pitchFamily="18" charset="0"/>
                <a:cs typeface="Times New Roman" panose="02020603050405020304" pitchFamily="18" charset="0"/>
              </a:rPr>
              <a:t>Don’t tamper with your device</a:t>
            </a:r>
          </a:p>
          <a:p>
            <a:r>
              <a:rPr lang="en-US" sz="1600" dirty="0">
                <a:latin typeface="Times New Roman" panose="02020603050405020304" pitchFamily="18" charset="0"/>
                <a:cs typeface="Times New Roman" panose="02020603050405020304" pitchFamily="18" charset="0"/>
              </a:rPr>
              <a:t>Log out from banking/shopping sites</a:t>
            </a:r>
          </a:p>
          <a:p>
            <a:r>
              <a:rPr lang="en-US" sz="1600" dirty="0">
                <a:latin typeface="Times New Roman" panose="02020603050405020304" pitchFamily="18" charset="0"/>
                <a:cs typeface="Times New Roman" panose="02020603050405020304" pitchFamily="18" charset="0"/>
              </a:rPr>
              <a:t>Turn on services like Wi-Fi, Data</a:t>
            </a:r>
          </a:p>
          <a:p>
            <a:r>
              <a:rPr lang="en-US" sz="1600" dirty="0">
                <a:latin typeface="Times New Roman" panose="02020603050405020304" pitchFamily="18" charset="0"/>
                <a:cs typeface="Times New Roman" panose="02020603050405020304" pitchFamily="18" charset="0"/>
              </a:rPr>
              <a:t>Don’t click on links or attachments in </a:t>
            </a:r>
            <a:r>
              <a:rPr lang="en-US" sz="1600">
                <a:latin typeface="Times New Roman" panose="02020603050405020304" pitchFamily="18" charset="0"/>
                <a:cs typeface="Times New Roman" panose="02020603050405020304" pitchFamily="18" charset="0"/>
              </a:rPr>
              <a:t>unsolicited emails or </a:t>
            </a:r>
            <a:r>
              <a:rPr lang="en-US" sz="1600" dirty="0">
                <a:latin typeface="Times New Roman" panose="02020603050405020304" pitchFamily="18" charset="0"/>
                <a:cs typeface="Times New Roman" panose="02020603050405020304" pitchFamily="18" charset="0"/>
              </a:rPr>
              <a:t>text messages</a:t>
            </a:r>
          </a:p>
        </p:txBody>
      </p:sp>
    </p:spTree>
    <p:extLst>
      <p:ext uri="{BB962C8B-B14F-4D97-AF65-F5344CB8AC3E}">
        <p14:creationId xmlns:p14="http://schemas.microsoft.com/office/powerpoint/2010/main" val="414912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Disclaimer	</a:t>
            </a:r>
            <a:br>
              <a:rPr lang="en-GB" dirty="0"/>
            </a:br>
            <a:endParaRPr dirty="0"/>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indent="-285750" algn="just">
              <a:spcBef>
                <a:spcPts val="1600"/>
              </a:spcBef>
              <a:spcAft>
                <a:spcPts val="1600"/>
              </a:spcAft>
            </a:pPr>
            <a:r>
              <a:rPr lang="en-US" dirty="0"/>
              <a:t>All the content is curated from Android Documentation and Mobile Application Security by Rajneesh Mishra. </a:t>
            </a:r>
          </a:p>
        </p:txBody>
      </p:sp>
    </p:spTree>
    <p:extLst>
      <p:ext uri="{BB962C8B-B14F-4D97-AF65-F5344CB8AC3E}">
        <p14:creationId xmlns:p14="http://schemas.microsoft.com/office/powerpoint/2010/main" val="270705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Mobile Security Threats/Vulnerabilities</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endParaRPr lang="en-IN" dirty="0"/>
          </a:p>
        </p:txBody>
      </p:sp>
      <p:pic>
        <p:nvPicPr>
          <p:cNvPr id="4" name="Picture 3">
            <a:extLst>
              <a:ext uri="{FF2B5EF4-FFF2-40B4-BE49-F238E27FC236}">
                <a16:creationId xmlns:a16="http://schemas.microsoft.com/office/drawing/2014/main" id="{6476BA50-9D37-44AA-8C3B-34420E4FCE6B}"/>
              </a:ext>
            </a:extLst>
          </p:cNvPr>
          <p:cNvPicPr>
            <a:picLocks noChangeAspect="1"/>
          </p:cNvPicPr>
          <p:nvPr/>
        </p:nvPicPr>
        <p:blipFill rotWithShape="1">
          <a:blip r:embed="rId3"/>
          <a:srcRect l="20862" t="27280" r="26811" b="9882"/>
          <a:stretch/>
        </p:blipFill>
        <p:spPr>
          <a:xfrm>
            <a:off x="1552903" y="996426"/>
            <a:ext cx="5714999" cy="3860410"/>
          </a:xfrm>
          <a:prstGeom prst="rect">
            <a:avLst/>
          </a:prstGeom>
        </p:spPr>
      </p:pic>
    </p:spTree>
    <p:extLst>
      <p:ext uri="{BB962C8B-B14F-4D97-AF65-F5344CB8AC3E}">
        <p14:creationId xmlns:p14="http://schemas.microsoft.com/office/powerpoint/2010/main" val="257426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Mobile Security Threats/Vulnerabilities</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IN" dirty="0"/>
              <a:t>Vulnerability : Refers to weakness</a:t>
            </a:r>
          </a:p>
          <a:p>
            <a:pPr marL="0" indent="-285750" algn="just">
              <a:spcAft>
                <a:spcPts val="600"/>
              </a:spcAft>
            </a:pPr>
            <a:r>
              <a:rPr lang="en-IN" dirty="0"/>
              <a:t>Threat : Refers to the one that attacks on weakness/ causes damage to the vulnerability</a:t>
            </a:r>
          </a:p>
        </p:txBody>
      </p:sp>
    </p:spTree>
    <p:extLst>
      <p:ext uri="{BB962C8B-B14F-4D97-AF65-F5344CB8AC3E}">
        <p14:creationId xmlns:p14="http://schemas.microsoft.com/office/powerpoint/2010/main" val="388268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Security Vulnerabilities </a:t>
            </a:r>
          </a:p>
        </p:txBody>
      </p:sp>
      <p:sp>
        <p:nvSpPr>
          <p:cNvPr id="3" name="Content Placeholder 2"/>
          <p:cNvSpPr>
            <a:spLocks noGrp="1"/>
          </p:cNvSpPr>
          <p:nvPr>
            <p:ph idx="1"/>
          </p:nvPr>
        </p:nvSpPr>
        <p:spPr>
          <a:xfrm>
            <a:off x="311700" y="1152474"/>
            <a:ext cx="8520600" cy="3711187"/>
          </a:xfrm>
        </p:spPr>
        <p:txBody>
          <a:bodyPr>
            <a:normAutofit fontScale="85000" lnSpcReduction="10000"/>
          </a:bodyPr>
          <a:lstStyle/>
          <a:p>
            <a:pPr marL="114300" indent="0" algn="just">
              <a:buNone/>
            </a:pPr>
            <a:r>
              <a:rPr lang="en-US" dirty="0"/>
              <a:t>Mobile devices face security threats that take advantage of vulnerabilities found in these devices. These vulnerabilities can be the result of poorly implemented technical controls or lack of awareness.</a:t>
            </a:r>
          </a:p>
          <a:p>
            <a:pPr algn="just"/>
            <a:endParaRPr lang="en-US" dirty="0"/>
          </a:p>
          <a:p>
            <a:pPr algn="just"/>
            <a:r>
              <a:rPr lang="en-US" b="1" u="sng" dirty="0"/>
              <a:t>Lost or stolen devices</a:t>
            </a:r>
          </a:p>
          <a:p>
            <a:pPr lvl="1" algn="just"/>
            <a:r>
              <a:rPr lang="en-US" sz="1800" dirty="0"/>
              <a:t>With a growing mobile device usage, there is a huge security risk to the lost or stolen devices</a:t>
            </a:r>
          </a:p>
          <a:p>
            <a:pPr algn="just"/>
            <a:r>
              <a:rPr lang="en-US" b="1" u="sng" dirty="0"/>
              <a:t>Mobile device password</a:t>
            </a:r>
          </a:p>
          <a:p>
            <a:pPr lvl="1" algn="just">
              <a:lnSpc>
                <a:spcPct val="120000"/>
              </a:lnSpc>
              <a:spcBef>
                <a:spcPts val="600"/>
              </a:spcBef>
            </a:pPr>
            <a:r>
              <a:rPr lang="en-US" sz="1800" dirty="0"/>
              <a:t>Mobile devices often lack passwords to authenticate users and control access to data stored on the devices. </a:t>
            </a:r>
          </a:p>
          <a:p>
            <a:pPr lvl="1" algn="just">
              <a:lnSpc>
                <a:spcPct val="120000"/>
              </a:lnSpc>
              <a:spcBef>
                <a:spcPts val="600"/>
              </a:spcBef>
            </a:pPr>
            <a:r>
              <a:rPr lang="en-US" sz="1800" dirty="0"/>
              <a:t>Many devices have the technical capability to support passwords, personal identification numbers (PIN), or pattern screen locks for authentication</a:t>
            </a:r>
          </a:p>
          <a:p>
            <a:pPr lvl="1" algn="just">
              <a:lnSpc>
                <a:spcPct val="120000"/>
              </a:lnSpc>
              <a:spcBef>
                <a:spcPts val="600"/>
              </a:spcBef>
            </a:pPr>
            <a:r>
              <a:rPr lang="en-US" sz="1800" dirty="0"/>
              <a:t>Some mobile devices also include a biometric reader to scan a fingerprint for authentication</a:t>
            </a:r>
          </a:p>
          <a:p>
            <a:pPr lvl="1" algn="just">
              <a:lnSpc>
                <a:spcPct val="120000"/>
              </a:lnSpc>
              <a:spcBef>
                <a:spcPts val="600"/>
              </a:spcBef>
            </a:pPr>
            <a:r>
              <a:rPr lang="en-US" sz="1800" dirty="0"/>
              <a:t>But users seldom employ these mechanisms</a:t>
            </a:r>
          </a:p>
          <a:p>
            <a:pPr marL="596900" lvl="1" indent="0" algn="just">
              <a:buNone/>
            </a:pPr>
            <a:endParaRPr lang="en-US" sz="1800" dirty="0"/>
          </a:p>
        </p:txBody>
      </p:sp>
    </p:spTree>
    <p:extLst>
      <p:ext uri="{BB962C8B-B14F-4D97-AF65-F5344CB8AC3E}">
        <p14:creationId xmlns:p14="http://schemas.microsoft.com/office/powerpoint/2010/main" val="339810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Security Vulnerabilities</a:t>
            </a:r>
          </a:p>
        </p:txBody>
      </p:sp>
      <p:sp>
        <p:nvSpPr>
          <p:cNvPr id="3" name="Content Placeholder 2"/>
          <p:cNvSpPr>
            <a:spLocks noGrp="1"/>
          </p:cNvSpPr>
          <p:nvPr>
            <p:ph idx="1"/>
          </p:nvPr>
        </p:nvSpPr>
        <p:spPr/>
        <p:txBody>
          <a:bodyPr>
            <a:normAutofit fontScale="85000" lnSpcReduction="20000"/>
          </a:bodyPr>
          <a:lstStyle/>
          <a:p>
            <a:r>
              <a:rPr lang="en-US" b="1" u="sng" dirty="0"/>
              <a:t>Wi-Fi Transmission</a:t>
            </a:r>
          </a:p>
          <a:p>
            <a:pPr lvl="1" algn="just"/>
            <a:r>
              <a:rPr lang="en-US" sz="1800" dirty="0"/>
              <a:t>Wireless transmissions are not always encrypted.</a:t>
            </a:r>
          </a:p>
          <a:p>
            <a:pPr lvl="1" algn="just"/>
            <a:r>
              <a:rPr lang="en-US" sz="1800" dirty="0"/>
              <a:t> Information such as e-mails sent by a mobile device is usually not encrypted while in transit. In addition, many applications do not encrypt the data they transmit and receive over the network, making it easy for the data to be intercepted</a:t>
            </a:r>
          </a:p>
          <a:p>
            <a:pPr marL="596900" lvl="1" indent="0" algn="just">
              <a:buNone/>
            </a:pPr>
            <a:endParaRPr lang="en-US" sz="1800" dirty="0"/>
          </a:p>
          <a:p>
            <a:pPr algn="just"/>
            <a:r>
              <a:rPr lang="en-US" b="1" u="sng" dirty="0"/>
              <a:t>Mobile devices Malware</a:t>
            </a:r>
          </a:p>
          <a:p>
            <a:pPr lvl="1" algn="just"/>
            <a:r>
              <a:rPr lang="en-US" sz="1800" dirty="0"/>
              <a:t>Users may download applications that contain malware. </a:t>
            </a:r>
          </a:p>
          <a:p>
            <a:pPr lvl="1" algn="just"/>
            <a:r>
              <a:rPr lang="en-US" sz="1800" dirty="0"/>
              <a:t>It is difficult for users to tell the difference between a legitimate application and one containing malware</a:t>
            </a:r>
          </a:p>
        </p:txBody>
      </p:sp>
    </p:spTree>
    <p:extLst>
      <p:ext uri="{BB962C8B-B14F-4D97-AF65-F5344CB8AC3E}">
        <p14:creationId xmlns:p14="http://schemas.microsoft.com/office/powerpoint/2010/main" val="159976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Security Vulnerabilities</a:t>
            </a:r>
          </a:p>
        </p:txBody>
      </p:sp>
      <p:sp>
        <p:nvSpPr>
          <p:cNvPr id="3" name="Content Placeholder 2"/>
          <p:cNvSpPr>
            <a:spLocks noGrp="1"/>
          </p:cNvSpPr>
          <p:nvPr>
            <p:ph idx="1"/>
          </p:nvPr>
        </p:nvSpPr>
        <p:spPr/>
        <p:txBody>
          <a:bodyPr>
            <a:normAutofit/>
          </a:bodyPr>
          <a:lstStyle/>
          <a:p>
            <a:r>
              <a:rPr lang="en-US" sz="1500" b="1" u="sng" dirty="0"/>
              <a:t>OS Vulnerabilities</a:t>
            </a:r>
          </a:p>
          <a:p>
            <a:pPr lvl="1"/>
            <a:r>
              <a:rPr lang="en-US" sz="1500" dirty="0"/>
              <a:t>Security vulnerabilities have been discovered in popular operating systems like </a:t>
            </a:r>
            <a:r>
              <a:rPr lang="en-US" sz="1500" dirty="0" err="1"/>
              <a:t>ios</a:t>
            </a:r>
            <a:r>
              <a:rPr lang="en-US" sz="1500" dirty="0"/>
              <a:t>, android.</a:t>
            </a:r>
          </a:p>
          <a:p>
            <a:pPr lvl="1"/>
            <a:r>
              <a:rPr lang="en-US" sz="1500" dirty="0"/>
              <a:t>Outdated OS are the main reason of this vulnerabilities. </a:t>
            </a:r>
          </a:p>
          <a:p>
            <a:pPr lvl="1"/>
            <a:r>
              <a:rPr lang="en-US" sz="1500" dirty="0"/>
              <a:t>Security patches or fixes for mobile devices' operating systems are not always installed on mobile devices in a timely manner due to device or vendor restriction.</a:t>
            </a:r>
          </a:p>
          <a:p>
            <a:r>
              <a:rPr lang="en-US" sz="1500" b="1" u="sng" dirty="0"/>
              <a:t>Jail-breaking/Rooting Mobile Device</a:t>
            </a:r>
          </a:p>
          <a:p>
            <a:pPr lvl="1" algn="just"/>
            <a:r>
              <a:rPr lang="en-US" sz="1500" dirty="0"/>
              <a:t>Mobile devices may have unauthorized modifications. The process of modifying a mobile device to remove its limitations so consumers can add features, however this could increase security risks.</a:t>
            </a:r>
          </a:p>
        </p:txBody>
      </p:sp>
    </p:spTree>
    <p:extLst>
      <p:ext uri="{BB962C8B-B14F-4D97-AF65-F5344CB8AC3E}">
        <p14:creationId xmlns:p14="http://schemas.microsoft.com/office/powerpoint/2010/main" val="157265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Security Threat &amp; their consequence</a:t>
            </a:r>
          </a:p>
        </p:txBody>
      </p:sp>
      <p:sp>
        <p:nvSpPr>
          <p:cNvPr id="3" name="Content Placeholder 2"/>
          <p:cNvSpPr>
            <a:spLocks noGrp="1"/>
          </p:cNvSpPr>
          <p:nvPr>
            <p:ph idx="1"/>
          </p:nvPr>
        </p:nvSpPr>
        <p:spPr>
          <a:xfrm>
            <a:off x="311700" y="1152474"/>
            <a:ext cx="8520600" cy="3711187"/>
          </a:xfrm>
        </p:spPr>
        <p:txBody>
          <a:bodyPr>
            <a:normAutofit fontScale="92500" lnSpcReduction="20000"/>
          </a:bodyPr>
          <a:lstStyle/>
          <a:p>
            <a:pPr marL="114300" indent="0" algn="just">
              <a:buNone/>
            </a:pPr>
            <a:endParaRPr lang="en-US" dirty="0"/>
          </a:p>
          <a:p>
            <a:pPr algn="just"/>
            <a:r>
              <a:rPr lang="en-US" b="1" dirty="0"/>
              <a:t>Lost or stolen devices</a:t>
            </a:r>
          </a:p>
          <a:p>
            <a:pPr marL="596900" lvl="1" indent="0" algn="just">
              <a:buNone/>
            </a:pPr>
            <a:r>
              <a:rPr lang="en-US" sz="1800" u="sng" dirty="0"/>
              <a:t>Threat Consequences : </a:t>
            </a:r>
          </a:p>
          <a:p>
            <a:pPr lvl="1" algn="just"/>
            <a:r>
              <a:rPr lang="en-US" sz="1800" dirty="0"/>
              <a:t>Loss of sensitive personal and employer information such as contacts, calendars and photos</a:t>
            </a:r>
          </a:p>
          <a:p>
            <a:pPr lvl="1" algn="just"/>
            <a:r>
              <a:rPr lang="en-US" sz="1800" dirty="0"/>
              <a:t>Breach of your privacy, and in a worst-case scenario, you could become a victim of identity theft</a:t>
            </a:r>
          </a:p>
          <a:p>
            <a:pPr lvl="1" algn="just"/>
            <a:r>
              <a:rPr lang="en-US" sz="1800" dirty="0"/>
              <a:t>Compromised online accounts</a:t>
            </a:r>
          </a:p>
          <a:p>
            <a:pPr lvl="1" algn="just"/>
            <a:r>
              <a:rPr lang="en-US" sz="1800" dirty="0"/>
              <a:t>Payment to replace the device, and/or possible calls or texts charged to your account</a:t>
            </a:r>
          </a:p>
        </p:txBody>
      </p:sp>
    </p:spTree>
    <p:extLst>
      <p:ext uri="{BB962C8B-B14F-4D97-AF65-F5344CB8AC3E}">
        <p14:creationId xmlns:p14="http://schemas.microsoft.com/office/powerpoint/2010/main" val="58408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Security Threat</a:t>
            </a:r>
          </a:p>
        </p:txBody>
      </p:sp>
      <p:sp>
        <p:nvSpPr>
          <p:cNvPr id="3" name="Content Placeholder 2"/>
          <p:cNvSpPr>
            <a:spLocks noGrp="1"/>
          </p:cNvSpPr>
          <p:nvPr>
            <p:ph idx="1"/>
          </p:nvPr>
        </p:nvSpPr>
        <p:spPr>
          <a:xfrm>
            <a:off x="311700" y="1152474"/>
            <a:ext cx="8520600" cy="3711187"/>
          </a:xfrm>
        </p:spPr>
        <p:txBody>
          <a:bodyPr>
            <a:normAutofit/>
          </a:bodyPr>
          <a:lstStyle/>
          <a:p>
            <a:pPr marL="114300" indent="0" algn="just">
              <a:buNone/>
            </a:pPr>
            <a:endParaRPr lang="en-US" dirty="0"/>
          </a:p>
          <a:p>
            <a:pPr algn="l"/>
            <a:r>
              <a:rPr lang="en-IN" sz="1700" dirty="0"/>
              <a:t>Phishing scams (often delivered via emails, texts and social networking sites)</a:t>
            </a:r>
          </a:p>
          <a:p>
            <a:pPr lvl="1"/>
            <a:r>
              <a:rPr lang="en-US" sz="1300" dirty="0"/>
              <a:t>Sensitive information revealed such as account numbers </a:t>
            </a:r>
            <a:r>
              <a:rPr lang="en-IN" sz="1300" dirty="0"/>
              <a:t>and login credentials</a:t>
            </a:r>
          </a:p>
          <a:p>
            <a:pPr lvl="1"/>
            <a:r>
              <a:rPr lang="en-US" sz="1300" dirty="0"/>
              <a:t>Unauthorized withdrawals made from your bank account</a:t>
            </a:r>
          </a:p>
          <a:p>
            <a:pPr algn="l"/>
            <a:r>
              <a:rPr lang="en-US" sz="1700" dirty="0"/>
              <a:t>Malware and spyware </a:t>
            </a:r>
          </a:p>
          <a:p>
            <a:pPr lvl="1"/>
            <a:r>
              <a:rPr lang="en-US" sz="1300" dirty="0"/>
              <a:t>Compromised personal information—you could even become a victim of identity theft</a:t>
            </a:r>
          </a:p>
          <a:p>
            <a:pPr lvl="1"/>
            <a:r>
              <a:rPr lang="en-US" sz="1300" dirty="0"/>
              <a:t>Unauthorized charges could appear on your mobile bill</a:t>
            </a:r>
          </a:p>
          <a:p>
            <a:pPr lvl="1"/>
            <a:r>
              <a:rPr lang="en-US" sz="1300" dirty="0"/>
              <a:t>Others may listen in on your phone calls and retrieve </a:t>
            </a:r>
            <a:r>
              <a:rPr lang="en-IN" sz="1300" dirty="0"/>
              <a:t>your voicemails</a:t>
            </a:r>
            <a:endParaRPr lang="en-US" sz="1300" dirty="0"/>
          </a:p>
        </p:txBody>
      </p:sp>
    </p:spTree>
    <p:extLst>
      <p:ext uri="{BB962C8B-B14F-4D97-AF65-F5344CB8AC3E}">
        <p14:creationId xmlns:p14="http://schemas.microsoft.com/office/powerpoint/2010/main" val="37087936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3684</TotalTime>
  <Words>1578</Words>
  <Application>Microsoft Office PowerPoint</Application>
  <PresentationFormat>On-screen Show (16:9)</PresentationFormat>
  <Paragraphs>131</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Oswald</vt:lpstr>
      <vt:lpstr>Average</vt:lpstr>
      <vt:lpstr>Slate</vt:lpstr>
      <vt:lpstr>Security</vt:lpstr>
      <vt:lpstr>Mobile Application Security  </vt:lpstr>
      <vt:lpstr>Mobile Security Threats/Vulnerabilities  </vt:lpstr>
      <vt:lpstr>Mobile Security Threats/Vulnerabilities  </vt:lpstr>
      <vt:lpstr>Mobile Device Security Vulnerabilities </vt:lpstr>
      <vt:lpstr>Mobile Device Security Vulnerabilities</vt:lpstr>
      <vt:lpstr>Mobile Device Security Vulnerabilities</vt:lpstr>
      <vt:lpstr>Mobile Device Security Threat &amp; their consequence</vt:lpstr>
      <vt:lpstr>Mobile Device Security Threat</vt:lpstr>
      <vt:lpstr>Mobile Device Security Threat</vt:lpstr>
      <vt:lpstr>Mobile Device Security Threat</vt:lpstr>
      <vt:lpstr>Mobile Device Security Risk Mitigation</vt:lpstr>
      <vt:lpstr>Mobile Application Security Vulnerabilities</vt:lpstr>
      <vt:lpstr>Mobile Application Security Vulnerabilities</vt:lpstr>
      <vt:lpstr>Mobile Application Security Risk Mitigation</vt:lpstr>
      <vt:lpstr>Secure-SDLC (S-SDLC)</vt:lpstr>
      <vt:lpstr>S-SDLC</vt:lpstr>
      <vt:lpstr>S-SDLC</vt:lpstr>
      <vt:lpstr>Advantages of Secure-SDLC</vt:lpstr>
      <vt:lpstr>Safety Tips</vt:lpstr>
      <vt:lpstr>Disclaimer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Introduction</dc:title>
  <cp:lastModifiedBy>CSE-51</cp:lastModifiedBy>
  <cp:revision>125</cp:revision>
  <dcterms:modified xsi:type="dcterms:W3CDTF">2023-09-18T09:33:00Z</dcterms:modified>
</cp:coreProperties>
</file>